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49" r:id="rId5"/>
  </p:sldMasterIdLst>
  <p:notesMasterIdLst>
    <p:notesMasterId r:id="rId12"/>
  </p:notesMasterIdLst>
  <p:sldIdLst>
    <p:sldId id="256" r:id="rId6"/>
    <p:sldId id="257" r:id="rId7"/>
    <p:sldId id="258" r:id="rId8"/>
    <p:sldId id="260" r:id="rId9"/>
    <p:sldId id="262" r:id="rId10"/>
    <p:sldId id="261" r:id="rId11"/>
  </p:sldIdLst>
  <p:sldSz cx="12193588" cy="6858000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lo Bennett" initials="MB" lastIdx="1" clrIdx="0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6DC8F2-9795-20F4-C094-68F1B9E1CC9B}" v="25" dt="2022-03-24T13:38:12.3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01" autoAdjust="0"/>
  </p:normalViewPr>
  <p:slideViewPr>
    <p:cSldViewPr showGuides="1">
      <p:cViewPr varScale="1">
        <p:scale>
          <a:sx n="109" d="100"/>
          <a:sy n="109" d="100"/>
        </p:scale>
        <p:origin x="216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672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3" Type="http://schemas.openxmlformats.org/officeDocument/2006/relationships/commentAuthors" Target="commentAuthor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microsoft.com/office/2016/11/relationships/changesInfo" Target="changesInfos/changesInfo1.xml"/><Relationship Id="rId1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2D6DC8F2-9795-20F4-C094-68F1B9E1CC9B}"/>
    <pc:docChg chg="modSld">
      <pc:chgData name="Emily Pecora" userId="S::e.pecora@sixredmarbles.com::8474b31c-570b-43b3-a96f-3b8ab99b3357" providerId="AD" clId="Web-{2D6DC8F2-9795-20F4-C094-68F1B9E1CC9B}" dt="2022-03-24T13:38:11.802" v="22" actId="20577"/>
      <pc:docMkLst>
        <pc:docMk/>
      </pc:docMkLst>
      <pc:sldChg chg="modSp">
        <pc:chgData name="Emily Pecora" userId="S::e.pecora@sixredmarbles.com::8474b31c-570b-43b3-a96f-3b8ab99b3357" providerId="AD" clId="Web-{2D6DC8F2-9795-20F4-C094-68F1B9E1CC9B}" dt="2022-03-24T13:38:00.193" v="20" actId="20577"/>
        <pc:sldMkLst>
          <pc:docMk/>
          <pc:sldMk cId="0" sldId="257"/>
        </pc:sldMkLst>
        <pc:spChg chg="mod">
          <ac:chgData name="Emily Pecora" userId="S::e.pecora@sixredmarbles.com::8474b31c-570b-43b3-a96f-3b8ab99b3357" providerId="AD" clId="Web-{2D6DC8F2-9795-20F4-C094-68F1B9E1CC9B}" dt="2022-03-24T13:36:13.850" v="1" actId="20577"/>
          <ac:spMkLst>
            <pc:docMk/>
            <pc:sldMk cId="0" sldId="257"/>
            <ac:spMk id="6145" creationId="{7CD2088D-BDA3-B842-B8FD-320D2251B638}"/>
          </ac:spMkLst>
        </pc:spChg>
        <pc:spChg chg="mod">
          <ac:chgData name="Emily Pecora" userId="S::e.pecora@sixredmarbles.com::8474b31c-570b-43b3-a96f-3b8ab99b3357" providerId="AD" clId="Web-{2D6DC8F2-9795-20F4-C094-68F1B9E1CC9B}" dt="2022-03-24T13:38:00.193" v="20" actId="20577"/>
          <ac:spMkLst>
            <pc:docMk/>
            <pc:sldMk cId="0" sldId="257"/>
            <ac:spMk id="6146" creationId="{17526FFA-F550-CE4E-B9FB-C35E244895F1}"/>
          </ac:spMkLst>
        </pc:spChg>
      </pc:sldChg>
      <pc:sldChg chg="modSp">
        <pc:chgData name="Emily Pecora" userId="S::e.pecora@sixredmarbles.com::8474b31c-570b-43b3-a96f-3b8ab99b3357" providerId="AD" clId="Web-{2D6DC8F2-9795-20F4-C094-68F1B9E1CC9B}" dt="2022-03-24T13:38:11.802" v="22" actId="20577"/>
        <pc:sldMkLst>
          <pc:docMk/>
          <pc:sldMk cId="0" sldId="260"/>
        </pc:sldMkLst>
        <pc:spChg chg="mod">
          <ac:chgData name="Emily Pecora" userId="S::e.pecora@sixredmarbles.com::8474b31c-570b-43b3-a96f-3b8ab99b3357" providerId="AD" clId="Web-{2D6DC8F2-9795-20F4-C094-68F1B9E1CC9B}" dt="2022-03-24T13:38:11.802" v="22" actId="20577"/>
          <ac:spMkLst>
            <pc:docMk/>
            <pc:sldMk cId="0" sldId="260"/>
            <ac:spMk id="9218" creationId="{88970647-D9A3-7A40-91BA-C3DE748A8B5E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>
            <a:extLst>
              <a:ext uri="{FF2B5EF4-FFF2-40B4-BE49-F238E27FC236}">
                <a16:creationId xmlns:a16="http://schemas.microsoft.com/office/drawing/2014/main" id="{2DCCFB4E-7173-3348-8025-D15543536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8" name="AutoShape 2">
            <a:extLst>
              <a:ext uri="{FF2B5EF4-FFF2-40B4-BE49-F238E27FC236}">
                <a16:creationId xmlns:a16="http://schemas.microsoft.com/office/drawing/2014/main" id="{3D2773C7-1146-2442-8540-20780E414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46925B52-F80D-C94C-8E0B-8A99CA4F1593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4438" cy="376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5C750E1-4891-6341-8A4E-F3869BFBB29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3475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/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D945C3A4-28F2-AD46-8509-4C000EA460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3702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2" name="Text Box 6">
            <a:extLst>
              <a:ext uri="{FF2B5EF4-FFF2-40B4-BE49-F238E27FC236}">
                <a16:creationId xmlns:a16="http://schemas.microsoft.com/office/drawing/2014/main" id="{08D80B20-D956-A241-B21E-1CB6E69E3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0"/>
            <a:ext cx="33702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A71DEE67-6652-674C-A98D-A1C9A8CB8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55163"/>
            <a:ext cx="33702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104" name="Rectangle 8">
            <a:extLst>
              <a:ext uri="{FF2B5EF4-FFF2-40B4-BE49-F238E27FC236}">
                <a16:creationId xmlns:a16="http://schemas.microsoft.com/office/drawing/2014/main" id="{BAE03557-AE6D-C04F-9378-61E489C08A7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fld id="{F2506DA8-2000-9941-87C1-8B3FD52DE6CA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02083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5CBAA457-DB91-9C47-8238-EAAD74EF958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AA9DA60-1E06-5D4B-B9A9-251B9E2128C3}" type="slidenum">
              <a:rPr lang="en-US" altLang="en-US"/>
              <a:pPr/>
              <a:t>1</a:t>
            </a:fld>
            <a:endParaRPr lang="en-US" altLang="en-US" dirty="0"/>
          </a:p>
        </p:txBody>
      </p:sp>
      <p:sp>
        <p:nvSpPr>
          <p:cNvPr id="12289" name="Text Box 1">
            <a:extLst>
              <a:ext uri="{FF2B5EF4-FFF2-40B4-BE49-F238E27FC236}">
                <a16:creationId xmlns:a16="http://schemas.microsoft.com/office/drawing/2014/main" id="{94709044-A391-684E-B111-43C1D30BED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92017FA4-0EC1-6146-949E-08C204D932E4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1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90" name="Text Box 2">
            <a:extLst>
              <a:ext uri="{FF2B5EF4-FFF2-40B4-BE49-F238E27FC236}">
                <a16:creationId xmlns:a16="http://schemas.microsoft.com/office/drawing/2014/main" id="{636B2EC0-964F-FA40-8253-D99D21DD02F1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291" name="Text Box 3">
            <a:extLst>
              <a:ext uri="{FF2B5EF4-FFF2-40B4-BE49-F238E27FC236}">
                <a16:creationId xmlns:a16="http://schemas.microsoft.com/office/drawing/2014/main" id="{2E64C553-8404-DD4C-854D-5CCEEC122E2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8927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B3543BEA-441D-6D45-B487-99694ED93E0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F84E34-AD7C-F447-ADC8-FB6977946078}" type="slidenum">
              <a:rPr lang="en-US" altLang="en-US"/>
              <a:pPr/>
              <a:t>2</a:t>
            </a:fld>
            <a:endParaRPr lang="en-US" altLang="en-US" dirty="0"/>
          </a:p>
        </p:txBody>
      </p:sp>
      <p:sp>
        <p:nvSpPr>
          <p:cNvPr id="13313" name="Text Box 1">
            <a:extLst>
              <a:ext uri="{FF2B5EF4-FFF2-40B4-BE49-F238E27FC236}">
                <a16:creationId xmlns:a16="http://schemas.microsoft.com/office/drawing/2014/main" id="{2A8F3FAC-0879-EF4B-A353-0ADDFF4C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28253F39-D298-2C47-8048-44D57CFB8FC0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4" name="Text Box 2">
            <a:extLst>
              <a:ext uri="{FF2B5EF4-FFF2-40B4-BE49-F238E27FC236}">
                <a16:creationId xmlns:a16="http://schemas.microsoft.com/office/drawing/2014/main" id="{FD22364C-181F-2041-8715-FE2BEF5346AE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56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Text Box 3">
            <a:extLst>
              <a:ext uri="{FF2B5EF4-FFF2-40B4-BE49-F238E27FC236}">
                <a16:creationId xmlns:a16="http://schemas.microsoft.com/office/drawing/2014/main" id="{D566E3F4-8054-1D47-8FC4-A8913A83889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59470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C3F6E259-6452-FB47-8B14-A5EEC8476FC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A7F52F2F-822A-3F49-94C9-0A35AD1DD1D1}" type="slidenum">
              <a:rPr lang="en-US" altLang="en-US"/>
              <a:pPr/>
              <a:t>3</a:t>
            </a:fld>
            <a:endParaRPr lang="en-US" altLang="en-US" dirty="0"/>
          </a:p>
        </p:txBody>
      </p:sp>
      <p:sp>
        <p:nvSpPr>
          <p:cNvPr id="14337" name="Text Box 1">
            <a:extLst>
              <a:ext uri="{FF2B5EF4-FFF2-40B4-BE49-F238E27FC236}">
                <a16:creationId xmlns:a16="http://schemas.microsoft.com/office/drawing/2014/main" id="{E718171A-D5D4-2A46-975E-D7AE0C36B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EB460087-6A72-854A-AE81-D976F5A38867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3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8" name="Text Box 2">
            <a:extLst>
              <a:ext uri="{FF2B5EF4-FFF2-40B4-BE49-F238E27FC236}">
                <a16:creationId xmlns:a16="http://schemas.microsoft.com/office/drawing/2014/main" id="{F8317225-CBD0-1B4D-96BA-BAA26D3A0447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Text Box 3">
            <a:extLst>
              <a:ext uri="{FF2B5EF4-FFF2-40B4-BE49-F238E27FC236}">
                <a16:creationId xmlns:a16="http://schemas.microsoft.com/office/drawing/2014/main" id="{23CD3719-222C-674C-8CDD-53CDFE97215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i="0" dirty="0"/>
          </a:p>
        </p:txBody>
      </p:sp>
    </p:spTree>
    <p:extLst>
      <p:ext uri="{BB962C8B-B14F-4D97-AF65-F5344CB8AC3E}">
        <p14:creationId xmlns:p14="http://schemas.microsoft.com/office/powerpoint/2010/main" val="1806759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09ADDAE8-C226-D343-957B-265D6450E77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D67AD2-FEA3-BC41-A3F6-863163CC05A1}" type="slidenum">
              <a:rPr lang="en-US" altLang="en-US"/>
              <a:pPr/>
              <a:t>4</a:t>
            </a:fld>
            <a:endParaRPr lang="en-US" altLang="en-US" dirty="0"/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A9353545-B2F6-5A44-83E3-759CBC45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6A400AE4-EA9A-6245-8AB9-8A9393EF31FA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4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6808C32E-072A-7B44-A36A-99ADB22BC8C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264A7208-2B7A-6546-8D85-08F7B6A2919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8176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09ADDAE8-C226-D343-957B-265D6450E776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3D67AD2-FEA3-BC41-A3F6-863163CC05A1}" type="slidenum">
              <a:rPr lang="en-US" altLang="en-US"/>
              <a:pPr/>
              <a:t>5</a:t>
            </a:fld>
            <a:endParaRPr lang="en-US" altLang="en-US" dirty="0"/>
          </a:p>
        </p:txBody>
      </p:sp>
      <p:sp>
        <p:nvSpPr>
          <p:cNvPr id="16385" name="Text Box 1">
            <a:extLst>
              <a:ext uri="{FF2B5EF4-FFF2-40B4-BE49-F238E27FC236}">
                <a16:creationId xmlns:a16="http://schemas.microsoft.com/office/drawing/2014/main" id="{A9353545-B2F6-5A44-83E3-759CBC456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6A400AE4-EA9A-6245-8AB9-8A9393EF31FA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5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6" name="Text Box 2">
            <a:extLst>
              <a:ext uri="{FF2B5EF4-FFF2-40B4-BE49-F238E27FC236}">
                <a16:creationId xmlns:a16="http://schemas.microsoft.com/office/drawing/2014/main" id="{6808C32E-072A-7B44-A36A-99ADB22BC8C8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264A7208-2B7A-6546-8D85-08F7B6A2919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204169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A85CB9A7-301B-914E-AADD-6D9BFA3C2F74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7D35D39-C6A3-8E41-8BEF-AD0488180939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17409" name="Text Box 1">
            <a:extLst>
              <a:ext uri="{FF2B5EF4-FFF2-40B4-BE49-F238E27FC236}">
                <a16:creationId xmlns:a16="http://schemas.microsoft.com/office/drawing/2014/main" id="{F19CAECE-133A-0340-9D70-786A3C744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70262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 eaLnBrk="1">
              <a:lnSpc>
                <a:spcPct val="95000"/>
              </a:lnSpc>
              <a:buClrTx/>
              <a:buFontTx/>
              <a:buNone/>
            </a:pPr>
            <a:fld id="{4E60144A-437D-DF45-85FC-F004CF45D2BC}" type="slidenum">
              <a:rPr lang="en-US" altLang="en-US" sz="1400">
                <a:solidFill>
                  <a:srgbClr val="000000"/>
                </a:solidFill>
                <a:latin typeface="Times New Roman" panose="02020603050405020304" pitchFamily="18" charset="0"/>
              </a:rPr>
              <a:pPr algn="r" eaLnBrk="1">
                <a:lnSpc>
                  <a:spcPct val="95000"/>
                </a:lnSpc>
                <a:buClrTx/>
                <a:buFontTx/>
                <a:buNone/>
              </a:pPr>
              <a:t>6</a:t>
            </a:fld>
            <a:endParaRPr lang="en-US" altLang="en-U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589CDF36-97C6-7D49-B63A-4C112A13A093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533400" y="763588"/>
            <a:ext cx="6704013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D3FBE296-0A28-0C47-AC14-9E0E8DDD9C5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8391799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53A3E-ED31-ED4C-9878-774789757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B123B-D2D4-AD49-B5BC-63E4138733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44237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2CD83-5CA1-C04F-BADE-F91ECF46E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C159F-AB42-4347-A51C-797CA244AC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7746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4BD7-3A2A-5A4A-BDE7-8600636B8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8F990-5EB1-9645-9D77-241A1FDBBD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963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6FD4A-62D9-8047-8830-686BFCC41D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5BC1A-1F58-D84B-A732-26BCB2780D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7025" cy="452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0EF0F3-6075-6E4F-A0F2-51927B150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9025" y="1604963"/>
            <a:ext cx="5408613" cy="452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958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E98AE-DE08-8A4E-A169-A0B8A1CD1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F7F726-6FC5-FF4A-8D47-AD4BA4B092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7B0BE-C6C9-BD4F-B578-9B0D4C73C2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52C0F8-D94A-294C-8F28-DC3ACEDE49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A9471A-111E-A847-A0AA-74E2A7BD96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2485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6F511-9B73-DB4D-BE72-982FE12CF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28684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32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93DB49-3819-1040-80F1-3B5B8C056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76C4A-854B-C248-AD2B-3479983D3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71D70B-E64D-DB43-8CA1-747DF663AB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621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C1DCA-FE03-3F4D-9103-485A234BB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128BD0-805A-9542-84F0-546ECFF3C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67563-5820-1C4E-8876-04558F944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1385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F7ED7-4080-1F45-846E-44DD9D081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0499D3-3AC5-3141-BBB9-ED74FB3AA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0202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D84A7C-7ED3-D840-8CFE-0E7BD3598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6025" y="273050"/>
            <a:ext cx="2741613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07BF41-FEA1-D347-8CFD-7E7F97249C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4025" cy="58531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919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D1982-0D18-7A47-93DE-A4DEC7A98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68790C-B6EC-284A-876C-5DA06E5ED3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67962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FB81A-D664-8A43-A3C9-038F5BC97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75BB3-7EBD-A945-B739-F9916A5D09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76285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EDF4D-5FEE-2142-B234-348E05388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144A0F-F554-434E-AA96-CD899DC1F3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707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13C37-DD8E-0243-8B6B-524FF2EB3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EB122-0319-8247-8F08-0BD051BF2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7025" cy="452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B20DA-E924-ED4F-A491-2FC7583F3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69025" y="1604963"/>
            <a:ext cx="5408613" cy="452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907294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92F7D-738F-0E4B-B761-7C60884E7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F8F8C-D70F-2046-8D7F-96C9DBD3C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C93736-D1B0-C844-A7AC-96E56A7D6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EBBBA3-9D18-6645-89FF-3D5F20001E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D69B37-E391-BD42-B575-A1D937F46B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5285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5DDA4-F7BB-6742-9EC4-1E761752E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5240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0274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AFA76-CB08-3E4B-A851-46EC537CE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E6DA4-0F39-8D40-8F69-1CF29AB73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BDC9D-6563-1A49-8311-7DEA7B91F4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29661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F4402-A666-684E-88AA-35C939E55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2B8A6A-1CE4-C14C-BB1A-37072FC2E9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9667B-658B-A641-9E5B-D5BF42D64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8166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B11CE-0A79-C54B-A64A-33C2F795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5E2012-6175-1D41-9A4B-1F1E838A8D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67363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6296C1-50E8-4E45-82D3-FA1DD06EF9E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6025" y="273050"/>
            <a:ext cx="2741613" cy="58531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1B8695-31AB-644D-B7CA-E3B43858F2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4025" cy="58531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40931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8D62CC96-1B3A-3948-92A2-D54FDEE56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67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622485C1-AB17-734F-BD13-228CB45151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8038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A7331A8-C055-EA4E-A7ED-5CC4269EF9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80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>
            <a:extLst>
              <a:ext uri="{FF2B5EF4-FFF2-40B4-BE49-F238E27FC236}">
                <a16:creationId xmlns:a16="http://schemas.microsoft.com/office/drawing/2014/main" id="{946469F9-0A02-E74E-8E6C-5B64FD4FB6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68038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0" name="Rectangle 2">
            <a:extLst>
              <a:ext uri="{FF2B5EF4-FFF2-40B4-BE49-F238E27FC236}">
                <a16:creationId xmlns:a16="http://schemas.microsoft.com/office/drawing/2014/main" id="{AF1E7FDB-025F-BB44-BE54-0BD7C1694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680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marL="1143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marL="1600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marL="20574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>
            <a:extLst>
              <a:ext uri="{FF2B5EF4-FFF2-40B4-BE49-F238E27FC236}">
                <a16:creationId xmlns:a16="http://schemas.microsoft.com/office/drawing/2014/main" id="{B36D38AF-204F-BC40-A370-C7B1016B0A4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524000" y="498475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Grunnatriði fjármála</a:t>
            </a: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4ACB69B4-DD18-EA4D-93FC-5046A35D2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794" y="1509713"/>
            <a:ext cx="10668000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/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Body)"/>
                <a:cs typeface="Calibri" panose="020F0502020204030204" pitchFamily="34" charset="0"/>
              </a:rPr>
              <a:t>9. kafli: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Body)"/>
                <a:cs typeface="Calibri" panose="020F0502020204030204" pitchFamily="34" charset="0"/>
              </a:rPr>
              <a:t>Tímavirði peninga III: Margar greiðslur með mismunandi fjárhæðum </a:t>
            </a:r>
          </a:p>
          <a:p>
            <a:pPr algn="ctr"/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>
              <a:lnSpc>
                <a:spcPct val="90000"/>
              </a:lnSpc>
              <a:spcBef>
                <a:spcPts val="1000"/>
              </a:spcBef>
              <a:buClrTx/>
              <a:buFontTx/>
              <a:buNone/>
            </a:pPr>
            <a:endParaRPr lang="en-US" altLang="en-US" sz="2800" dirty="0">
              <a:solidFill>
                <a:srgbClr val="1B1E3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8DC215B0-7960-4506-BD3F-AEDD16A63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4960372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>
            <a:extLst>
              <a:ext uri="{FF2B5EF4-FFF2-40B4-BE49-F238E27FC236}">
                <a16:creationId xmlns:a16="http://schemas.microsoft.com/office/drawing/2014/main" id="{7CD2088D-BDA3-B842-B8FD-320D2251B63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36074"/>
            <a:ext cx="9159081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l" eaLnBrk="1">
              <a:lnSpc>
                <a:spcPct val="90000"/>
              </a:lnSpc>
              <a:buClrTx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9.1 Námsmarkmið 1:</a:t>
            </a:r>
            <a:r>
              <a:rPr lang="en-US" altLang="en-US" sz="2800" b="1" dirty="0">
                <a:solidFill>
                  <a:schemeClr val="tx1"/>
                </a:solidFill>
                <a:latin typeface="Calibri Light (Headings)"/>
                <a:ea typeface="Microsoft YaHei"/>
                <a:cs typeface="+mn-cs"/>
              </a:rPr>
              <a:t> 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 Lýsa því hvernig margar greiðslur með mismunandi fjárhæðum koma fyrir við hversdagslegar aðstæður.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/>
                <a:ea typeface="Microsoft YaHei"/>
                <a:cs typeface="Calibri Light"/>
              </a:rPr>
              <a:t> </a:t>
            </a: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17526FFA-F550-CE4E-B9FB-C35E24489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t"/>
          <a:lstStyle>
            <a:lvl1pPr marL="215900" indent="-2159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431800" indent="-2159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/>
            <a:r>
              <a:rPr lang="en-US" altLang="en-US" sz="2800" dirty="0">
                <a:solidFill>
                  <a:srgbClr val="464846"/>
                </a:solidFill>
                <a:latin typeface="Calibri (Body)"/>
                <a:ea typeface="Microsoft YaHei"/>
              </a:rPr>
              <a:t>Þótt stundum sé unnið með sjóðstreymi reglulegra, jafnra greiðslna, svo sem lífeyri og eilífðargreiðslur, eru margar greiðslur með mismunandi fjárhæðum mun algengari.</a:t>
            </a:r>
            <a:endParaRPr lang="en-US" dirty="0">
              <a:ea typeface="Microsoft YaHei"/>
              <a:cs typeface="Arial" panose="020B0604020202020204" pitchFamily="34" charset="0"/>
            </a:endParaRPr>
          </a:p>
          <a:p>
            <a:pPr lvl="1" eaLnBrk="1">
              <a:lnSpc>
                <a:spcPct val="90000"/>
              </a:lnSpc>
              <a:spcBef>
                <a:spcPts val="1000"/>
              </a:spcBef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ea typeface="Microsoft YaHei"/>
              </a:rPr>
              <a:t>Áhættusöm fjárfesting getur til dæmis skilað mismunandi sjóðstreymi frá ári til árs vegna áhættu og ófyrirsjáanleika undirliggjandi rekstrar.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SzPct val="45000"/>
              <a:buFont typeface="Wingdings" pitchFamily="2" charset="2"/>
              <a:buChar char="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ea typeface="Microsoft YaHei"/>
              </a:rPr>
              <a:t>Ef vafi leikur á skal meta hvert sjóðstreymi sérstaklega sem staka eingreiðslu.</a:t>
            </a:r>
            <a:endParaRPr lang="en-US"/>
          </a:p>
          <a:p>
            <a:pPr eaLnBrk="1">
              <a:buSzPct val="45000"/>
              <a:buFont typeface="Wingdings" pitchFamily="2" charset="2"/>
              <a:buNone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  <a:p>
            <a:pPr eaLnBrk="1">
              <a:buSzPct val="45000"/>
              <a:buFont typeface="Wingdings" pitchFamily="2" charset="2"/>
              <a:buNone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>
            <a:extLst>
              <a:ext uri="{FF2B5EF4-FFF2-40B4-BE49-F238E27FC236}">
                <a16:creationId xmlns:a16="http://schemas.microsoft.com/office/drawing/2014/main" id="{0735CA55-BC9B-1F4B-A7E4-2EC474F868C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342607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9.1 Námsmarkmið 2: Reikna framtíðarvirði raðar greiðslna með mismunandi fjárhæðum.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 </a:t>
            </a: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CA2DC425-7231-7F49-A43D-8A7EA587B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63675"/>
            <a:ext cx="1078865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sjóðstreymi er ójafnt og óvíst er almenna aðferðin að meta hvert sjóðstreymi sérstaklega sem staka eingreiðslu.</a:t>
            </a:r>
          </a:p>
          <a:p>
            <a:pPr eaLnBrk="1">
              <a:buClrTx/>
              <a:buSzTx/>
              <a:buFontTx/>
              <a:buNone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Formúlan til að reikna framtíðarvirði stakrar greiðslu miðað við núvirði hennar er:</a:t>
            </a:r>
          </a:p>
          <a:p>
            <a:pPr eaLnBrk="1">
              <a:buClrTx/>
              <a:buSzTx/>
              <a:buFontTx/>
              <a:buNone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eaLnBrk="1">
              <a:buClrTx/>
              <a:buSzTx/>
              <a:buFontTx/>
              <a:buNone/>
            </a:pPr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742950" indent="-284163" eaLnBrk="1">
              <a:buClrTx/>
              <a:buSzTx/>
              <a:buFontTx/>
              <a:buNone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Reiknað er FV = framtíðarvirði út frá:</a:t>
            </a:r>
          </a:p>
          <a:p>
            <a:pPr marL="803275" indent="-342900" eaLnBrk="1"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PV = núvirði</a:t>
            </a:r>
          </a:p>
          <a:p>
            <a:pPr marL="803275" indent="-342900" eaLnBrk="1"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vextir</a:t>
            </a:r>
          </a:p>
          <a:p>
            <a:pPr marL="803275" indent="-342900" eaLnBrk="1">
              <a:buClrTx/>
              <a:buSzTx/>
              <a:buFont typeface="Arial" panose="020B0604020202020204" pitchFamily="34" charset="0"/>
              <a:buChar char="•"/>
            </a:pP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= fjöldi tímabila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E2BC28-3E2E-0144-8588-5398990DED1D}"/>
                  </a:ext>
                </a:extLst>
              </p:cNvPr>
              <p:cNvSpPr txBox="1"/>
              <p:nvPr/>
            </p:nvSpPr>
            <p:spPr>
              <a:xfrm>
                <a:off x="1296194" y="3810000"/>
                <a:ext cx="419100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FV</m:t>
                      </m:r>
                      <m:r>
                        <a:rPr lang="en-US" sz="2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a:rPr lang="en-US" sz="24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(1+</m:t>
                          </m:r>
                          <m:r>
                            <a:rPr lang="en-US" sz="2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400" i="1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E2BC28-3E2E-0144-8588-5398990DED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194" y="3810000"/>
                <a:ext cx="4191000" cy="7386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077BA10B-07CD-C64B-BA04-315FD64743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9.1 Námsmarkmið 3: Reikna núvirði raðar greiðslna með mismunandi fjárhæðum.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 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8970647-D9A3-7A40-91BA-C3DE748A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t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0795" indent="0" eaLnBrk="1"/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sjóðstreymi er ójafnt og óvíst er almenna aðferðin að meta hvert sjóðstreymi sérstaklega sem staka eingreiðslu.</a:t>
            </a:r>
            <a:endParaRPr lang="en-US"/>
          </a:p>
          <a:p>
            <a:pPr marL="10795" indent="0" eaLnBrk="1"/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</a:t>
            </a:r>
          </a:p>
          <a:p>
            <a:pPr marL="10795" indent="0" eaLnBrk="1"/>
            <a:r>
              <a:rPr lang="en-US" altLang="en-US" sz="2800" dirty="0">
                <a:solidFill>
                  <a:srgbClr val="464846"/>
                </a:solidFill>
                <a:latin typeface="Calibri (Body)"/>
                <a:ea typeface="Microsoft YaHei"/>
              </a:rPr>
              <a:t>Formúlan til að reikna núvirði stakrar framtíðargreiðslu er:</a:t>
            </a:r>
          </a:p>
          <a:p>
            <a:pPr marL="10795" indent="0" eaLnBrk="1"/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10795" indent="0" eaLnBrk="1"/>
            <a:endParaRPr lang="en-US" altLang="en-US" sz="2400" dirty="0">
              <a:solidFill>
                <a:srgbClr val="464846"/>
              </a:solidFill>
              <a:latin typeface="Calibri (Body)"/>
            </a:endParaRPr>
          </a:p>
          <a:p>
            <a:pPr marL="10795" indent="0" eaLnBrk="1"/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Reiknað er PV = núvirði út frá:</a:t>
            </a:r>
          </a:p>
          <a:p>
            <a:pPr marL="457200" indent="-457200" eaLnBrk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FV = framtíðarvirði</a:t>
            </a:r>
          </a:p>
          <a:p>
            <a:pPr marL="457200" indent="-457200" eaLnBrk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r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= vextir</a:t>
            </a:r>
          </a:p>
          <a:p>
            <a:pPr marL="457200" indent="-457200" eaLnBrk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= fjöldi tímabila</a:t>
            </a:r>
          </a:p>
          <a:p>
            <a:pPr indent="-226695" eaLnBrk="1"/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633B34-45DC-9146-A395-46701E7A2D39}"/>
                  </a:ext>
                </a:extLst>
              </p:cNvPr>
              <p:cNvSpPr txBox="1"/>
              <p:nvPr/>
            </p:nvSpPr>
            <p:spPr>
              <a:xfrm>
                <a:off x="1753394" y="3687603"/>
                <a:ext cx="5410200" cy="1112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PV</m:t>
                      </m:r>
                      <m:r>
                        <a:rPr lang="en-US" sz="2400" i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FV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sz="2400" i="1">
                                      <a:solidFill>
                                        <a:schemeClr val="tx1">
                                          <a:lumMod val="75000"/>
                                          <a:lumOff val="2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i="1">
                                  <a:solidFill>
                                    <a:schemeClr val="tx1">
                                      <a:lumMod val="75000"/>
                                      <a:lumOff val="2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A633B34-45DC-9146-A395-46701E7A2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94" y="3687603"/>
                <a:ext cx="5410200" cy="111299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>
            <a:extLst>
              <a:ext uri="{FF2B5EF4-FFF2-40B4-BE49-F238E27FC236}">
                <a16:creationId xmlns:a16="http://schemas.microsoft.com/office/drawing/2014/main" id="{077BA10B-07CD-C64B-BA04-315FD647437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9.2 Námsmarkmið 1: Reikna greiðslur með mismunandi fjárhæðum með fjármálareiknivél.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8970647-D9A3-7A40-91BA-C3DE748A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4107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Fjármálareiknivélar hafa CF-aðgerð, eða sjóðstreymisaðgerð, sem gerir kleift </a:t>
            </a:r>
            <a:r>
              <a:rPr lang="en-US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Body)"/>
              </a:rPr>
              <a:t>að skrá framtíðarsjóðstreymi í réttri tímaröð.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Body)"/>
              </a:rPr>
              <a:t>Skráningarröð sjóðstreymisins ákvarðar tímabil hverrar greiðslu. Þegar gögnin og ávöxtunarkrafan hafa verið skráð er hægt að reikna núvirði eða framtíðarvirði.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 (Body)"/>
              </a:rPr>
              <a:t>Einnig má reikna þá ávöxtunarkröfu sem gerir samanlagt núvirði einstakra sjóðstreymisliða núll, þ.e. innri vexti fjárfestingarinnar eða samsvarandi ávöxtunarkröfu skuldabréfs, sem 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er ávöxtunarkrafa þess til gjalddaga).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Einnig má meðhöndla hvert sjóðstreymi sem staka eingreiðslu og leggja saman núvirði eða framtíðarvirði greiðslnanna þegar ávöxtunarkrafan er þekkt.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Góð vinnuregla er að setja sjóðstreymið upp í töflu á tímalínu sem sýnir sjóðstreymisliði í réttri tímaröð.</a:t>
            </a:r>
          </a:p>
        </p:txBody>
      </p:sp>
    </p:spTree>
    <p:extLst>
      <p:ext uri="{BB962C8B-B14F-4D97-AF65-F5344CB8AC3E}">
        <p14:creationId xmlns:p14="http://schemas.microsoft.com/office/powerpoint/2010/main" val="78453534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>
            <a:extLst>
              <a:ext uri="{FF2B5EF4-FFF2-40B4-BE49-F238E27FC236}">
                <a16:creationId xmlns:a16="http://schemas.microsoft.com/office/drawing/2014/main" id="{4FE49935-3242-AE4C-9B0A-4FAE0D1781B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 panose="020B0503020204020204" pitchFamily="34" charset="-122"/>
                <a:cs typeface="+mn-cs"/>
              </a:rPr>
              <a:t>9.2 Námsmarkmið 2: Reikna greiðslur með mismunandi fjárhæðum í Microsoft Excel.</a:t>
            </a:r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F757BFD5-785B-054A-A639-A03C0A54D6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272713" cy="481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marL="457200" indent="-4572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134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90000"/>
              </a:lnSpc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Við útreikninga í Excel er nauðsynlegt að nota sjóðstreymismynd sem sýnir dreifingu sjóðstreymisins yfir tíma.</a:t>
            </a:r>
          </a:p>
          <a:p>
            <a:pPr marL="460375" indent="-223838" eaLnBrk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Ekki er hægt að beita aðferðum fyrir lífeyri eða eilífðargreiðslur á ójafnt sjóðstreymi, þar sem það uppfyllir ekki skilgreiningu þeirra.</a:t>
            </a:r>
          </a:p>
          <a:p>
            <a:pPr lvl="1" eaLnBrk="1">
              <a:buClr>
                <a:srgbClr val="FFFFFF"/>
              </a:buClr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 </a:t>
            </a:r>
          </a:p>
          <a:p>
            <a:pPr indent="-220663" eaLnBrk="1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Nota má núvirðisfall Excel til að meta núvirði ójafns framtíðarsjóðstreymis.</a:t>
            </a:r>
          </a:p>
          <a:p>
            <a:pPr marL="920750" indent="-274638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NPV-fallið leggur saman núvirði raðar sjóðstreymisliða.</a:t>
            </a:r>
          </a:p>
          <a:p>
            <a:pPr marL="920750" indent="-274638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Í fallið þarf fyrst að færa inn prósentuhlutfallið (ávöxtunarkröfuna) og síðan gildissviðið sem á að meta: NPV = (rate, range).</a:t>
            </a:r>
          </a:p>
          <a:p>
            <a:pPr marL="920750" indent="-274638" eaLnBrk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Munið að bæta sjóðstreymi árs núll við, því það er ekki innifalið í niðurstöðu fallsins.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 </a:t>
            </a:r>
          </a:p>
          <a:p>
            <a:pPr marL="920750" indent="-274638" eaLnBrk="1"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43" name="Text Box 3">
            <a:extLst>
              <a:ext uri="{FF2B5EF4-FFF2-40B4-BE49-F238E27FC236}">
                <a16:creationId xmlns:a16="http://schemas.microsoft.com/office/drawing/2014/main" id="{D9A5B5F4-4991-CC42-94FF-DFCDBC45D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8" y="3581400"/>
            <a:ext cx="998220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Tx/>
              <a:buFontTx/>
              <a:buNone/>
            </a:pPr>
            <a:r>
              <a:rPr lang="en-US" altLang="en-US" dirty="0">
                <a:latin typeface="Times New Roman" panose="02020603050405020304" pitchFamily="18" charset="0"/>
                <a:ea typeface="NSimSun" panose="02010609030101010101" pitchFamily="49" charset="-122"/>
              </a:rPr>
              <a:t>=FV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D7B1D-8F26-8C4F-A2AD-F7CA41F1B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794" y="6096000"/>
            <a:ext cx="91440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4107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OpenStax-viðbótarefni er © Rice University og gefið út samkvæmt alþjóðlega leyfinu CC BY-NC-SA 4.0. Heimilt er að afrita það eða breyta því, en aðeins í tilgangi sem ekki er viðskiptalegs eðlis. Tilgreina verður OpenStax og Rice University sem rétthafa og gera grein fyrir öllum breytingum. Öll aðlöguð verk skulu gefin út með sams konar leyfi.</a:t>
            </a:r>
            <a:endParaRPr lang="en-US" sz="1200" dirty="0">
              <a:solidFill>
                <a:srgbClr val="464846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0253B4B-DD7F-4901-B4DD-17E2B1ACE4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3F2242-5F4B-4238-B31A-E5528F15314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9D09C937-EB98-4531-8CC5-5133B2E457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34911</TotalTime>
  <Words>680</Words>
  <Application>Microsoft Macintosh PowerPoint</Application>
  <PresentationFormat>Custom</PresentationFormat>
  <Paragraphs>56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Microsoft YaHei</vt:lpstr>
      <vt:lpstr>Arial</vt:lpstr>
      <vt:lpstr>Calibri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Office Theme</vt:lpstr>
      <vt:lpstr>Office Theme</vt:lpstr>
      <vt:lpstr>Principles of Finance</vt:lpstr>
      <vt:lpstr>9.1 LO 1:  Describe how multiple payments of unequal value are present in everyday situations. </vt:lpstr>
      <vt:lpstr>9.1 LO 2: Calculate the future value of a series of multiple payments of unequal value. </vt:lpstr>
      <vt:lpstr>9.1 LO 3: Calculate the present value of a series of multiple payments of unequal value. </vt:lpstr>
      <vt:lpstr>9.2 LO 1: Calculate unequal payments using a financial calculator.</vt:lpstr>
      <vt:lpstr>9.2 LO 2: Calculate unequal payments using Microsoft Excel.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68</cp:revision>
  <cp:lastPrinted>1601-01-01T00:00:00Z</cp:lastPrinted>
  <dcterms:created xsi:type="dcterms:W3CDTF">1601-01-01T00:00:00Z</dcterms:created>
  <dcterms:modified xsi:type="dcterms:W3CDTF">2026-02-26T20:05:55Z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