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handoutMasters/handoutMaster1.xml" ContentType="application/vnd.openxmlformats-officedocument.presentationml.handoutMaster+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301" r:id="rId5"/>
    <p:sldId id="258" r:id="rId6"/>
    <p:sldId id="304" r:id="rId7"/>
    <p:sldId id="305" r:id="rId8"/>
    <p:sldId id="306" r:id="rId9"/>
    <p:sldId id="307" r:id="rId10"/>
    <p:sldId id="292" r:id="rId11"/>
    <p:sldId id="273" r:id="rId12"/>
    <p:sldId id="309" r:id="rId13"/>
    <p:sldId id="310" r:id="rId14"/>
    <p:sldId id="293" r:id="rId15"/>
    <p:sldId id="300" r:id="rId16"/>
    <p:sldId id="262" r:id="rId17"/>
    <p:sldId id="297" r:id="rId18"/>
    <p:sldId id="322" r:id="rId19"/>
    <p:sldId id="276" r:id="rId20"/>
    <p:sldId id="321" r:id="rId21"/>
    <p:sldId id="319" r:id="rId22"/>
    <p:sldId id="285" r:id="rId23"/>
    <p:sldId id="291"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client id="{86B11596-A151-88D5-7A17-E182DF595F29}" v="7" dt="2022-03-24T14:10:56.8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67" autoAdjust="0"/>
    <p:restoredTop sz="93979" autoAdjust="0"/>
  </p:normalViewPr>
  <p:slideViewPr>
    <p:cSldViewPr snapToGrid="0" snapToObjects="1">
      <p:cViewPr varScale="1">
        <p:scale>
          <a:sx n="127" d="100"/>
          <a:sy n="127" d="100"/>
        </p:scale>
        <p:origin x="928" y="192"/>
      </p:cViewPr>
      <p:guideLst/>
    </p:cSldViewPr>
  </p:slideViewPr>
  <p:notesTextViewPr>
    <p:cViewPr>
      <p:scale>
        <a:sx n="1" d="1"/>
        <a:sy n="1" d="1"/>
      </p:scale>
      <p:origin x="0" y="0"/>
    </p:cViewPr>
  </p:notesTextViewPr>
  <p:sorterViewPr>
    <p:cViewPr>
      <p:scale>
        <a:sx n="110" d="100"/>
        <a:sy n="110" d="100"/>
      </p:scale>
      <p:origin x="0" y="-19604"/>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Pecora" userId="S::e.pecora@sixredmarbles.com::8474b31c-570b-43b3-a96f-3b8ab99b3357" providerId="AD" clId="Web-{86B11596-A151-88D5-7A17-E182DF595F29}"/>
    <pc:docChg chg="modSld">
      <pc:chgData name="Emily Pecora" userId="S::e.pecora@sixredmarbles.com::8474b31c-570b-43b3-a96f-3b8ab99b3357" providerId="AD" clId="Web-{86B11596-A151-88D5-7A17-E182DF595F29}" dt="2022-03-24T14:10:56.864" v="6" actId="1076"/>
      <pc:docMkLst>
        <pc:docMk/>
      </pc:docMkLst>
      <pc:sldChg chg="modSp">
        <pc:chgData name="Emily Pecora" userId="S::e.pecora@sixredmarbles.com::8474b31c-570b-43b3-a96f-3b8ab99b3357" providerId="AD" clId="Web-{86B11596-A151-88D5-7A17-E182DF595F29}" dt="2022-03-24T14:10:56.864" v="6" actId="1076"/>
        <pc:sldMkLst>
          <pc:docMk/>
          <pc:sldMk cId="3293492036" sldId="276"/>
        </pc:sldMkLst>
        <pc:spChg chg="mod">
          <ac:chgData name="Emily Pecora" userId="S::e.pecora@sixredmarbles.com::8474b31c-570b-43b3-a96f-3b8ab99b3357" providerId="AD" clId="Web-{86B11596-A151-88D5-7A17-E182DF595F29}" dt="2022-03-24T14:10:56.864" v="6" actId="1076"/>
          <ac:spMkLst>
            <pc:docMk/>
            <pc:sldMk cId="3293492036" sldId="276"/>
            <ac:spMk id="8" creationId="{00000000-0000-0000-0000-000000000000}"/>
          </ac:spMkLst>
        </pc:spChg>
        <pc:picChg chg="mod">
          <ac:chgData name="Emily Pecora" userId="S::e.pecora@sixredmarbles.com::8474b31c-570b-43b3-a96f-3b8ab99b3357" providerId="AD" clId="Web-{86B11596-A151-88D5-7A17-E182DF595F29}" dt="2022-03-24T14:10:53.255" v="5" actId="1076"/>
          <ac:picMkLst>
            <pc:docMk/>
            <pc:sldMk cId="3293492036" sldId="276"/>
            <ac:picMk id="4098" creationId="{07AE4D95-602E-CB48-BEDE-8CBB80CCE16F}"/>
          </ac:picMkLst>
        </pc:picChg>
      </pc:sldChg>
      <pc:sldChg chg="modSp">
        <pc:chgData name="Emily Pecora" userId="S::e.pecora@sixredmarbles.com::8474b31c-570b-43b3-a96f-3b8ab99b3357" providerId="AD" clId="Web-{86B11596-A151-88D5-7A17-E182DF595F29}" dt="2022-03-24T14:10:44.036" v="4" actId="20577"/>
        <pc:sldMkLst>
          <pc:docMk/>
          <pc:sldMk cId="1943879665" sldId="297"/>
        </pc:sldMkLst>
        <pc:spChg chg="mod">
          <ac:chgData name="Emily Pecora" userId="S::e.pecora@sixredmarbles.com::8474b31c-570b-43b3-a96f-3b8ab99b3357" providerId="AD" clId="Web-{86B11596-A151-88D5-7A17-E182DF595F29}" dt="2022-03-24T14:10:44.036" v="4" actId="20577"/>
          <ac:spMkLst>
            <pc:docMk/>
            <pc:sldMk cId="1943879665" sldId="297"/>
            <ac:spMk id="3" creationId="{54DC5F3D-01A3-1749-AB51-A084908F860A}"/>
          </ac:spMkLst>
        </pc:spChg>
      </pc:sldChg>
      <pc:sldChg chg="modSp">
        <pc:chgData name="Emily Pecora" userId="S::e.pecora@sixredmarbles.com::8474b31c-570b-43b3-a96f-3b8ab99b3357" providerId="AD" clId="Web-{86B11596-A151-88D5-7A17-E182DF595F29}" dt="2022-03-24T14:10:20.957" v="1" actId="20577"/>
        <pc:sldMkLst>
          <pc:docMk/>
          <pc:sldMk cId="1014234735" sldId="300"/>
        </pc:sldMkLst>
        <pc:spChg chg="mod">
          <ac:chgData name="Emily Pecora" userId="S::e.pecora@sixredmarbles.com::8474b31c-570b-43b3-a96f-3b8ab99b3357" providerId="AD" clId="Web-{86B11596-A151-88D5-7A17-E182DF595F29}" dt="2022-03-24T14:10:20.957" v="1" actId="20577"/>
          <ac:spMkLst>
            <pc:docMk/>
            <pc:sldMk cId="1014234735" sldId="300"/>
            <ac:spMk id="7" creationId="{73339BC1-CC45-0D45-ACCB-4D6A839CB11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653AFFD-4FB8-40A5-BAFA-EA4525C81687}" type="datetimeFigureOut">
              <a:rPr lang="en-US" smtClean="0"/>
              <a:t>2/26/26</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BBD7287-6981-4F86-8888-C2D259910F1E}" type="slidenum">
              <a:rPr lang="en-US" smtClean="0"/>
              <a:t>‹#›</a:t>
            </a:fld>
            <a:endParaRPr lang="en-US" dirty="0"/>
          </a:p>
        </p:txBody>
      </p:sp>
    </p:spTree>
    <p:extLst>
      <p:ext uri="{BB962C8B-B14F-4D97-AF65-F5344CB8AC3E}">
        <p14:creationId xmlns:p14="http://schemas.microsoft.com/office/powerpoint/2010/main" val="3550767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8F15A45-EE06-834F-8DA0-58B8DE7A810B}" type="datetimeFigureOut">
              <a:rPr lang="en-US" smtClean="0"/>
              <a:t>2/26/26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42B9CDD-D4F8-2344-9B6A-C3BC014B4F91}" type="slidenum">
              <a:rPr lang="en-US" smtClean="0"/>
              <a:t>‹#›</a:t>
            </a:fld>
            <a:endParaRPr lang="en-US" dirty="0"/>
          </a:p>
        </p:txBody>
      </p:sp>
    </p:spTree>
    <p:extLst>
      <p:ext uri="{BB962C8B-B14F-4D97-AF65-F5344CB8AC3E}">
        <p14:creationId xmlns:p14="http://schemas.microsoft.com/office/powerpoint/2010/main" val="1136828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2B9CDD-D4F8-2344-9B6A-C3BC014B4F91}" type="slidenum">
              <a:rPr lang="en-US" smtClean="0"/>
              <a:t>4</a:t>
            </a:fld>
            <a:endParaRPr lang="en-US" dirty="0"/>
          </a:p>
        </p:txBody>
      </p:sp>
    </p:spTree>
    <p:extLst>
      <p:ext uri="{BB962C8B-B14F-4D97-AF65-F5344CB8AC3E}">
        <p14:creationId xmlns:p14="http://schemas.microsoft.com/office/powerpoint/2010/main" val="2854197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2B9CDD-D4F8-2344-9B6A-C3BC014B4F91}" type="slidenum">
              <a:rPr lang="en-US" smtClean="0"/>
              <a:t>11</a:t>
            </a:fld>
            <a:endParaRPr lang="en-US" dirty="0"/>
          </a:p>
        </p:txBody>
      </p:sp>
    </p:spTree>
    <p:extLst>
      <p:ext uri="{BB962C8B-B14F-4D97-AF65-F5344CB8AC3E}">
        <p14:creationId xmlns:p14="http://schemas.microsoft.com/office/powerpoint/2010/main" val="711834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2B9CDD-D4F8-2344-9B6A-C3BC014B4F91}" type="slidenum">
              <a:rPr lang="en-US" smtClean="0"/>
              <a:t>12</a:t>
            </a:fld>
            <a:endParaRPr lang="en-US" dirty="0"/>
          </a:p>
        </p:txBody>
      </p:sp>
    </p:spTree>
    <p:extLst>
      <p:ext uri="{BB962C8B-B14F-4D97-AF65-F5344CB8AC3E}">
        <p14:creationId xmlns:p14="http://schemas.microsoft.com/office/powerpoint/2010/main" val="671756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thewallstreetinsider.com/trends/why-only-two-companies-are-left-with-the-aaa-ratin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bls.gov/cpi/" TargetMode="Externa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youtu.be/2NSjbsWfmNM" TargetMode="External"/><Relationship Id="rId3" Type="http://schemas.openxmlformats.org/officeDocument/2006/relationships/hyperlink" Target="https://www.federalreserve.gov/aboutthefed/fract.htm" TargetMode="External"/><Relationship Id="rId4" Type="http://schemas.openxmlformats.org/officeDocument/2006/relationships/hyperlink" Target="https://www.britannica.com/list/5-of-the-worlds-most-devastating-financial-crises" TargetMode="External"/><Relationship Id="rId5" Type="http://schemas.openxmlformats.org/officeDocument/2006/relationships/hyperlink" Target="https://www.cbpp.org/research/poverty-and-inequality/tracking-the-covid-19-recessions-effects-on-food-housing-an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youtu.be/okyT7KfnF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Grunnatriði fjármála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12. kafli: Söguleg ávöxtun bandarískra fjármálamarkaða</a:t>
            </a:r>
          </a:p>
        </p:txBody>
      </p:sp>
      <p:pic>
        <p:nvPicPr>
          <p:cNvPr id="5" name="Picture Placeholder 6">
            <a:extLst>
              <a:ext uri="{FF2B5EF4-FFF2-40B4-BE49-F238E27FC236}">
                <a16:creationId xmlns:a16="http://schemas.microsoft.com/office/drawing/2014/main" id="{870C9E0F-884A-4C78-BA5D-7EDFBDA124C7}"/>
              </a:ext>
              <a:ext uri="{C183D7F6-B498-43B3-948B-1728B52AA6E4}">
                <adec:decorative xmlns:adec="http://schemas.microsoft.com/office/drawing/2017/decorative" val="1"/>
              </a:ext>
            </a:extLst>
          </p:cNvPr>
          <p:cNvPicPr preferRelativeResize="0">
            <a:picLocks noGrp="1"/>
          </p:cNvPicPr>
          <p:nvPr>
            <p:ph type="pic" sz="quarter" idx="13"/>
          </p:nvPr>
        </p:nvPicPr>
        <p:blipFill>
          <a:blip r:embed="rId2">
            <a:extLst>
              <a:ext uri="{96DAC541-7B7A-43D3-8B79-37D633B846F1}">
                <asvg:svgBlip xmlns:asvg="http://schemas.microsoft.com/office/drawing/2016/SVG/main" r:embed="rId3"/>
              </a:ext>
            </a:extLst>
          </a:blip>
          <a:srcRect t="60" b="60"/>
          <a:stretch/>
        </p:blipFill>
        <p:spPr>
          <a:xfrm>
            <a:off x="5032207" y="2390620"/>
            <a:ext cx="2093976" cy="2706624"/>
          </a:xfrm>
        </p:spPr>
      </p:pic>
    </p:spTree>
    <p:extLst>
      <p:ext uri="{BB962C8B-B14F-4D97-AF65-F5344CB8AC3E}">
        <p14:creationId xmlns:p14="http://schemas.microsoft.com/office/powerpoint/2010/main" val="13124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9223" y="335060"/>
            <a:ext cx="9113292" cy="993085"/>
          </a:xfrm>
        </p:spPr>
        <p:txBody>
          <a:bodyPr>
            <a:normAutofit/>
          </a:bodyPr>
          <a:lstStyle/>
          <a:p>
            <a:r>
              <a:rPr lang="en-US" dirty="0"/>
              <a:t>12.1 LO 1: Greina mismunandi þætti bandaríska peningamarkaðarins.</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353312"/>
            <a:ext cx="10515600" cy="4493305"/>
          </a:xfrm>
        </p:spPr>
        <p:txBody>
          <a:bodyPr>
            <a:normAutofit lnSpcReduction="10000"/>
          </a:bodyPr>
          <a:lstStyle/>
          <a:p>
            <a:r>
              <a:rPr lang="en-US" dirty="0"/>
              <a:t>Peningamarkaður og fjármagnsmarkaður</a:t>
            </a:r>
          </a:p>
          <a:p>
            <a:pPr lvl="1"/>
            <a:r>
              <a:rPr lang="en-US" dirty="0">
                <a:solidFill>
                  <a:schemeClr val="accent3"/>
                </a:solidFill>
              </a:rPr>
              <a:t>Skammtími og langtími</a:t>
            </a:r>
          </a:p>
          <a:p>
            <a:r>
              <a:rPr lang="en-US" dirty="0"/>
              <a:t>Peningamarkaðir</a:t>
            </a:r>
          </a:p>
          <a:p>
            <a:pPr lvl="1"/>
            <a:r>
              <a:rPr lang="en-US" dirty="0">
                <a:solidFill>
                  <a:schemeClr val="accent3"/>
                </a:solidFill>
              </a:rPr>
              <a:t>Til skamms tíma</a:t>
            </a:r>
          </a:p>
          <a:p>
            <a:pPr lvl="1"/>
            <a:r>
              <a:rPr lang="en-US" dirty="0">
                <a:solidFill>
                  <a:schemeClr val="accent3"/>
                </a:solidFill>
              </a:rPr>
              <a:t>Lítil áhætta</a:t>
            </a:r>
          </a:p>
          <a:p>
            <a:r>
              <a:rPr lang="en-US" dirty="0"/>
              <a:t>Skuldabréfamarkaðir</a:t>
            </a:r>
          </a:p>
          <a:p>
            <a:pPr lvl="1"/>
            <a:r>
              <a:rPr lang="en-US" dirty="0">
                <a:solidFill>
                  <a:schemeClr val="accent3"/>
                </a:solidFill>
              </a:rPr>
              <a:t>Markaðir með ríkis- og fyrirtækjaskuldabréf</a:t>
            </a:r>
          </a:p>
          <a:p>
            <a:r>
              <a:rPr lang="en-US" dirty="0"/>
              <a:t>Hlutabréfamarkaðir</a:t>
            </a:r>
          </a:p>
          <a:p>
            <a:pPr lvl="1"/>
            <a:r>
              <a:rPr lang="en-US" dirty="0">
                <a:solidFill>
                  <a:schemeClr val="accent3"/>
                </a:solidFill>
              </a:rPr>
              <a:t>Ferli hlutafjárútboðs</a:t>
            </a:r>
          </a:p>
          <a:p>
            <a:pPr lvl="1"/>
            <a:r>
              <a:rPr lang="en-US" dirty="0">
                <a:solidFill>
                  <a:schemeClr val="accent3"/>
                </a:solidFill>
              </a:rPr>
              <a:t>Aðrar leiðir til fjármögnunar</a:t>
            </a:r>
          </a:p>
          <a:p>
            <a:pPr lvl="1"/>
            <a:r>
              <a:rPr lang="en-US" dirty="0">
                <a:solidFill>
                  <a:schemeClr val="accent3"/>
                </a:solidFill>
              </a:rPr>
              <a:t>Framkvæmd viðskipta í réttri röð</a:t>
            </a:r>
          </a:p>
          <a:p>
            <a:endParaRPr lang="en-US" dirty="0"/>
          </a:p>
        </p:txBody>
      </p:sp>
    </p:spTree>
    <p:extLst>
      <p:ext uri="{BB962C8B-B14F-4D97-AF65-F5344CB8AC3E}">
        <p14:creationId xmlns:p14="http://schemas.microsoft.com/office/powerpoint/2010/main" val="1067035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898" y="309591"/>
            <a:ext cx="8944044" cy="1022189"/>
          </a:xfrm>
        </p:spPr>
        <p:txBody>
          <a:bodyPr/>
          <a:lstStyle/>
          <a:p>
            <a:r>
              <a:rPr lang="en-US" dirty="0"/>
              <a:t>12.1 LO 1: Yfirlit yfir peningamarkaðinn</a:t>
            </a:r>
          </a:p>
        </p:txBody>
      </p:sp>
      <p:sp>
        <p:nvSpPr>
          <p:cNvPr id="3" name="Content Placeholder 2"/>
          <p:cNvSpPr>
            <a:spLocks noGrp="1"/>
          </p:cNvSpPr>
          <p:nvPr>
            <p:ph sz="quarter" idx="12"/>
          </p:nvPr>
        </p:nvSpPr>
        <p:spPr>
          <a:xfrm>
            <a:off x="838200" y="1600106"/>
            <a:ext cx="10515600" cy="3255818"/>
          </a:xfrm>
        </p:spPr>
        <p:txBody>
          <a:bodyPr/>
          <a:lstStyle/>
          <a:p>
            <a:pPr marL="0" indent="0">
              <a:buNone/>
            </a:pPr>
            <a:r>
              <a:rPr lang="en-US" dirty="0"/>
              <a:t>Yfirlit yfir peningamarkaðinn</a:t>
            </a:r>
          </a:p>
          <a:p>
            <a:r>
              <a:rPr lang="en-US" sz="2400" dirty="0"/>
              <a:t>Peningamarkaðsverðbréf er seljanlegur fjármálagerningur með sameiginleg einkenni, svo sem:</a:t>
            </a:r>
          </a:p>
          <a:p>
            <a:pPr lvl="1"/>
            <a:r>
              <a:rPr lang="en-US" sz="2000" dirty="0">
                <a:solidFill>
                  <a:schemeClr val="accent3"/>
                </a:solidFill>
              </a:rPr>
              <a:t>Stuttur líftími (&lt;1 ár)</a:t>
            </a:r>
          </a:p>
          <a:p>
            <a:pPr lvl="1"/>
            <a:r>
              <a:rPr lang="en-US" sz="2000" dirty="0">
                <a:solidFill>
                  <a:schemeClr val="accent3"/>
                </a:solidFill>
              </a:rPr>
              <a:t>Mjög lítil áhætta</a:t>
            </a:r>
          </a:p>
          <a:p>
            <a:pPr lvl="1"/>
            <a:r>
              <a:rPr lang="en-US" sz="2000" dirty="0">
                <a:solidFill>
                  <a:schemeClr val="accent3"/>
                </a:solidFill>
              </a:rPr>
              <a:t>Auðseljanleg</a:t>
            </a:r>
          </a:p>
          <a:p>
            <a:r>
              <a:rPr lang="en-US" sz="2400" dirty="0"/>
              <a:t>Útgefendur nota þau til skammtímafjármögnunar.</a:t>
            </a:r>
          </a:p>
          <a:p>
            <a:endParaRPr lang="en-US" dirty="0"/>
          </a:p>
        </p:txBody>
      </p:sp>
    </p:spTree>
    <p:extLst>
      <p:ext uri="{BB962C8B-B14F-4D97-AF65-F5344CB8AC3E}">
        <p14:creationId xmlns:p14="http://schemas.microsoft.com/office/powerpoint/2010/main" val="1814845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488" y="393801"/>
            <a:ext cx="8766350" cy="1084269"/>
          </a:xfrm>
        </p:spPr>
        <p:txBody>
          <a:bodyPr/>
          <a:lstStyle/>
          <a:p>
            <a:r>
              <a:rPr lang="en-US" dirty="0"/>
              <a:t>12.1 LO 1: Peningamarkaðsgerningar</a:t>
            </a:r>
          </a:p>
        </p:txBody>
      </p:sp>
      <p:sp>
        <p:nvSpPr>
          <p:cNvPr id="3" name="Content Placeholder 2"/>
          <p:cNvSpPr>
            <a:spLocks noGrp="1"/>
          </p:cNvSpPr>
          <p:nvPr>
            <p:ph sz="quarter" idx="12"/>
          </p:nvPr>
        </p:nvSpPr>
        <p:spPr>
          <a:xfrm>
            <a:off x="838200" y="1568239"/>
            <a:ext cx="10515600" cy="3255818"/>
          </a:xfrm>
        </p:spPr>
        <p:txBody>
          <a:bodyPr>
            <a:normAutofit/>
          </a:bodyPr>
          <a:lstStyle/>
          <a:p>
            <a:pPr marL="0" indent="0">
              <a:buNone/>
            </a:pPr>
            <a:r>
              <a:rPr lang="en-US" dirty="0"/>
              <a:t>Dæmi um peningamarkaðsgerninga eru:</a:t>
            </a:r>
          </a:p>
          <a:p>
            <a:pPr lvl="1"/>
            <a:r>
              <a:rPr lang="en-US" dirty="0">
                <a:solidFill>
                  <a:schemeClr val="accent3"/>
                </a:solidFill>
              </a:rPr>
              <a:t>Peningamarkaðssjóðir</a:t>
            </a:r>
          </a:p>
          <a:p>
            <a:pPr lvl="1"/>
            <a:r>
              <a:rPr lang="en-US" dirty="0">
                <a:solidFill>
                  <a:schemeClr val="accent3"/>
                </a:solidFill>
              </a:rPr>
              <a:t>Ákveðnar tegundir kauphallarsjóða (ETFs)</a:t>
            </a:r>
          </a:p>
          <a:p>
            <a:pPr lvl="1"/>
            <a:r>
              <a:rPr lang="en-US" dirty="0">
                <a:solidFill>
                  <a:schemeClr val="accent3"/>
                </a:solidFill>
              </a:rPr>
              <a:t>Bandarískir ríkisvíxlar (T-bills)</a:t>
            </a:r>
          </a:p>
          <a:p>
            <a:pPr lvl="1"/>
            <a:r>
              <a:rPr lang="en-US" dirty="0">
                <a:solidFill>
                  <a:schemeClr val="accent3"/>
                </a:solidFill>
              </a:rPr>
              <a:t>Fyrirtækjavíxlar (CP)</a:t>
            </a:r>
          </a:p>
          <a:p>
            <a:pPr lvl="1"/>
            <a:r>
              <a:rPr lang="en-US" dirty="0">
                <a:solidFill>
                  <a:schemeClr val="accent3"/>
                </a:solidFill>
              </a:rPr>
              <a:t>Framseljanleg innstæðubréf (NCDs)</a:t>
            </a:r>
          </a:p>
          <a:p>
            <a:pPr lvl="1"/>
            <a:r>
              <a:rPr lang="en-US" dirty="0">
                <a:solidFill>
                  <a:schemeClr val="accent3"/>
                </a:solidFill>
              </a:rPr>
              <a:t>Alríkissjóðir (fed funds)</a:t>
            </a:r>
          </a:p>
        </p:txBody>
      </p:sp>
    </p:spTree>
    <p:extLst>
      <p:ext uri="{BB962C8B-B14F-4D97-AF65-F5344CB8AC3E}">
        <p14:creationId xmlns:p14="http://schemas.microsoft.com/office/powerpoint/2010/main" val="1447984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693" y="323182"/>
            <a:ext cx="9051296" cy="1125470"/>
          </a:xfrm>
        </p:spPr>
        <p:txBody>
          <a:bodyPr/>
          <a:lstStyle/>
          <a:p>
            <a:r>
              <a:rPr lang="en-US" dirty="0"/>
              <a:t>12.1 LO 2: Lýsa mörkuðum með ríkis- og fyrirtækjaskuldabréf.</a:t>
            </a:r>
          </a:p>
        </p:txBody>
      </p:sp>
      <p:sp>
        <p:nvSpPr>
          <p:cNvPr id="3" name="Content Placeholder 2"/>
          <p:cNvSpPr>
            <a:spLocks noGrp="1"/>
          </p:cNvSpPr>
          <p:nvPr>
            <p:ph sz="quarter" idx="12"/>
          </p:nvPr>
        </p:nvSpPr>
        <p:spPr>
          <a:xfrm>
            <a:off x="688769" y="1490597"/>
            <a:ext cx="10665031" cy="3566312"/>
          </a:xfrm>
        </p:spPr>
        <p:txBody>
          <a:bodyPr/>
          <a:lstStyle/>
          <a:p>
            <a:pPr marL="0" indent="0">
              <a:buNone/>
            </a:pPr>
            <a:r>
              <a:rPr lang="en-US" dirty="0"/>
              <a:t>Skuldabréfamarkaður er efnislegur eða rafrænn vettvangur þar sem viðskipti fara fram með skuldabréf. </a:t>
            </a:r>
          </a:p>
          <a:p>
            <a:r>
              <a:rPr lang="en-US" sz="2400" dirty="0"/>
              <a:t>Líftími skuldabréfa frá &gt;1 ári upp í 30 ár (T-bonds)</a:t>
            </a:r>
          </a:p>
          <a:p>
            <a:r>
              <a:rPr lang="en-US" sz="2400" dirty="0"/>
              <a:t>Skipt eftir útgefendum í þrjá meginflokka:</a:t>
            </a:r>
          </a:p>
          <a:p>
            <a:pPr marL="914400" lvl="1" indent="-457200">
              <a:buFont typeface="+mj-lt"/>
              <a:buAutoNum type="arabicPeriod"/>
            </a:pPr>
            <a:r>
              <a:rPr lang="en-US" sz="2000" dirty="0">
                <a:solidFill>
                  <a:schemeClr val="accent3"/>
                </a:solidFill>
              </a:rPr>
              <a:t>Ríkissjóður Bandaríkjanna eða umboðsaðilar hans</a:t>
            </a:r>
          </a:p>
          <a:p>
            <a:pPr marL="914400" lvl="1" indent="-457200">
              <a:buFont typeface="+mj-lt"/>
              <a:buAutoNum type="arabicPeriod"/>
            </a:pPr>
            <a:r>
              <a:rPr lang="en-US" sz="2000" dirty="0">
                <a:solidFill>
                  <a:schemeClr val="accent3"/>
                </a:solidFill>
              </a:rPr>
              <a:t>Sveitarfélög eða umboðsaðilar þeirra</a:t>
            </a:r>
          </a:p>
          <a:p>
            <a:pPr marL="914400" lvl="1" indent="-457200">
              <a:buFont typeface="+mj-lt"/>
              <a:buAutoNum type="arabicPeriod"/>
            </a:pPr>
            <a:r>
              <a:rPr lang="en-US" sz="2000" dirty="0">
                <a:solidFill>
                  <a:schemeClr val="accent3"/>
                </a:solidFill>
              </a:rPr>
              <a:t>Fyrirtæki</a:t>
            </a:r>
          </a:p>
          <a:p>
            <a:pPr marL="457200" lvl="1" indent="0">
              <a:buNone/>
            </a:pPr>
            <a:endParaRPr lang="en-US" dirty="0"/>
          </a:p>
        </p:txBody>
      </p:sp>
    </p:spTree>
    <p:extLst>
      <p:ext uri="{BB962C8B-B14F-4D97-AF65-F5344CB8AC3E}">
        <p14:creationId xmlns:p14="http://schemas.microsoft.com/office/powerpoint/2010/main" val="164736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386" y="318683"/>
            <a:ext cx="8508984" cy="1039084"/>
          </a:xfrm>
        </p:spPr>
        <p:txBody>
          <a:bodyPr/>
          <a:lstStyle/>
          <a:p>
            <a:r>
              <a:rPr lang="en-US" dirty="0"/>
              <a:t>12.1 LO 2: Lánshæfismat fyrirtækjaskuldabréfa</a:t>
            </a:r>
          </a:p>
        </p:txBody>
      </p:sp>
      <p:sp>
        <p:nvSpPr>
          <p:cNvPr id="3" name="Content Placeholder 2"/>
          <p:cNvSpPr>
            <a:spLocks noGrp="1"/>
          </p:cNvSpPr>
          <p:nvPr>
            <p:ph sz="quarter" idx="12"/>
          </p:nvPr>
        </p:nvSpPr>
        <p:spPr>
          <a:xfrm>
            <a:off x="664579" y="1357767"/>
            <a:ext cx="7153405" cy="598355"/>
          </a:xfrm>
        </p:spPr>
        <p:txBody>
          <a:bodyPr/>
          <a:lstStyle/>
          <a:p>
            <a:pPr marL="0" indent="0">
              <a:buNone/>
            </a:pPr>
            <a:r>
              <a:rPr lang="en-US" dirty="0"/>
              <a:t>Næstum öll skuldabréf fá lánshæfiseinkunn eins og hér er sýnt:</a:t>
            </a:r>
          </a:p>
          <a:p>
            <a:pPr marL="0" indent="0">
              <a:buNone/>
            </a:pPr>
            <a:endParaRPr lang="en-US" dirty="0"/>
          </a:p>
        </p:txBody>
      </p:sp>
      <p:graphicFrame>
        <p:nvGraphicFramePr>
          <p:cNvPr id="9" name="Content Placeholder 8"/>
          <p:cNvGraphicFramePr>
            <a:graphicFrameLocks noGrp="1"/>
          </p:cNvGraphicFramePr>
          <p:nvPr>
            <p:ph sz="quarter" idx="13"/>
            <p:extLst>
              <p:ext uri="{D42A27DB-BD31-4B8C-83A1-F6EECF244321}">
                <p14:modId xmlns:p14="http://schemas.microsoft.com/office/powerpoint/2010/main" val="3814363600"/>
              </p:ext>
            </p:extLst>
          </p:nvPr>
        </p:nvGraphicFramePr>
        <p:xfrm>
          <a:off x="2462635" y="1956122"/>
          <a:ext cx="5260921" cy="4102754"/>
        </p:xfrm>
        <a:graphic>
          <a:graphicData uri="http://schemas.openxmlformats.org/drawingml/2006/table">
            <a:tbl>
              <a:tblPr firstRow="1" firstCol="1" lastRow="1" lastCol="1" bandRow="1" bandCol="1">
                <a:tableStyleId>{5C22544A-7EE6-4342-B048-85BDC9FD1C3A}</a:tableStyleId>
              </a:tblPr>
              <a:tblGrid>
                <a:gridCol w="890336">
                  <a:extLst>
                    <a:ext uri="{9D8B030D-6E8A-4147-A177-3AD203B41FA5}">
                      <a16:colId xmlns:a16="http://schemas.microsoft.com/office/drawing/2014/main" val="3880371136"/>
                    </a:ext>
                  </a:extLst>
                </a:gridCol>
                <a:gridCol w="890336">
                  <a:extLst>
                    <a:ext uri="{9D8B030D-6E8A-4147-A177-3AD203B41FA5}">
                      <a16:colId xmlns:a16="http://schemas.microsoft.com/office/drawing/2014/main" val="3456329291"/>
                    </a:ext>
                  </a:extLst>
                </a:gridCol>
                <a:gridCol w="914660">
                  <a:extLst>
                    <a:ext uri="{9D8B030D-6E8A-4147-A177-3AD203B41FA5}">
                      <a16:colId xmlns:a16="http://schemas.microsoft.com/office/drawing/2014/main" val="839901228"/>
                    </a:ext>
                  </a:extLst>
                </a:gridCol>
                <a:gridCol w="2565589">
                  <a:extLst>
                    <a:ext uri="{9D8B030D-6E8A-4147-A177-3AD203B41FA5}">
                      <a16:colId xmlns:a16="http://schemas.microsoft.com/office/drawing/2014/main" val="3178037599"/>
                    </a:ext>
                  </a:extLst>
                </a:gridCol>
              </a:tblGrid>
              <a:tr h="519759">
                <a:tc>
                  <a:txBody>
                    <a:bodyPr/>
                    <a:lstStyle/>
                    <a:p>
                      <a:pPr marL="0" marR="0" algn="ctr">
                        <a:lnSpc>
                          <a:spcPct val="107000"/>
                        </a:lnSpc>
                        <a:spcBef>
                          <a:spcPts val="0"/>
                        </a:spcBef>
                        <a:spcAft>
                          <a:spcPts val="800"/>
                        </a:spcAft>
                      </a:pPr>
                      <a:r>
                        <a:rPr lang="en-US" sz="1800" dirty="0">
                          <a:effectLst/>
                        </a:rPr>
                        <a:t>Fitch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800" dirty="0">
                          <a:effectLst/>
                        </a:rPr>
                        <a:t>Moody’s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800" dirty="0">
                          <a:effectLst/>
                        </a:rPr>
                        <a:t>S&amp;P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800"/>
                        </a:spcAft>
                      </a:pPr>
                      <a:r>
                        <a:rPr lang="en-US" sz="1800" dirty="0">
                          <a:effectLst/>
                        </a:rPr>
                        <a:t>Lánshæfisflokkur/áhætta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54624565"/>
                  </a:ext>
                </a:extLst>
              </a:tr>
              <a:tr h="512203">
                <a:tc>
                  <a:txBody>
                    <a:bodyPr/>
                    <a:lstStyle/>
                    <a:p>
                      <a:pPr marL="66675" marR="0" algn="just">
                        <a:lnSpc>
                          <a:spcPts val="1010"/>
                        </a:lnSpc>
                        <a:spcBef>
                          <a:spcPts val="0"/>
                        </a:spcBef>
                        <a:spcAft>
                          <a:spcPts val="0"/>
                        </a:spcAft>
                      </a:pPr>
                      <a:endParaRPr lang="en-US" sz="1800" dirty="0">
                        <a:effectLst/>
                      </a:endParaRPr>
                    </a:p>
                    <a:p>
                      <a:pPr marL="66675" marR="0" algn="just">
                        <a:lnSpc>
                          <a:spcPts val="1010"/>
                        </a:lnSpc>
                        <a:spcBef>
                          <a:spcPts val="0"/>
                        </a:spcBef>
                        <a:spcAft>
                          <a:spcPts val="0"/>
                        </a:spcAft>
                      </a:pPr>
                      <a:r>
                        <a:rPr lang="en-US" sz="1800" dirty="0">
                          <a:effectLst/>
                        </a:rPr>
                        <a:t>AAA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6040" marR="0" algn="just">
                        <a:lnSpc>
                          <a:spcPts val="1010"/>
                        </a:lnSpc>
                        <a:spcBef>
                          <a:spcPts val="0"/>
                        </a:spcBef>
                        <a:spcAft>
                          <a:spcPts val="0"/>
                        </a:spcAft>
                      </a:pPr>
                      <a:endParaRPr lang="en-US" sz="1800" dirty="0">
                        <a:effectLst/>
                      </a:endParaRPr>
                    </a:p>
                    <a:p>
                      <a:pPr marL="66040" marR="0" algn="just">
                        <a:lnSpc>
                          <a:spcPts val="1010"/>
                        </a:lnSpc>
                        <a:spcBef>
                          <a:spcPts val="0"/>
                        </a:spcBef>
                        <a:spcAft>
                          <a:spcPts val="0"/>
                        </a:spcAft>
                      </a:pPr>
                      <a:r>
                        <a:rPr lang="en-US" sz="1800" dirty="0">
                          <a:effectLst/>
                        </a:rPr>
                        <a:t>Aaa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AAA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Fjárfestingarflokkur/lítil áhætta</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668648013"/>
                  </a:ext>
                </a:extLst>
              </a:tr>
              <a:tr h="512203">
                <a:tc>
                  <a:txBody>
                    <a:bodyPr/>
                    <a:lstStyle/>
                    <a:p>
                      <a:pPr marL="66675" marR="0" algn="just">
                        <a:lnSpc>
                          <a:spcPts val="1010"/>
                        </a:lnSpc>
                        <a:spcBef>
                          <a:spcPts val="0"/>
                        </a:spcBef>
                        <a:spcAft>
                          <a:spcPts val="0"/>
                        </a:spcAft>
                      </a:pPr>
                      <a:endParaRPr lang="en-US" sz="1800" dirty="0">
                        <a:effectLst/>
                      </a:endParaRPr>
                    </a:p>
                    <a:p>
                      <a:pPr marL="66675" marR="0" algn="just">
                        <a:lnSpc>
                          <a:spcPts val="1010"/>
                        </a:lnSpc>
                        <a:spcBef>
                          <a:spcPts val="0"/>
                        </a:spcBef>
                        <a:spcAft>
                          <a:spcPts val="0"/>
                        </a:spcAft>
                      </a:pPr>
                      <a:r>
                        <a:rPr lang="en-US" sz="1800" dirty="0">
                          <a:effectLst/>
                        </a:rPr>
                        <a:t>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6040" marR="0" algn="just">
                        <a:lnSpc>
                          <a:spcPts val="1010"/>
                        </a:lnSpc>
                        <a:spcBef>
                          <a:spcPts val="0"/>
                        </a:spcBef>
                        <a:spcAft>
                          <a:spcPts val="0"/>
                        </a:spcAft>
                      </a:pPr>
                      <a:endParaRPr lang="en-US" sz="1800" dirty="0">
                        <a:effectLst/>
                      </a:endParaRPr>
                    </a:p>
                    <a:p>
                      <a:pPr marL="66040" marR="0" algn="just">
                        <a:lnSpc>
                          <a:spcPts val="1010"/>
                        </a:lnSpc>
                        <a:spcBef>
                          <a:spcPts val="0"/>
                        </a:spcBef>
                        <a:spcAft>
                          <a:spcPts val="0"/>
                        </a:spcAft>
                      </a:pPr>
                      <a:r>
                        <a:rPr lang="en-US" sz="1800" dirty="0">
                          <a:effectLst/>
                        </a:rPr>
                        <a:t>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Fjárfestingarflokkur/lítil áhætta</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984529817"/>
                  </a:ext>
                </a:extLst>
              </a:tr>
              <a:tr h="510990">
                <a:tc>
                  <a:txBody>
                    <a:bodyPr/>
                    <a:lstStyle/>
                    <a:p>
                      <a:pPr marL="66675" marR="0" algn="just">
                        <a:lnSpc>
                          <a:spcPts val="1010"/>
                        </a:lnSpc>
                        <a:spcBef>
                          <a:spcPts val="0"/>
                        </a:spcBef>
                        <a:spcAft>
                          <a:spcPts val="0"/>
                        </a:spcAft>
                      </a:pPr>
                      <a:endParaRPr lang="en-US" sz="1800" dirty="0">
                        <a:effectLst/>
                      </a:endParaRPr>
                    </a:p>
                    <a:p>
                      <a:pPr marL="66675" marR="0" algn="just">
                        <a:lnSpc>
                          <a:spcPts val="1010"/>
                        </a:lnSpc>
                        <a:spcBef>
                          <a:spcPts val="0"/>
                        </a:spcBef>
                        <a:spcAft>
                          <a:spcPts val="0"/>
                        </a:spcAft>
                      </a:pPr>
                      <a:r>
                        <a:rPr lang="en-US" sz="1800" dirty="0">
                          <a:effectLst/>
                        </a:rPr>
                        <a:t>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6040" marR="0" algn="just">
                        <a:lnSpc>
                          <a:spcPts val="1010"/>
                        </a:lnSpc>
                        <a:spcBef>
                          <a:spcPts val="0"/>
                        </a:spcBef>
                        <a:spcAft>
                          <a:spcPts val="0"/>
                        </a:spcAft>
                      </a:pPr>
                      <a:endParaRPr lang="en-US" sz="1800" dirty="0">
                        <a:effectLst/>
                      </a:endParaRPr>
                    </a:p>
                    <a:p>
                      <a:pPr marL="66040" marR="0" algn="just">
                        <a:lnSpc>
                          <a:spcPts val="1010"/>
                        </a:lnSpc>
                        <a:spcBef>
                          <a:spcPts val="0"/>
                        </a:spcBef>
                        <a:spcAft>
                          <a:spcPts val="0"/>
                        </a:spcAft>
                      </a:pPr>
                      <a:r>
                        <a:rPr lang="en-US" sz="1800" dirty="0">
                          <a:effectLst/>
                        </a:rPr>
                        <a:t>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Fjárfestingarflokkur/lítil áhætta</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570073910"/>
                  </a:ext>
                </a:extLst>
              </a:tr>
              <a:tr h="512203">
                <a:tc>
                  <a:txBody>
                    <a:bodyPr/>
                    <a:lstStyle/>
                    <a:p>
                      <a:pPr marL="66675" marR="0" algn="just">
                        <a:lnSpc>
                          <a:spcPts val="1010"/>
                        </a:lnSpc>
                        <a:spcBef>
                          <a:spcPts val="0"/>
                        </a:spcBef>
                        <a:spcAft>
                          <a:spcPts val="0"/>
                        </a:spcAft>
                      </a:pPr>
                      <a:endParaRPr lang="en-US" sz="1800" dirty="0">
                        <a:effectLst/>
                      </a:endParaRPr>
                    </a:p>
                    <a:p>
                      <a:pPr marL="66675" marR="0" algn="just">
                        <a:lnSpc>
                          <a:spcPts val="1010"/>
                        </a:lnSpc>
                        <a:spcBef>
                          <a:spcPts val="0"/>
                        </a:spcBef>
                        <a:spcAft>
                          <a:spcPts val="0"/>
                        </a:spcAft>
                      </a:pPr>
                      <a:r>
                        <a:rPr lang="en-US" sz="1800" dirty="0">
                          <a:effectLst/>
                        </a:rPr>
                        <a:t>BBB</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6040" marR="0" algn="just">
                        <a:lnSpc>
                          <a:spcPts val="1010"/>
                        </a:lnSpc>
                        <a:spcBef>
                          <a:spcPts val="0"/>
                        </a:spcBef>
                        <a:spcAft>
                          <a:spcPts val="0"/>
                        </a:spcAft>
                      </a:pPr>
                      <a:endParaRPr lang="en-US" sz="1800" dirty="0">
                        <a:effectLst/>
                      </a:endParaRPr>
                    </a:p>
                    <a:p>
                      <a:pPr marL="66040" marR="0" algn="just">
                        <a:lnSpc>
                          <a:spcPts val="1010"/>
                        </a:lnSpc>
                        <a:spcBef>
                          <a:spcPts val="0"/>
                        </a:spcBef>
                        <a:spcAft>
                          <a:spcPts val="0"/>
                        </a:spcAft>
                      </a:pPr>
                      <a:r>
                        <a:rPr lang="en-US" sz="1800" dirty="0">
                          <a:effectLst/>
                        </a:rPr>
                        <a:t>Baa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BBB</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Fjárfestingarflokkur/miðlungsáhætta</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576455738"/>
                  </a:ext>
                </a:extLst>
              </a:tr>
              <a:tr h="512203">
                <a:tc>
                  <a:txBody>
                    <a:bodyPr/>
                    <a:lstStyle/>
                    <a:p>
                      <a:pPr marL="66675" marR="0" algn="just">
                        <a:lnSpc>
                          <a:spcPts val="1010"/>
                        </a:lnSpc>
                        <a:spcBef>
                          <a:spcPts val="0"/>
                        </a:spcBef>
                        <a:spcAft>
                          <a:spcPts val="0"/>
                        </a:spcAft>
                      </a:pPr>
                      <a:endParaRPr lang="en-US" sz="1800" dirty="0">
                        <a:effectLst/>
                      </a:endParaRPr>
                    </a:p>
                    <a:p>
                      <a:pPr marL="66675" marR="0" algn="just">
                        <a:lnSpc>
                          <a:spcPts val="1010"/>
                        </a:lnSpc>
                        <a:spcBef>
                          <a:spcPts val="0"/>
                        </a:spcBef>
                        <a:spcAft>
                          <a:spcPts val="0"/>
                        </a:spcAft>
                      </a:pPr>
                      <a:r>
                        <a:rPr lang="en-US" sz="1800" dirty="0">
                          <a:effectLst/>
                        </a:rPr>
                        <a:t>BB</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6040" marR="0" algn="just">
                        <a:lnSpc>
                          <a:spcPts val="1010"/>
                        </a:lnSpc>
                        <a:spcBef>
                          <a:spcPts val="0"/>
                        </a:spcBef>
                        <a:spcAft>
                          <a:spcPts val="0"/>
                        </a:spcAft>
                      </a:pPr>
                      <a:endParaRPr lang="en-US" sz="1800" dirty="0">
                        <a:effectLst/>
                      </a:endParaRPr>
                    </a:p>
                    <a:p>
                      <a:pPr marL="66040" marR="0" algn="just">
                        <a:lnSpc>
                          <a:spcPts val="1010"/>
                        </a:lnSpc>
                        <a:spcBef>
                          <a:spcPts val="0"/>
                        </a:spcBef>
                        <a:spcAft>
                          <a:spcPts val="0"/>
                        </a:spcAft>
                      </a:pPr>
                      <a:r>
                        <a:rPr lang="en-US" sz="1800" dirty="0">
                          <a:effectLst/>
                        </a:rPr>
                        <a:t>Ba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BB</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Spákaupmennskuflokkur/mikil áhætta</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968315379"/>
                  </a:ext>
                </a:extLst>
              </a:tr>
              <a:tr h="512203">
                <a:tc>
                  <a:txBody>
                    <a:bodyPr/>
                    <a:lstStyle/>
                    <a:p>
                      <a:pPr marL="66675" marR="0" algn="just">
                        <a:lnSpc>
                          <a:spcPts val="1010"/>
                        </a:lnSpc>
                        <a:spcBef>
                          <a:spcPts val="0"/>
                        </a:spcBef>
                        <a:spcAft>
                          <a:spcPts val="0"/>
                        </a:spcAft>
                      </a:pPr>
                      <a:endParaRPr lang="en-US" sz="1800" dirty="0">
                        <a:effectLst/>
                      </a:endParaRPr>
                    </a:p>
                    <a:p>
                      <a:pPr marL="66675" marR="0" algn="just">
                        <a:lnSpc>
                          <a:spcPts val="1010"/>
                        </a:lnSpc>
                        <a:spcBef>
                          <a:spcPts val="0"/>
                        </a:spcBef>
                        <a:spcAft>
                          <a:spcPts val="0"/>
                        </a:spcAft>
                      </a:pPr>
                      <a:r>
                        <a:rPr lang="en-US" sz="1800" dirty="0">
                          <a:effectLst/>
                        </a:rPr>
                        <a:t>B</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6040" marR="0" algn="just">
                        <a:lnSpc>
                          <a:spcPts val="1010"/>
                        </a:lnSpc>
                        <a:spcBef>
                          <a:spcPts val="0"/>
                        </a:spcBef>
                        <a:spcAft>
                          <a:spcPts val="0"/>
                        </a:spcAft>
                      </a:pPr>
                      <a:endParaRPr lang="en-US" sz="1800" dirty="0">
                        <a:effectLst/>
                      </a:endParaRPr>
                    </a:p>
                    <a:p>
                      <a:pPr marL="66040" marR="0" algn="just">
                        <a:lnSpc>
                          <a:spcPts val="1010"/>
                        </a:lnSpc>
                        <a:spcBef>
                          <a:spcPts val="0"/>
                        </a:spcBef>
                        <a:spcAft>
                          <a:spcPts val="0"/>
                        </a:spcAft>
                      </a:pPr>
                      <a:r>
                        <a:rPr lang="en-US" sz="1800" dirty="0">
                          <a:effectLst/>
                        </a:rPr>
                        <a:t>B</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B</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Spákaupmennskuflokkur/mikil áhætta</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980165398"/>
                  </a:ext>
                </a:extLst>
              </a:tr>
              <a:tr h="510990">
                <a:tc>
                  <a:txBody>
                    <a:bodyPr/>
                    <a:lstStyle/>
                    <a:p>
                      <a:pPr marL="66675" marR="0" algn="just">
                        <a:lnSpc>
                          <a:spcPts val="1010"/>
                        </a:lnSpc>
                        <a:spcBef>
                          <a:spcPts val="0"/>
                        </a:spcBef>
                        <a:spcAft>
                          <a:spcPts val="0"/>
                        </a:spcAft>
                      </a:pPr>
                      <a:endParaRPr lang="en-US" sz="1800" dirty="0">
                        <a:effectLst/>
                      </a:endParaRPr>
                    </a:p>
                    <a:p>
                      <a:pPr marL="66675" marR="0" algn="just">
                        <a:lnSpc>
                          <a:spcPts val="1010"/>
                        </a:lnSpc>
                        <a:spcBef>
                          <a:spcPts val="0"/>
                        </a:spcBef>
                        <a:spcAft>
                          <a:spcPts val="0"/>
                        </a:spcAft>
                      </a:pPr>
                      <a:r>
                        <a:rPr lang="en-US" sz="1800" dirty="0">
                          <a:effectLst/>
                        </a:rPr>
                        <a:t>CCC</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6040" marR="0" algn="just">
                        <a:lnSpc>
                          <a:spcPts val="1010"/>
                        </a:lnSpc>
                        <a:spcBef>
                          <a:spcPts val="0"/>
                        </a:spcBef>
                        <a:spcAft>
                          <a:spcPts val="0"/>
                        </a:spcAft>
                      </a:pPr>
                      <a:endParaRPr lang="en-US" sz="1800" dirty="0">
                        <a:effectLst/>
                      </a:endParaRPr>
                    </a:p>
                    <a:p>
                      <a:pPr marL="66040" marR="0" algn="just">
                        <a:lnSpc>
                          <a:spcPts val="1010"/>
                        </a:lnSpc>
                        <a:spcBef>
                          <a:spcPts val="0"/>
                        </a:spcBef>
                        <a:spcAft>
                          <a:spcPts val="0"/>
                        </a:spcAft>
                      </a:pPr>
                      <a:r>
                        <a:rPr lang="en-US" sz="1800" dirty="0">
                          <a:effectLst/>
                        </a:rPr>
                        <a:t>Caa</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CCC</a:t>
                      </a:r>
                      <a:endParaRPr lang="en-US" sz="18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3500" marR="0" algn="just">
                        <a:lnSpc>
                          <a:spcPts val="1010"/>
                        </a:lnSpc>
                        <a:spcBef>
                          <a:spcPts val="0"/>
                        </a:spcBef>
                        <a:spcAft>
                          <a:spcPts val="0"/>
                        </a:spcAft>
                      </a:pPr>
                      <a:endParaRPr lang="en-US" sz="1800" dirty="0">
                        <a:effectLst/>
                      </a:endParaRPr>
                    </a:p>
                    <a:p>
                      <a:pPr marL="63500" marR="0" algn="just">
                        <a:lnSpc>
                          <a:spcPts val="1010"/>
                        </a:lnSpc>
                        <a:spcBef>
                          <a:spcPts val="0"/>
                        </a:spcBef>
                        <a:spcAft>
                          <a:spcPts val="0"/>
                        </a:spcAft>
                      </a:pPr>
                      <a:r>
                        <a:rPr lang="en-US" sz="1800" dirty="0">
                          <a:effectLst/>
                        </a:rPr>
                        <a:t>Ruslflokkur/mesta áhætta</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889339479"/>
                  </a:ext>
                </a:extLst>
              </a:tr>
            </a:tbl>
          </a:graphicData>
        </a:graphic>
      </p:graphicFrame>
      <p:sp>
        <p:nvSpPr>
          <p:cNvPr id="5" name="Content Placeholder 3">
            <a:extLst>
              <a:ext uri="{FF2B5EF4-FFF2-40B4-BE49-F238E27FC236}">
                <a16:creationId xmlns:a16="http://schemas.microsoft.com/office/drawing/2014/main" id="{D05BA3CF-700C-AB40-8AE2-C1A66107208C}"/>
              </a:ext>
            </a:extLst>
          </p:cNvPr>
          <p:cNvSpPr txBox="1">
            <a:spLocks/>
          </p:cNvSpPr>
          <p:nvPr/>
        </p:nvSpPr>
        <p:spPr>
          <a:xfrm>
            <a:off x="2462635" y="6096722"/>
            <a:ext cx="5260921" cy="44259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a:buNone/>
              <a:defRPr sz="16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t>Tafla 12.2 </a:t>
            </a:r>
            <a:r>
              <a:rPr lang="en-US" dirty="0"/>
              <a:t>Lánshæfiseinkunnir matskvarða lánshæfismatsfyrirtækjanna þriggja</a:t>
            </a:r>
          </a:p>
        </p:txBody>
      </p:sp>
    </p:spTree>
    <p:extLst>
      <p:ext uri="{BB962C8B-B14F-4D97-AF65-F5344CB8AC3E}">
        <p14:creationId xmlns:p14="http://schemas.microsoft.com/office/powerpoint/2010/main" val="2797144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E913-1C45-0A49-82DB-917FF8CDF7E4}"/>
              </a:ext>
            </a:extLst>
          </p:cNvPr>
          <p:cNvSpPr>
            <a:spLocks noGrp="1"/>
          </p:cNvSpPr>
          <p:nvPr>
            <p:ph type="title"/>
          </p:nvPr>
        </p:nvSpPr>
        <p:spPr>
          <a:xfrm>
            <a:off x="402265" y="294709"/>
            <a:ext cx="8929625" cy="991671"/>
          </a:xfrm>
        </p:spPr>
        <p:txBody>
          <a:bodyPr>
            <a:normAutofit/>
          </a:bodyPr>
          <a:lstStyle/>
          <a:p>
            <a:r>
              <a:rPr lang="en-US" dirty="0"/>
              <a:t> 12.1 Námsmarkmið 2: Lýsa mörkuðum með ríkis- og fyrirtækjaskuldabréf. </a:t>
            </a:r>
            <a:endParaRPr lang="en-US" dirty="0">
              <a:solidFill>
                <a:srgbClr val="FF0000"/>
              </a:solidFill>
            </a:endParaRPr>
          </a:p>
        </p:txBody>
      </p:sp>
      <p:sp>
        <p:nvSpPr>
          <p:cNvPr id="3" name="Content Placeholder 2">
            <a:extLst>
              <a:ext uri="{FF2B5EF4-FFF2-40B4-BE49-F238E27FC236}">
                <a16:creationId xmlns:a16="http://schemas.microsoft.com/office/drawing/2014/main" id="{54DC5F3D-01A3-1749-AB51-A084908F860A}"/>
              </a:ext>
            </a:extLst>
          </p:cNvPr>
          <p:cNvSpPr>
            <a:spLocks noGrp="1"/>
          </p:cNvSpPr>
          <p:nvPr>
            <p:ph sz="quarter" idx="12"/>
          </p:nvPr>
        </p:nvSpPr>
        <p:spPr>
          <a:xfrm>
            <a:off x="838200" y="1412216"/>
            <a:ext cx="10515600" cy="3255818"/>
          </a:xfrm>
        </p:spPr>
        <p:txBody>
          <a:bodyPr>
            <a:normAutofit/>
          </a:bodyPr>
          <a:lstStyle/>
          <a:p>
            <a:pPr marL="0" indent="0">
              <a:buNone/>
            </a:pPr>
            <a:r>
              <a:rPr lang="en-US" dirty="0"/>
              <a:t>Ítarleg spurning</a:t>
            </a:r>
          </a:p>
          <a:p>
            <a:r>
              <a:rPr lang="en-US" sz="2400" dirty="0"/>
              <a:t>Árið 1980 voru 80 bandarísk fyrirtæki með AAA-lánshæfiseinkunn, þá hæstu sem völ er á. AAA-einkunn ber vott um fjárhagslegan styrk. Nú eru aðeins tvö bandarísk fyrirtæki enn með slíka einkunn. Þessi þróun virðist ekki vera tilviljun heldur meðvituð stefna.</a:t>
            </a:r>
          </a:p>
          <a:p>
            <a:endParaRPr lang="en-US" sz="2400" dirty="0"/>
          </a:p>
          <a:p>
            <a:r>
              <a:rPr lang="en-US" sz="2400" dirty="0"/>
              <a:t>Hvers vegna myndi fyrirtæki </a:t>
            </a:r>
            <a:r>
              <a:rPr lang="en-US" sz="2400" i="1" dirty="0"/>
              <a:t>kjósa</a:t>
            </a:r>
            <a:r>
              <a:rPr lang="en-US" sz="2400" dirty="0"/>
              <a:t> að haga rekstri sínum og fjármagnsskipan þannig að það missi AAA-lánshæfiseinkunn? </a:t>
            </a:r>
          </a:p>
        </p:txBody>
      </p:sp>
      <p:sp>
        <p:nvSpPr>
          <p:cNvPr id="4" name="Content Placeholder 3">
            <a:extLst>
              <a:ext uri="{FF2B5EF4-FFF2-40B4-BE49-F238E27FC236}">
                <a16:creationId xmlns:a16="http://schemas.microsoft.com/office/drawing/2014/main" id="{73339BC1-CC45-0D45-ACCB-4D6A839CB111}"/>
              </a:ext>
            </a:extLst>
          </p:cNvPr>
          <p:cNvSpPr>
            <a:spLocks noGrp="1"/>
          </p:cNvSpPr>
          <p:nvPr>
            <p:ph sz="quarter" idx="13"/>
          </p:nvPr>
        </p:nvSpPr>
        <p:spPr>
          <a:xfrm>
            <a:off x="838200" y="4864964"/>
            <a:ext cx="10515600" cy="1627909"/>
          </a:xfrm>
        </p:spPr>
        <p:txBody>
          <a:bodyPr/>
          <a:lstStyle/>
          <a:p>
            <a:r>
              <a:rPr lang="en-US" sz="2000" dirty="0"/>
              <a:t>Hjálp: Gagnlegar upplýsingar til að svara spurningunni má finna hér: </a:t>
            </a:r>
            <a:r>
              <a:rPr lang="en-US" sz="2000" dirty="0">
                <a:hlinkClick r:id="rId2"/>
              </a:rPr>
              <a:t>https://www.thewallstreetinsider.com/trends/why-only-two-companies-are-left-with-the-aaa-rating</a:t>
            </a:r>
            <a:r>
              <a:rPr lang="en-US" sz="2000" dirty="0"/>
              <a:t> </a:t>
            </a:r>
          </a:p>
          <a:p>
            <a:endParaRPr lang="en-US" dirty="0"/>
          </a:p>
        </p:txBody>
      </p:sp>
    </p:spTree>
    <p:extLst>
      <p:ext uri="{BB962C8B-B14F-4D97-AF65-F5344CB8AC3E}">
        <p14:creationId xmlns:p14="http://schemas.microsoft.com/office/powerpoint/2010/main" val="2461089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4F3F-7366-FC46-9BA1-F8DCB1B43F76}"/>
              </a:ext>
            </a:extLst>
          </p:cNvPr>
          <p:cNvSpPr>
            <a:spLocks noGrp="1"/>
          </p:cNvSpPr>
          <p:nvPr>
            <p:ph type="title"/>
          </p:nvPr>
        </p:nvSpPr>
        <p:spPr>
          <a:xfrm>
            <a:off x="763772" y="256068"/>
            <a:ext cx="8768535" cy="984459"/>
          </a:xfrm>
        </p:spPr>
        <p:txBody>
          <a:bodyPr>
            <a:normAutofit/>
          </a:bodyPr>
          <a:lstStyle/>
          <a:p>
            <a:r>
              <a:rPr lang="en-US" dirty="0"/>
              <a:t>12.1 Námsmarkmið 3: Lýsa ítarlega uppbyggingu og starfsemi bandarískra hlutabréfamarkaða.</a:t>
            </a:r>
          </a:p>
        </p:txBody>
      </p:sp>
      <p:sp>
        <p:nvSpPr>
          <p:cNvPr id="7" name="Content Placeholder 2">
            <a:extLst>
              <a:ext uri="{FF2B5EF4-FFF2-40B4-BE49-F238E27FC236}">
                <a16:creationId xmlns:a16="http://schemas.microsoft.com/office/drawing/2014/main" id="{C25CCE76-2442-A94B-81AA-3B766BA2C727}"/>
              </a:ext>
            </a:extLst>
          </p:cNvPr>
          <p:cNvSpPr>
            <a:spLocks noGrp="1"/>
          </p:cNvSpPr>
          <p:nvPr>
            <p:ph sz="quarter" idx="12"/>
          </p:nvPr>
        </p:nvSpPr>
        <p:spPr>
          <a:xfrm>
            <a:off x="838200" y="1349585"/>
            <a:ext cx="10515600" cy="1627909"/>
          </a:xfrm>
        </p:spPr>
        <p:txBody>
          <a:bodyPr>
            <a:normAutofit fontScale="85000" lnSpcReduction="20000"/>
          </a:bodyPr>
          <a:lstStyle/>
          <a:p>
            <a:pPr marL="0" indent="0">
              <a:buNone/>
            </a:pPr>
            <a:r>
              <a:rPr lang="en-US" dirty="0"/>
              <a:t>Einkafyrirtæki „fer á markað“ með því að selja almenningi hlutabréf sín. Ferlið kallast frumútboð (IPO). Fyrsta sala hlutabréfanna fer fram á „frummarkaði“. Síðari viðskipti fjárfesta með bréfin fara fram á „eftirmarkaði“.</a:t>
            </a:r>
          </a:p>
          <a:p>
            <a:pPr marL="0" indent="0">
              <a:buNone/>
            </a:pPr>
            <a:r>
              <a:rPr lang="en-US" dirty="0"/>
              <a:t>Fyrirtæki fara á markað til að afla aukins fjármagns til vaxtar.</a:t>
            </a:r>
          </a:p>
        </p:txBody>
      </p:sp>
      <p:pic>
        <p:nvPicPr>
          <p:cNvPr id="12" name="Picture 11" descr="A diagram that shows the IPO process. Three boxes are displayed on top of a right-pointing arrow. The first box displays the text: “Business meets listing requirements of the exchange and seeks advice”. The middle box displays the text: “Investment banks manage the listing process, value of the business, and look for investors”. The last box displays the text: “IPO (Initial investors take up primary share offering and the business becomes an openly traded company)”.">
            <a:extLst>
              <a:ext uri="{FF2B5EF4-FFF2-40B4-BE49-F238E27FC236}">
                <a16:creationId xmlns:a16="http://schemas.microsoft.com/office/drawing/2014/main" id="{E2E649DE-BCEE-432C-B632-35FAE8E3CABB}"/>
              </a:ext>
            </a:extLst>
          </p:cNvPr>
          <p:cNvPicPr>
            <a:picLocks noChangeAspect="1"/>
          </p:cNvPicPr>
          <p:nvPr/>
        </p:nvPicPr>
        <p:blipFill>
          <a:blip r:embed="rId2"/>
          <a:stretch>
            <a:fillRect/>
          </a:stretch>
        </p:blipFill>
        <p:spPr>
          <a:xfrm>
            <a:off x="3864859" y="3086552"/>
            <a:ext cx="4462281" cy="2596901"/>
          </a:xfrm>
          <a:prstGeom prst="rect">
            <a:avLst/>
          </a:prstGeom>
        </p:spPr>
      </p:pic>
      <p:sp>
        <p:nvSpPr>
          <p:cNvPr id="4" name="Content Placeholder 3">
            <a:extLst>
              <a:ext uri="{FF2B5EF4-FFF2-40B4-BE49-F238E27FC236}">
                <a16:creationId xmlns:a16="http://schemas.microsoft.com/office/drawing/2014/main" id="{1F4BCA9E-D7B2-964E-9D66-D7A92E9789B4}"/>
              </a:ext>
            </a:extLst>
          </p:cNvPr>
          <p:cNvSpPr>
            <a:spLocks noGrp="1"/>
          </p:cNvSpPr>
          <p:nvPr>
            <p:ph sz="quarter" idx="13"/>
          </p:nvPr>
        </p:nvSpPr>
        <p:spPr>
          <a:xfrm>
            <a:off x="3864859" y="5792511"/>
            <a:ext cx="2541337" cy="442595"/>
          </a:xfrm>
        </p:spPr>
        <p:txBody>
          <a:bodyPr>
            <a:normAutofit fontScale="92500"/>
          </a:bodyPr>
          <a:lstStyle/>
          <a:p>
            <a:r>
              <a:rPr lang="en-US" sz="1700" b="1" dirty="0"/>
              <a:t>Mynd 12.3</a:t>
            </a:r>
            <a:r>
              <a:rPr lang="en-US" sz="1700" dirty="0"/>
              <a:t> Ferli frumútboðs (IPO)</a:t>
            </a:r>
            <a:r>
              <a:rPr lang="en-US" sz="1800" dirty="0"/>
              <a:t> </a:t>
            </a:r>
          </a:p>
        </p:txBody>
      </p:sp>
    </p:spTree>
    <p:extLst>
      <p:ext uri="{BB962C8B-B14F-4D97-AF65-F5344CB8AC3E}">
        <p14:creationId xmlns:p14="http://schemas.microsoft.com/office/powerpoint/2010/main" val="3141300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445" y="214123"/>
            <a:ext cx="8095625" cy="1150523"/>
          </a:xfrm>
        </p:spPr>
        <p:txBody>
          <a:bodyPr>
            <a:noAutofit/>
          </a:bodyPr>
          <a:lstStyle/>
          <a:p>
            <a:r>
              <a:rPr lang="en-US" dirty="0"/>
              <a:t>12.1 Námsmarkmið 3: Sérstök yfirtökufélög</a:t>
            </a:r>
          </a:p>
        </p:txBody>
      </p:sp>
      <p:sp>
        <p:nvSpPr>
          <p:cNvPr id="3" name="Content Placeholder 2"/>
          <p:cNvSpPr>
            <a:spLocks noGrp="1"/>
          </p:cNvSpPr>
          <p:nvPr>
            <p:ph sz="quarter" idx="12"/>
          </p:nvPr>
        </p:nvSpPr>
        <p:spPr>
          <a:xfrm>
            <a:off x="838200" y="1691014"/>
            <a:ext cx="10515600" cy="3522956"/>
          </a:xfrm>
        </p:spPr>
        <p:txBody>
          <a:bodyPr>
            <a:normAutofit fontScale="92500"/>
          </a:bodyPr>
          <a:lstStyle/>
          <a:p>
            <a:pPr marL="0" indent="0">
              <a:buNone/>
            </a:pPr>
            <a:r>
              <a:rPr lang="en-US" sz="3000" dirty="0"/>
              <a:t>Sérstök yfirtökufélög (SPAC): Ný leið til skráningar á markað í stað frumútboðs (IPO). Fjárhagslegur bakhjarl ræður yfir verulegu fjármagni til kaupa á markfélagi.</a:t>
            </a:r>
          </a:p>
          <a:p>
            <a:pPr marL="403225" indent="-225425"/>
            <a:r>
              <a:rPr lang="en-US" sz="2600" dirty="0"/>
              <a:t>SPAC-félagið sameinast markfélaginu, sem heldur áfram rekstri sem yfirtökufélag sameiningarinnar.</a:t>
            </a:r>
          </a:p>
          <a:p>
            <a:pPr marL="403225" indent="-225425"/>
            <a:r>
              <a:rPr lang="en-US" sz="2600" dirty="0"/>
              <a:t>Hægt er að ljúka viðskiptunum hratt.</a:t>
            </a:r>
          </a:p>
          <a:p>
            <a:pPr marL="403225" indent="-225425"/>
            <a:r>
              <a:rPr lang="en-US" sz="2600" dirty="0"/>
              <a:t>Kaupandinn greiðir yfirleitt ekki verulegt yfirverð við yfirtökuna.</a:t>
            </a:r>
          </a:p>
          <a:p>
            <a:pPr marL="403225" indent="-225425"/>
            <a:r>
              <a:rPr lang="en-US" sz="2600" dirty="0"/>
              <a:t>Ágreiningur ríkir um regluverk verðbréfamarkaða.</a:t>
            </a:r>
          </a:p>
        </p:txBody>
      </p:sp>
    </p:spTree>
    <p:extLst>
      <p:ext uri="{BB962C8B-B14F-4D97-AF65-F5344CB8AC3E}">
        <p14:creationId xmlns:p14="http://schemas.microsoft.com/office/powerpoint/2010/main" val="3914742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814" y="239290"/>
            <a:ext cx="8647498" cy="1025263"/>
          </a:xfrm>
        </p:spPr>
        <p:txBody>
          <a:bodyPr>
            <a:normAutofit/>
          </a:bodyPr>
          <a:lstStyle/>
          <a:p>
            <a:r>
              <a:rPr lang="en-US" dirty="0"/>
              <a:t>12.1 Námsmarkmið 3: Lýsa ítarlega uppbyggingu og starfsemi </a:t>
            </a:r>
            <a:br>
              <a:rPr lang="en-US" dirty="0"/>
            </a:br>
            <a:r>
              <a:rPr lang="en-US" dirty="0"/>
              <a:t>bandarískra hlutabréfamarkaða.</a:t>
            </a:r>
          </a:p>
        </p:txBody>
      </p:sp>
      <p:sp>
        <p:nvSpPr>
          <p:cNvPr id="3" name="Content Placeholder 2"/>
          <p:cNvSpPr>
            <a:spLocks noGrp="1"/>
          </p:cNvSpPr>
          <p:nvPr>
            <p:ph sz="quarter" idx="12"/>
          </p:nvPr>
        </p:nvSpPr>
        <p:spPr>
          <a:xfrm>
            <a:off x="646814" y="1299481"/>
            <a:ext cx="10706986" cy="3101023"/>
          </a:xfrm>
        </p:spPr>
        <p:txBody>
          <a:bodyPr>
            <a:normAutofit lnSpcReduction="10000"/>
          </a:bodyPr>
          <a:lstStyle/>
          <a:p>
            <a:pPr marL="0" indent="0">
              <a:buNone/>
            </a:pPr>
            <a:r>
              <a:rPr lang="en-US" sz="2700" dirty="0"/>
              <a:t>Fjárfestar geta lagt inn fyrirmæli um kaup eða sölu verðbréfa hjá miðlurum eða verðbréfasölum. Miðlarar með alhliða þjónustu innheimta færslugjöld eftir umfangi þjónustunnar. Viðskipti gegn lágu eða engu gjaldi hafa náð vinsældum og almennir fjárfestar orðið áhrifameiri á fjárfestamarkaði.</a:t>
            </a:r>
          </a:p>
          <a:p>
            <a:r>
              <a:rPr lang="en-US" sz="2400" dirty="0"/>
              <a:t>A </a:t>
            </a:r>
            <a:r>
              <a:rPr lang="en-US" sz="2400" i="1" dirty="0"/>
              <a:t>markaðsfyrirmæli </a:t>
            </a:r>
            <a:r>
              <a:rPr lang="en-US" sz="2400" dirty="0"/>
              <a:t>eru fyrirmæli um að kaupa eða selja hlutabréf á besta fáanlega markaðsverði hverju sinni.</a:t>
            </a:r>
          </a:p>
          <a:p>
            <a:r>
              <a:rPr lang="en-US" sz="2400" dirty="0"/>
              <a:t>A </a:t>
            </a:r>
            <a:r>
              <a:rPr lang="en-US" sz="2400" i="1" dirty="0"/>
              <a:t>verðtakmörkuð fyrirmæli </a:t>
            </a:r>
            <a:r>
              <a:rPr lang="en-US" sz="2400" dirty="0"/>
              <a:t>setja verðmörk við kaup eða sölu.</a:t>
            </a:r>
          </a:p>
          <a:p>
            <a:endParaRPr lang="en-US" dirty="0"/>
          </a:p>
          <a:p>
            <a:endParaRPr lang="en-US" dirty="0"/>
          </a:p>
          <a:p>
            <a:endParaRPr lang="en-US" dirty="0"/>
          </a:p>
        </p:txBody>
      </p:sp>
      <p:pic>
        <p:nvPicPr>
          <p:cNvPr id="3073" name="Picture 1" descr="A diagram of the Order of Payments for Trade Executions. There are three boxes. The first box represents the customer, who instructs broker to execute a stock trade. The second box represents a broker who sends trade to a wholesaler and collects fee. The third box represents a wholesaler who finds the best deal; the lowest price or speediest trade. The wholesaler returns proceeds to the broker, and the broker credits the customer.">
            <a:extLst>
              <a:ext uri="{FF2B5EF4-FFF2-40B4-BE49-F238E27FC236}">
                <a16:creationId xmlns:a16="http://schemas.microsoft.com/office/drawing/2014/main" id="{66F5FEE6-0749-3C42-ABD4-5B44B3CAAA9B}"/>
              </a:ext>
            </a:extLst>
          </p:cNvPr>
          <p:cNvPicPr>
            <a:picLocks noChangeAspect="1" noChangeArrowheads="1"/>
          </p:cNvPicPr>
          <p:nvPr/>
        </p:nvPicPr>
        <p:blipFill>
          <a:blip r:embed="rId2"/>
          <a:srcRect/>
          <a:stretch/>
        </p:blipFill>
        <p:spPr bwMode="auto">
          <a:xfrm>
            <a:off x="4476404" y="4435432"/>
            <a:ext cx="6337300" cy="183973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quarter" idx="13"/>
          </p:nvPr>
        </p:nvSpPr>
        <p:spPr>
          <a:xfrm>
            <a:off x="4476404" y="6343157"/>
            <a:ext cx="5890754" cy="373377"/>
          </a:xfrm>
        </p:spPr>
        <p:txBody>
          <a:bodyPr>
            <a:normAutofit/>
          </a:bodyPr>
          <a:lstStyle/>
          <a:p>
            <a:r>
              <a:rPr lang="en-US" b="1" dirty="0"/>
              <a:t>Mynd 12.4</a:t>
            </a:r>
            <a:r>
              <a:rPr lang="en-US" dirty="0"/>
              <a:t> Röð greiðslna við framkvæmd viðskipta</a:t>
            </a:r>
          </a:p>
        </p:txBody>
      </p:sp>
    </p:spTree>
    <p:extLst>
      <p:ext uri="{BB962C8B-B14F-4D97-AF65-F5344CB8AC3E}">
        <p14:creationId xmlns:p14="http://schemas.microsoft.com/office/powerpoint/2010/main" val="2614610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314792"/>
            <a:ext cx="10515600" cy="535420"/>
          </a:xfrm>
        </p:spPr>
        <p:txBody>
          <a:bodyPr>
            <a:normAutofit fontScale="90000"/>
          </a:bodyPr>
          <a:lstStyle/>
          <a:p>
            <a:br>
              <a:rPr lang="en-US" dirty="0"/>
            </a:br>
            <a:r>
              <a:rPr lang="en-US" sz="3100" dirty="0"/>
              <a:t>12.2 Námsmarkmið 1: Skilgreina verðbólgu með áþreifanlegum dæmum.</a:t>
            </a:r>
            <a:br>
              <a:rPr lang="en-US" dirty="0"/>
            </a:br>
            <a:endParaRPr lang="en-US" dirty="0"/>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011382"/>
            <a:ext cx="10515600" cy="3686741"/>
          </a:xfrm>
        </p:spPr>
        <p:txBody>
          <a:bodyPr>
            <a:normAutofit/>
          </a:bodyPr>
          <a:lstStyle/>
          <a:p>
            <a:pPr marL="0" indent="0">
              <a:buNone/>
            </a:pPr>
            <a:r>
              <a:rPr lang="en-US" dirty="0"/>
              <a:t>Verðbólga: Almenn hækkun á verði vöru og þjónustu yfir tiltekið tímabil. </a:t>
            </a:r>
          </a:p>
          <a:p>
            <a:r>
              <a:rPr lang="en-US" sz="2400" dirty="0"/>
              <a:t>Slík hækkun getur átt sér margar orsakir, meðal annars ójafnvægi milli framboðs og eftirspurnar og/eða óhóflega aukningu peningamagns.</a:t>
            </a:r>
          </a:p>
          <a:p>
            <a:r>
              <a:rPr lang="en-US" sz="2400" dirty="0"/>
              <a:t>Dæmi: </a:t>
            </a:r>
          </a:p>
          <a:p>
            <a:pPr lvl="1"/>
            <a:r>
              <a:rPr lang="en-US" sz="2000" dirty="0">
                <a:solidFill>
                  <a:schemeClr val="accent3"/>
                </a:solidFill>
              </a:rPr>
              <a:t>Brauðhleifur kostaði 5 sent árið 1911 en kostar nú um $4.</a:t>
            </a:r>
          </a:p>
          <a:p>
            <a:pPr lvl="1"/>
            <a:r>
              <a:rPr lang="en-US" sz="2000" dirty="0">
                <a:solidFill>
                  <a:schemeClr val="accent3"/>
                </a:solidFill>
              </a:rPr>
              <a:t>Það kostaði 7 sent að senda póstkort árið 1974 en kostar nú 36 sent.</a:t>
            </a:r>
          </a:p>
          <a:p>
            <a:pPr lvl="1"/>
            <a:r>
              <a:rPr lang="en-US" sz="2000" dirty="0">
                <a:solidFill>
                  <a:schemeClr val="accent3"/>
                </a:solidFill>
              </a:rPr>
              <a:t>Sami brauðhleifur, sama póstkort</a:t>
            </a:r>
            <a:r>
              <a:rPr lang="en-US" sz="2000" dirty="0">
                <a:solidFill>
                  <a:schemeClr val="accent3"/>
                </a:solidFill>
                <a:latin typeface="Calibri" panose="020F0502020204030204" pitchFamily="34" charset="0"/>
              </a:rPr>
              <a:t>—</a:t>
            </a:r>
            <a:r>
              <a:rPr lang="en-US" sz="2000" dirty="0">
                <a:solidFill>
                  <a:schemeClr val="accent3"/>
                </a:solidFill>
              </a:rPr>
              <a:t>en hærra verð.</a:t>
            </a:r>
          </a:p>
          <a:p>
            <a:endParaRPr lang="en-US" dirty="0"/>
          </a:p>
          <a:p>
            <a:endParaRPr lang="en-US" dirty="0"/>
          </a:p>
          <a:p>
            <a:endParaRPr lang="en-US" dirty="0"/>
          </a:p>
        </p:txBody>
      </p:sp>
    </p:spTree>
    <p:extLst>
      <p:ext uri="{BB962C8B-B14F-4D97-AF65-F5344CB8AC3E}">
        <p14:creationId xmlns:p14="http://schemas.microsoft.com/office/powerpoint/2010/main" val="2677649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219843"/>
            <a:ext cx="8806841" cy="895663"/>
          </a:xfrm>
        </p:spPr>
        <p:txBody>
          <a:bodyPr>
            <a:normAutofit fontScale="90000"/>
          </a:bodyPr>
          <a:lstStyle/>
          <a:p>
            <a:br>
              <a:rPr lang="en-US" dirty="0"/>
            </a:br>
            <a:r>
              <a:rPr lang="en-US" sz="3100" dirty="0"/>
              <a:t>12.2 Námsmarkmið 2: Lýsa raunverulegum áhrifum verðbólgu á neyslu og laun.</a:t>
            </a:r>
            <a:br>
              <a:rPr lang="en-US" dirty="0"/>
            </a:br>
            <a:endParaRPr lang="en-US" dirty="0"/>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209018"/>
            <a:ext cx="10515600" cy="1094344"/>
          </a:xfrm>
        </p:spPr>
        <p:txBody>
          <a:bodyPr>
            <a:normAutofit/>
          </a:bodyPr>
          <a:lstStyle/>
          <a:p>
            <a:pPr marL="0" indent="0">
              <a:buNone/>
            </a:pPr>
            <a:r>
              <a:rPr lang="en-US" dirty="0"/>
              <a:t>Áhrif verðbólgu eru mismunandi eftir því hvaða vörur neytendur kaupa.</a:t>
            </a:r>
          </a:p>
          <a:p>
            <a:endParaRPr lang="en-US" dirty="0"/>
          </a:p>
        </p:txBody>
      </p:sp>
      <p:graphicFrame>
        <p:nvGraphicFramePr>
          <p:cNvPr id="4" name="Table 3">
            <a:extLst>
              <a:ext uri="{FF2B5EF4-FFF2-40B4-BE49-F238E27FC236}">
                <a16:creationId xmlns:a16="http://schemas.microsoft.com/office/drawing/2014/main" id="{3148A8EB-979A-EE48-8B4F-49FBF8EEBCC2}"/>
              </a:ext>
            </a:extLst>
          </p:cNvPr>
          <p:cNvGraphicFramePr>
            <a:graphicFrameLocks noGrp="1"/>
          </p:cNvGraphicFramePr>
          <p:nvPr>
            <p:extLst>
              <p:ext uri="{D42A27DB-BD31-4B8C-83A1-F6EECF244321}">
                <p14:modId xmlns:p14="http://schemas.microsoft.com/office/powerpoint/2010/main" val="640091522"/>
              </p:ext>
            </p:extLst>
          </p:nvPr>
        </p:nvGraphicFramePr>
        <p:xfrm>
          <a:off x="1313073" y="2453241"/>
          <a:ext cx="7809185" cy="2538605"/>
        </p:xfrm>
        <a:graphic>
          <a:graphicData uri="http://schemas.openxmlformats.org/drawingml/2006/table">
            <a:tbl>
              <a:tblPr firstRow="1" firstCol="1" bandRow="1">
                <a:tableStyleId>{5C22544A-7EE6-4342-B048-85BDC9FD1C3A}</a:tableStyleId>
              </a:tblPr>
              <a:tblGrid>
                <a:gridCol w="2920705">
                  <a:extLst>
                    <a:ext uri="{9D8B030D-6E8A-4147-A177-3AD203B41FA5}">
                      <a16:colId xmlns:a16="http://schemas.microsoft.com/office/drawing/2014/main" val="1343724860"/>
                    </a:ext>
                  </a:extLst>
                </a:gridCol>
                <a:gridCol w="959500">
                  <a:extLst>
                    <a:ext uri="{9D8B030D-6E8A-4147-A177-3AD203B41FA5}">
                      <a16:colId xmlns:a16="http://schemas.microsoft.com/office/drawing/2014/main" val="3668265548"/>
                    </a:ext>
                  </a:extLst>
                </a:gridCol>
                <a:gridCol w="879471">
                  <a:extLst>
                    <a:ext uri="{9D8B030D-6E8A-4147-A177-3AD203B41FA5}">
                      <a16:colId xmlns:a16="http://schemas.microsoft.com/office/drawing/2014/main" val="3362391634"/>
                    </a:ext>
                  </a:extLst>
                </a:gridCol>
                <a:gridCol w="1503694">
                  <a:extLst>
                    <a:ext uri="{9D8B030D-6E8A-4147-A177-3AD203B41FA5}">
                      <a16:colId xmlns:a16="http://schemas.microsoft.com/office/drawing/2014/main" val="2312008853"/>
                    </a:ext>
                  </a:extLst>
                </a:gridCol>
                <a:gridCol w="1545815">
                  <a:extLst>
                    <a:ext uri="{9D8B030D-6E8A-4147-A177-3AD203B41FA5}">
                      <a16:colId xmlns:a16="http://schemas.microsoft.com/office/drawing/2014/main" val="2342064916"/>
                    </a:ext>
                  </a:extLst>
                </a:gridCol>
              </a:tblGrid>
              <a:tr h="294659">
                <a:tc>
                  <a:txBody>
                    <a:bodyPr/>
                    <a:lstStyle/>
                    <a:p>
                      <a:pPr marL="0" marR="0" algn="ctr">
                        <a:lnSpc>
                          <a:spcPct val="107000"/>
                        </a:lnSpc>
                        <a:spcBef>
                          <a:spcPts val="0"/>
                        </a:spcBef>
                        <a:spcAft>
                          <a:spcPts val="0"/>
                        </a:spcAft>
                      </a:pPr>
                      <a:r>
                        <a:rPr lang="en-US" sz="2000" dirty="0">
                          <a:effectLst/>
                        </a:rPr>
                        <a:t>Ár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1980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2000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2020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2000" dirty="0">
                          <a:effectLst/>
                        </a:rPr>
                        <a:t>Árleg breyting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61088096"/>
                  </a:ext>
                </a:extLst>
              </a:tr>
              <a:tr h="0">
                <a:tc>
                  <a:txBody>
                    <a:bodyPr/>
                    <a:lstStyle/>
                    <a:p>
                      <a:pPr marL="0" marR="0">
                        <a:lnSpc>
                          <a:spcPct val="107000"/>
                        </a:lnSpc>
                        <a:spcBef>
                          <a:spcPts val="0"/>
                        </a:spcBef>
                        <a:spcAft>
                          <a:spcPts val="0"/>
                        </a:spcAft>
                      </a:pPr>
                      <a:r>
                        <a:rPr lang="en-US" sz="2000" dirty="0">
                          <a:effectLst/>
                        </a:rPr>
                        <a:t>Háskólagjöld og önnur námskostnaðargjöld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70.8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331.9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877.3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6.49%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55123094"/>
                  </a:ext>
                </a:extLst>
              </a:tr>
              <a:tr h="342521">
                <a:tc>
                  <a:txBody>
                    <a:bodyPr/>
                    <a:lstStyle/>
                    <a:p>
                      <a:pPr marL="0" marR="0">
                        <a:lnSpc>
                          <a:spcPct val="107000"/>
                        </a:lnSpc>
                        <a:spcBef>
                          <a:spcPts val="0"/>
                        </a:spcBef>
                        <a:spcAft>
                          <a:spcPts val="0"/>
                        </a:spcAft>
                      </a:pPr>
                      <a:r>
                        <a:rPr lang="en-US" sz="2000" dirty="0">
                          <a:effectLst/>
                        </a:rPr>
                        <a:t>Húsaleiga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80.9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183.9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341.5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3.67%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64547191"/>
                  </a:ext>
                </a:extLst>
              </a:tr>
              <a:tr h="280914">
                <a:tc>
                  <a:txBody>
                    <a:bodyPr/>
                    <a:lstStyle/>
                    <a:p>
                      <a:pPr marL="0" marR="0">
                        <a:lnSpc>
                          <a:spcPct val="107000"/>
                        </a:lnSpc>
                        <a:spcBef>
                          <a:spcPts val="0"/>
                        </a:spcBef>
                        <a:spcAft>
                          <a:spcPts val="0"/>
                        </a:spcAft>
                      </a:pPr>
                      <a:r>
                        <a:rPr lang="en-US" sz="2000" dirty="0">
                          <a:effectLst/>
                        </a:rPr>
                        <a:t>Notaðir fólksbílar og vörubílar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62.3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155.8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144.2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2.12%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28484082"/>
                  </a:ext>
                </a:extLst>
              </a:tr>
              <a:tr h="280914">
                <a:tc>
                  <a:txBody>
                    <a:bodyPr/>
                    <a:lstStyle/>
                    <a:p>
                      <a:pPr marL="0" marR="0">
                        <a:lnSpc>
                          <a:spcPct val="107000"/>
                        </a:lnSpc>
                        <a:spcBef>
                          <a:spcPts val="0"/>
                        </a:spcBef>
                        <a:spcAft>
                          <a:spcPts val="0"/>
                        </a:spcAft>
                      </a:pPr>
                      <a:r>
                        <a:rPr lang="en-US" sz="2000" dirty="0">
                          <a:effectLst/>
                        </a:rPr>
                        <a:t>Nautahakk</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104.6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125.2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296.2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2.64%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13151485"/>
                  </a:ext>
                </a:extLst>
              </a:tr>
              <a:tr h="280914">
                <a:tc>
                  <a:txBody>
                    <a:bodyPr/>
                    <a:lstStyle/>
                    <a:p>
                      <a:pPr marL="0" marR="0">
                        <a:lnSpc>
                          <a:spcPct val="107000"/>
                        </a:lnSpc>
                        <a:spcBef>
                          <a:spcPts val="0"/>
                        </a:spcBef>
                        <a:spcAft>
                          <a:spcPts val="0"/>
                        </a:spcAft>
                      </a:pPr>
                      <a:r>
                        <a:rPr lang="en-US" sz="2000" dirty="0">
                          <a:effectLst/>
                        </a:rPr>
                        <a:t>Smjör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89.4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135.9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248.7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2.59%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64689036"/>
                  </a:ext>
                </a:extLst>
              </a:tr>
              <a:tr h="294659">
                <a:tc>
                  <a:txBody>
                    <a:bodyPr/>
                    <a:lstStyle/>
                    <a:p>
                      <a:pPr marL="0" marR="0">
                        <a:lnSpc>
                          <a:spcPct val="107000"/>
                        </a:lnSpc>
                        <a:spcBef>
                          <a:spcPts val="0"/>
                        </a:spcBef>
                        <a:spcAft>
                          <a:spcPts val="0"/>
                        </a:spcAft>
                      </a:pPr>
                      <a:r>
                        <a:rPr lang="en-US" sz="2000" dirty="0">
                          <a:effectLst/>
                        </a:rPr>
                        <a:t>Vísitala neysluverðs (CPI) (1982 til 1984 = 100)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82.4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172.2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258.8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r">
                        <a:lnSpc>
                          <a:spcPct val="107000"/>
                        </a:lnSpc>
                        <a:spcBef>
                          <a:spcPts val="0"/>
                        </a:spcBef>
                        <a:spcAft>
                          <a:spcPts val="0"/>
                        </a:spcAft>
                      </a:pPr>
                      <a:r>
                        <a:rPr lang="en-US" sz="2000" dirty="0">
                          <a:effectLst/>
                        </a:rPr>
                        <a:t>2.90%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39974718"/>
                  </a:ext>
                </a:extLst>
              </a:tr>
            </a:tbl>
          </a:graphicData>
        </a:graphic>
      </p:graphicFrame>
      <p:sp>
        <p:nvSpPr>
          <p:cNvPr id="7" name="Content Placeholder 3">
            <a:extLst>
              <a:ext uri="{FF2B5EF4-FFF2-40B4-BE49-F238E27FC236}">
                <a16:creationId xmlns:a16="http://schemas.microsoft.com/office/drawing/2014/main" id="{73339BC1-CC45-0D45-ACCB-4D6A839CB111}"/>
              </a:ext>
            </a:extLst>
          </p:cNvPr>
          <p:cNvSpPr>
            <a:spLocks noGrp="1"/>
          </p:cNvSpPr>
          <p:nvPr>
            <p:ph sz="quarter" idx="13"/>
          </p:nvPr>
        </p:nvSpPr>
        <p:spPr>
          <a:xfrm>
            <a:off x="1313072" y="5186404"/>
            <a:ext cx="7809185" cy="462578"/>
          </a:xfrm>
        </p:spPr>
        <p:txBody>
          <a:bodyPr vert="horz" lIns="91440" tIns="45720" rIns="91440" bIns="45720" rtlCol="0" anchor="t">
            <a:noAutofit/>
          </a:bodyPr>
          <a:lstStyle/>
          <a:p>
            <a:r>
              <a:rPr lang="en-US" b="1" dirty="0"/>
              <a:t>Tafla 12.3 </a:t>
            </a:r>
            <a:r>
              <a:rPr lang="en-US" dirty="0"/>
              <a:t>Breytingar á neysluverði — valdar vörur (heimild: Vinnumálahagstofa Bandaríkjanna, vísitala neysluverðs)</a:t>
            </a:r>
          </a:p>
        </p:txBody>
      </p:sp>
    </p:spTree>
    <p:extLst>
      <p:ext uri="{BB962C8B-B14F-4D97-AF65-F5344CB8AC3E}">
        <p14:creationId xmlns:p14="http://schemas.microsoft.com/office/powerpoint/2010/main" val="1014234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9C2EE-B9DE-7145-87C2-1087D37FCBB8}"/>
              </a:ext>
            </a:extLst>
          </p:cNvPr>
          <p:cNvSpPr>
            <a:spLocks noGrp="1"/>
          </p:cNvSpPr>
          <p:nvPr>
            <p:ph type="title"/>
          </p:nvPr>
        </p:nvSpPr>
        <p:spPr>
          <a:xfrm>
            <a:off x="838200" y="489432"/>
            <a:ext cx="8828314" cy="535420"/>
          </a:xfrm>
        </p:spPr>
        <p:txBody>
          <a:bodyPr>
            <a:noAutofit/>
          </a:bodyPr>
          <a:lstStyle/>
          <a:p>
            <a:r>
              <a:rPr lang="en-US" dirty="0"/>
              <a:t>12.2 Námsmarkmið 3: Útskýra hvernig vænt og raunveruleg verðbólga er mæld.</a:t>
            </a:r>
            <a:br>
              <a:rPr lang="en-US" dirty="0"/>
            </a:br>
            <a:endParaRPr lang="en-US" dirty="0"/>
          </a:p>
        </p:txBody>
      </p:sp>
      <p:sp>
        <p:nvSpPr>
          <p:cNvPr id="3" name="Content Placeholder 2">
            <a:extLst>
              <a:ext uri="{FF2B5EF4-FFF2-40B4-BE49-F238E27FC236}">
                <a16:creationId xmlns:a16="http://schemas.microsoft.com/office/drawing/2014/main" id="{C9151DE5-6CE2-4448-B711-59CBA23F313B}"/>
              </a:ext>
            </a:extLst>
          </p:cNvPr>
          <p:cNvSpPr>
            <a:spLocks noGrp="1"/>
          </p:cNvSpPr>
          <p:nvPr>
            <p:ph sz="quarter" idx="12"/>
          </p:nvPr>
        </p:nvSpPr>
        <p:spPr>
          <a:xfrm>
            <a:off x="838200" y="1332016"/>
            <a:ext cx="10515600" cy="1898072"/>
          </a:xfrm>
        </p:spPr>
        <p:txBody>
          <a:bodyPr/>
          <a:lstStyle/>
          <a:p>
            <a:pPr marL="0" indent="0">
              <a:buNone/>
            </a:pPr>
            <a:r>
              <a:rPr lang="en-US" dirty="0"/>
              <a:t>Vísitala neysluverðs byggist á úrtaki vöru og þjónustu í átta flokkum sem einstaklingar nýta almennt. Vinnumálahagstofa Bandaríkjanna fylgist mánaðarlega með breytingum á þessari neyslukörfu til að meta verðbólgu. </a:t>
            </a:r>
            <a:r>
              <a:rPr lang="en-US" u="sng" dirty="0">
                <a:hlinkClick r:id="rId2"/>
              </a:rPr>
              <a:t>https://www.bls.gov/cpi/</a:t>
            </a:r>
            <a:endParaRPr lang="en-US" dirty="0"/>
          </a:p>
        </p:txBody>
      </p:sp>
      <p:pic>
        <p:nvPicPr>
          <p:cNvPr id="6" name="Picture 5" descr="A diagram of the Market Basket Categories of Consumer Price Index. There are eight major expenditure groups: Food and Drink, Housing, Apparel, Education &amp;amp; Communication, Transportation, Other Goods &amp;amp; Services, Recreation, and Medical Care.">
            <a:extLst>
              <a:ext uri="{FF2B5EF4-FFF2-40B4-BE49-F238E27FC236}">
                <a16:creationId xmlns:a16="http://schemas.microsoft.com/office/drawing/2014/main" id="{2970FBEA-315E-9343-A075-4749DD73FF79}"/>
              </a:ext>
            </a:extLst>
          </p:cNvPr>
          <p:cNvPicPr/>
          <p:nvPr/>
        </p:nvPicPr>
        <p:blipFill>
          <a:blip r:embed="rId3"/>
          <a:srcRect/>
          <a:stretch/>
        </p:blipFill>
        <p:spPr bwMode="auto">
          <a:xfrm>
            <a:off x="5160159" y="2873416"/>
            <a:ext cx="4317347" cy="2780665"/>
          </a:xfrm>
          <a:prstGeom prst="rect">
            <a:avLst/>
          </a:prstGeom>
          <a:noFill/>
          <a:ln>
            <a:noFill/>
          </a:ln>
        </p:spPr>
      </p:pic>
      <p:sp>
        <p:nvSpPr>
          <p:cNvPr id="4" name="Content Placeholder 3">
            <a:extLst>
              <a:ext uri="{FF2B5EF4-FFF2-40B4-BE49-F238E27FC236}">
                <a16:creationId xmlns:a16="http://schemas.microsoft.com/office/drawing/2014/main" id="{9EFAC456-7E28-4C4C-9E97-39FD032BCE70}"/>
              </a:ext>
            </a:extLst>
          </p:cNvPr>
          <p:cNvSpPr>
            <a:spLocks noGrp="1"/>
          </p:cNvSpPr>
          <p:nvPr>
            <p:ph sz="quarter" idx="13"/>
          </p:nvPr>
        </p:nvSpPr>
        <p:spPr>
          <a:xfrm>
            <a:off x="5236924" y="5895065"/>
            <a:ext cx="4569018" cy="309394"/>
          </a:xfrm>
        </p:spPr>
        <p:txBody>
          <a:bodyPr>
            <a:normAutofit fontScale="85000" lnSpcReduction="10000"/>
          </a:bodyPr>
          <a:lstStyle/>
          <a:p>
            <a:pPr algn="ctr"/>
            <a:r>
              <a:rPr lang="en-US" sz="1900" b="1" dirty="0"/>
              <a:t>Mynd 12.5</a:t>
            </a:r>
            <a:r>
              <a:rPr lang="en-US" sz="1900" dirty="0"/>
              <a:t> Flokkar neyslukörfu vísitölu neysluverðs (CPI) </a:t>
            </a:r>
          </a:p>
          <a:p>
            <a:pPr algn="ctr"/>
            <a:endParaRPr lang="en-US" dirty="0"/>
          </a:p>
        </p:txBody>
      </p:sp>
    </p:spTree>
    <p:extLst>
      <p:ext uri="{BB962C8B-B14F-4D97-AF65-F5344CB8AC3E}">
        <p14:creationId xmlns:p14="http://schemas.microsoft.com/office/powerpoint/2010/main" val="1948530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E913-1C45-0A49-82DB-917FF8CDF7E4}"/>
              </a:ext>
            </a:extLst>
          </p:cNvPr>
          <p:cNvSpPr>
            <a:spLocks noGrp="1"/>
          </p:cNvSpPr>
          <p:nvPr>
            <p:ph type="title"/>
          </p:nvPr>
        </p:nvSpPr>
        <p:spPr>
          <a:xfrm>
            <a:off x="838200" y="314792"/>
            <a:ext cx="10515600" cy="535420"/>
          </a:xfrm>
        </p:spPr>
        <p:txBody>
          <a:bodyPr/>
          <a:lstStyle/>
          <a:p>
            <a:r>
              <a:rPr lang="en-US" dirty="0"/>
              <a:t>12.2 Leynifundur og tilurð Seðlabankakerfis Bandaríkjanna </a:t>
            </a:r>
          </a:p>
        </p:txBody>
      </p:sp>
      <p:sp>
        <p:nvSpPr>
          <p:cNvPr id="3" name="Content Placeholder 2">
            <a:extLst>
              <a:ext uri="{FF2B5EF4-FFF2-40B4-BE49-F238E27FC236}">
                <a16:creationId xmlns:a16="http://schemas.microsoft.com/office/drawing/2014/main" id="{54DC5F3D-01A3-1749-AB51-A084908F860A}"/>
              </a:ext>
            </a:extLst>
          </p:cNvPr>
          <p:cNvSpPr>
            <a:spLocks noGrp="1"/>
          </p:cNvSpPr>
          <p:nvPr>
            <p:ph sz="quarter" idx="12"/>
          </p:nvPr>
        </p:nvSpPr>
        <p:spPr>
          <a:xfrm>
            <a:off x="838200" y="1011382"/>
            <a:ext cx="10515600" cy="5140036"/>
          </a:xfrm>
        </p:spPr>
        <p:txBody>
          <a:bodyPr vert="horz" lIns="91440" tIns="45720" rIns="91440" bIns="45720" rtlCol="0" anchor="t">
            <a:normAutofit fontScale="85000" lnSpcReduction="10000"/>
          </a:bodyPr>
          <a:lstStyle/>
          <a:p>
            <a:pPr marL="0" indent="0">
              <a:lnSpc>
                <a:spcPct val="120000"/>
              </a:lnSpc>
              <a:buNone/>
            </a:pPr>
            <a:r>
              <a:rPr lang="en-US" sz="3300" dirty="0"/>
              <a:t>Hvernig getur stofnun á borð við Seðlabankakerfi Bandaríkjanna komið í veg fyrir bankaáhlaup? </a:t>
            </a:r>
            <a:r>
              <a:rPr lang="en-US" sz="3300" dirty="0">
                <a:hlinkClick r:id="rId2"/>
              </a:rPr>
              <a:t>https://youtu.be/2NSjbsWfmNM</a:t>
            </a:r>
            <a:r>
              <a:rPr lang="en-US" sz="3300" dirty="0"/>
              <a:t> </a:t>
            </a:r>
            <a:r>
              <a:rPr lang="en-US" dirty="0"/>
              <a:t> </a:t>
            </a:r>
          </a:p>
          <a:p>
            <a:pPr marL="0" indent="0">
              <a:lnSpc>
                <a:spcPct val="120000"/>
              </a:lnSpc>
              <a:buNone/>
            </a:pPr>
            <a:endParaRPr lang="en-US" dirty="0"/>
          </a:p>
          <a:p>
            <a:pPr lvl="0">
              <a:lnSpc>
                <a:spcPct val="120000"/>
              </a:lnSpc>
            </a:pPr>
            <a:r>
              <a:rPr lang="en-US" dirty="0"/>
              <a:t>Eftir samþykkt </a:t>
            </a:r>
            <a:r>
              <a:rPr lang="en-US" u="sng" dirty="0">
                <a:hlinkClick r:id="rId3"/>
              </a:rPr>
              <a:t>seðlabankalaganna árið 1913</a:t>
            </a:r>
            <a:r>
              <a:rPr lang="en-US" dirty="0"/>
              <a:t> hafa Bandaríkin gengið í gegnum þrjár stórar alþjóðlegar fjármálakreppur: </a:t>
            </a:r>
            <a:r>
              <a:rPr lang="en-US" u="sng" dirty="0">
                <a:hlinkClick r:id="rId4"/>
              </a:rPr>
              <a:t>kreppuna miklu á fjórða áratug 20. aldar</a:t>
            </a:r>
            <a:r>
              <a:rPr lang="en-US" dirty="0">
                <a:hlinkClick r:id="rId4"/>
              </a:rPr>
              <a:t>, </a:t>
            </a:r>
            <a:r>
              <a:rPr lang="en-US" u="sng" dirty="0">
                <a:hlinkClick r:id="rId4"/>
              </a:rPr>
              <a:t>samdráttinn mikla 2007–2009</a:t>
            </a:r>
            <a:r>
              <a:rPr lang="en-US" dirty="0"/>
              <a:t> og </a:t>
            </a:r>
            <a:r>
              <a:rPr lang="en-US" u="sng" dirty="0">
                <a:hlinkClick r:id="rId5"/>
              </a:rPr>
              <a:t>COVID-19-heimsfaraldurinn 2020–2021</a:t>
            </a:r>
            <a:r>
              <a:rPr lang="en-US" dirty="0"/>
              <a:t>. Rannsakið aðra af tveimur síðastnefndu kreppunum. Greinið og fjallið um nokkur þeirra úrræða sem Seðlabanki Bandaríkjanna beitti til að stytta efnahagserfiðleikana og draga úr alvarleika þeirra. Hvernig hefur rannsóknin styrkt eða breytt afstöðu ykkar til þess að Bandaríkin hafi seðlabankakerfi?</a:t>
            </a:r>
            <a:br>
              <a:rPr lang="en-US" dirty="0"/>
            </a:br>
            <a:endParaRPr lang="en-US" dirty="0"/>
          </a:p>
          <a:p>
            <a:endParaRPr lang="en-US" dirty="0"/>
          </a:p>
        </p:txBody>
      </p:sp>
    </p:spTree>
    <p:extLst>
      <p:ext uri="{BB962C8B-B14F-4D97-AF65-F5344CB8AC3E}">
        <p14:creationId xmlns:p14="http://schemas.microsoft.com/office/powerpoint/2010/main" val="1943879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5734"/>
            <a:ext cx="8631477" cy="1150523"/>
          </a:xfrm>
        </p:spPr>
        <p:txBody>
          <a:bodyPr>
            <a:normAutofit fontScale="90000"/>
          </a:bodyPr>
          <a:lstStyle/>
          <a:p>
            <a:r>
              <a:rPr lang="en-US" sz="3100" dirty="0"/>
              <a:t>12.3 Námsmarkmið 1: Lýsa þróun ríkisskuldabréfa á mismunandi sögulegum tímabilum.</a:t>
            </a:r>
            <a:br>
              <a:rPr lang="en-US" dirty="0"/>
            </a:br>
            <a:endParaRPr lang="en-US" dirty="0"/>
          </a:p>
        </p:txBody>
      </p:sp>
      <p:sp>
        <p:nvSpPr>
          <p:cNvPr id="3" name="Content Placeholder 2"/>
          <p:cNvSpPr>
            <a:spLocks noGrp="1"/>
          </p:cNvSpPr>
          <p:nvPr>
            <p:ph sz="quarter" idx="12"/>
          </p:nvPr>
        </p:nvSpPr>
        <p:spPr>
          <a:xfrm>
            <a:off x="838200" y="1352812"/>
            <a:ext cx="10515600" cy="4465058"/>
          </a:xfrm>
        </p:spPr>
        <p:txBody>
          <a:bodyPr>
            <a:normAutofit lnSpcReduction="10000"/>
          </a:bodyPr>
          <a:lstStyle/>
          <a:p>
            <a:r>
              <a:rPr lang="en-US" dirty="0"/>
              <a:t>Verðbólga og vextir hækkuðu verulega undir lok áttunda áratugarins. Þegar vextirnir tóku að lækka síðla árs 1981 hækkaði verð skuldabréfa. Fjárfestar með eignasöfn bandarískra ríkisskuldabréfa fengu mikla ávöxtun árið 1982. Það ár var árleg ávöxtun 32.81%, sú hæsta á 20 ára tímabilinu. </a:t>
            </a:r>
          </a:p>
          <a:p>
            <a:r>
              <a:rPr lang="en-US" dirty="0"/>
              <a:t>Lægsta árlega ávöxtunin var árið 1999 þegar Seðlabanki Bandaríkjanna tók að hækka vexti til að slá á ofþenslu á hlutabréfamarkaði vegna vaxandi spákaupmennsku í netfyrirtækjum. Þegar seðlabankinn hækkaði vexti lækkaði verð útistandandi skuldabréfa og ávöxtun fjárfesta af skuldabréfunum varð </a:t>
            </a:r>
            <a:r>
              <a:rPr lang="en-US" dirty="0">
                <a:latin typeface="Calibri" panose="020F0502020204030204" pitchFamily="34" charset="0"/>
              </a:rPr>
              <a:t>–</a:t>
            </a:r>
            <a:r>
              <a:rPr lang="en-US" dirty="0"/>
              <a:t>8.25%. </a:t>
            </a:r>
          </a:p>
          <a:p>
            <a:r>
              <a:rPr lang="en-US" dirty="0"/>
              <a:t>Meðalársávöxtun bandarískra ríkisskuldabréfa frá 1980 til 1999 var 10.21%, enda studdi 4.28% meðalverðbólga á ári, sem var yfir langtímameðaltali, við svo háa ávöxtun.</a:t>
            </a:r>
          </a:p>
          <a:p>
            <a:endParaRPr lang="en-US" sz="2400" dirty="0"/>
          </a:p>
        </p:txBody>
      </p:sp>
    </p:spTree>
    <p:extLst>
      <p:ext uri="{BB962C8B-B14F-4D97-AF65-F5344CB8AC3E}">
        <p14:creationId xmlns:p14="http://schemas.microsoft.com/office/powerpoint/2010/main" val="17946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247680"/>
            <a:ext cx="8862753" cy="575642"/>
          </a:xfrm>
        </p:spPr>
        <p:txBody>
          <a:bodyPr>
            <a:noAutofit/>
          </a:bodyPr>
          <a:lstStyle/>
          <a:p>
            <a:r>
              <a:rPr lang="en-US" dirty="0"/>
              <a:t>12.3 Námsmarkmið 1: Lýsa þróun ríkisskuldabréfa á mismunandi sögulegum tímabilum.</a:t>
            </a:r>
          </a:p>
        </p:txBody>
      </p:sp>
      <p:sp>
        <p:nvSpPr>
          <p:cNvPr id="7" name="Content Placeholder 2">
            <a:extLst>
              <a:ext uri="{FF2B5EF4-FFF2-40B4-BE49-F238E27FC236}">
                <a16:creationId xmlns:a16="http://schemas.microsoft.com/office/drawing/2014/main" id="{38DD5F5F-EA1F-2D42-9C60-834736403AE6}"/>
              </a:ext>
            </a:extLst>
          </p:cNvPr>
          <p:cNvSpPr txBox="1">
            <a:spLocks/>
          </p:cNvSpPr>
          <p:nvPr/>
        </p:nvSpPr>
        <p:spPr>
          <a:xfrm>
            <a:off x="838200" y="4301195"/>
            <a:ext cx="4879192" cy="44813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700" b="1" dirty="0"/>
              <a:t>Mynd 12.8</a:t>
            </a:r>
            <a:r>
              <a:rPr lang="en-US" sz="1700" dirty="0"/>
              <a:t> Ávöxtun bandarískra ríkisskuldabréfa, 1980–1999 (gagnaheimild: </a:t>
            </a:r>
            <a:r>
              <a:rPr lang="en-US" sz="1700" dirty="0" err="1"/>
              <a:t>Aswath</a:t>
            </a:r>
            <a:r>
              <a:rPr lang="en-US" sz="1700" dirty="0"/>
              <a:t> Damodaran Online)</a:t>
            </a:r>
          </a:p>
          <a:p>
            <a:pPr marL="0" indent="0" algn="ctr">
              <a:buNone/>
            </a:pPr>
            <a:endParaRPr lang="en-US" sz="1600" dirty="0"/>
          </a:p>
          <a:p>
            <a:endParaRPr lang="en-US" dirty="0"/>
          </a:p>
        </p:txBody>
      </p:sp>
      <p:pic>
        <p:nvPicPr>
          <p:cNvPr id="4097" name="Picture 1" descr="A bar graph that shows the average annual returns of the Treasury Bond Performance from 1980 to 1999. It is seen that the Treasury Bonds recorded negative returns in 1980, 1987, 1994, and 1999. The highest return of 32.81% is recorded in 1982, while the lowest return of -8.25% was recorded in 1999. The average annual return displayed is 10.21%.">
            <a:extLst>
              <a:ext uri="{FF2B5EF4-FFF2-40B4-BE49-F238E27FC236}">
                <a16:creationId xmlns:a16="http://schemas.microsoft.com/office/drawing/2014/main" id="{1B9D4029-636E-C049-8309-26BE0AA35036}"/>
              </a:ext>
            </a:extLst>
          </p:cNvPr>
          <p:cNvPicPr>
            <a:picLocks noChangeAspect="1" noChangeArrowheads="1"/>
          </p:cNvPicPr>
          <p:nvPr/>
        </p:nvPicPr>
        <p:blipFill>
          <a:blip r:embed="rId2"/>
          <a:srcRect/>
          <a:stretch/>
        </p:blipFill>
        <p:spPr bwMode="auto">
          <a:xfrm>
            <a:off x="838200" y="1540849"/>
            <a:ext cx="4879192" cy="249095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246409" y="4372662"/>
            <a:ext cx="5159768" cy="748731"/>
          </a:xfrm>
          <a:prstGeom prst="rect">
            <a:avLst/>
          </a:prstGeom>
        </p:spPr>
        <p:txBody>
          <a:bodyPr wrap="square">
            <a:spAutoFit/>
          </a:bodyPr>
          <a:lstStyle/>
          <a:p>
            <a:pPr>
              <a:lnSpc>
                <a:spcPct val="70000"/>
              </a:lnSpc>
              <a:spcBef>
                <a:spcPts val="1000"/>
              </a:spcBef>
            </a:pPr>
            <a:r>
              <a:rPr lang="en-US" sz="1600" b="1" dirty="0">
                <a:solidFill>
                  <a:schemeClr val="accent3"/>
                </a:solidFill>
              </a:rPr>
              <a:t>Mynd 12.9</a:t>
            </a:r>
            <a:r>
              <a:rPr lang="en-US" sz="1600" dirty="0">
                <a:solidFill>
                  <a:schemeClr val="accent3"/>
                </a:solidFill>
              </a:rPr>
              <a:t> Ávöxtun bandarískra ríkisskuldabréfa, 2000–2020 (gagnaheimild: </a:t>
            </a:r>
            <a:r>
              <a:rPr lang="en-US" sz="1600" dirty="0" err="1">
                <a:solidFill>
                  <a:schemeClr val="accent3"/>
                </a:solidFill>
              </a:rPr>
              <a:t>Aswath</a:t>
            </a:r>
            <a:r>
              <a:rPr lang="en-US" sz="1600" dirty="0">
                <a:solidFill>
                  <a:schemeClr val="accent3"/>
                </a:solidFill>
              </a:rPr>
              <a:t> Damodaran Online)</a:t>
            </a:r>
          </a:p>
          <a:p>
            <a:pPr algn="ctr">
              <a:lnSpc>
                <a:spcPct val="70000"/>
              </a:lnSpc>
              <a:spcBef>
                <a:spcPts val="1000"/>
              </a:spcBef>
            </a:pPr>
            <a:endParaRPr lang="en-US" sz="1600" dirty="0">
              <a:solidFill>
                <a:schemeClr val="accent3"/>
              </a:solidFill>
            </a:endParaRPr>
          </a:p>
        </p:txBody>
      </p:sp>
      <p:pic>
        <p:nvPicPr>
          <p:cNvPr id="4098" name="Picture 2" descr="A bar graph that shows the average annual returns of the Treasury Bond Performance from 2000 to 2020. It is seen that the Treasury Bonds recorded negative returns in 2009 and 2013. In 11 out of the 20 years, the rate of return was 5% or less.">
            <a:extLst>
              <a:ext uri="{FF2B5EF4-FFF2-40B4-BE49-F238E27FC236}">
                <a16:creationId xmlns:a16="http://schemas.microsoft.com/office/drawing/2014/main" id="{07AE4D95-602E-CB48-BEDE-8CBB80CCE16F}"/>
              </a:ext>
            </a:extLst>
          </p:cNvPr>
          <p:cNvPicPr>
            <a:picLocks noChangeAspect="1" noChangeArrowheads="1"/>
          </p:cNvPicPr>
          <p:nvPr/>
        </p:nvPicPr>
        <p:blipFill>
          <a:blip r:embed="rId3"/>
          <a:srcRect/>
          <a:stretch/>
        </p:blipFill>
        <p:spPr bwMode="auto">
          <a:xfrm>
            <a:off x="6132547" y="1471348"/>
            <a:ext cx="5472285" cy="262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492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8372"/>
            <a:ext cx="8568847" cy="1131166"/>
          </a:xfrm>
        </p:spPr>
        <p:txBody>
          <a:bodyPr>
            <a:noAutofit/>
          </a:bodyPr>
          <a:lstStyle/>
          <a:p>
            <a:r>
              <a:rPr lang="en-US" dirty="0"/>
              <a:t>12.3 Námsmarkmið 2: Lýsa þróun fyrirtækjaskuldabréfa á mismunandi sögulegum tímabilum.</a:t>
            </a:r>
          </a:p>
        </p:txBody>
      </p:sp>
      <p:sp>
        <p:nvSpPr>
          <p:cNvPr id="3" name="Content Placeholder 2"/>
          <p:cNvSpPr>
            <a:spLocks noGrp="1"/>
          </p:cNvSpPr>
          <p:nvPr>
            <p:ph sz="quarter" idx="12"/>
          </p:nvPr>
        </p:nvSpPr>
        <p:spPr>
          <a:xfrm>
            <a:off x="838200" y="1958152"/>
            <a:ext cx="10515600" cy="3255818"/>
          </a:xfrm>
        </p:spPr>
        <p:txBody>
          <a:bodyPr>
            <a:normAutofit lnSpcReduction="10000"/>
          </a:bodyPr>
          <a:lstStyle/>
          <a:p>
            <a:r>
              <a:rPr lang="en-US" dirty="0"/>
              <a:t>Ávöxtun Baa-skuldabréfa var mjög svipuð ávöxtun bandarískra ríkisskuldabréfa á tímabilinu 1980 til 2020 (mynd: Ávöxtun Baa-skuldabréfa, 1980–1999). </a:t>
            </a:r>
          </a:p>
          <a:p>
            <a:r>
              <a:rPr lang="en-US" dirty="0"/>
              <a:t>Meðalársávöxtunin 1980 til 1999 var 12.07%, eða 1.86 prósentustigum meiri en ávöxtun bandarískra ríkisskuldabréfa. </a:t>
            </a:r>
          </a:p>
          <a:p>
            <a:r>
              <a:rPr lang="en-US" dirty="0"/>
              <a:t>Munurinn var meiri á tímabilinu 2000 til 2020 (mynd: Ávöxtun Baa-skuldabréfa, 2000–2020). Baa-skuldabréf, þ.e. fyrirtækjaskuldabréf í miðlungs lánshæfisflokki, skiluðu að meðaltali 2.30 prósentustiga árlegu álagi umfram bandarísk ríkisskuldabréf án greiðslufallsáhættu. </a:t>
            </a:r>
          </a:p>
          <a:p>
            <a:endParaRPr lang="en-US" dirty="0"/>
          </a:p>
        </p:txBody>
      </p:sp>
    </p:spTree>
    <p:extLst>
      <p:ext uri="{BB962C8B-B14F-4D97-AF65-F5344CB8AC3E}">
        <p14:creationId xmlns:p14="http://schemas.microsoft.com/office/powerpoint/2010/main" val="2593859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585" y="323181"/>
            <a:ext cx="10515600" cy="535420"/>
          </a:xfrm>
        </p:spPr>
        <p:txBody>
          <a:bodyPr>
            <a:normAutofit/>
          </a:bodyPr>
          <a:lstStyle/>
          <a:p>
            <a:r>
              <a:rPr lang="en-US" dirty="0"/>
              <a:t>12.3 Þróun fyrirtækjaskuldabréfa: umfjöllun, töflur og gröf </a:t>
            </a:r>
          </a:p>
        </p:txBody>
      </p:sp>
      <p:sp>
        <p:nvSpPr>
          <p:cNvPr id="6" name="Rectangle 2"/>
          <p:cNvSpPr>
            <a:spLocks noChangeArrowheads="1"/>
          </p:cNvSpPr>
          <p:nvPr/>
        </p:nvSpPr>
        <p:spPr bwMode="auto">
          <a:xfrm>
            <a:off x="1801639" y="5820870"/>
            <a:ext cx="6694179"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en-US" sz="1600" b="1" i="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Mynd 12.12</a:t>
            </a:r>
            <a:r>
              <a:rPr kumimoji="0" lang="en-US" altLang="en-US" sz="1600" b="0" i="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 Ávöxtun Baa-skuldabréfa samanborið við bandarísk ríkisskuldabréf, </a:t>
            </a:r>
            <a:r>
              <a:rPr lang="en-US" altLang="en-US" sz="1600" dirty="0">
                <a:ea typeface="Times New Roman" panose="02020603050405020304" pitchFamily="18" charset="0"/>
                <a:cs typeface="Times New Roman" panose="02020603050405020304" pitchFamily="18" charset="0"/>
              </a:rPr>
              <a:t>1980–2020 (gagnaheimild: </a:t>
            </a:r>
            <a:r>
              <a:rPr lang="en-US" altLang="en-US" sz="1600" dirty="0" err="1">
                <a:ea typeface="Times New Roman" panose="02020603050405020304" pitchFamily="18" charset="0"/>
                <a:cs typeface="Times New Roman" panose="02020603050405020304" pitchFamily="18" charset="0"/>
              </a:rPr>
              <a:t>Aswath</a:t>
            </a:r>
            <a:r>
              <a:rPr lang="en-US" altLang="en-US" sz="1600" dirty="0">
                <a:ea typeface="Times New Roman" panose="02020603050405020304" pitchFamily="18" charset="0"/>
                <a:cs typeface="Times New Roman" panose="02020603050405020304" pitchFamily="18" charset="0"/>
              </a:rPr>
              <a:t> Damodaran Online)</a:t>
            </a:r>
            <a:endParaRPr lang="en-US" altLang="en-US" sz="1600" dirty="0"/>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49" name="Picture 13" descr="The two lines on the graph show the performance of Baa Bonds and T-Bonds over a 40 year period from 1980 to 2020. Starting in 1988, the Baa Bonds begin to outperform T-bonds. Baa bonds dip slightly in 2008 before rising exponentially, while T-Bonds rise slightly in 2008 before returning to their previous trajectory."/>
          <p:cNvPicPr>
            <a:picLocks noChangeAspect="1" noChangeArrowheads="1"/>
          </p:cNvPicPr>
          <p:nvPr/>
        </p:nvPicPr>
        <p:blipFill>
          <a:blip r:embed="rId2"/>
          <a:srcRect/>
          <a:stretch/>
        </p:blipFill>
        <p:spPr bwMode="auto">
          <a:xfrm>
            <a:off x="1801639" y="1991690"/>
            <a:ext cx="6597717" cy="371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94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314792"/>
            <a:ext cx="8705193" cy="535420"/>
          </a:xfrm>
        </p:spPr>
        <p:txBody>
          <a:bodyPr>
            <a:noAutofit/>
          </a:bodyPr>
          <a:lstStyle/>
          <a:p>
            <a:r>
              <a:rPr lang="en-US" dirty="0"/>
              <a:t>12.4 Námsmarkmið 3: Lesa úr gröfum og töflum upplýsingar um ávöxtun hlutabréfamarkaðar.</a:t>
            </a:r>
          </a:p>
        </p:txBody>
      </p:sp>
      <p:pic>
        <p:nvPicPr>
          <p:cNvPr id="7" name="Picture 6" descr="An illustration of The Pyramid of Equity Returns: Distribution of Annual Returns for the S&amp;P 500 Index, 1928–2020. It displays years stacked on top of each other forming a tabular pyramid. It shows the historical returns of US stock markets over a 90-year period. The returns are listed by the number of years in each category. The figure shows that the stock market recorded a growth of 10-20% the highest number of times, while there is only one instance each of -50% to -40% growth and 50% to 60% growth respectively.">
            <a:extLst>
              <a:ext uri="{FF2B5EF4-FFF2-40B4-BE49-F238E27FC236}">
                <a16:creationId xmlns:a16="http://schemas.microsoft.com/office/drawing/2014/main" id="{BD73D330-C25B-ED4C-9D92-0468F718491A}"/>
              </a:ext>
            </a:extLst>
          </p:cNvPr>
          <p:cNvPicPr>
            <a:picLocks noChangeAspect="1"/>
          </p:cNvPicPr>
          <p:nvPr/>
        </p:nvPicPr>
        <p:blipFill>
          <a:blip r:embed="rId2"/>
          <a:stretch>
            <a:fillRect/>
          </a:stretch>
        </p:blipFill>
        <p:spPr>
          <a:xfrm>
            <a:off x="3091807" y="1174794"/>
            <a:ext cx="4985549" cy="4329253"/>
          </a:xfrm>
          <a:prstGeom prst="rect">
            <a:avLst/>
          </a:prstGeom>
        </p:spPr>
      </p:pic>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3091806" y="5683205"/>
            <a:ext cx="4985550" cy="775467"/>
          </a:xfrm>
        </p:spPr>
        <p:txBody>
          <a:bodyPr>
            <a:normAutofit fontScale="62500" lnSpcReduction="20000"/>
          </a:bodyPr>
          <a:lstStyle/>
          <a:p>
            <a:pPr marL="0" indent="0">
              <a:buNone/>
            </a:pPr>
            <a:r>
              <a:rPr lang="en-US" sz="2600" b="1" dirty="0"/>
              <a:t>Mynd 12.13</a:t>
            </a:r>
            <a:r>
              <a:rPr lang="en-US" sz="2600" dirty="0"/>
              <a:t> Ávöxtunarpýramídi hlutabréfa: Dreifing árlegrar ávöxtunar S&amp;P 500-vísitölunnar, 1928–2020 (gagnaheimild: </a:t>
            </a:r>
            <a:r>
              <a:rPr lang="en-US" sz="2600" dirty="0" err="1"/>
              <a:t>Aswath</a:t>
            </a:r>
            <a:r>
              <a:rPr lang="en-US" sz="2600" dirty="0"/>
              <a:t> Damodaran Online)</a:t>
            </a:r>
          </a:p>
          <a:p>
            <a:pPr marL="0" indent="0" algn="ctr">
              <a:buNone/>
            </a:pPr>
            <a:endParaRPr lang="en-US" sz="1600" dirty="0"/>
          </a:p>
          <a:p>
            <a:endParaRPr lang="en-US" dirty="0"/>
          </a:p>
        </p:txBody>
      </p:sp>
    </p:spTree>
    <p:extLst>
      <p:ext uri="{BB962C8B-B14F-4D97-AF65-F5344CB8AC3E}">
        <p14:creationId xmlns:p14="http://schemas.microsoft.com/office/powerpoint/2010/main" val="2249039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4F3F-7366-FC46-9BA1-F8DCB1B43F76}"/>
              </a:ext>
            </a:extLst>
          </p:cNvPr>
          <p:cNvSpPr>
            <a:spLocks noGrp="1"/>
          </p:cNvSpPr>
          <p:nvPr>
            <p:ph type="title"/>
          </p:nvPr>
        </p:nvSpPr>
        <p:spPr/>
        <p:txBody>
          <a:bodyPr/>
          <a:lstStyle/>
          <a:p>
            <a:r>
              <a:rPr lang="en-US" dirty="0"/>
              <a:t>Hvernig einkafyrirtæki fara fram hjá hefðbundnu ferli frumútboðs </a:t>
            </a:r>
          </a:p>
        </p:txBody>
      </p:sp>
      <p:sp>
        <p:nvSpPr>
          <p:cNvPr id="3" name="Content Placeholder 2">
            <a:extLst>
              <a:ext uri="{FF2B5EF4-FFF2-40B4-BE49-F238E27FC236}">
                <a16:creationId xmlns:a16="http://schemas.microsoft.com/office/drawing/2014/main" id="{783B0991-66DF-5D48-9644-B8DAC615007E}"/>
              </a:ext>
            </a:extLst>
          </p:cNvPr>
          <p:cNvSpPr>
            <a:spLocks noGrp="1"/>
          </p:cNvSpPr>
          <p:nvPr>
            <p:ph sz="quarter" idx="12"/>
          </p:nvPr>
        </p:nvSpPr>
        <p:spPr/>
        <p:txBody>
          <a:bodyPr>
            <a:normAutofit lnSpcReduction="10000"/>
          </a:bodyPr>
          <a:lstStyle/>
          <a:p>
            <a:r>
              <a:rPr lang="en-US" dirty="0"/>
              <a:t>Getið þið nefnt þrjá augljósa kosti og þrjá ókosti fyrir fjárfesta við að fjárfesta í SPAC-félagi (sérstæðu yfirtökufélagi) í stað þess að fara hefðbundna leið frumútboðs?</a:t>
            </a:r>
          </a:p>
          <a:p>
            <a:r>
              <a:rPr lang="en-US" dirty="0"/>
              <a:t>Horfið á þetta myndskeið (</a:t>
            </a:r>
            <a:r>
              <a:rPr lang="en-US" u="sng" dirty="0">
                <a:hlinkClick r:id="rId2"/>
              </a:rPr>
              <a:t>https://youtu.be/okyT7KfnFrI</a:t>
            </a:r>
            <a:r>
              <a:rPr lang="en-US" u="sng" dirty="0"/>
              <a:t>)</a:t>
            </a:r>
            <a:r>
              <a:rPr lang="en-US" dirty="0"/>
              <a:t>, sem lýkur með þeirri spurningu hvort SPAC-félög séu tímabundin bóla sem muni hjaðna eða ný og vaxandi leið til að afla fyrirtækjum fjármagns á almennum markaði. </a:t>
            </a:r>
          </a:p>
          <a:p>
            <a:r>
              <a:rPr lang="en-US" dirty="0"/>
              <a:t>Hvað teljið þið? Leitið upplýsinga um SPAC-félög og tillögur að regluverki um þau og gerið grein fyrir niðurstöðu ykkar. </a:t>
            </a:r>
          </a:p>
          <a:p>
            <a:endParaRPr lang="en-US" dirty="0"/>
          </a:p>
        </p:txBody>
      </p:sp>
      <p:sp>
        <p:nvSpPr>
          <p:cNvPr id="5" name="Text Placeholder 4">
            <a:extLst>
              <a:ext uri="{FF2B5EF4-FFF2-40B4-BE49-F238E27FC236}">
                <a16:creationId xmlns:a16="http://schemas.microsoft.com/office/drawing/2014/main" id="{B5DDB3CF-2C1C-FD4C-96C2-B12136367522}"/>
              </a:ext>
            </a:extLst>
          </p:cNvPr>
          <p:cNvSpPr>
            <a:spLocks noGrp="1"/>
          </p:cNvSpPr>
          <p:nvPr>
            <p:ph type="body" sz="quarter" idx="14"/>
          </p:nvPr>
        </p:nvSpPr>
        <p:spPr>
          <a:xfrm>
            <a:off x="1496291" y="6271576"/>
            <a:ext cx="9167752" cy="442595"/>
          </a:xfrm>
        </p:spPr>
        <p:txBody>
          <a:bodyPr>
            <a:normAutofit fontScale="85000" lnSpcReduction="10000"/>
          </a:bodyPr>
          <a:lstStyle/>
          <a:p>
            <a:pPr lvl="0">
              <a:lnSpc>
                <a:spcPct val="100000"/>
              </a:lnSpc>
              <a:spcBef>
                <a:spcPts val="0"/>
              </a:spcBef>
              <a:defRPr/>
            </a:pPr>
            <a:r>
              <a:rPr lang="en-US" dirty="0">
                <a:solidFill>
                  <a:srgbClr val="1F2328"/>
                </a:solidFill>
                <a:latin typeface="Monaspace Neon"/>
              </a:rPr>
              <a:t>Þetta OpenStax-viðbótarefni er © Rice University samkvæmt alþjóðlega CC BY-NC-SA 4.0-leyfinu. Heimilt er að afrita það eða breyta því eingöngu í tilgangi sem ekki er viðskiptalegs eðlis, en geta verður OpenStax og Rice University og tilgreina allar breytingar. Öllum aðlöguðum útgáfum verður að deila samkvæmt sams konar leyfi.</a:t>
            </a:r>
            <a:endParaRPr lang="en-US" dirty="0">
              <a:solidFill>
                <a:srgbClr val="464846"/>
              </a:solidFill>
            </a:endParaRPr>
          </a:p>
        </p:txBody>
      </p:sp>
    </p:spTree>
    <p:extLst>
      <p:ext uri="{BB962C8B-B14F-4D97-AF65-F5344CB8AC3E}">
        <p14:creationId xmlns:p14="http://schemas.microsoft.com/office/powerpoint/2010/main" val="1534220194"/>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9012DBCD-1B8B-42B4-89B0-247B2C227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829A99-E66D-4410-A8F2-0266A58CB383}">
  <ds:schemaRefs>
    <ds:schemaRef ds:uri="http://schemas.microsoft.com/sharepoint/v3/contenttype/forms"/>
  </ds:schemaRefs>
</ds:datastoreItem>
</file>

<file path=customXml/itemProps3.xml><?xml version="1.0" encoding="utf-8"?>
<ds:datastoreItem xmlns:ds="http://schemas.openxmlformats.org/officeDocument/2006/customXml" ds:itemID="{F0B3BDEB-567B-4C0C-A052-91A96114B63E}">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23662</TotalTime>
  <Words>1604</Words>
  <Application>Microsoft Macintosh PowerPoint</Application>
  <PresentationFormat>Widescreen</PresentationFormat>
  <Paragraphs>197</Paragraphs>
  <Slides>20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Monaspace Neon</vt:lpstr>
      <vt:lpstr>Times New Roman</vt:lpstr>
      <vt:lpstr>Office Theme</vt:lpstr>
      <vt:lpstr>Principles of Finance</vt:lpstr>
      <vt:lpstr>12.1 LO 1: Identify the various aspects of the US money markets.</vt:lpstr>
      <vt:lpstr>12.1 LO 1: Overview of Money Market</vt:lpstr>
      <vt:lpstr>12.1 LO 1: Money Market Instruments</vt:lpstr>
      <vt:lpstr>12.1 LO 2: Characterize government and corporate bond markets.</vt:lpstr>
      <vt:lpstr>12.1 LO 2: Corporate Bond Rating</vt:lpstr>
      <vt:lpstr> 12.1 LO 2: Characterize government and corporate bond markets. </vt:lpstr>
      <vt:lpstr>12.1 LO 3: Detail the structure and operations of US equity markets.</vt:lpstr>
      <vt:lpstr>12.1 LO 3: Special Purpose Acquisition Companies</vt:lpstr>
      <vt:lpstr>12.1 LO 3: Detail the structure and operations of  US equity markets.</vt:lpstr>
      <vt:lpstr> 12.2 LO 1: Define inflation with concrete examples. </vt:lpstr>
      <vt:lpstr> 12.2 LO 2: Describe the practical impact of inflation on consumption and salary. </vt:lpstr>
      <vt:lpstr>12.2 LO 3: Explain how expected and actual inflation are measured. </vt:lpstr>
      <vt:lpstr>12.2 A Secret Meeting and the Birth of the Federal Reserve </vt:lpstr>
      <vt:lpstr>12.3 LO 1: Detail the behavior of sovereign (government) bonds over various historical periods. </vt:lpstr>
      <vt:lpstr>12.3 LO 1: Detail the behavior of sovereign (government) bonds over various historical periods.</vt:lpstr>
      <vt:lpstr>12.3 LO 2: Detail the behavior of corporate bonds over various historical periods.</vt:lpstr>
      <vt:lpstr>12.3 Corporate Bond Behavior, Discussion, Charts, and Graphs </vt:lpstr>
      <vt:lpstr>12.4 LO 3: Extract various equity market performance results from plots and charts.</vt:lpstr>
      <vt:lpstr>How Private Companies Are Bypassing the IPO Process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363</cp:revision>
  <cp:lastPrinted>2021-09-17T12:23:44Z</cp:lastPrinted>
  <dcterms:created xsi:type="dcterms:W3CDTF">2018-05-29T21:16:34Z</dcterms:created>
  <dcterms:modified xsi:type="dcterms:W3CDTF">2026-02-26T20:07:57Z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