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3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301" r:id="rId5"/>
    <p:sldId id="330" r:id="rId6"/>
    <p:sldId id="258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326" r:id="rId18"/>
    <p:sldId id="327" r:id="rId19"/>
    <p:sldId id="328" r:id="rId2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7CE113-302D-87D4-27AE-8E974DD7FEF9}" name="Jenn Woolson" initials="JW" userId="58d2870ac5856bc9" providerId="Windows Live"/>
  <p188:author id="{5976AB63-CF37-AEEB-E109-7F7205E41E35}" name="Emily Pecora" initials="EP" userId="S::E.Pecora@sixredmarbles.com::8474b31c-570b-43b3-a96f-3b8ab99b335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A" lastIdx="6" clrIdx="0">
    <p:extLst>
      <p:ext uri="{19B8F6BF-5375-455C-9EA6-DF929625EA0E}">
        <p15:presenceInfo xmlns:p15="http://schemas.microsoft.com/office/powerpoint/2012/main" userId="97506a045d60da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03" autoAdjust="0"/>
    <p:restoredTop sz="94737"/>
  </p:normalViewPr>
  <p:slideViewPr>
    <p:cSldViewPr snapToGrid="0" snapToObjects="1">
      <p:cViewPr varScale="1">
        <p:scale>
          <a:sx n="127" d="100"/>
          <a:sy n="127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28" Type="http://schemas.microsoft.com/office/2018/10/relationships/authors" Target="author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53AFFD-4FB8-40A5-BAFA-EA4525C81687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BD7287-6981-4F86-8888-C2D259910F1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67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8F15A45-EE06-834F-8DA0-58B8DE7A810B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42B9CDD-D4F8-2344-9B6A-C3BC014B4F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828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222" y="322080"/>
            <a:ext cx="9144000" cy="1011237"/>
          </a:xfrm>
        </p:spPr>
        <p:txBody>
          <a:bodyPr/>
          <a:lstStyle/>
          <a:p>
            <a:r>
              <a:rPr lang="en-US" dirty="0"/>
              <a:t>Grundvallaratriði fjármála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4. kafli: Ferli rekstrargrunnsreikningsskila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A92FD760-6383-4E7D-B246-C50DFEDE1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" b="60"/>
          <a:stretch/>
        </p:blipFill>
        <p:spPr>
          <a:xfrm>
            <a:off x="5300655" y="2390620"/>
            <a:ext cx="2093976" cy="2706624"/>
          </a:xfrm>
        </p:spPr>
      </p:pic>
    </p:spTree>
    <p:extLst>
      <p:ext uri="{BB962C8B-B14F-4D97-AF65-F5344CB8AC3E}">
        <p14:creationId xmlns:p14="http://schemas.microsoft.com/office/powerpoint/2010/main" val="1312473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614" y="7890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4.1: Reiðufjárgrunnur og rekstrargrunnur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83045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000" b="1" dirty="0"/>
              <a:t>Reikningsskil á reiðufjárgrunni </a:t>
            </a:r>
            <a:r>
              <a:rPr lang="en-US" sz="3000" dirty="0"/>
              <a:t>færa sölu til tekna þegar greiðsla berst og gjöld þegar þau eru greidd.</a:t>
            </a:r>
          </a:p>
          <a:p>
            <a:pPr marL="0" indent="0">
              <a:buNone/>
            </a:pPr>
            <a:r>
              <a:rPr lang="en-US" sz="3000" b="1" dirty="0"/>
              <a:t>Reikningsskil á rekstrargrunni </a:t>
            </a:r>
            <a:r>
              <a:rPr lang="en-US" sz="3000" dirty="0"/>
              <a:t>færa sölu aðeins til tekna þegar vörur eru afhentar eða þjónusta veitt og gjöld aðeins á því tímabili sem samsvarandi tekjur myndast.</a:t>
            </a:r>
          </a:p>
          <a:p>
            <a:pPr marL="460375" indent="-223838"/>
            <a:r>
              <a:rPr lang="en-US" sz="2600" dirty="0"/>
              <a:t>Stundum berst greiðsla um leið og sala fer fram og stundum er greitt um leið og til gjalds er stofnað</a:t>
            </a:r>
            <a:r>
              <a:rPr lang="en-US" sz="2600" dirty="0">
                <a:latin typeface="Calibri" panose="020F0502020204030204" pitchFamily="34" charset="0"/>
              </a:rPr>
              <a:t>—</a:t>
            </a:r>
            <a:r>
              <a:rPr lang="en-US" sz="2600" dirty="0"/>
              <a:t> í slíkum tilvikum er enginn munur á aðferðunum tveimur.</a:t>
            </a:r>
          </a:p>
          <a:p>
            <a:pPr marL="460375" indent="-223838"/>
            <a:r>
              <a:rPr lang="en-US" sz="2600" dirty="0"/>
              <a:t>Aðferðirnar eru ólíkar þegar tekjur eða gjöld falla til á öðrum tíma en greiðsla berst eða er innt af hendi.</a:t>
            </a:r>
            <a:r>
              <a:rPr lang="en-US" dirty="0"/>
              <a:t> </a:t>
            </a:r>
          </a:p>
          <a:p>
            <a:pPr lvl="1"/>
            <a:r>
              <a:rPr lang="en-US" sz="2200" dirty="0">
                <a:solidFill>
                  <a:schemeClr val="accent3"/>
                </a:solidFill>
              </a:rPr>
              <a:t>Meginmunurinn á </a:t>
            </a:r>
            <a:r>
              <a:rPr lang="en-US" sz="2200" b="1" dirty="0">
                <a:solidFill>
                  <a:schemeClr val="accent3"/>
                </a:solidFill>
              </a:rPr>
              <a:t>rekstrargrunni</a:t>
            </a:r>
            <a:r>
              <a:rPr lang="en-US" sz="2200" dirty="0">
                <a:solidFill>
                  <a:schemeClr val="accent3"/>
                </a:solidFill>
              </a:rPr>
              <a:t> og </a:t>
            </a:r>
            <a:r>
              <a:rPr lang="en-US" sz="2200" b="1" dirty="0">
                <a:solidFill>
                  <a:schemeClr val="accent3"/>
                </a:solidFill>
              </a:rPr>
              <a:t>reiðufjárgrunni </a:t>
            </a:r>
            <a:r>
              <a:rPr lang="en-US" sz="2200" dirty="0">
                <a:solidFill>
                  <a:schemeClr val="accent3"/>
                </a:solidFill>
              </a:rPr>
              <a:t>í reikningsskilum felst því í því hvenær tekjur og gjöld eru færð. </a:t>
            </a:r>
          </a:p>
        </p:txBody>
      </p:sp>
    </p:spTree>
    <p:extLst>
      <p:ext uri="{BB962C8B-B14F-4D97-AF65-F5344CB8AC3E}">
        <p14:creationId xmlns:p14="http://schemas.microsoft.com/office/powerpoint/2010/main" val="4211026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02" y="66613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4.1 Námsmarkmið 1: Lýsa lykilhugtökum </a:t>
            </a:r>
            <a:br>
              <a:rPr lang="en-US" dirty="0"/>
            </a:br>
            <a:r>
              <a:rPr lang="en-US" dirty="0"/>
              <a:t>reikningsskila á reiðufjárgrunni.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Reikningsskil á reiðufjárgrunni </a:t>
            </a:r>
            <a:r>
              <a:rPr lang="en-US" dirty="0"/>
              <a:t>færa sölu til tekna þegar greiðsla berst og gjöld þegar þau eru greidd.</a:t>
            </a:r>
          </a:p>
          <a:p>
            <a:r>
              <a:rPr lang="en-US" sz="2400" dirty="0"/>
              <a:t>Reikningsskil á reiðufjárgrunni eru auðskilin og einföld.</a:t>
            </a:r>
          </a:p>
          <a:p>
            <a:r>
              <a:rPr lang="en-US" sz="2400" dirty="0"/>
              <a:t>Eigandi lítils fyrirtækis veit að reksturinn gengur vel ef handbært fé er meira en útgjöldin.</a:t>
            </a:r>
          </a:p>
          <a:p>
            <a:r>
              <a:rPr lang="en-US" sz="2400" dirty="0"/>
              <a:t>Ekki þarf bókhaldsmenntun til að beita reikningsskilum á reiðufjárgrunni.</a:t>
            </a:r>
          </a:p>
          <a:p>
            <a:r>
              <a:rPr lang="en-US" sz="2400" dirty="0"/>
              <a:t>Ef fyrirtæki skráir allar innborganir og útborganir á einum stað, til dæmis í tékkaskrá, getur það útbúið rekstrarreikning.</a:t>
            </a:r>
          </a:p>
          <a:p>
            <a:r>
              <a:rPr lang="en-US" sz="2400" dirty="0"/>
              <a:t>IRS heimilar reikningsskil á reiðufjárgrunni þar til tekjur fyrirtækis ná tilteknu marki, sem er $25 million í árlegri meðalsölu.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779" y="66613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4.1 Námsmarkmið 2: Útskýra helstu einkenni reikningsskila á rekstrargrunni.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Reikningsskil á rekstrargrunni </a:t>
            </a:r>
            <a:r>
              <a:rPr lang="en-US" dirty="0"/>
              <a:t>færa sölu aðeins til tekna þegar vörur eru afhentar eða þjónusta veitt og gjöld aðeins á því tímabili sem samsvarandi tekjur myndast.</a:t>
            </a:r>
          </a:p>
          <a:p>
            <a:pPr marL="460375" indent="-223838"/>
            <a:r>
              <a:rPr lang="en-US" sz="2400" dirty="0"/>
              <a:t>Við reikningsskil á rekstrargrunni ræður ekki hvort greiðsla berst eða er innt af hendi. Tekjur og gjöld sem þar eru færð geta því verið önnur en samkvæmt reiðufjárgrunni.</a:t>
            </a:r>
          </a:p>
          <a:p>
            <a:pPr marL="460375" indent="-223838"/>
            <a:r>
              <a:rPr lang="en-US" sz="2400" dirty="0"/>
              <a:t>Beiting reglna um reikningsskil á rekstrargrunni krefst bókhaldsþekkingar.</a:t>
            </a:r>
          </a:p>
          <a:p>
            <a:pPr marL="460375" indent="-223838"/>
            <a:r>
              <a:rPr lang="en-US" sz="2400" dirty="0"/>
              <a:t>Reikningsskil á rekstrargrunni eru grundvallarregla sem bæði bandarískir viðurkenndir reikningsskilastaðlar og alþjóðlegir reikningsskilastaðlar byggjast á.</a:t>
            </a:r>
          </a:p>
          <a:p>
            <a:pPr marL="460375" indent="-223838"/>
            <a:r>
              <a:rPr lang="en-US" sz="2400" dirty="0"/>
              <a:t>Skráð félög í Bandaríkjunum verða að fylgja US GAAP stöðlum og gera reikningsskil á rekstrargrunni.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47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333" y="142114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4.1 Námsmarkmið 3: Greina hvaða fyrirtækjum henta reikningsskil á reiðufjárgrunni eða </a:t>
            </a:r>
            <a:br>
              <a:rPr lang="en-US" dirty="0"/>
            </a:br>
            <a:r>
              <a:rPr lang="en-US" dirty="0"/>
              <a:t>rekstrargrunni betur.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Flest fyrirtæki í Bandaríkjunum eru lítil og vegna einfaldleikans nota flest lítil fyrirtæki reikningsskil á reiðufjárgrunni.</a:t>
            </a:r>
          </a:p>
          <a:p>
            <a:r>
              <a:rPr lang="en-US" dirty="0"/>
              <a:t>Lítil fyrirtæki sem stunda aðallega staðgreiðsluviðskipti nota gjarnan reiðufjárgrunn, enda krefst hann ekki þjálfunar í reikningsskilum á rekstrargrunni.</a:t>
            </a:r>
          </a:p>
          <a:p>
            <a:r>
              <a:rPr lang="en-US" dirty="0"/>
              <a:t>Þar sem IRS viðurkennir reiðufjárgrunn og flest lítil fyrirtæki skila aðeins einu reikningsskilayfirliti á ári, sem er skattframtalið, er notkun reiðufjárgrunns mjög útbreidd.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IRS hefur sérstakar reglur um „breyttan reiðufjárgrunn“, þar sem birgðir eru ekki gjaldfærðar við kaup heldur þegar þær eru seldar.</a:t>
            </a:r>
          </a:p>
          <a:p>
            <a:r>
              <a:rPr lang="en-US" dirty="0"/>
              <a:t>Skráð félög verða að nota reikningsskil á rekstrargrunni.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1526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11" y="-34055"/>
            <a:ext cx="9377131" cy="112571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4.2 Námsmarkmið 1: Meta áhrif viðskiptafærslna á </a:t>
            </a:r>
            <a:br>
              <a:rPr lang="en-US" sz="3100" dirty="0"/>
            </a:br>
            <a:r>
              <a:rPr lang="en-US" sz="3100" dirty="0"/>
              <a:t>sjóðstreymi.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Rekstrarreikningar á rekstrargrunni endurspegla ekki inn- og útstreymi handbærs fjár. Hreinn hagnaður eða tap er því ekki mælikvarði á hreint inn- eða útstreymi handbærs fjár.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9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16947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4.2 Námsmarkmið 2: Skilgreina tvíhliða bókhald og útskýra hvernig það styður við bókhaldsjöfnuna.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84451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Eftirfarandi </a:t>
            </a:r>
            <a:r>
              <a:rPr lang="en-US" b="1" dirty="0"/>
              <a:t>bókhaldsjafna </a:t>
            </a:r>
            <a:r>
              <a:rPr lang="en-US" dirty="0"/>
              <a:t>gildir:</a:t>
            </a:r>
          </a:p>
          <a:p>
            <a:pPr lvl="1"/>
            <a:r>
              <a:rPr lang="en-US" sz="2600" dirty="0">
                <a:solidFill>
                  <a:schemeClr val="accent3"/>
                </a:solidFill>
              </a:rPr>
              <a:t>Með öðrum orðum verða eignirnar vinstra megin í efnahagsreikningi að jafngilda hægri hliðinni, sem skiptist í tvennt: </a:t>
            </a:r>
          </a:p>
          <a:p>
            <a:pPr marL="1143000" lvl="1"/>
            <a:r>
              <a:rPr lang="en-US" sz="2200" dirty="0">
                <a:solidFill>
                  <a:schemeClr val="accent3"/>
                </a:solidFill>
              </a:rPr>
              <a:t>Skuldir</a:t>
            </a:r>
          </a:p>
          <a:p>
            <a:pPr marL="1143000" lvl="1"/>
            <a:r>
              <a:rPr lang="en-US" sz="2200" dirty="0">
                <a:solidFill>
                  <a:schemeClr val="accent3"/>
                </a:solidFill>
              </a:rPr>
              <a:t>Eigið fé eiganda</a:t>
            </a:r>
          </a:p>
          <a:p>
            <a:pPr marL="460375" indent="-223838"/>
            <a:r>
              <a:rPr lang="en-US" sz="2600" dirty="0"/>
              <a:t>Þar sem jafnan verður alltaf að standast þurfa bókunarfærslur í tvíhliða bókhaldi ávallt að vera í jafnvægi.</a:t>
            </a:r>
          </a:p>
          <a:p>
            <a:pPr marL="920750" lvl="1" indent="-238125"/>
            <a:r>
              <a:rPr lang="en-US" sz="2200" dirty="0">
                <a:solidFill>
                  <a:schemeClr val="accent3"/>
                </a:solidFill>
              </a:rPr>
              <a:t>Vinstra megin eru </a:t>
            </a:r>
            <a:r>
              <a:rPr lang="en-US" sz="2200" b="1" dirty="0">
                <a:solidFill>
                  <a:schemeClr val="accent3"/>
                </a:solidFill>
              </a:rPr>
              <a:t>debetfærslur</a:t>
            </a:r>
            <a:r>
              <a:rPr lang="en-US" sz="2200" dirty="0">
                <a:solidFill>
                  <a:schemeClr val="accent3"/>
                </a:solidFill>
              </a:rPr>
              <a:t>.</a:t>
            </a:r>
          </a:p>
          <a:p>
            <a:pPr marL="920750" lvl="1" indent="-238125"/>
            <a:r>
              <a:rPr lang="en-US" sz="2200" dirty="0">
                <a:solidFill>
                  <a:schemeClr val="accent3"/>
                </a:solidFill>
              </a:rPr>
              <a:t>Hægra megin eru </a:t>
            </a:r>
            <a:r>
              <a:rPr lang="en-US" sz="2200" b="1" dirty="0">
                <a:solidFill>
                  <a:schemeClr val="accent3"/>
                </a:solidFill>
              </a:rPr>
              <a:t>kreditfærslur</a:t>
            </a:r>
            <a:r>
              <a:rPr lang="en-US" sz="2200" dirty="0">
                <a:solidFill>
                  <a:schemeClr val="accent3"/>
                </a:solidFill>
              </a:rPr>
              <a:t>.</a:t>
            </a:r>
          </a:p>
          <a:p>
            <a:pPr marL="460375" indent="-223838"/>
            <a:r>
              <a:rPr lang="en-US" sz="2600" dirty="0"/>
              <a:t>Til að bókhaldsjafnan haldist í jafnvægi verða debetfærðar fjárhæðir að vera jafnháar kreditfærðum fjárhæðum.</a:t>
            </a:r>
          </a:p>
          <a:p>
            <a:pPr marL="920750" lvl="1" indent="-238125"/>
            <a:r>
              <a:rPr lang="en-US" sz="2200" dirty="0">
                <a:solidFill>
                  <a:schemeClr val="accent3"/>
                </a:solidFill>
              </a:rPr>
              <a:t>Ójafnar færslur, þar sem fjárhæðir vinstra og hægra megin stemma ekki, og einhliða færslur, sem hafa aðeins áhrif á aðra hlið efnahagsreikningsins, raska jafnvægi hans.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9C5D36-F19F-5945-A377-60EE105791BA}"/>
                  </a:ext>
                </a:extLst>
              </p:cNvPr>
              <p:cNvSpPr txBox="1"/>
              <p:nvPr/>
            </p:nvSpPr>
            <p:spPr>
              <a:xfrm>
                <a:off x="3924885" y="1167618"/>
                <a:ext cx="690723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Assets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Liabilities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+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Owner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’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Equity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89C5D36-F19F-5945-A377-60EE10579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4885" y="1167618"/>
                <a:ext cx="6907237" cy="738664"/>
              </a:xfrm>
              <a:prstGeom prst="rect">
                <a:avLst/>
              </a:prstGeom>
              <a:blipFill>
                <a:blip r:embed="rId2"/>
                <a:stretch>
                  <a:fillRect b="-9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9280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16279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4.3 Námsmarkmið 1: Útskýra tekjufærsluregluna og tengsl hennar við núverandi og framtíðar sölufærslur.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Reikningsskil á rekstrargrunni </a:t>
            </a:r>
            <a:r>
              <a:rPr lang="en-US" b="1" dirty="0"/>
              <a:t>færa tekjur aðeins </a:t>
            </a:r>
            <a:r>
              <a:rPr lang="en-US" dirty="0"/>
              <a:t>þegar vörur eru afhentar eða þjónusta veitt og gjöld aðeins á því tímabili sem samsvarandi tekjur myndast.</a:t>
            </a:r>
          </a:p>
          <a:p>
            <a:pPr marL="460375" indent="-223838"/>
            <a:r>
              <a:rPr lang="en-US" sz="2400" dirty="0"/>
              <a:t>Stundum berst greiðsla um leið og sala fer fram og stundum er greitt um leið og kostnaður fellur til. Í slíkum tilvikum er enginn munur á aðferðunum tveimur.</a:t>
            </a:r>
          </a:p>
          <a:p>
            <a:pPr marL="460375" indent="-223838"/>
            <a:r>
              <a:rPr lang="en-US" sz="2400" dirty="0"/>
              <a:t>Ef sala fer fram en viðskiptavinurinn greiðir síðar er færð viðskiptakrafa (eign).</a:t>
            </a:r>
          </a:p>
          <a:p>
            <a:pPr marL="460375" indent="-223838"/>
            <a:r>
              <a:rPr lang="en-US" sz="2400" dirty="0"/>
              <a:t>Ef viðskiptavinur greiðir fyrirfram áður en sala er færð myndast fyrirframinnheimtar tekjur (skuld).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29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-25666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4.3 LO 2: Útskýra meginregluna um gjaldfærslu og tengsl hennar við núverandi og framtíðarinnkaup.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Í rekstrarreikningsskilum eru aðeins </a:t>
            </a:r>
            <a:r>
              <a:rPr lang="en-US" b="1" dirty="0"/>
              <a:t>færð þau gjöld </a:t>
            </a:r>
            <a:r>
              <a:rPr lang="en-US" dirty="0"/>
              <a:t>sem tilheyra tímabilinu þegar samsvarandi sala átti sér stað.</a:t>
            </a:r>
          </a:p>
          <a:p>
            <a:pPr marL="460375" indent="-223838"/>
            <a:r>
              <a:rPr lang="en-US" sz="2400" dirty="0"/>
              <a:t>Ef kostnaður fellur til hjá fyrirtæki en reikningurinn er greiddur síðar er færð viðskiptaskuld (skuld).</a:t>
            </a:r>
          </a:p>
          <a:p>
            <a:pPr marL="460375" indent="-223838"/>
            <a:r>
              <a:rPr lang="en-US" sz="2400" dirty="0"/>
              <a:t>Ef fyrirtæki greiðir kostnað, svo sem tryggingar eða húsaleigu, fyrirfram en kostnaðurinn tilheyrir síðari tímabilum þarf að færa fyrirframgreiddar tryggingar eða fyrirframgreidda húsaleigu (fyrirframgreidd gjöld eru eignir).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674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33057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4.3 LO 3: Meta hlutverk siðferðis við tekju- og gjaldfærslu.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485944"/>
            <a:ext cx="10834577" cy="44933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Þótt reglur um tekju- og gjaldfærslu séu skýrar hafa fyrirtæki stundum hagrætt niðurstöðum sér í hag.</a:t>
            </a:r>
          </a:p>
          <a:p>
            <a:r>
              <a:rPr lang="en-US" dirty="0"/>
              <a:t>Ofmat tekna og vanmat gjalda leiðir til ofmetins hagnaðar og gefur fjárfestum ranga mynd af góðri stöðu fyrirtækisins.</a:t>
            </a:r>
          </a:p>
          <a:p>
            <a:r>
              <a:rPr lang="en-US" dirty="0"/>
              <a:t>Hið gagnstæða á við þegar tekjur eru vanmetnar og gjöld ofmetin: hagnaður verður lægri og þar með einnig skattgreiðslan.</a:t>
            </a:r>
          </a:p>
          <a:p>
            <a:r>
              <a:rPr lang="en-US" dirty="0"/>
              <a:t>Fjársvik af þessu tagi geta haft alvarlegar afleiðingar. Eitt af markmiðum endurskoðunar- og reikningsskilastéttarinnar er að tryggja að reikningsskil séu rétt, einkum hjá skráðum félögum.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83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7890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4.4 LO 1: Skilgreina helstu einkenni fastafjármuna.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308684"/>
            <a:ext cx="10906583" cy="509001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en-US" sz="3000" dirty="0"/>
              <a:t>Þegar fyrirtæki ver fé til eignar sem nýtist lengur en eitt ár væri ekki rétt að gjaldfæra allan kostnaðinn á því ári sem fjárfestingin fer fram.</a:t>
            </a:r>
          </a:p>
          <a:p>
            <a:pPr>
              <a:lnSpc>
                <a:spcPct val="100000"/>
              </a:lnSpc>
            </a:pPr>
            <a:r>
              <a:rPr lang="en-US" sz="3000" dirty="0"/>
              <a:t>Þetta samræmist að fullu þeim reglum rekstrarreikningsskila sem áður var fjallað um.</a:t>
            </a:r>
          </a:p>
          <a:p>
            <a:pPr>
              <a:lnSpc>
                <a:spcPct val="100000"/>
              </a:lnSpc>
            </a:pPr>
            <a:r>
              <a:rPr lang="en-US" sz="3000" b="1" dirty="0"/>
              <a:t>Fastafjármunir </a:t>
            </a:r>
            <a:r>
              <a:rPr lang="en-US" sz="3000" dirty="0"/>
              <a:t>hafa langan nýtingartíma; ávinningurinn af þeim nær yfir meira en eitt ár og fjárhæðin sem varið er til þeirra er veruleg.</a:t>
            </a:r>
          </a:p>
          <a:p>
            <a:pPr lvl="1">
              <a:lnSpc>
                <a:spcPct val="100000"/>
              </a:lnSpc>
            </a:pPr>
            <a:r>
              <a:rPr lang="en-US" sz="2600" dirty="0">
                <a:solidFill>
                  <a:schemeClr val="accent3"/>
                </a:solidFill>
              </a:rPr>
              <a:t>Fastafjármunir eru ekki ætlaðir til endursölu. Væru þeir það teldust þeir birgðir en ekki fastafjármunir.</a:t>
            </a:r>
          </a:p>
          <a:p>
            <a:pPr lvl="1">
              <a:lnSpc>
                <a:spcPct val="100000"/>
              </a:lnSpc>
            </a:pPr>
            <a:r>
              <a:rPr lang="en-US" sz="2600" dirty="0">
                <a:solidFill>
                  <a:schemeClr val="accent3"/>
                </a:solidFill>
              </a:rPr>
              <a:t>Þótt $10 heftari geti til dæmis nýst í tvö ár væri ávinningurinn af því að beita afskriftarreglum minni en kostnaðurinn við að færa afskriftir hans.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5526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4668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4.4 LO 2: Útskýra hvernig kostnaði fastafjármuna er dreift yfir nýtingartímann með afskriftum.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485944"/>
            <a:ext cx="10834577" cy="449330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Ef sendibifreið sem kostar $30,000 og hefur fimm ára nýtingartíma er keypt árið 2022 væri ekki rétt að gjaldfæra allan $30,000 kostnaðinn árið 2022, þar sem ávinningurinn af bifreiðinni nær lengra en til ársins 2022.</a:t>
            </a:r>
          </a:p>
          <a:p>
            <a:r>
              <a:rPr lang="en-US" dirty="0"/>
              <a:t>Útgjöldin að fjárhæð $30,000 eru því gjaldfærð smám saman með færslu </a:t>
            </a:r>
            <a:r>
              <a:rPr lang="en-US" b="1" dirty="0"/>
              <a:t>afskrifta</a:t>
            </a:r>
            <a:r>
              <a:rPr lang="en-US" dirty="0"/>
              <a:t>.</a:t>
            </a:r>
          </a:p>
          <a:p>
            <a:r>
              <a:rPr lang="en-US" dirty="0"/>
              <a:t>Með einföldustu afskriftaraðferðinni, línulegri afskrift, er $30,000 deilt á fimm ár og afskriftir verða því $6,000 á ári.</a:t>
            </a:r>
          </a:p>
          <a:p>
            <a:r>
              <a:rPr lang="en-US" dirty="0"/>
              <a:t>Þannig getur fyrirtækið dreift útgjöldunum yfir þann tíma sem bifreiðin nýtist og þarf ekki að gjaldfæra þau öll á kaupárinu.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106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223" y="24668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4.4 LO 3: Meta áhrif þess á hreinar tekjur að gjaldfæra lið eða eignfæra hann.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485944"/>
            <a:ext cx="10834577" cy="4493305"/>
          </a:xfrm>
        </p:spPr>
        <p:txBody>
          <a:bodyPr>
            <a:normAutofit/>
          </a:bodyPr>
          <a:lstStyle/>
          <a:p>
            <a:r>
              <a:rPr lang="en-US" dirty="0"/>
              <a:t>Gjöld hafa strax áhrif á </a:t>
            </a:r>
            <a:r>
              <a:rPr lang="en-US" b="1" dirty="0"/>
              <a:t>hreinar tekjur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Í fyrra dæminu um $30,000 sendibifreiðina myndi gjaldfærsla allrar $30,000 fjárhæðarinnar árið 2022 lækka hreinar tekjur ársins 2022 um $30,000.</a:t>
            </a:r>
          </a:p>
          <a:p>
            <a:r>
              <a:rPr lang="en-US" dirty="0"/>
              <a:t>Ef $30,000 bifreiðin væri þess í stað eignfærð yrði $30,000 fjárhæðin gjaldfærð smám saman.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Gjaldfærslan árið 2022 yrði þá $6,000 og sama fjárhæð yrði gjaldfærð hvert ár sem eignin nýtist.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Þannig dreifist kostnaðurinn með réttlátari hætti yfir nýtingartímann.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99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111" y="91780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4.5 LO 1: Tilgreina þá liði sem þarf til að reikna hagnað </a:t>
            </a:r>
            <a:br>
              <a:rPr lang="en-US" dirty="0"/>
            </a:br>
            <a:r>
              <a:rPr lang="en-US" dirty="0"/>
              <a:t>eða tap.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485944"/>
            <a:ext cx="10515600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Rekstrarreikningur sýnir niðurstöðu eftirfarandi jöfnu: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12700" lvl="1" indent="0">
              <a:buNone/>
            </a:pPr>
            <a:endParaRPr lang="en-US" sz="2600" dirty="0"/>
          </a:p>
          <a:p>
            <a:pPr marL="12700" lvl="1" indent="0">
              <a:buNone/>
            </a:pPr>
            <a:r>
              <a:rPr lang="en-US" sz="2800" dirty="0"/>
              <a:t>Í reynd: 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Framlegð – rekstrargjöld = rekstrarhagnaður</a:t>
            </a:r>
          </a:p>
          <a:p>
            <a:pPr lvl="2"/>
            <a:r>
              <a:rPr lang="en-US" sz="2400" dirty="0">
                <a:solidFill>
                  <a:schemeClr val="tx1"/>
                </a:solidFill>
              </a:rPr>
              <a:t>Rekstrarhagnaður + tekjur (</a:t>
            </a:r>
            <a:r>
              <a:rPr lang="en-US" sz="2400" i="1" dirty="0">
                <a:solidFill>
                  <a:schemeClr val="tx1"/>
                </a:solidFill>
              </a:rPr>
              <a:t>að meðtöldum öllum hagnaði</a:t>
            </a:r>
            <a:r>
              <a:rPr lang="en-US" sz="2400" dirty="0">
                <a:solidFill>
                  <a:schemeClr val="tx1"/>
                </a:solidFill>
              </a:rPr>
              <a:t>) – gjöld (</a:t>
            </a:r>
            <a:r>
              <a:rPr lang="en-US" sz="2400" i="1" dirty="0">
                <a:solidFill>
                  <a:schemeClr val="tx1"/>
                </a:solidFill>
              </a:rPr>
              <a:t>að meðtöldu öllu tapi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r>
              <a:rPr lang="en-US" sz="2400" i="1" dirty="0">
                <a:solidFill>
                  <a:schemeClr val="tx1"/>
                </a:solidFill>
              </a:rPr>
              <a:t> </a:t>
            </a:r>
            <a:r>
              <a:rPr lang="en-US" sz="2400" dirty="0">
                <a:solidFill>
                  <a:schemeClr val="tx1"/>
                </a:solidFill>
              </a:rPr>
              <a:t>= Hreinar tekjur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53CB7-7A84-9840-9D57-2F91C647FDCC}"/>
                  </a:ext>
                </a:extLst>
              </p:cNvPr>
              <p:cNvSpPr txBox="1"/>
              <p:nvPr/>
            </p:nvSpPr>
            <p:spPr>
              <a:xfrm>
                <a:off x="1823524" y="2103828"/>
                <a:ext cx="8544951" cy="1138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Revenues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Expenses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Net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Income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Revenues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 –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Expenses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 =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Net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Loss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when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453CB7-7A84-9840-9D57-2F91C647FD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3524" y="2103828"/>
                <a:ext cx="8544951" cy="11387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27170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56" y="-92778"/>
            <a:ext cx="9377131" cy="1125716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3100" dirty="0"/>
              <a:t>4.5 LO 2: Bera saman tekjur og hagnað annars vegar og gjöld og </a:t>
            </a:r>
            <a:br>
              <a:rPr lang="en-US" sz="3100" dirty="0"/>
            </a:br>
            <a:r>
              <a:rPr lang="en-US" sz="3100" dirty="0"/>
              <a:t>tap hins vegar.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485944"/>
            <a:ext cx="10834577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Tekjur </a:t>
            </a:r>
            <a:r>
              <a:rPr lang="en-US" dirty="0"/>
              <a:t>og </a:t>
            </a:r>
            <a:r>
              <a:rPr lang="en-US" b="1" dirty="0"/>
              <a:t>gjöld </a:t>
            </a:r>
            <a:r>
              <a:rPr lang="en-US" dirty="0"/>
              <a:t>voru skilgreind fyrr, en </a:t>
            </a:r>
            <a:r>
              <a:rPr lang="en-US" b="1" dirty="0"/>
              <a:t>hagnaður</a:t>
            </a:r>
            <a:r>
              <a:rPr lang="en-US" dirty="0"/>
              <a:t> og </a:t>
            </a:r>
            <a:r>
              <a:rPr lang="en-US" b="1" dirty="0"/>
              <a:t>tap</a:t>
            </a:r>
            <a:r>
              <a:rPr lang="en-US" dirty="0"/>
              <a:t> í þessu LO vísa til hagnaðar eða taps sem fært er vegna viðskipta utan reglulegs rekstrar.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Ef framleiðslufyrirtæki selur til dæmis ónotaða byggingu í sinni eigu og fær $50,000 söluhagnað er hann ekki færður sem tekjur heldur sem hagnaður af sölu fasteignar.</a:t>
            </a:r>
          </a:p>
          <a:p>
            <a:pPr lvl="1"/>
            <a:r>
              <a:rPr lang="en-US" dirty="0">
                <a:solidFill>
                  <a:schemeClr val="accent3"/>
                </a:solidFill>
              </a:rPr>
              <a:t>Þar sem hagnaðurinn tengist ekki reglulegum rekstri er hann sýndur sérstaklega fyrir neðan rekstrarhagnað.</a:t>
            </a:r>
          </a:p>
          <a:p>
            <a:r>
              <a:rPr lang="en-US" dirty="0"/>
              <a:t>Sömu röksemdum mætti beita ef tap yrði af sölu byggingarinnar í stað hagnaðar.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576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01" y="58224"/>
            <a:ext cx="9377131" cy="1125716"/>
          </a:xfrm>
        </p:spPr>
        <p:txBody>
          <a:bodyPr>
            <a:normAutofit/>
          </a:bodyPr>
          <a:lstStyle/>
          <a:p>
            <a:r>
              <a:rPr lang="en-US" dirty="0"/>
              <a:t>4.5 Námsmarkmið 3: Greina á milli tekna og gjalda annars vegar og innborgunar eða útborgunar reiðufjár hins vegar.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0469E5-CD66-4E12-97BA-EBB44E6FE7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19223" y="1485944"/>
            <a:ext cx="10834577" cy="4493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Eins og áður kom fram gilda aðrar reglur um rekstrarreikninga samkvæmt rekstrargrunni en um rekstrarreikninga samkvæmt sjóðsgrunni.</a:t>
            </a:r>
          </a:p>
          <a:p>
            <a:pPr lvl="1"/>
            <a:r>
              <a:rPr lang="en-US" dirty="0"/>
              <a:t>Tekjur sem færðar eru samkvæmt reglum rekstrargrunns samsvara ekki endilega innstreymi reiðufjár.</a:t>
            </a:r>
          </a:p>
          <a:p>
            <a:pPr lvl="1"/>
            <a:r>
              <a:rPr lang="en-US" dirty="0"/>
              <a:t>Gjöld sem færð eru samkvæmt reglum rekstrargrunns samsvara ekki endilega útstreymi reiðufjár.</a:t>
            </a:r>
          </a:p>
          <a:p>
            <a:endParaRPr lang="en-US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C5D8945B-4178-CC49-8B25-13EC345A9B22}"/>
              </a:ext>
            </a:extLst>
          </p:cNvPr>
          <p:cNvSpPr txBox="1">
            <a:spLocks/>
          </p:cNvSpPr>
          <p:nvPr/>
        </p:nvSpPr>
        <p:spPr>
          <a:xfrm>
            <a:off x="1466126" y="5922521"/>
            <a:ext cx="925974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viðbótarefni frá OpenStax er © Rice University og gefið út samkvæmt alþjóðlega CC BY-NC-SA 4.0 leyfinu. Aðeins má afrita það eða breyta í tilgangi sem ekki er viðskiptalegs eðlis, en geta verður OpenStax og Rice University sem rétthafa og tilgreina allar breytingar. Öllum aðlöguðum útgáfum verður að deila með sams konar leyfi.</a:t>
            </a:r>
            <a:endParaRPr lang="en-US" sz="1200" dirty="0">
              <a:solidFill>
                <a:srgbClr val="4648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281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CD58BD-46D4-4E49-BDE2-C079040BB9C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EF144AB4-466F-4E38-A106-1FEB4014470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FB6F12-7559-465F-BD76-ABA62838AD4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16325</TotalTime>
  <Words>1882</Words>
  <Application>Microsoft Macintosh PowerPoint</Application>
  <PresentationFormat>Widescreen</PresentationFormat>
  <Paragraphs>93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Monaspace Neon</vt:lpstr>
      <vt:lpstr>Office Theme</vt:lpstr>
      <vt:lpstr>Principles of Finance</vt:lpstr>
      <vt:lpstr>4.1: Cash versus Accrual Accounting</vt:lpstr>
      <vt:lpstr>4.1 LO 1: Outline the key concepts of the cash-basis  accounting method.</vt:lpstr>
      <vt:lpstr>4.1 LO 2: Explain the key characteristics of the accrual-basis accounting method.</vt:lpstr>
      <vt:lpstr>4.1 LO 3: Identify businesses for which cash accounting or  accrual accounting is more appropriate.</vt:lpstr>
      <vt:lpstr> 4.2 LO 1: Assess the impact of business transactions on  cash flow.</vt:lpstr>
      <vt:lpstr>4.2 LO 2: Define double-entry accounting and explain how it supports the accounting equation.</vt:lpstr>
      <vt:lpstr>4.3 LO 1: Explain the revenue recognition principle and how it relates to current and future sales transactions.</vt:lpstr>
      <vt:lpstr>4.3 LO 2: Explain the expense recognition principle and how it relates to current and future purchase transactions.</vt:lpstr>
      <vt:lpstr>4.3 LO 3: Assess the role of ethics in revenue and expense recognition.</vt:lpstr>
      <vt:lpstr>4.4 LO 1: Define the key characteristics of a fixed asset.</vt:lpstr>
      <vt:lpstr>4.4 LO 2: Explain how the cost of a fixed asset is spread throughout its useful life via depreciation.</vt:lpstr>
      <vt:lpstr>4.4 LO 3: Assess the impact to net income of expensing versus capitalizing an item.</vt:lpstr>
      <vt:lpstr>4.5 LO 1: Outline the components necessary to calculate profit  or loss.</vt:lpstr>
      <vt:lpstr> 4.5 LO 2: Contrast revenue and gains versus expenses and  losses.</vt:lpstr>
      <vt:lpstr>4.5 LO 3: Differentiate revenue and expense versus receipt or payment of cash.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238</cp:revision>
  <cp:lastPrinted>2021-09-17T12:23:44Z</cp:lastPrinted>
  <dcterms:created xsi:type="dcterms:W3CDTF">2018-05-29T21:16:34Z</dcterms:created>
  <dcterms:modified xsi:type="dcterms:W3CDTF">2026-02-26T20:00:39Z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