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3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56" r:id="rId5"/>
    <p:sldId id="257" r:id="rId6"/>
    <p:sldId id="263" r:id="rId7"/>
    <p:sldId id="273" r:id="rId8"/>
    <p:sldId id="258" r:id="rId9"/>
    <p:sldId id="264" r:id="rId10"/>
    <p:sldId id="259" r:id="rId11"/>
    <p:sldId id="275" r:id="rId12"/>
    <p:sldId id="260" r:id="rId13"/>
    <p:sldId id="265" r:id="rId14"/>
    <p:sldId id="261" r:id="rId15"/>
    <p:sldId id="266" r:id="rId16"/>
    <p:sldId id="262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" initials="A" lastIdx="2" clrIdx="0">
    <p:extLst>
      <p:ext uri="{19B8F6BF-5375-455C-9EA6-DF929625EA0E}">
        <p15:presenceInfo xmlns:p15="http://schemas.microsoft.com/office/powerpoint/2012/main" userId="97506a045d60dac1" providerId="Windows Live"/>
      </p:ext>
    </p:extLst>
  </p:cmAuthor>
  <p:cmAuthor id="2" name="Marlo Bennett" initials="MB" lastIdx="4" clrIdx="1">
    <p:extLst>
      <p:ext uri="{19B8F6BF-5375-455C-9EA6-DF929625EA0E}">
        <p15:presenceInfo xmlns:p15="http://schemas.microsoft.com/office/powerpoint/2012/main" userId="Marlo Bennet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FE8"/>
    <a:srgbClr val="D2DECD"/>
    <a:srgbClr val="609A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31" autoAdjust="0"/>
    <p:restoredTop sz="94384" autoAdjust="0"/>
  </p:normalViewPr>
  <p:slideViewPr>
    <p:cSldViewPr snapToGrid="0" snapToObjects="1">
      <p:cViewPr varScale="1">
        <p:scale>
          <a:sx n="120" d="100"/>
          <a:sy n="120" d="100"/>
        </p:scale>
        <p:origin x="11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-900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notesMaster" Target="notesMasters/notesMaster1.xml"/><Relationship Id="rId20" Type="http://schemas.openxmlformats.org/officeDocument/2006/relationships/commentAuthors" Target="commentAuthor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B1ED21-BD91-4DC0-B1C0-CAB3E490D879}" type="datetimeFigureOut">
              <a:rPr lang="en-US" smtClean="0"/>
              <a:t>2/26/26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D3B18-C11B-428B-BDEF-0021F58AD12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480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98249"/>
            <a:ext cx="9144000" cy="10112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3999" y="6356350"/>
            <a:ext cx="8549898" cy="35441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983831" y="2390620"/>
            <a:ext cx="4224337" cy="385113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1523999" y="1509485"/>
            <a:ext cx="9144000" cy="6728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400" dirty="0">
              <a:solidFill>
                <a:schemeClr val="accent5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509713"/>
            <a:ext cx="9144000" cy="443778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Chapter # CHAPTER TITLE</a:t>
            </a:r>
          </a:p>
        </p:txBody>
      </p:sp>
    </p:spTree>
    <p:extLst>
      <p:ext uri="{BB962C8B-B14F-4D97-AF65-F5344CB8AC3E}">
        <p14:creationId xmlns:p14="http://schemas.microsoft.com/office/powerpoint/2010/main" val="100249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2458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37961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2801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38200" y="4918364"/>
            <a:ext cx="10515600" cy="127173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927627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6614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10661"/>
            <a:ext cx="5181600" cy="516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10661"/>
            <a:ext cx="5181600" cy="51663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14164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3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35420"/>
          </a:xfrm>
        </p:spPr>
        <p:txBody>
          <a:bodyPr>
            <a:normAutofit/>
          </a:bodyPr>
          <a:lstStyle>
            <a:lvl1pPr>
              <a:defRPr sz="2800" b="1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838200" y="1011383"/>
            <a:ext cx="10515600" cy="3255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38200" y="4378037"/>
            <a:ext cx="10515600" cy="162790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</p:spTree>
    <p:extLst>
      <p:ext uri="{BB962C8B-B14F-4D97-AF65-F5344CB8AC3E}">
        <p14:creationId xmlns:p14="http://schemas.microsoft.com/office/powerpoint/2010/main" val="168617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38200" y="900545"/>
            <a:ext cx="10515600" cy="5347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2568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838200" y="900545"/>
            <a:ext cx="10515600" cy="5347855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14400" marR="0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lvl2pPr>
          </a:lstStyle>
          <a:p>
            <a:pPr lvl="0"/>
            <a:r>
              <a:rPr lang="en-US" dirty="0"/>
              <a:t>Discussion question 1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0"/>
            <a:r>
              <a:rPr lang="en-US" dirty="0"/>
              <a:t>Discussion question 2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</p:txBody>
      </p:sp>
    </p:spTree>
    <p:extLst>
      <p:ext uri="{BB962C8B-B14F-4D97-AF65-F5344CB8AC3E}">
        <p14:creationId xmlns:p14="http://schemas.microsoft.com/office/powerpoint/2010/main" val="164846171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4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(optional)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990601"/>
            <a:ext cx="10515600" cy="521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1051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99AE0-B13C-E741-A969-DCDFA4F7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677BF-C91A-CA46-9BF6-A28F3D13AF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162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61" r:id="rId5"/>
    <p:sldLayoutId id="214748366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sv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96D634E8-4422-6744-BAAE-52C9030B19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Grunnatriði fjármála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F1E18ED-FDAD-4C46-A2CD-D2ED77832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2. kafli: Félagaform og stjórnarhættir fyrirtækja</a:t>
            </a:r>
          </a:p>
        </p:txBody>
      </p:sp>
      <p:pic>
        <p:nvPicPr>
          <p:cNvPr id="14" name="Picture Placeholder 6">
            <a:extLst>
              <a:ext uri="{FF2B5EF4-FFF2-40B4-BE49-F238E27FC236}">
                <a16:creationId xmlns:a16="http://schemas.microsoft.com/office/drawing/2014/main" id="{BEDC3224-92E8-4A15-8655-CF8B20B8E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/>
          </p:cNvPicPr>
          <p:nvPr>
            <p:ph type="pic" sz="quarter" idx="13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0" b="60"/>
          <a:stretch/>
        </p:blipFill>
        <p:spPr>
          <a:xfrm>
            <a:off x="5181523" y="2390775"/>
            <a:ext cx="2093976" cy="2706624"/>
          </a:xfrm>
        </p:spPr>
      </p:pic>
    </p:spTree>
    <p:extLst>
      <p:ext uri="{BB962C8B-B14F-4D97-AF65-F5344CB8AC3E}">
        <p14:creationId xmlns:p14="http://schemas.microsoft.com/office/powerpoint/2010/main" val="2119115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025BE-A478-4A46-803E-D2098337F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810" y="221190"/>
            <a:ext cx="8701585" cy="781286"/>
          </a:xfrm>
        </p:spPr>
        <p:txBody>
          <a:bodyPr>
            <a:noAutofit/>
          </a:bodyPr>
          <a:lstStyle/>
          <a:p>
            <a:r>
              <a:rPr lang="en-US" dirty="0"/>
              <a:t>2.1 Námsmarkmið 1: Greinið það rekstrarform sem flest fyrirtæki velja.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AA842-862F-4E4B-ACA1-B48F2116B36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229747"/>
            <a:ext cx="10515600" cy="30692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Fjögur algengustu rekstrarform fyrirtækja:</a:t>
            </a:r>
          </a:p>
          <a:p>
            <a:pPr marL="458788" indent="-215900"/>
            <a:r>
              <a:rPr lang="en-US" sz="2400" dirty="0"/>
              <a:t>Einkarekstur</a:t>
            </a:r>
          </a:p>
          <a:p>
            <a:pPr marL="458788" indent="-215900"/>
            <a:r>
              <a:rPr lang="en-US" sz="2400" dirty="0"/>
              <a:t>Sameignarfélög</a:t>
            </a:r>
          </a:p>
          <a:p>
            <a:pPr marL="458788" indent="-215900"/>
            <a:r>
              <a:rPr lang="en-US" sz="2400" dirty="0"/>
              <a:t>Hlutafélög</a:t>
            </a:r>
          </a:p>
          <a:p>
            <a:pPr marL="458788" indent="-215900"/>
            <a:r>
              <a:rPr lang="en-US" sz="2400" dirty="0"/>
              <a:t>Blönduð rekstrarform, svo sem félög með takmarkaðri ábyrgð (LLCs) og sameignarfélög með takmarkaðri ábyrgð (LLPs)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AAE7B2-247B-A145-B02F-75ADCE084CE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4382380"/>
            <a:ext cx="10515600" cy="1627909"/>
          </a:xfrm>
        </p:spPr>
        <p:txBody>
          <a:bodyPr>
            <a:normAutofit/>
          </a:bodyPr>
          <a:lstStyle/>
          <a:p>
            <a:r>
              <a:rPr lang="en-US" sz="2800" dirty="0"/>
              <a:t>Flest fyrirtæki eru rekin í einkaeigu, en miðað við heildarverðmæti í Bandaríkjadölum fer meira en 80% atvinnurekstrar í Bandaríkjunum fram á vegum hlutafélaga.</a:t>
            </a:r>
          </a:p>
        </p:txBody>
      </p:sp>
    </p:spTree>
    <p:extLst>
      <p:ext uri="{BB962C8B-B14F-4D97-AF65-F5344CB8AC3E}">
        <p14:creationId xmlns:p14="http://schemas.microsoft.com/office/powerpoint/2010/main" val="3808343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4989"/>
            <a:ext cx="8849810" cy="874899"/>
          </a:xfrm>
        </p:spPr>
        <p:txBody>
          <a:bodyPr>
            <a:normAutofit fontScale="90000"/>
          </a:bodyPr>
          <a:lstStyle/>
          <a:p>
            <a:br>
              <a:rPr lang="en-US" sz="3100" dirty="0"/>
            </a:br>
            <a:r>
              <a:rPr lang="en-US" sz="3100" dirty="0"/>
              <a:t>2.1 Námsmarkmið 2: Berið saman kosti og galla </a:t>
            </a:r>
            <a:br>
              <a:rPr lang="en-US" sz="3100" dirty="0"/>
            </a:br>
            <a:r>
              <a:rPr lang="en-US" sz="3100" dirty="0"/>
              <a:t>hlutafélagaformsins og rekstrar í einkaeigu.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41809675"/>
              </p:ext>
            </p:extLst>
          </p:nvPr>
        </p:nvGraphicFramePr>
        <p:xfrm>
          <a:off x="1418737" y="1253554"/>
          <a:ext cx="8944306" cy="46932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5598">
                  <a:extLst>
                    <a:ext uri="{9D8B030D-6E8A-4147-A177-3AD203B41FA5}">
                      <a16:colId xmlns:a16="http://schemas.microsoft.com/office/drawing/2014/main" val="3621692172"/>
                    </a:ext>
                  </a:extLst>
                </a:gridCol>
                <a:gridCol w="2235598">
                  <a:extLst>
                    <a:ext uri="{9D8B030D-6E8A-4147-A177-3AD203B41FA5}">
                      <a16:colId xmlns:a16="http://schemas.microsoft.com/office/drawing/2014/main" val="385618551"/>
                    </a:ext>
                  </a:extLst>
                </a:gridCol>
                <a:gridCol w="2236555">
                  <a:extLst>
                    <a:ext uri="{9D8B030D-6E8A-4147-A177-3AD203B41FA5}">
                      <a16:colId xmlns:a16="http://schemas.microsoft.com/office/drawing/2014/main" val="2159404907"/>
                    </a:ext>
                  </a:extLst>
                </a:gridCol>
                <a:gridCol w="2236555">
                  <a:extLst>
                    <a:ext uri="{9D8B030D-6E8A-4147-A177-3AD203B41FA5}">
                      <a16:colId xmlns:a16="http://schemas.microsoft.com/office/drawing/2014/main" val="83158596"/>
                    </a:ext>
                  </a:extLst>
                </a:gridCol>
              </a:tblGrid>
              <a:tr h="263919">
                <a:tc gridSpan="2"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Félag með takmarkaðri ábyrgð</a:t>
                      </a:r>
                    </a:p>
                  </a:txBody>
                  <a:tcPr marL="68580" marR="68580" marT="0" marB="0">
                    <a:solidFill>
                      <a:srgbClr val="609A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Sameignarfélag með takmarkaðri ábyrgð</a:t>
                      </a:r>
                    </a:p>
                  </a:txBody>
                  <a:tcPr marL="68580" marR="68580" marT="0" marB="0">
                    <a:solidFill>
                      <a:srgbClr val="609A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379244"/>
                  </a:ext>
                </a:extLst>
              </a:tr>
              <a:tr h="263919"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Kostir</a:t>
                      </a:r>
                    </a:p>
                  </a:txBody>
                  <a:tcPr marL="68580" marR="68580" marT="0" marB="0" anchor="ctr">
                    <a:solidFill>
                      <a:srgbClr val="609A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Gallar</a:t>
                      </a:r>
                    </a:p>
                  </a:txBody>
                  <a:tcPr marL="68580" marR="68580" marT="0" marB="0" anchor="ctr">
                    <a:solidFill>
                      <a:srgbClr val="609A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Kostir</a:t>
                      </a:r>
                    </a:p>
                  </a:txBody>
                  <a:tcPr marL="68580" marR="68580" marT="0" marB="0" anchor="ctr">
                    <a:solidFill>
                      <a:srgbClr val="609A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Gallar</a:t>
                      </a:r>
                    </a:p>
                  </a:txBody>
                  <a:tcPr marL="68580" marR="68580" marT="0" marB="0" anchor="ctr">
                    <a:solidFill>
                      <a:srgbClr val="609A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880437"/>
                  </a:ext>
                </a:extLst>
              </a:tr>
              <a:tr h="1644820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Færri skilyrði um hverjir mega stofna félagið (aðeins einn félagsmaður er heimill; sérfræðingar mega stofna það, þótt sum ríki undanskilji þá)</a:t>
                      </a:r>
                    </a:p>
                  </a:txBody>
                  <a:tcPr marL="68580" marR="68580" marT="0" marB="0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Aðeins tilteknar starfsstéttir gjaldgengar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2DE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514584"/>
                  </a:ext>
                </a:extLst>
              </a:tr>
              <a:tr h="1092461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Yfirleitt víðtækari vernd gegn persónulegri ábyrgð</a:t>
                      </a:r>
                    </a:p>
                  </a:txBody>
                  <a:tcPr marL="68580" marR="68580" marT="0" marB="0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Takmörkuð vernd gegn ábyrgð vegna athafna annarra félagsmanna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Vernd gegn persónulegri ábyrgð og ábyrgð vegna gáleysis annarra félagsmanna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AEF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AEF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665279"/>
                  </a:ext>
                </a:extLst>
              </a:tr>
              <a:tr h="540099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Sveigjanleg skattlagning</a:t>
                      </a:r>
                    </a:p>
                  </a:txBody>
                  <a:tcPr marL="68580" marR="68580" marT="0" marB="0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Tekjur taldar fram á skattframtölum félagsmanna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Tekjur aðeins skattlagðar einu sinni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2DE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Skattskil verða að vera samkvæmt gegnumstreymisskattlagningu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2DE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717851"/>
                  </a:ext>
                </a:extLst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418737" y="6118087"/>
            <a:ext cx="10515600" cy="316926"/>
          </a:xfrm>
        </p:spPr>
        <p:txBody>
          <a:bodyPr>
            <a:noAutofit/>
          </a:bodyPr>
          <a:lstStyle/>
          <a:p>
            <a:r>
              <a:rPr lang="en-US" b="1" dirty="0"/>
              <a:t>Tafla 2.1 </a:t>
            </a:r>
            <a:r>
              <a:rPr lang="en-US" dirty="0"/>
              <a:t>Kostir og gallar LLCs og LLPs</a:t>
            </a:r>
          </a:p>
        </p:txBody>
      </p:sp>
    </p:spTree>
    <p:extLst>
      <p:ext uri="{BB962C8B-B14F-4D97-AF65-F5344CB8AC3E}">
        <p14:creationId xmlns:p14="http://schemas.microsoft.com/office/powerpoint/2010/main" val="3782814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810" y="280459"/>
            <a:ext cx="10515600" cy="535420"/>
          </a:xfrm>
        </p:spPr>
        <p:txBody>
          <a:bodyPr>
            <a:noAutofit/>
          </a:bodyPr>
          <a:lstStyle/>
          <a:p>
            <a:r>
              <a:rPr lang="en-US" dirty="0"/>
              <a:t>2.2 Námsmarkmið 1: Útskýrið muninn á umbjóðendum og </a:t>
            </a:r>
            <a:br>
              <a:rPr lang="en-US" dirty="0"/>
            </a:br>
            <a:r>
              <a:rPr lang="en-US" dirty="0"/>
              <a:t>umboðsmönnum.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011382"/>
            <a:ext cx="10515600" cy="41338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Umbjóðendur og umboðsmenn</a:t>
            </a:r>
          </a:p>
          <a:p>
            <a:pPr marL="458788" indent="-215900"/>
            <a:r>
              <a:rPr lang="en-US" sz="2400" dirty="0">
                <a:solidFill>
                  <a:schemeClr val="tx1"/>
                </a:solidFill>
              </a:rPr>
              <a:t>Umbjóðendur fyrirtækis eru hluthafar þess (eigendur). Eigendurnir taka yfirleitt ekki virkan þátt í stjórnun fyrirtækisins heldur ráða umboðsmenn (stjórnendur) til að annast reksturinn fyrir sína hönd. </a:t>
            </a:r>
          </a:p>
          <a:p>
            <a:pPr marL="458788" indent="-215900"/>
            <a:r>
              <a:rPr lang="en-US" sz="2400" dirty="0">
                <a:solidFill>
                  <a:schemeClr val="tx1"/>
                </a:solidFill>
              </a:rPr>
              <a:t>Umboðsmönnum er falið að gæta hagsmuna umbjóðendanna sem best. </a:t>
            </a:r>
          </a:p>
          <a:p>
            <a:pPr marL="458788" indent="-215900"/>
            <a:r>
              <a:rPr lang="en-US" sz="2400" dirty="0">
                <a:solidFill>
                  <a:schemeClr val="tx1"/>
                </a:solidFill>
              </a:rPr>
              <a:t>Engir hagsmunaárekstrar ættu að vera milli aðilanna. Ef þeir koma upp skapast umboðsvandi eða hagsmunaárekstur milli umbjóðanda og umboðsmanns.</a:t>
            </a:r>
            <a:r>
              <a:rPr lang="en-US" sz="2600" dirty="0">
                <a:solidFill>
                  <a:schemeClr val="tx1"/>
                </a:solidFill>
              </a:rPr>
              <a:t> 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301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3522"/>
            <a:ext cx="8824415" cy="535420"/>
          </a:xfrm>
        </p:spPr>
        <p:txBody>
          <a:bodyPr>
            <a:noAutofit/>
          </a:bodyPr>
          <a:lstStyle/>
          <a:p>
            <a:br>
              <a:rPr lang="en-US" dirty="0"/>
            </a:br>
            <a:r>
              <a:rPr lang="en-US" dirty="0"/>
              <a:t>2.2 Námsmarkmið 2: Tilgreinið og fjallið um ólíka hagaðila sem tengjast </a:t>
            </a:r>
            <a:br>
              <a:rPr lang="en-US" dirty="0"/>
            </a:br>
            <a:r>
              <a:rPr lang="en-US" dirty="0"/>
              <a:t>fyrirtæki og rekstri þess.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470180"/>
            <a:ext cx="10515600" cy="394690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/>
              <a:t>hagaðili </a:t>
            </a:r>
            <a:r>
              <a:rPr lang="en-US" dirty="0"/>
              <a:t>er einstaklingur, hópur eða annar aðili sem á hagsmuna að gæta í starfsemi fyrirtækis.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/>
              <a:t>hluthafi</a:t>
            </a:r>
            <a:r>
              <a:rPr lang="en-US" dirty="0"/>
              <a:t> á hlutabréf í fyrirtækinu og er því einn eigenda þess. Hlutabréfin geta verið af eftirfarandi gerðum:</a:t>
            </a:r>
          </a:p>
          <a:p>
            <a:pPr marL="458788" lvl="2" indent="-296863"/>
            <a:r>
              <a:rPr lang="en-US" sz="2400" dirty="0">
                <a:solidFill>
                  <a:schemeClr val="accent3"/>
                </a:solidFill>
              </a:rPr>
              <a:t>Almenn hlutabréf: Veita almennan atkvæðisrétt</a:t>
            </a:r>
          </a:p>
          <a:p>
            <a:pPr marL="458788" lvl="2" indent="-296863"/>
            <a:r>
              <a:rPr lang="en-US" sz="2400" dirty="0">
                <a:solidFill>
                  <a:schemeClr val="accent3"/>
                </a:solidFill>
              </a:rPr>
              <a:t>Forgangshlutabréf: Geta veitt aukinn atkvæðisrétt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F49850-04E1-43E7-8FBF-3E04C81BE1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4872250"/>
            <a:ext cx="10515600" cy="1133695"/>
          </a:xfrm>
        </p:spPr>
        <p:txBody>
          <a:bodyPr>
            <a:normAutofit/>
          </a:bodyPr>
          <a:lstStyle/>
          <a:p>
            <a:r>
              <a:rPr lang="en-US" sz="2800" dirty="0"/>
              <a:t>Hluthafi er ein tegund hagaðila.</a:t>
            </a:r>
          </a:p>
        </p:txBody>
      </p:sp>
    </p:spTree>
    <p:extLst>
      <p:ext uri="{BB962C8B-B14F-4D97-AF65-F5344CB8AC3E}">
        <p14:creationId xmlns:p14="http://schemas.microsoft.com/office/powerpoint/2010/main" val="1067035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598"/>
            <a:ext cx="8783472" cy="1132763"/>
          </a:xfrm>
        </p:spPr>
        <p:txBody>
          <a:bodyPr>
            <a:normAutofit/>
          </a:bodyPr>
          <a:lstStyle/>
          <a:p>
            <a:r>
              <a:rPr lang="en-US" dirty="0"/>
              <a:t>2.2 Námsmarkmið 3: Útskýrið áhrif stjórnenda á rekstur og framtíð fyrirtækis.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944078" y="1419367"/>
            <a:ext cx="10515600" cy="34125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Hlutverk stjórnenda </a:t>
            </a:r>
          </a:p>
          <a:p>
            <a:pPr marL="0" indent="0">
              <a:buNone/>
            </a:pPr>
            <a:r>
              <a:rPr lang="en-US" dirty="0"/>
              <a:t>Dagleg stjórnun fyrirtækis er í höndum stjórnenda á mismunandi stjórnunarstigum. Þeir veita deildum forystu og hafa eftirlit með rekstrinum til að tryggja að markmið fyrirtækisins náist.</a:t>
            </a:r>
          </a:p>
        </p:txBody>
      </p:sp>
    </p:spTree>
    <p:extLst>
      <p:ext uri="{BB962C8B-B14F-4D97-AF65-F5344CB8AC3E}">
        <p14:creationId xmlns:p14="http://schemas.microsoft.com/office/powerpoint/2010/main" val="197589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5650"/>
            <a:ext cx="8701585" cy="1013298"/>
          </a:xfrm>
        </p:spPr>
        <p:txBody>
          <a:bodyPr>
            <a:normAutofit/>
          </a:bodyPr>
          <a:lstStyle/>
          <a:p>
            <a:r>
              <a:rPr lang="en-US" dirty="0"/>
              <a:t>2.3 Námsmarkmið 1: Lýsið eftirlitshlutverki stjórna.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473958"/>
            <a:ext cx="10515600" cy="44355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/>
              <a:t>stjórn fyrirtækis </a:t>
            </a:r>
            <a:r>
              <a:rPr lang="en-US" dirty="0"/>
              <a:t>er hópur einstaklinga sem kjörinn er til að gæta hagsmuna hluthafa og ber endanlega ábyrgð á stjórnarháttum og eftirliti fyrirtækisins.</a:t>
            </a:r>
          </a:p>
          <a:p>
            <a:pPr marL="458788" indent="-215900"/>
            <a:r>
              <a:rPr lang="en-US" sz="2400" dirty="0"/>
              <a:t>Samþykktir fyrirtækis kveða á um skipan stjórnar, ábyrgð hennar og valdheimildir.</a:t>
            </a:r>
          </a:p>
          <a:p>
            <a:pPr marL="458788" indent="-215900"/>
            <a:r>
              <a:rPr lang="en-US" sz="2400" dirty="0"/>
              <a:t>Stjórnin verður að gæta hagsmuna hluthafa. </a:t>
            </a:r>
          </a:p>
          <a:p>
            <a:pPr marL="458788" indent="-215900"/>
            <a:r>
              <a:rPr lang="en-US" sz="2400" dirty="0"/>
              <a:t>Í stjórninni sitja yfirleitt bæði innri og ytri stjórnarmenn.</a:t>
            </a:r>
          </a:p>
          <a:p>
            <a:pPr marL="458788" indent="-215900"/>
            <a:r>
              <a:rPr lang="en-US" sz="2400" dirty="0"/>
              <a:t>Um er að ræða </a:t>
            </a:r>
            <a:r>
              <a:rPr lang="en-US" sz="2400" b="1" dirty="0"/>
              <a:t>innri stjórnarmenn </a:t>
            </a:r>
            <a:r>
              <a:rPr lang="en-US" sz="2400" dirty="0"/>
              <a:t>og ytri stjórnarmenn. Innri stjórnarmenn sitja í stjórninni og gegna jafnframt stjórnunarstöðum hjá fyrirtækinu. </a:t>
            </a:r>
            <a:r>
              <a:rPr lang="en-US" sz="2400" b="1" dirty="0"/>
              <a:t>Ytri stjórnarmenn </a:t>
            </a:r>
            <a:r>
              <a:rPr lang="en-US" sz="2400" dirty="0"/>
              <a:t>gæta einnig hagsmuna hluthafa en búa yfir reynslu og hæfni sem aflað er utan fyrirtækisins.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20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810" y="280456"/>
            <a:ext cx="10515600" cy="535420"/>
          </a:xfrm>
        </p:spPr>
        <p:txBody>
          <a:bodyPr/>
          <a:lstStyle/>
          <a:p>
            <a:r>
              <a:rPr lang="en-US" dirty="0"/>
              <a:t>2.3 Hlutverk stjórnar fyrirtækis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011382"/>
            <a:ext cx="10515600" cy="50891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Meðal hlutverka endurskoðunarnefndar eru:</a:t>
            </a:r>
          </a:p>
          <a:p>
            <a:pPr marL="458788" lvl="0" indent="-215900"/>
            <a:r>
              <a:rPr lang="en-US" sz="2400" dirty="0"/>
              <a:t>Að staðfesta að reikningsskil fyrirtækisins séu rétt</a:t>
            </a:r>
          </a:p>
          <a:p>
            <a:pPr marL="458788" lvl="0" indent="-215900"/>
            <a:r>
              <a:rPr lang="en-US" sz="2400" dirty="0"/>
              <a:t>Staðfesta að innra eftirlit og áhættustýring virki sem skyldi</a:t>
            </a:r>
          </a:p>
          <a:p>
            <a:pPr marL="458788" lvl="0" indent="-215900"/>
            <a:r>
              <a:rPr lang="en-US" sz="2400" dirty="0"/>
              <a:t>Tryggja að lögum og kröfum stjórnvalda sé fylgt</a:t>
            </a:r>
          </a:p>
          <a:p>
            <a:pPr marL="458788" lvl="0" indent="-215900"/>
            <a:r>
              <a:rPr lang="en-US" sz="2400" dirty="0"/>
              <a:t>Staðfesta hæfni, óhæði og frammistöðu hins óháða endurskoðunarfyrirtækis</a:t>
            </a:r>
          </a:p>
          <a:p>
            <a:pPr marL="458788" lvl="0" indent="-215900"/>
            <a:r>
              <a:rPr lang="en-US" sz="2400" dirty="0"/>
              <a:t>Samræma starfsemi og frammistöðu innri endurskoðunar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Hlutverk endurskoðunarnefndarinnar jókst verulega og varð afar mikilvægt þegar Sarbanes-Oxley-lögin tóku gildi árið 2002.</a:t>
            </a:r>
          </a:p>
        </p:txBody>
      </p:sp>
    </p:spTree>
    <p:extLst>
      <p:ext uri="{BB962C8B-B14F-4D97-AF65-F5344CB8AC3E}">
        <p14:creationId xmlns:p14="http://schemas.microsoft.com/office/powerpoint/2010/main" val="146737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932" y="271993"/>
            <a:ext cx="10515600" cy="535420"/>
          </a:xfrm>
        </p:spPr>
        <p:txBody>
          <a:bodyPr>
            <a:normAutofit/>
          </a:bodyPr>
          <a:lstStyle/>
          <a:p>
            <a:r>
              <a:rPr lang="en-US" dirty="0"/>
              <a:t>2.4 Umboðsvandi: Hluthafar og stjórnir fyrirtækja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011383"/>
            <a:ext cx="10515600" cy="443407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b="1" dirty="0"/>
              <a:t>Umboðs</a:t>
            </a:r>
            <a:r>
              <a:rPr lang="en-US" dirty="0"/>
              <a:t> </a:t>
            </a:r>
            <a:r>
              <a:rPr lang="en-US" b="1" dirty="0"/>
              <a:t>vandamál</a:t>
            </a:r>
            <a:r>
              <a:rPr lang="en-US" dirty="0"/>
              <a:t> eru árekstrar sem verða þegar umboðsmaður (stjórnandi), sem falið er að gæta hagsmuna umbjóðenda fyrirtækis (hluthafa eða eigenda), misnotar stöðu sína í eigin þágu.</a:t>
            </a:r>
          </a:p>
          <a:p>
            <a:pPr marL="0" indent="0" fontAlgn="base">
              <a:buNone/>
            </a:pPr>
            <a:endParaRPr lang="en-US" dirty="0"/>
          </a:p>
          <a:p>
            <a:pPr marL="0" indent="0" fontAlgn="base">
              <a:buNone/>
            </a:pPr>
            <a:r>
              <a:rPr lang="en-US" dirty="0"/>
              <a:t>Þrjár megingerðir umboðsvanda:</a:t>
            </a:r>
          </a:p>
          <a:p>
            <a:pPr marL="458788" indent="-215900" fontAlgn="base"/>
            <a:r>
              <a:rPr lang="en-US" sz="2400" dirty="0"/>
              <a:t>Hluthafar gegn stjórnendum</a:t>
            </a:r>
          </a:p>
          <a:p>
            <a:pPr marL="458788" indent="-215900" fontAlgn="base"/>
            <a:r>
              <a:rPr lang="en-US" sz="2400" dirty="0"/>
              <a:t>Fjárfestar gegn lánardrottnum</a:t>
            </a:r>
          </a:p>
          <a:p>
            <a:pPr marL="458788" indent="-215900" fontAlgn="base"/>
            <a:r>
              <a:rPr lang="en-US" sz="2400" dirty="0"/>
              <a:t>Hluthafar gegn öðrum hagsmunaaðilum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798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054" y="255059"/>
            <a:ext cx="8701585" cy="685752"/>
          </a:xfrm>
        </p:spPr>
        <p:txBody>
          <a:bodyPr>
            <a:noAutofit/>
          </a:bodyPr>
          <a:lstStyle/>
          <a:p>
            <a:r>
              <a:rPr lang="en-US" dirty="0"/>
              <a:t>2.4 Námsmarkmið 2: Fjalla um hagsmunaárekstra milli stjórnarmanna, stjórnenda fyrirtækis og starfsfólks.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542197"/>
            <a:ext cx="10515600" cy="390326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Aðgerðir sem geta dregið úr umboðsvanda: </a:t>
            </a:r>
          </a:p>
          <a:p>
            <a:pPr marL="458788" lvl="0" indent="-215900"/>
            <a:r>
              <a:rPr lang="en-US" sz="2400" dirty="0"/>
              <a:t>Veita stjórnendum hvata fyrir góðan árangur og siðferðilega háttsemi </a:t>
            </a:r>
          </a:p>
          <a:p>
            <a:pPr marL="458788" indent="-215900"/>
            <a:r>
              <a:rPr lang="en-US" sz="2400" dirty="0"/>
              <a:t>Veita ákvörðunartökum hlutabréf, árangurstengdar greiðslur og önnur langtímakjör til að stuðla að langtímahugsun og samræma markmið fyrirtækisins hagsmunum hluthafa</a:t>
            </a:r>
          </a:p>
        </p:txBody>
      </p:sp>
    </p:spTree>
    <p:extLst>
      <p:ext uri="{BB962C8B-B14F-4D97-AF65-F5344CB8AC3E}">
        <p14:creationId xmlns:p14="http://schemas.microsoft.com/office/powerpoint/2010/main" val="2488743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135" y="288923"/>
            <a:ext cx="10515600" cy="535420"/>
          </a:xfrm>
        </p:spPr>
        <p:txBody>
          <a:bodyPr>
            <a:normAutofit/>
          </a:bodyPr>
          <a:lstStyle/>
          <a:p>
            <a:r>
              <a:rPr lang="en-US" dirty="0"/>
              <a:t>2.5 Námsmarkmið 1: Skilgreina hlutverk fjárfestatengsla.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Helstu </a:t>
            </a:r>
            <a:r>
              <a:rPr lang="en-US" b="1" dirty="0"/>
              <a:t>verkefni fjárfestatengsla (IR) </a:t>
            </a:r>
            <a:r>
              <a:rPr lang="en-US" dirty="0"/>
              <a:t>eru</a:t>
            </a:r>
            <a:r>
              <a:rPr lang="en-US" b="1" dirty="0"/>
              <a:t> </a:t>
            </a:r>
            <a:r>
              <a:rPr lang="en-US" dirty="0"/>
              <a:t>eftirfarandi:</a:t>
            </a:r>
          </a:p>
          <a:p>
            <a:pPr marL="458788" lvl="0" indent="-215900"/>
            <a:r>
              <a:rPr lang="en-US" sz="2400" dirty="0"/>
              <a:t>Skipuleggja hluthafafundi og blaðamannafundi</a:t>
            </a:r>
          </a:p>
          <a:p>
            <a:pPr marL="458788" lvl="0" indent="-215900"/>
            <a:r>
              <a:rPr lang="en-US" sz="2400" dirty="0"/>
              <a:t>Miðla fjárhagsupplýsingum til fjárfestingarsamfélagsins</a:t>
            </a:r>
          </a:p>
          <a:p>
            <a:pPr marL="458788" lvl="0" indent="-215900"/>
            <a:r>
              <a:rPr lang="en-US" sz="2400" dirty="0"/>
              <a:t>Halda upplýsingafundi fyrir fjármálasamfélagið</a:t>
            </a:r>
          </a:p>
          <a:p>
            <a:pPr marL="458788" lvl="0" indent="-215900"/>
            <a:r>
              <a:rPr lang="en-US" sz="2400" dirty="0"/>
              <a:t>Gefa út ársfjórðungs- og ársskýrslur </a:t>
            </a:r>
          </a:p>
          <a:p>
            <a:pPr marL="458788" indent="-215900"/>
            <a:r>
              <a:rPr lang="en-US" sz="2400" dirty="0"/>
              <a:t>Bregðast við málum sem koma upp vegna birtingar fjárhagsupplýsinga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Fjárfestatengsl (IR) urðu mun mikilvægari vegna krafna um reikningsskil fyrirtækja sem SEC og alþjóðlegir reikningsskilastaðlar (IFRS) framfylgja. Mikilvægi þeirra jókst sérstaklega eftir setningu Sarbanes-Oxley-laganna.</a:t>
            </a:r>
          </a:p>
        </p:txBody>
      </p:sp>
    </p:spTree>
    <p:extLst>
      <p:ext uri="{BB962C8B-B14F-4D97-AF65-F5344CB8AC3E}">
        <p14:creationId xmlns:p14="http://schemas.microsoft.com/office/powerpoint/2010/main" val="1235212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4255"/>
            <a:ext cx="8810767" cy="794934"/>
          </a:xfrm>
        </p:spPr>
        <p:txBody>
          <a:bodyPr>
            <a:noAutofit/>
          </a:bodyPr>
          <a:lstStyle/>
          <a:p>
            <a:r>
              <a:rPr lang="en-US" dirty="0"/>
              <a:t>2.5 Námsmarkmið 3: Lýsa þeim viðfangsefnum sem oftast eru rædd á ársfjórðungslegum fjarfundi.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473958"/>
            <a:ext cx="10515600" cy="3590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Árangursríkir fundir með fjárfestum og hluthöfum fela í sér eftirfarandi:</a:t>
            </a:r>
          </a:p>
          <a:p>
            <a:pPr marL="458788" indent="-215900"/>
            <a:r>
              <a:rPr lang="en-US" sz="2400" dirty="0"/>
              <a:t>Skýra og sannfærandi kynningu á fyrirtækinu</a:t>
            </a:r>
          </a:p>
          <a:p>
            <a:pPr marL="458788" indent="-215900"/>
            <a:r>
              <a:rPr lang="en-US" sz="2400" dirty="0"/>
              <a:t>Áhugaverða frásögn af árangri fyrirtækisins</a:t>
            </a:r>
          </a:p>
          <a:p>
            <a:pPr marL="458788" indent="-215900"/>
            <a:r>
              <a:rPr lang="en-US" sz="2400" dirty="0"/>
              <a:t>Sannaðan vöxt og góðar líkur á hagstæðum framtíðarhorfum </a:t>
            </a:r>
          </a:p>
          <a:p>
            <a:pPr marL="458788" indent="-215900"/>
            <a:r>
              <a:rPr lang="en-US" sz="2400" dirty="0"/>
              <a:t>Endurgjöf og eftirfylgni yfirstjórnar gagnvart fjárfestum</a:t>
            </a:r>
          </a:p>
        </p:txBody>
      </p:sp>
    </p:spTree>
    <p:extLst>
      <p:ext uri="{BB962C8B-B14F-4D97-AF65-F5344CB8AC3E}">
        <p14:creationId xmlns:p14="http://schemas.microsoft.com/office/powerpoint/2010/main" val="661494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502" y="204258"/>
            <a:ext cx="8687937" cy="753990"/>
          </a:xfrm>
        </p:spPr>
        <p:txBody>
          <a:bodyPr>
            <a:noAutofit/>
          </a:bodyPr>
          <a:lstStyle/>
          <a:p>
            <a:r>
              <a:rPr lang="en-US" dirty="0"/>
              <a:t>2.6 Námsmarkmið 1: Útskýra hvers vegna fyrirtæki færa starfsemi sína út fyrir heimamarkaðinn.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228299"/>
            <a:ext cx="10515600" cy="39442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Þegar fyrirtæki haslar sér völl á alþjóðamarkaði:</a:t>
            </a:r>
          </a:p>
          <a:p>
            <a:pPr marL="458788" lvl="1" indent="-365125"/>
            <a:r>
              <a:rPr lang="en-US" dirty="0">
                <a:solidFill>
                  <a:schemeClr val="accent3"/>
                </a:solidFill>
              </a:rPr>
              <a:t>Greining á fyrirtækinu verður flóknari. </a:t>
            </a:r>
          </a:p>
          <a:p>
            <a:pPr marL="458788" lvl="1" indent="-365125"/>
            <a:r>
              <a:rPr lang="en-US" dirty="0">
                <a:solidFill>
                  <a:schemeClr val="accent3"/>
                </a:solidFill>
              </a:rPr>
              <a:t>Greina þarf hvaða lög hafa áhrif á stjórnarhætti fyrirtækisins.</a:t>
            </a:r>
          </a:p>
          <a:p>
            <a:pPr marL="458788" lvl="1" indent="-365125"/>
            <a:r>
              <a:rPr lang="en-US" dirty="0">
                <a:solidFill>
                  <a:schemeClr val="accent3"/>
                </a:solidFill>
              </a:rPr>
              <a:t>Fyrirtækið þarf að ákvarða hvaða reikningsskilareglur gilda við gerð fjárhagsskýrslna þess. </a:t>
            </a:r>
          </a:p>
          <a:p>
            <a:r>
              <a:rPr lang="en-US" sz="2400" dirty="0"/>
              <a:t>Bandarísk fyrirtæki lúta verðbréfalöggjöf sem bandaríska verðbréfaeftirlitið (SEC) framfylgir og bandarískum reikningsskilareglum samkvæmt almennt viðurkenndum reikningsskilaaðferðum (GAAP).</a:t>
            </a:r>
          </a:p>
          <a:p>
            <a:r>
              <a:rPr lang="en-US" sz="2400" dirty="0"/>
              <a:t>Flest fjölþjóðafyrirtæki utan Bandaríkjanna fylgja alþjóðlegum reikningsskilastöðlum (IFRS).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838200" y="5281947"/>
            <a:ext cx="10515600" cy="1092488"/>
          </a:xfrm>
        </p:spPr>
        <p:txBody>
          <a:bodyPr>
            <a:noAutofit/>
          </a:bodyPr>
          <a:lstStyle/>
          <a:p>
            <a:r>
              <a:rPr lang="en-US" sz="2800" dirty="0"/>
              <a:t>GAAP og IFRS voru samin með svipuð markmið: að veita sameiginlegar og skipulegar leiðbeiningar um gerð nákvæmra og hlutlausra reikningsskila fyrir hlutafélög á almennum markaði. </a:t>
            </a:r>
          </a:p>
        </p:txBody>
      </p:sp>
    </p:spTree>
    <p:extLst>
      <p:ext uri="{BB962C8B-B14F-4D97-AF65-F5344CB8AC3E}">
        <p14:creationId xmlns:p14="http://schemas.microsoft.com/office/powerpoint/2010/main" val="3919091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1993"/>
            <a:ext cx="10515600" cy="535420"/>
          </a:xfrm>
        </p:spPr>
        <p:txBody>
          <a:bodyPr/>
          <a:lstStyle/>
          <a:p>
            <a:r>
              <a:rPr lang="en-US" dirty="0"/>
              <a:t>2.6 Fyrirtæki á innlendum og alþjóðlegum mörkuðum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011382"/>
            <a:ext cx="10515600" cy="497998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dirty="0"/>
              <a:t>Almennt viðurkenndar reikningsskilaaðferðir (GAAP) og alþjóðlegir reikningsskilastaðlar (IFRS) voru samin með svipuð markmið: </a:t>
            </a:r>
            <a:r>
              <a:rPr lang="en-US" sz="3000" dirty="0">
                <a:solidFill>
                  <a:schemeClr val="accent3"/>
                </a:solidFill>
              </a:rPr>
              <a:t>að veita sameiginlegar og skipulegar leiðbeiningar sem stuðla að nákvæmum og hlutlausum reikningsskilum hlutafélaga á almennum markaði. </a:t>
            </a:r>
          </a:p>
          <a:p>
            <a:pPr marL="0" indent="0">
              <a:buNone/>
            </a:pPr>
            <a:r>
              <a:rPr lang="en-US" sz="3000" dirty="0"/>
              <a:t>Þrátt fyrir þessi sameiginlegu einkenni er mikilvægur munur meðal annars á eftirfarandi sviðum: </a:t>
            </a:r>
          </a:p>
          <a:p>
            <a:pPr marL="525463"/>
            <a:r>
              <a:rPr lang="en-US" sz="2600" dirty="0"/>
              <a:t>Bókhald og reikningsskil vegna birgða</a:t>
            </a:r>
          </a:p>
          <a:p>
            <a:pPr marL="525463"/>
            <a:r>
              <a:rPr lang="en-US" sz="2600" dirty="0"/>
              <a:t>Reglur um samstæðureikningsskil dótturfélaga</a:t>
            </a:r>
          </a:p>
          <a:p>
            <a:pPr marL="525463"/>
            <a:r>
              <a:rPr lang="en-US" sz="2600" dirty="0"/>
              <a:t>Bókhald og reikningsskil vegna hlutdeildar minnihluta </a:t>
            </a:r>
          </a:p>
          <a:p>
            <a:pPr marL="296863" indent="0">
              <a:buNone/>
            </a:pPr>
            <a:r>
              <a:rPr lang="en-US" sz="2600" dirty="0"/>
              <a:t>GAAP byggist á ítarlegum reglum en IFRS á meginreglum. IFRS veitir því meira svigrúm til túlkunar og getur stundum krafist ítarlegra skýringa í ársreikningum.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1473958" y="6271576"/>
            <a:ext cx="9225887" cy="442595"/>
          </a:xfrm>
        </p:spPr>
        <p:txBody>
          <a:bodyPr>
            <a:normAutofit fontScale="85000" lnSpcReduction="1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1F2328"/>
                </a:solidFill>
                <a:latin typeface="Monaspace Neon"/>
              </a:rPr>
              <a:t>Þetta ítarefni OpenStax er © Rice University og gefið út samkvæmt alþjóðlega leyfinu CC BY-NC-SA 4.0. Heimilt er að afrita það eða breyta því, en aðeins í óviðskiptalegum tilgangi. Geta verður OpenStax og Rice University sem rétthafa og tilgreina allar breytingar. Öll aðlöguð útgáfa skal gefin út með sams konar leyfi.</a:t>
            </a:r>
            <a:endParaRPr lang="en-US" dirty="0">
              <a:solidFill>
                <a:srgbClr val="4648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735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penStax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790904F9C249408A7CA3B9D08A7BE0" ma:contentTypeVersion="15" ma:contentTypeDescription="Create a new document." ma:contentTypeScope="" ma:versionID="3faa8c4be13b69a65cf005e6211115d0">
  <xsd:schema xmlns:xsd="http://www.w3.org/2001/XMLSchema" xmlns:xs="http://www.w3.org/2001/XMLSchema" xmlns:p="http://schemas.microsoft.com/office/2006/metadata/properties" xmlns:ns1="http://schemas.microsoft.com/sharepoint/v3" xmlns:ns2="a8548590-7e4a-4f13-9011-3aa7430d70cc" xmlns:ns3="fadfa398-53e0-4fcc-b85c-39c0430739bf" targetNamespace="http://schemas.microsoft.com/office/2006/metadata/properties" ma:root="true" ma:fieldsID="ca921f9196639a82221f7115a976e604" ns1:_="" ns2:_="" ns3:_="">
    <xsd:import namespace="http://schemas.microsoft.com/sharepoint/v3"/>
    <xsd:import namespace="a8548590-7e4a-4f13-9011-3aa7430d70cc"/>
    <xsd:import namespace="fadfa398-53e0-4fcc-b85c-39c0430739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548590-7e4a-4f13-9011-3aa7430d70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fa398-53e0-4fcc-b85c-39c0430739b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619185-D443-4356-9689-A6E3203623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8548590-7e4a-4f13-9011-3aa7430d70cc"/>
    <ds:schemaRef ds:uri="fadfa398-53e0-4fcc-b85c-39c0430739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33E7B03-DB0E-4160-BA26-1E2BC608CF6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EFF442D3-EEDD-4AD4-A12B-363AAD5472F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3465</TotalTime>
  <Words>1167</Words>
  <Application>Microsoft Macintosh PowerPoint</Application>
  <PresentationFormat>Widescreen</PresentationFormat>
  <Paragraphs>100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Monaspace Neon</vt:lpstr>
      <vt:lpstr>Office Theme</vt:lpstr>
      <vt:lpstr>Principles of Finance</vt:lpstr>
      <vt:lpstr>2.1 LO 1: Identify the business form created by most organizations.</vt:lpstr>
      <vt:lpstr> 2.1 LO 2: Contrast the advantages and disadvantages that  the corporate form has over proprietorships. </vt:lpstr>
      <vt:lpstr>2.2 LO 1: Explain the difference between principals and  agents.</vt:lpstr>
      <vt:lpstr> 2.2 LO 2: List and discuss various stakeholders associated  with a company and its operations. </vt:lpstr>
      <vt:lpstr>2.2 LO 3: Explain how management impacts the operations and future of a company.</vt:lpstr>
      <vt:lpstr>2.3 LO 1: Describe the oversight functions performed by boards.</vt:lpstr>
      <vt:lpstr>2.3 Role of the Board of Directors</vt:lpstr>
      <vt:lpstr>2.4 Agency Issues: Shareholders and Corporate Boards</vt:lpstr>
      <vt:lpstr>2.4 LO 2: Discuss conflicts of interest between board members, company management, and employees.</vt:lpstr>
      <vt:lpstr>2.5 LO 1: Define the investor relations function.</vt:lpstr>
      <vt:lpstr>2.5 LO 3: Describe the topics most often discussed during a quarterly conference call.</vt:lpstr>
      <vt:lpstr>2.6 LO 1: Explain why corporations expand beyond domestic borders.</vt:lpstr>
      <vt:lpstr>2.6 Companies in Domestic and Global Markets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Larissa Chu</dc:creator>
  <cp:lastModifiedBy>Theresa Masciale</cp:lastModifiedBy>
  <cp:revision>165</cp:revision>
  <dcterms:created xsi:type="dcterms:W3CDTF">2018-05-29T21:16:34Z</dcterms:created>
  <dcterms:modified xsi:type="dcterms:W3CDTF">2026-02-26T20:00:08Z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0x01010009790904F9C249408A7CA3B9D08A7BE0</vt:lpwstr>
  </property>
</Properties>
</file>