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01" r:id="rId5"/>
    <p:sldId id="258" r:id="rId6"/>
    <p:sldId id="326" r:id="rId7"/>
    <p:sldId id="337" r:id="rId8"/>
    <p:sldId id="323" r:id="rId9"/>
    <p:sldId id="324" r:id="rId10"/>
    <p:sldId id="338" r:id="rId11"/>
    <p:sldId id="327" r:id="rId12"/>
    <p:sldId id="329" r:id="rId13"/>
    <p:sldId id="330" r:id="rId14"/>
    <p:sldId id="332" r:id="rId15"/>
    <p:sldId id="339" r:id="rId16"/>
    <p:sldId id="333" r:id="rId17"/>
    <p:sldId id="335" r:id="rId18"/>
    <p:sldId id="336"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lo Bennett" initials="MB" lastIdx="2" clrIdx="0">
    <p:extLst>
      <p:ext uri="{19B8F6BF-5375-455C-9EA6-DF929625EA0E}">
        <p15:presenceInfo xmlns:p15="http://schemas.microsoft.com/office/powerpoint/2012/main" userId="Marlo Benne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40B94C-7CED-6160-67B8-46F296CFE4E7}" v="6" dt="2022-03-24T14:20:22.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1" autoAdjust="0"/>
    <p:restoredTop sz="93973" autoAdjust="0"/>
  </p:normalViewPr>
  <p:slideViewPr>
    <p:cSldViewPr snapToGrid="0" snapToObjects="1">
      <p:cViewPr varScale="1">
        <p:scale>
          <a:sx n="119" d="100"/>
          <a:sy n="119" d="100"/>
        </p:scale>
        <p:origin x="1272" y="192"/>
      </p:cViewPr>
      <p:guideLst/>
    </p:cSldViewPr>
  </p:slideViewPr>
  <p:notesTextViewPr>
    <p:cViewPr>
      <p:scale>
        <a:sx n="1" d="1"/>
        <a:sy n="1" d="1"/>
      </p:scale>
      <p:origin x="0" y="0"/>
    </p:cViewPr>
  </p:notesTextViewPr>
  <p:sorterViewPr>
    <p:cViewPr>
      <p:scale>
        <a:sx n="110" d="100"/>
        <a:sy n="110" d="100"/>
      </p:scale>
      <p:origin x="0" y="-1960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commentAuthors" Target="commentAuthor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microsoft.com/office/2016/11/relationships/changesInfo" Target="changesInfos/changesInfo1.xml"/><Relationship Id="rId2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Pecora" userId="S::e.pecora@sixredmarbles.com::8474b31c-570b-43b3-a96f-3b8ab99b3357" providerId="AD" clId="Web-{B940B94C-7CED-6160-67B8-46F296CFE4E7}"/>
    <pc:docChg chg="modSld">
      <pc:chgData name="Emily Pecora" userId="S::e.pecora@sixredmarbles.com::8474b31c-570b-43b3-a96f-3b8ab99b3357" providerId="AD" clId="Web-{B940B94C-7CED-6160-67B8-46F296CFE4E7}" dt="2022-03-24T14:20:22.225" v="1" actId="20577"/>
      <pc:docMkLst>
        <pc:docMk/>
      </pc:docMkLst>
      <pc:sldChg chg="modSp">
        <pc:chgData name="Emily Pecora" userId="S::e.pecora@sixredmarbles.com::8474b31c-570b-43b3-a96f-3b8ab99b3357" providerId="AD" clId="Web-{B940B94C-7CED-6160-67B8-46F296CFE4E7}" dt="2022-03-24T14:20:22.225" v="1" actId="20577"/>
        <pc:sldMkLst>
          <pc:docMk/>
          <pc:sldMk cId="622806166" sldId="332"/>
        </pc:sldMkLst>
        <pc:spChg chg="mod">
          <ac:chgData name="Emily Pecora" userId="S::e.pecora@sixredmarbles.com::8474b31c-570b-43b3-a96f-3b8ab99b3357" providerId="AD" clId="Web-{B940B94C-7CED-6160-67B8-46F296CFE4E7}" dt="2022-03-24T14:20:22.225" v="1" actId="20577"/>
          <ac:spMkLst>
            <pc:docMk/>
            <pc:sldMk cId="622806166" sldId="332"/>
            <ac:spMk id="4" creationId="{E61C488B-99F8-CE42-95AD-E996ED0062D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653AFFD-4FB8-40A5-BAFA-EA4525C81687}" type="datetimeFigureOut">
              <a:rPr lang="en-US" smtClean="0"/>
              <a:t>2/26/26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BBD7287-6981-4F86-8888-C2D259910F1E}" type="slidenum">
              <a:rPr lang="en-US" smtClean="0"/>
              <a:t>‹#›</a:t>
            </a:fld>
            <a:endParaRPr lang="en-US" dirty="0"/>
          </a:p>
        </p:txBody>
      </p:sp>
    </p:spTree>
    <p:extLst>
      <p:ext uri="{BB962C8B-B14F-4D97-AF65-F5344CB8AC3E}">
        <p14:creationId xmlns:p14="http://schemas.microsoft.com/office/powerpoint/2010/main" val="3550767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8F15A45-EE06-834F-8DA0-58B8DE7A810B}" type="datetimeFigureOut">
              <a:rPr lang="en-US" smtClean="0"/>
              <a:t>2/26/26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42B9CDD-D4F8-2344-9B6A-C3BC014B4F91}" type="slidenum">
              <a:rPr lang="en-US" smtClean="0"/>
              <a:t>‹#›</a:t>
            </a:fld>
            <a:endParaRPr lang="en-US" dirty="0"/>
          </a:p>
        </p:txBody>
      </p:sp>
    </p:spTree>
    <p:extLst>
      <p:ext uri="{BB962C8B-B14F-4D97-AF65-F5344CB8AC3E}">
        <p14:creationId xmlns:p14="http://schemas.microsoft.com/office/powerpoint/2010/main" val="113682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Grundvallaratriði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Autofit/>
          </a:bodyPr>
          <a:lstStyle/>
          <a:p>
            <a:r>
              <a:rPr lang="en-US" dirty="0"/>
              <a:t>14. kafli: Aðhvarfsgreining í fjármálum</a:t>
            </a:r>
          </a:p>
        </p:txBody>
      </p:sp>
      <p:pic>
        <p:nvPicPr>
          <p:cNvPr id="5" name="Picture Placeholder 6">
            <a:extLst>
              <a:ext uri="{FF2B5EF4-FFF2-40B4-BE49-F238E27FC236}">
                <a16:creationId xmlns:a16="http://schemas.microsoft.com/office/drawing/2014/main" id="{3C3C97B7-3BA2-4F98-BB50-C70607A35B9F}"/>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153765" y="2390620"/>
            <a:ext cx="2093976" cy="2706624"/>
          </a:xfrm>
        </p:spPr>
      </p:pic>
    </p:spTree>
    <p:extLst>
      <p:ext uri="{BB962C8B-B14F-4D97-AF65-F5344CB8AC3E}">
        <p14:creationId xmlns:p14="http://schemas.microsoft.com/office/powerpoint/2010/main" val="13124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84726"/>
            <a:ext cx="9113292" cy="993085"/>
          </a:xfrm>
        </p:spPr>
        <p:txBody>
          <a:bodyPr>
            <a:normAutofit fontScale="90000"/>
          </a:bodyPr>
          <a:lstStyle/>
          <a:p>
            <a:pPr marR="0" lvl="0">
              <a:lnSpc>
                <a:spcPct val="115000"/>
              </a:lnSpc>
              <a:spcBef>
                <a:spcPts val="0"/>
              </a:spcBef>
              <a:spcAft>
                <a:spcPts val="1000"/>
              </a:spcAft>
            </a:pPr>
            <a:r>
              <a:rPr lang="en-US" sz="3100" dirty="0"/>
              <a:t>14.1 Hæfniviðmið 1: Reikna fylgnistuðul. </a:t>
            </a:r>
            <a:br>
              <a:rPr lang="en-US" sz="3600" dirty="0">
                <a:solidFill>
                  <a:srgbClr val="000000"/>
                </a:solidFill>
                <a:effectLst/>
                <a:latin typeface="Arial" panose="020B0604020202020204" pitchFamily="34" charset="0"/>
                <a:ea typeface="Arial" panose="020B0604020202020204" pitchFamily="34" charset="0"/>
              </a:rPr>
            </a:b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519223" y="926276"/>
                <a:ext cx="10834577" cy="5571498"/>
              </a:xfrm>
            </p:spPr>
            <p:txBody>
              <a:bodyPr>
                <a:normAutofit/>
              </a:bodyPr>
              <a:lstStyle/>
              <a:p>
                <a:pPr marL="0" indent="0">
                  <a:buNone/>
                </a:pPr>
                <a:r>
                  <a:rPr lang="en-US" dirty="0">
                    <a:solidFill>
                      <a:schemeClr val="tx1"/>
                    </a:solidFill>
                  </a:rPr>
                  <a:t>Fylgni</a:t>
                </a:r>
              </a:p>
              <a:p>
                <a:pPr lvl="1"/>
                <a:r>
                  <a:rPr lang="en-US" dirty="0">
                    <a:solidFill>
                      <a:srgbClr val="424242"/>
                    </a:solidFill>
                  </a:rPr>
                  <a:t>Fylgni er </a:t>
                </a:r>
                <a:r>
                  <a:rPr lang="en-US" dirty="0">
                    <a:solidFill>
                      <a:srgbClr val="424242"/>
                    </a:solidFill>
                    <a:effectLst/>
                    <a:ea typeface="Times New Roman" panose="02020603050405020304" pitchFamily="18" charset="0"/>
                  </a:rPr>
                  <a:t>mælikvarði á samband tveggja talnabreyta. </a:t>
                </a:r>
              </a:p>
              <a:p>
                <a:pPr lvl="2"/>
                <a:r>
                  <a:rPr lang="en-US" dirty="0">
                    <a:solidFill>
                      <a:srgbClr val="424242"/>
                    </a:solidFill>
                    <a:effectLst/>
                    <a:ea typeface="Times New Roman" panose="02020603050405020304" pitchFamily="18" charset="0"/>
                  </a:rPr>
                  <a:t>Til dæmis gætum við viljað kanna hvort fylgni sé milli verðs skuldabréfa og vaxta.</a:t>
                </a:r>
              </a:p>
              <a:p>
                <a:pPr lvl="1"/>
                <a:r>
                  <a:rPr lang="en-US" dirty="0">
                    <a:solidFill>
                      <a:srgbClr val="424242"/>
                    </a:solidFill>
                    <a:effectLst/>
                    <a:ea typeface="Times New Roman" panose="02020603050405020304" pitchFamily="18" charset="0"/>
                  </a:rPr>
                  <a:t>Til að kanna fylgni tveggja talnastærða er fyrst útbúið dreifirit sem sýnir röðuðu pörin (</a:t>
                </a:r>
                <a:r>
                  <a:rPr lang="en-US" i="1" dirty="0">
                    <a:solidFill>
                      <a:srgbClr val="424242"/>
                    </a:solidFill>
                    <a:effectLst/>
                    <a:ea typeface="Times New Roman" panose="02020603050405020304" pitchFamily="18" charset="0"/>
                  </a:rPr>
                  <a:t>x, y</a:t>
                </a:r>
                <a:r>
                  <a:rPr lang="en-US" dirty="0">
                    <a:solidFill>
                      <a:srgbClr val="424242"/>
                    </a:solidFill>
                    <a:effectLst/>
                    <a:ea typeface="Times New Roman" panose="02020603050405020304" pitchFamily="18" charset="0"/>
                  </a:rPr>
                  <a:t>).</a:t>
                </a:r>
              </a:p>
              <a:p>
                <a:pPr lvl="1"/>
                <a:r>
                  <a:rPr lang="en-US" dirty="0">
                    <a:solidFill>
                      <a:srgbClr val="424242"/>
                    </a:solidFill>
                  </a:rPr>
                  <a:t>Talnagildi fylgnistuðulsins er táknað með </a:t>
                </a:r>
                <a:r>
                  <a:rPr lang="en-US" i="1" dirty="0">
                    <a:solidFill>
                      <a:srgbClr val="424242"/>
                    </a:solidFill>
                  </a:rPr>
                  <a:t>r</a:t>
                </a:r>
                <a:r>
                  <a:rPr lang="en-US" dirty="0">
                    <a:solidFill>
                      <a:srgbClr val="424242"/>
                    </a:solidFill>
                  </a:rPr>
                  <a:t>. </a:t>
                </a:r>
              </a:p>
              <a:p>
                <a:pPr lvl="2"/>
                <a:r>
                  <a:rPr lang="en-US" dirty="0">
                    <a:solidFill>
                      <a:srgbClr val="424242"/>
                    </a:solidFill>
                    <a:ea typeface="Times New Roman" panose="02020603050405020304" pitchFamily="18" charset="0"/>
                  </a:rPr>
                  <a:t>M</a:t>
                </a:r>
                <a:r>
                  <a:rPr lang="en-US" dirty="0">
                    <a:solidFill>
                      <a:srgbClr val="424242"/>
                    </a:solidFill>
                    <a:effectLst/>
                    <a:ea typeface="Times New Roman" panose="02020603050405020304" pitchFamily="18" charset="0"/>
                  </a:rPr>
                  <a:t>ælikvarði á styrk og stefnu fylgninnar milli óháðu breytunnar </a:t>
                </a:r>
                <a:r>
                  <a:rPr lang="en-US" i="1" dirty="0">
                    <a:solidFill>
                      <a:srgbClr val="424242"/>
                    </a:solidFill>
                    <a:effectLst/>
                    <a:ea typeface="Times New Roman" panose="02020603050405020304" pitchFamily="18" charset="0"/>
                  </a:rPr>
                  <a:t>x</a:t>
                </a:r>
                <a:r>
                  <a:rPr lang="en-US" dirty="0">
                    <a:solidFill>
                      <a:srgbClr val="424242"/>
                    </a:solidFill>
                    <a:effectLst/>
                    <a:ea typeface="Times New Roman" panose="02020603050405020304" pitchFamily="18" charset="0"/>
                  </a:rPr>
                  <a:t> og háðu breytunnar </a:t>
                </a:r>
                <a:r>
                  <a:rPr lang="en-US" i="1" dirty="0">
                    <a:solidFill>
                      <a:srgbClr val="424242"/>
                    </a:solidFill>
                    <a:effectLst/>
                    <a:ea typeface="Times New Roman" panose="02020603050405020304" pitchFamily="18" charset="0"/>
                  </a:rPr>
                  <a:t>y</a:t>
                </a:r>
                <a:endParaRPr lang="en-US" dirty="0">
                  <a:solidFill>
                    <a:srgbClr val="424242"/>
                  </a:solidFill>
                  <a:effectLst/>
                  <a:ea typeface="Times New Roman" panose="02020603050405020304" pitchFamily="18" charset="0"/>
                </a:endParaRPr>
              </a:p>
              <a:p>
                <a:pPr lvl="2"/>
                <a:r>
                  <a:rPr lang="en-US" dirty="0">
                    <a:solidFill>
                      <a:srgbClr val="424242"/>
                    </a:solidFill>
                  </a:rPr>
                  <a:t>Formúla fyrir </a:t>
                </a:r>
                <a:r>
                  <a:rPr lang="en-US" i="1" dirty="0">
                    <a:solidFill>
                      <a:srgbClr val="424242"/>
                    </a:solidFill>
                  </a:rPr>
                  <a:t>r</a:t>
                </a:r>
                <a:r>
                  <a:rPr lang="en-US" dirty="0">
                    <a:solidFill>
                      <a:srgbClr val="424242"/>
                    </a:solidFill>
                  </a:rPr>
                  <a:t>:</a:t>
                </a:r>
              </a:p>
              <a:p>
                <a:pPr marL="1371600" lvl="3" indent="0">
                  <a:buNone/>
                </a:pPr>
                <a14:m>
                  <m:oMath xmlns:m="http://schemas.openxmlformats.org/officeDocument/2006/math">
                    <m:r>
                      <a:rPr lang="en-US" sz="2000" i="1" smtClean="0">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𝑟</m:t>
                    </m:r>
                    <m:r>
                      <a:rPr lang="en-US" sz="2000" i="1" smtClean="0">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𝑥𝑦</m:t>
                            </m:r>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e>
                            </m:nary>
                          </m:e>
                        </m:nary>
                      </m:num>
                      <m:den>
                        <m:rad>
                          <m:radPr>
                            <m:deg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sSup>
                                  <m:sSupPr>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e>
                                    </m:nary>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e>
                            </m:nary>
                          </m:e>
                        </m:rad>
                        <m:rad>
                          <m:radPr>
                            <m:deg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sSup>
                                  <m:sSupPr>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𝑦</m:t>
                                    </m:r>
                                  </m:e>
                                  <m: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𝑦</m:t>
                                        </m:r>
                                      </m:e>
                                    </m:nary>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sup>
                                    <m:r>
                                      <a:rPr lang="en-US" sz="20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e>
                            </m:nary>
                          </m:e>
                        </m:rad>
                      </m:den>
                    </m:f>
                  </m:oMath>
                </a14:m>
                <a:r>
                  <a:rPr lang="en-US" dirty="0">
                    <a:effectLst/>
                    <a:ea typeface="Calibri" panose="020F0502020204030204" pitchFamily="34" charset="0"/>
                    <a:cs typeface="Arial" panose="020B0604020202020204" pitchFamily="34" charset="0"/>
                  </a:rPr>
                  <a:t>  </a:t>
                </a:r>
              </a:p>
              <a:p>
                <a:pPr marL="1371600" lvl="3" indent="0">
                  <a:buNone/>
                </a:pPr>
                <a:r>
                  <a:rPr lang="en-US" sz="2000" dirty="0">
                    <a:solidFill>
                      <a:srgbClr val="424242"/>
                    </a:solidFill>
                    <a:ea typeface="Times New Roman" panose="02020603050405020304" pitchFamily="18" charset="0"/>
                  </a:rPr>
                  <a:t>þar sem </a:t>
                </a:r>
                <a:r>
                  <a:rPr lang="en-US" sz="2000" i="1" dirty="0">
                    <a:solidFill>
                      <a:srgbClr val="424242"/>
                    </a:solidFill>
                    <a:ea typeface="Times New Roman" panose="02020603050405020304" pitchFamily="18" charset="0"/>
                  </a:rPr>
                  <a:t>n</a:t>
                </a:r>
                <a:r>
                  <a:rPr lang="en-US" sz="2000" dirty="0">
                    <a:solidFill>
                      <a:srgbClr val="424242"/>
                    </a:solidFill>
                    <a:ea typeface="Times New Roman" panose="02020603050405020304" pitchFamily="18" charset="0"/>
                  </a:rPr>
                  <a:t> táknar fjölda gagnapara og táknið </a:t>
                </a:r>
                <a14:m>
                  <m:oMath xmlns:m="http://schemas.openxmlformats.org/officeDocument/2006/math">
                    <m:nary>
                      <m:naryPr>
                        <m:chr m:val="∑"/>
                        <m:limLoc m:val="undOvr"/>
                        <m:subHide m:val="on"/>
                        <m:supHide m:val="on"/>
                        <m:ctrlPr>
                          <a:rPr lang="en-US" sz="2000" i="1">
                            <a:solidFill>
                              <a:srgbClr val="424242"/>
                            </a:solidFill>
                            <a:latin typeface="Cambria Math" panose="02040503050406030204" pitchFamily="18" charset="0"/>
                            <a:ea typeface="Times New Roman" panose="02020603050405020304" pitchFamily="18" charset="0"/>
                          </a:rPr>
                        </m:ctrlPr>
                      </m:naryPr>
                      <m:sub/>
                      <m:sup/>
                      <m:e>
                        <m:r>
                          <a:rPr lang="en-US" sz="2000">
                            <a:solidFill>
                              <a:srgbClr val="424242"/>
                            </a:solidFill>
                            <a:latin typeface="Cambria Math" panose="02040503050406030204" pitchFamily="18" charset="0"/>
                            <a:ea typeface="Times New Roman" panose="02020603050405020304" pitchFamily="18" charset="0"/>
                          </a:rPr>
                          <m:t>𝑥</m:t>
                        </m:r>
                      </m:e>
                    </m:nary>
                  </m:oMath>
                </a14:m>
                <a:r>
                  <a:rPr lang="en-US" sz="2000" dirty="0">
                    <a:solidFill>
                      <a:srgbClr val="424242"/>
                    </a:solidFill>
                    <a:ea typeface="Times New Roman" panose="02020603050405020304" pitchFamily="18" charset="0"/>
                  </a:rPr>
                  <a:t> merkir að leggja saman </a:t>
                </a:r>
                <a:r>
                  <a:rPr lang="en-US" sz="2000" i="1" dirty="0">
                    <a:solidFill>
                      <a:srgbClr val="424242"/>
                    </a:solidFill>
                    <a:ea typeface="Times New Roman" panose="02020603050405020304" pitchFamily="18" charset="0"/>
                  </a:rPr>
                  <a:t>x</a:t>
                </a:r>
                <a:r>
                  <a:rPr lang="en-US" sz="2000" dirty="0">
                    <a:solidFill>
                      <a:srgbClr val="424242"/>
                    </a:solidFill>
                    <a:ea typeface="Times New Roman" panose="02020603050405020304" pitchFamily="18" charset="0"/>
                  </a:rPr>
                  <a:t>-gildin</a:t>
                </a:r>
              </a:p>
              <a:p>
                <a:pPr lvl="2"/>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lvl="2"/>
                <a:endParaRPr lang="en-US" dirty="0"/>
              </a:p>
            </p:txBody>
          </p:sp>
        </mc:Choice>
        <mc:Fallback xmlns="">
          <p:sp>
            <p:nvSpPr>
              <p:cNvPr id="3" name="Content Placeholder 2">
                <a:extLst>
                  <a:ext uri="{FF2B5EF4-FFF2-40B4-BE49-F238E27FC236}">
                    <a16:creationId xmlns:a16="http://schemas.microsoft.com/office/drawing/2014/main" id="{540469E5-CD66-4E12-97BA-EBB44E6FE707}"/>
                  </a:ext>
                </a:extLst>
              </p:cNvPr>
              <p:cNvSpPr>
                <a:spLocks noGrp="1" noRot="1" noChangeAspect="1" noMove="1" noResize="1" noEditPoints="1" noAdjustHandles="1" noChangeArrowheads="1" noChangeShapeType="1" noTextEdit="1"/>
              </p:cNvSpPr>
              <p:nvPr>
                <p:ph sz="quarter" idx="12"/>
              </p:nvPr>
            </p:nvSpPr>
            <p:spPr>
              <a:xfrm>
                <a:off x="519223" y="926276"/>
                <a:ext cx="10834577" cy="5571498"/>
              </a:xfrm>
              <a:blipFill>
                <a:blip r:embed="rId2"/>
                <a:stretch>
                  <a:fillRect l="-1125" t="-1860" r="-33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294F1CE8-C3E4-499C-9B9C-045B35DA0977}"/>
              </a:ext>
            </a:extLst>
          </p:cNvPr>
          <p:cNvSpPr txBox="1"/>
          <p:nvPr/>
        </p:nvSpPr>
        <p:spPr>
          <a:xfrm>
            <a:off x="7517081" y="3942608"/>
            <a:ext cx="2794660" cy="923330"/>
          </a:xfrm>
          <a:prstGeom prst="rect">
            <a:avLst/>
          </a:prstGeom>
          <a:noFill/>
          <a:ln w="38100">
            <a:solidFill>
              <a:srgbClr val="002060"/>
            </a:solidFill>
          </a:ln>
        </p:spPr>
        <p:txBody>
          <a:bodyPr wrap="square">
            <a:spAutoFit/>
          </a:bodyPr>
          <a:lstStyle/>
          <a:p>
            <a:r>
              <a:rPr lang="en-US" sz="1800" dirty="0">
                <a:solidFill>
                  <a:schemeClr val="accent3"/>
                </a:solidFill>
                <a:effectLst/>
                <a:ea typeface="Calibri" panose="020F0502020204030204" pitchFamily="34" charset="0"/>
              </a:rPr>
              <a:t>Venjulega er tæknilausn á borð við Excel notuð við þennan útreikning.</a:t>
            </a:r>
            <a:endParaRPr lang="en-US" dirty="0">
              <a:solidFill>
                <a:schemeClr val="accent3"/>
              </a:solidFill>
            </a:endParaRPr>
          </a:p>
        </p:txBody>
      </p:sp>
    </p:spTree>
    <p:extLst>
      <p:ext uri="{BB962C8B-B14F-4D97-AF65-F5344CB8AC3E}">
        <p14:creationId xmlns:p14="http://schemas.microsoft.com/office/powerpoint/2010/main" val="106703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98" y="292813"/>
            <a:ext cx="8944044" cy="1022189"/>
          </a:xfrm>
        </p:spPr>
        <p:txBody>
          <a:bodyPr>
            <a:normAutofit/>
          </a:bodyPr>
          <a:lstStyle/>
          <a:p>
            <a:r>
              <a:rPr lang="en-US" dirty="0"/>
              <a:t>14.1 Hæfniviðmið 2: Túlka fylgnistuðul.</a:t>
            </a:r>
          </a:p>
        </p:txBody>
      </p:sp>
      <p:sp>
        <p:nvSpPr>
          <p:cNvPr id="3" name="Content Placeholder 2"/>
          <p:cNvSpPr>
            <a:spLocks noGrp="1"/>
          </p:cNvSpPr>
          <p:nvPr>
            <p:ph sz="quarter" idx="12"/>
          </p:nvPr>
        </p:nvSpPr>
        <p:spPr>
          <a:xfrm>
            <a:off x="604007" y="1140031"/>
            <a:ext cx="10749793" cy="5017487"/>
          </a:xfrm>
        </p:spPr>
        <p:txBody>
          <a:bodyPr>
            <a:normAutofit/>
          </a:bodyPr>
          <a:lstStyle/>
          <a:p>
            <a:pPr marL="0" indent="0">
              <a:buNone/>
            </a:pPr>
            <a:r>
              <a:rPr lang="en-US" dirty="0"/>
              <a:t>Reiknið fylgnistuðulinn </a:t>
            </a:r>
            <a:r>
              <a:rPr lang="en-US" i="1" dirty="0"/>
              <a:t>r.</a:t>
            </a:r>
          </a:p>
          <a:p>
            <a:pPr marL="457200" lvl="1">
              <a:lnSpc>
                <a:spcPct val="107000"/>
              </a:lnSpc>
              <a:spcBef>
                <a:spcPts val="0"/>
              </a:spcBef>
              <a:spcAft>
                <a:spcPts val="800"/>
              </a:spcAft>
            </a:pPr>
            <a:r>
              <a:rPr lang="en-US" dirty="0">
                <a:solidFill>
                  <a:schemeClr val="accent3"/>
                </a:solidFill>
                <a:effectLst/>
                <a:ea typeface="Times New Roman" panose="02020603050405020304" pitchFamily="18" charset="0"/>
                <a:cs typeface="Arial" panose="020B0604020202020204" pitchFamily="34" charset="0"/>
              </a:rPr>
              <a:t>Excel-skipunin =CORREL reiknar fylgnistuðulinn sjálfvirkt.</a:t>
            </a:r>
          </a:p>
          <a:p>
            <a:pPr marL="457200" lvl="1">
              <a:lnSpc>
                <a:spcPct val="107000"/>
              </a:lnSpc>
              <a:spcBef>
                <a:spcPts val="0"/>
              </a:spcBef>
              <a:spcAft>
                <a:spcPts val="800"/>
              </a:spcAft>
            </a:pPr>
            <a:r>
              <a:rPr lang="en-US" dirty="0">
                <a:solidFill>
                  <a:schemeClr val="accent3"/>
                </a:solidFill>
                <a:effectLst/>
                <a:ea typeface="Times New Roman" panose="02020603050405020304" pitchFamily="18" charset="0"/>
                <a:cs typeface="Arial" panose="020B0604020202020204" pitchFamily="34" charset="0"/>
              </a:rPr>
              <a:t>Excel-skipunin til að reikna fylgnistuðulinn er sett fram á eftirfarandi hátt:</a:t>
            </a:r>
            <a:br>
              <a:rPr lang="en-US" dirty="0">
                <a:solidFill>
                  <a:schemeClr val="accent3"/>
                </a:solidFill>
                <a:effectLst/>
                <a:ea typeface="Times New Roman" panose="02020603050405020304" pitchFamily="18" charset="0"/>
                <a:cs typeface="Arial" panose="020B0604020202020204" pitchFamily="34" charset="0"/>
              </a:rPr>
            </a:br>
            <a:r>
              <a:rPr lang="en-US" dirty="0">
                <a:solidFill>
                  <a:schemeClr val="accent3"/>
                </a:solidFill>
                <a:effectLst/>
                <a:ea typeface="Times New Roman" panose="02020603050405020304" pitchFamily="18" charset="0"/>
                <a:cs typeface="Arial" panose="020B0604020202020204" pitchFamily="34" charset="0"/>
              </a:rPr>
              <a:t>		=CORREL(A1:A10, B1:B10)</a:t>
            </a:r>
          </a:p>
          <a:p>
            <a:pPr marL="685800" lvl="2" indent="0">
              <a:lnSpc>
                <a:spcPct val="107000"/>
              </a:lnSpc>
              <a:spcBef>
                <a:spcPts val="0"/>
              </a:spcBef>
              <a:spcAft>
                <a:spcPts val="800"/>
              </a:spcAft>
              <a:buNone/>
            </a:pPr>
            <a:r>
              <a:rPr lang="en-US" sz="2400" dirty="0">
                <a:solidFill>
                  <a:schemeClr val="accent3"/>
                </a:solidFill>
                <a:cs typeface="Arial" panose="020B0604020202020204" pitchFamily="34" charset="0"/>
              </a:rPr>
              <a:t>þar sem reitirnir A1:A10 innihalda x-gildin og reitirnir B1:B10 innihalda y-gildin</a:t>
            </a:r>
          </a:p>
          <a:p>
            <a:pPr marL="457200" lvl="1">
              <a:lnSpc>
                <a:spcPct val="107000"/>
              </a:lnSpc>
              <a:spcBef>
                <a:spcPts val="0"/>
              </a:spcBef>
              <a:spcAft>
                <a:spcPts val="800"/>
              </a:spcAft>
            </a:pPr>
            <a:r>
              <a:rPr lang="en-US" dirty="0">
                <a:solidFill>
                  <a:schemeClr val="accent3"/>
                </a:solidFill>
                <a:effectLst/>
                <a:ea typeface="Times New Roman" panose="02020603050405020304" pitchFamily="18" charset="0"/>
                <a:cs typeface="Arial" panose="020B0604020202020204" pitchFamily="34" charset="0"/>
              </a:rPr>
              <a:t>Þegar gildi </a:t>
            </a:r>
            <a:r>
              <a:rPr lang="en-US" i="1" dirty="0">
                <a:solidFill>
                  <a:schemeClr val="accent3"/>
                </a:solidFill>
                <a:effectLst/>
                <a:ea typeface="Times New Roman" panose="02020603050405020304" pitchFamily="18" charset="0"/>
                <a:cs typeface="Arial" panose="020B0604020202020204" pitchFamily="34" charset="0"/>
              </a:rPr>
              <a:t>r</a:t>
            </a:r>
            <a:r>
              <a:rPr lang="en-US" dirty="0">
                <a:solidFill>
                  <a:schemeClr val="accent3"/>
                </a:solidFill>
                <a:effectLst/>
                <a:ea typeface="Times New Roman" panose="02020603050405020304" pitchFamily="18" charset="0"/>
                <a:cs typeface="Arial" panose="020B0604020202020204" pitchFamily="34" charset="0"/>
              </a:rPr>
              <a:t> hefur verið reiknað gefur mælingin tvenns konar upplýsingar um fylgnina:</a:t>
            </a:r>
            <a:br>
              <a:rPr lang="en-US" sz="2200" dirty="0">
                <a:solidFill>
                  <a:schemeClr val="accent3"/>
                </a:solidFill>
                <a:effectLst/>
                <a:ea typeface="Times New Roman" panose="02020603050405020304" pitchFamily="18" charset="0"/>
                <a:cs typeface="Arial" panose="020B0604020202020204" pitchFamily="34" charset="0"/>
              </a:rPr>
            </a:br>
            <a:r>
              <a:rPr lang="en-US" sz="2000" dirty="0">
                <a:solidFill>
                  <a:schemeClr val="accent3"/>
                </a:solidFill>
                <a:effectLst/>
                <a:ea typeface="Times New Roman" panose="02020603050405020304" pitchFamily="18" charset="0"/>
                <a:cs typeface="Arial" panose="020B0604020202020204" pitchFamily="34" charset="0"/>
              </a:rPr>
              <a:t>a) Styrk fylgninnar út frá </a:t>
            </a:r>
            <a:r>
              <a:rPr lang="en-US" sz="2000" i="1" dirty="0">
                <a:solidFill>
                  <a:schemeClr val="accent3"/>
                </a:solidFill>
                <a:effectLst/>
                <a:ea typeface="Times New Roman" panose="02020603050405020304" pitchFamily="18" charset="0"/>
                <a:cs typeface="Arial" panose="020B0604020202020204" pitchFamily="34" charset="0"/>
              </a:rPr>
              <a:t>tölugildi</a:t>
            </a:r>
            <a:r>
              <a:rPr lang="en-US" sz="2000" dirty="0">
                <a:solidFill>
                  <a:schemeClr val="accent3"/>
                </a:solidFill>
                <a:effectLst/>
                <a:ea typeface="Times New Roman" panose="02020603050405020304" pitchFamily="18" charset="0"/>
                <a:cs typeface="Arial" panose="020B0604020202020204" pitchFamily="34" charset="0"/>
              </a:rPr>
              <a:t> </a:t>
            </a:r>
            <a:r>
              <a:rPr lang="en-US" sz="2000" i="1" dirty="0">
                <a:solidFill>
                  <a:schemeClr val="accent3"/>
                </a:solidFill>
                <a:effectLst/>
                <a:ea typeface="Times New Roman" panose="02020603050405020304" pitchFamily="18" charset="0"/>
                <a:cs typeface="Arial" panose="020B0604020202020204" pitchFamily="34" charset="0"/>
              </a:rPr>
              <a:t>r</a:t>
            </a:r>
            <a:br>
              <a:rPr lang="en-US" sz="2000" dirty="0">
                <a:solidFill>
                  <a:schemeClr val="accent3"/>
                </a:solidFill>
                <a:effectLst/>
                <a:ea typeface="Times New Roman" panose="02020603050405020304" pitchFamily="18" charset="0"/>
                <a:cs typeface="Arial" panose="020B0604020202020204" pitchFamily="34" charset="0"/>
              </a:rPr>
            </a:br>
            <a:r>
              <a:rPr lang="en-US" sz="2000" dirty="0">
                <a:solidFill>
                  <a:schemeClr val="accent3"/>
                </a:solidFill>
                <a:effectLst/>
                <a:ea typeface="Times New Roman" panose="02020603050405020304" pitchFamily="18" charset="0"/>
                <a:cs typeface="Arial" panose="020B0604020202020204" pitchFamily="34" charset="0"/>
              </a:rPr>
              <a:t>b) Stefnu fylgninnar út frá </a:t>
            </a:r>
            <a:r>
              <a:rPr lang="en-US" sz="2000" i="1" dirty="0">
                <a:solidFill>
                  <a:schemeClr val="accent3"/>
                </a:solidFill>
                <a:effectLst/>
                <a:ea typeface="Times New Roman" panose="02020603050405020304" pitchFamily="18" charset="0"/>
                <a:cs typeface="Arial" panose="020B0604020202020204" pitchFamily="34" charset="0"/>
              </a:rPr>
              <a:t>formerki</a:t>
            </a:r>
            <a:r>
              <a:rPr lang="en-US" sz="2000" dirty="0">
                <a:solidFill>
                  <a:schemeClr val="accent3"/>
                </a:solidFill>
                <a:effectLst/>
                <a:ea typeface="Times New Roman" panose="02020603050405020304" pitchFamily="18" charset="0"/>
                <a:cs typeface="Arial" panose="020B0604020202020204" pitchFamily="34" charset="0"/>
              </a:rPr>
              <a:t> </a:t>
            </a:r>
            <a:r>
              <a:rPr lang="en-US" sz="2000" i="1" dirty="0">
                <a:solidFill>
                  <a:schemeClr val="accent3"/>
                </a:solidFill>
                <a:effectLst/>
                <a:ea typeface="Times New Roman" panose="02020603050405020304" pitchFamily="18" charset="0"/>
                <a:cs typeface="Arial" panose="020B0604020202020204" pitchFamily="34" charset="0"/>
              </a:rPr>
              <a:t>r</a:t>
            </a:r>
            <a:endParaRPr lang="en-US" sz="2000" dirty="0">
              <a:solidFill>
                <a:schemeClr val="accent3"/>
              </a:solidFill>
              <a:effectLst/>
              <a:ea typeface="Calibri" panose="020F0502020204030204" pitchFamily="34" charset="0"/>
              <a:cs typeface="Arial" panose="020B0604020202020204" pitchFamily="34" charset="0"/>
            </a:endParaRPr>
          </a:p>
          <a:p>
            <a:pPr marL="457200" lvl="1" indent="0">
              <a:buNone/>
            </a:pPr>
            <a:endParaRPr lang="en-US" sz="1800" dirty="0">
              <a:solidFill>
                <a:schemeClr val="accent3"/>
              </a:solidFill>
              <a:effectLst/>
              <a:latin typeface="Calibri" panose="020F0502020204030204" pitchFamily="34" charset="0"/>
              <a:ea typeface="Calibri" panose="020F0502020204030204" pitchFamily="34" charset="0"/>
            </a:endParaRPr>
          </a:p>
          <a:p>
            <a:endParaRPr lang="en-US" dirty="0">
              <a:solidFill>
                <a:schemeClr val="accent5"/>
              </a:solidFill>
            </a:endParaRPr>
          </a:p>
          <a:p>
            <a:endParaRPr lang="en-US" dirty="0"/>
          </a:p>
        </p:txBody>
      </p:sp>
    </p:spTree>
    <p:extLst>
      <p:ext uri="{BB962C8B-B14F-4D97-AF65-F5344CB8AC3E}">
        <p14:creationId xmlns:p14="http://schemas.microsoft.com/office/powerpoint/2010/main" val="78520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98" y="284424"/>
            <a:ext cx="8944044" cy="1022189"/>
          </a:xfrm>
        </p:spPr>
        <p:txBody>
          <a:bodyPr>
            <a:normAutofit/>
          </a:bodyPr>
          <a:lstStyle/>
          <a:p>
            <a:r>
              <a:rPr lang="en-US" dirty="0"/>
              <a:t>14.1 Hæfniviðmið 2: Túlka fylgnistuðulinn </a:t>
            </a:r>
            <a:r>
              <a:rPr lang="en-US" i="1" dirty="0"/>
              <a:t>r</a:t>
            </a:r>
            <a:r>
              <a:rPr lang="en-US" dirty="0"/>
              <a:t>.</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2"/>
              </p:nvPr>
            </p:nvSpPr>
            <p:spPr>
              <a:xfrm>
                <a:off x="604007" y="1306613"/>
                <a:ext cx="10749793" cy="4850906"/>
              </a:xfrm>
            </p:spPr>
            <p:txBody>
              <a:bodyPr>
                <a:normAutofit fontScale="40000" lnSpcReduction="20000"/>
              </a:bodyPr>
              <a:lstStyle/>
              <a:p>
                <a:pPr marL="0" indent="0">
                  <a:buNone/>
                </a:pPr>
                <a:r>
                  <a:rPr lang="en-US" sz="7000" dirty="0"/>
                  <a:t>Túlkun fylgnistuðulsins </a:t>
                </a:r>
                <a:r>
                  <a:rPr lang="en-US" sz="7000" i="1" dirty="0"/>
                  <a:t>r.</a:t>
                </a:r>
              </a:p>
              <a:p>
                <a:pPr marR="0" lvl="0">
                  <a:lnSpc>
                    <a:spcPct val="110000"/>
                  </a:lnSpc>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Gildi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er alltaf á bilinu </a:t>
                </a:r>
                <a:r>
                  <a:rPr lang="en-US" sz="5800" dirty="0">
                    <a:effectLst/>
                    <a:latin typeface="Calibri" panose="020F0502020204030204" pitchFamily="34" charset="0"/>
                    <a:ea typeface="Times New Roman" panose="02020603050405020304" pitchFamily="18" charset="0"/>
                    <a:cs typeface="Arial" panose="020B0604020202020204" pitchFamily="34" charset="0"/>
                  </a:rPr>
                  <a:t>–</a:t>
                </a:r>
                <a:r>
                  <a:rPr lang="en-US" sz="5800" dirty="0">
                    <a:effectLst/>
                    <a:ea typeface="Times New Roman" panose="02020603050405020304" pitchFamily="18" charset="0"/>
                    <a:cs typeface="Arial" panose="020B0604020202020204" pitchFamily="34" charset="0"/>
                  </a:rPr>
                  <a:t>1 til +1: </a:t>
                </a:r>
                <a14:m>
                  <m:oMath xmlns:m="http://schemas.openxmlformats.org/officeDocument/2006/math">
                    <m:r>
                      <a:rPr lang="en-US" sz="5800" i="1">
                        <a:effectLst/>
                        <a:latin typeface="Cambria Math" panose="02040503050406030204" pitchFamily="18" charset="0"/>
                        <a:ea typeface="Times New Roman" panose="02020603050405020304" pitchFamily="18" charset="0"/>
                        <a:cs typeface="Times New Roman" panose="02020603050405020304" pitchFamily="18" charset="0"/>
                      </a:rPr>
                      <m:t>−1 ≤ </m:t>
                    </m:r>
                    <m:r>
                      <a:rPr lang="en-US" sz="58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en-US" sz="5800" i="1">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en-US" sz="5800" dirty="0">
                    <a:effectLst/>
                    <a:ea typeface="Times New Roman" panose="02020603050405020304" pitchFamily="18" charset="0"/>
                    <a:cs typeface="Arial" panose="020B0604020202020204" pitchFamily="34" charset="0"/>
                  </a:rPr>
                  <a:t>. </a:t>
                </a:r>
              </a:p>
              <a:p>
                <a:pPr marR="0" lvl="0">
                  <a:lnSpc>
                    <a:spcPct val="110000"/>
                  </a:lnSpc>
                  <a:spcBef>
                    <a:spcPts val="400"/>
                  </a:spcBef>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Stærð fylgnistuðulsins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a:t>
                </a:r>
                <a:r>
                  <a:rPr lang="en-US" sz="5800" dirty="0">
                    <a:cs typeface="Arial" panose="020B0604020202020204" pitchFamily="34" charset="0"/>
                  </a:rPr>
                  <a:t>gefur til kynna styrk </a:t>
                </a:r>
                <a:r>
                  <a:rPr lang="en-US" sz="5800" b="1" dirty="0">
                    <a:cs typeface="Arial" panose="020B0604020202020204" pitchFamily="34" charset="0"/>
                  </a:rPr>
                  <a:t>línulega</a:t>
                </a:r>
                <a:r>
                  <a:rPr lang="en-US" sz="5800" dirty="0">
                    <a:cs typeface="Arial" panose="020B0604020202020204" pitchFamily="34" charset="0"/>
                  </a:rPr>
                  <a:t> sambandsins milli breytanna tveggja. Gildi r nálægt </a:t>
                </a:r>
                <a:r>
                  <a:rPr lang="en-US" sz="5800" dirty="0">
                    <a:latin typeface="Calibri" panose="020F0502020204030204" pitchFamily="34" charset="0"/>
                    <a:ea typeface="Times New Roman" panose="02020603050405020304" pitchFamily="18" charset="0"/>
                    <a:cs typeface="Arial" panose="020B0604020202020204" pitchFamily="34" charset="0"/>
                  </a:rPr>
                  <a:t>–</a:t>
                </a:r>
                <a:r>
                  <a:rPr lang="en-US" sz="5800" dirty="0">
                    <a:cs typeface="Arial" panose="020B0604020202020204" pitchFamily="34" charset="0"/>
                  </a:rPr>
                  <a:t>1 eða +1 gefa til kynna sterkara línulegt samband.</a:t>
                </a:r>
              </a:p>
              <a:p>
                <a:pPr marR="0" lvl="0">
                  <a:lnSpc>
                    <a:spcPct val="110000"/>
                  </a:lnSpc>
                  <a:spcBef>
                    <a:spcPts val="400"/>
                  </a:spcBef>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Ef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 0 er ekkert línulegt samband milli breytanna tveggja (</a:t>
                </a:r>
                <a:r>
                  <a:rPr lang="en-US" sz="5800" i="1" dirty="0">
                    <a:effectLst/>
                    <a:ea typeface="Times New Roman" panose="02020603050405020304" pitchFamily="18" charset="0"/>
                    <a:cs typeface="Arial" panose="020B0604020202020204" pitchFamily="34" charset="0"/>
                  </a:rPr>
                  <a:t>engin línuleg fylgni</a:t>
                </a:r>
                <a:r>
                  <a:rPr lang="en-US" sz="5800" dirty="0">
                    <a:effectLst/>
                    <a:ea typeface="Times New Roman" panose="02020603050405020304" pitchFamily="18" charset="0"/>
                    <a:cs typeface="Arial" panose="020B0604020202020204" pitchFamily="34" charset="0"/>
                  </a:rPr>
                  <a:t>).</a:t>
                </a:r>
                <a:endParaRPr lang="en-US" sz="5800" dirty="0">
                  <a:effectLst/>
                  <a:ea typeface="Calibri" panose="020F0502020204030204" pitchFamily="34" charset="0"/>
                  <a:cs typeface="Arial" panose="020B0604020202020204" pitchFamily="34" charset="0"/>
                </a:endParaRPr>
              </a:p>
              <a:p>
                <a:pPr marR="0" lvl="0">
                  <a:lnSpc>
                    <a:spcPct val="110000"/>
                  </a:lnSpc>
                  <a:spcBef>
                    <a:spcPts val="400"/>
                  </a:spcBef>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Ef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 1 er fullkomin jákvæð fylgni. Ef </a:t>
                </a:r>
                <a14:m>
                  <m:oMath xmlns:m="http://schemas.openxmlformats.org/officeDocument/2006/math">
                    <m:r>
                      <a:rPr lang="en-US" sz="58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en-US" sz="5800" i="1">
                        <a:effectLst/>
                        <a:latin typeface="Cambria Math" panose="02040503050406030204" pitchFamily="18" charset="0"/>
                        <a:ea typeface="Times New Roman" panose="02020603050405020304" pitchFamily="18" charset="0"/>
                        <a:cs typeface="Times New Roman" panose="02020603050405020304" pitchFamily="18" charset="0"/>
                      </a:rPr>
                      <m:t> = −1</m:t>
                    </m:r>
                  </m:oMath>
                </a14:m>
                <a:r>
                  <a:rPr lang="en-US" sz="5800" dirty="0">
                    <a:effectLst/>
                    <a:ea typeface="Times New Roman" panose="02020603050405020304" pitchFamily="18" charset="0"/>
                    <a:cs typeface="Arial" panose="020B0604020202020204" pitchFamily="34" charset="0"/>
                  </a:rPr>
                  <a:t>, er fullkomin neikvæð fylgni. Í báðum tilvikum liggja allir upprunalegu gagnapunktarnir á beinni línu.</a:t>
                </a:r>
                <a:endParaRPr lang="en-US" sz="5800" dirty="0">
                  <a:effectLst/>
                  <a:ea typeface="Calibri" panose="020F0502020204030204" pitchFamily="34" charset="0"/>
                  <a:cs typeface="Arial" panose="020B0604020202020204" pitchFamily="34" charset="0"/>
                </a:endParaRPr>
              </a:p>
              <a:p>
                <a:pPr marR="0">
                  <a:lnSpc>
                    <a:spcPct val="110000"/>
                  </a:lnSpc>
                  <a:spcAft>
                    <a:spcPts val="0"/>
                  </a:spcAft>
                  <a:buFont typeface="Arial" panose="020B0604020202020204" pitchFamily="34" charset="0"/>
                  <a:buChar char="•"/>
                </a:pPr>
                <a:r>
                  <a:rPr lang="en-US" sz="5800" dirty="0">
                    <a:effectLst/>
                    <a:ea typeface="Times New Roman" panose="02020603050405020304" pitchFamily="18" charset="0"/>
                    <a:cs typeface="Arial" panose="020B0604020202020204" pitchFamily="34" charset="0"/>
                  </a:rPr>
                  <a:t>Það </a:t>
                </a:r>
                <a:r>
                  <a:rPr lang="en-US" sz="5800" i="1" dirty="0">
                    <a:effectLst/>
                    <a:ea typeface="Times New Roman" panose="02020603050405020304" pitchFamily="18" charset="0"/>
                    <a:cs typeface="Arial" panose="020B0604020202020204" pitchFamily="34" charset="0"/>
                  </a:rPr>
                  <a:t>formerki</a:t>
                </a:r>
                <a:r>
                  <a:rPr lang="en-US" sz="5800" dirty="0">
                    <a:effectLst/>
                    <a:ea typeface="Times New Roman" panose="02020603050405020304" pitchFamily="18" charset="0"/>
                    <a:cs typeface="Arial" panose="020B0604020202020204" pitchFamily="34" charset="0"/>
                  </a:rPr>
                  <a:t>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veitir eftirfarandi upplýsingar:</a:t>
                </a:r>
                <a:endParaRPr lang="en-US" sz="5800" dirty="0">
                  <a:effectLst/>
                  <a:ea typeface="Calibri" panose="020F0502020204030204" pitchFamily="34" charset="0"/>
                  <a:cs typeface="Arial" panose="020B0604020202020204" pitchFamily="34" charset="0"/>
                </a:endParaRPr>
              </a:p>
              <a:p>
                <a:pPr marR="0" lvl="0">
                  <a:lnSpc>
                    <a:spcPct val="110000"/>
                  </a:lnSpc>
                  <a:spcBef>
                    <a:spcPts val="400"/>
                  </a:spcBef>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Jákvætt gildi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merkir að þegar </a:t>
                </a:r>
                <a:r>
                  <a:rPr lang="en-US" sz="5800" i="1" dirty="0">
                    <a:effectLst/>
                    <a:ea typeface="Times New Roman" panose="02020603050405020304" pitchFamily="18" charset="0"/>
                    <a:cs typeface="Arial" panose="020B0604020202020204" pitchFamily="34" charset="0"/>
                  </a:rPr>
                  <a:t>x</a:t>
                </a:r>
                <a:r>
                  <a:rPr lang="en-US" sz="5800" dirty="0">
                    <a:effectLst/>
                    <a:ea typeface="Times New Roman" panose="02020603050405020304" pitchFamily="18" charset="0"/>
                    <a:cs typeface="Arial" panose="020B0604020202020204" pitchFamily="34" charset="0"/>
                  </a:rPr>
                  <a:t> hækkar, </a:t>
                </a:r>
                <a:r>
                  <a:rPr lang="en-US" sz="5800" i="1" dirty="0">
                    <a:effectLst/>
                    <a:ea typeface="Times New Roman" panose="02020603050405020304" pitchFamily="18" charset="0"/>
                    <a:cs typeface="Arial" panose="020B0604020202020204" pitchFamily="34" charset="0"/>
                  </a:rPr>
                  <a:t>y</a:t>
                </a:r>
                <a:r>
                  <a:rPr lang="en-US" sz="5800" dirty="0">
                    <a:effectLst/>
                    <a:ea typeface="Times New Roman" panose="02020603050405020304" pitchFamily="18" charset="0"/>
                    <a:cs typeface="Arial" panose="020B0604020202020204" pitchFamily="34" charset="0"/>
                  </a:rPr>
                  <a:t> hefur tilhneigingu til að hækka, og þegar </a:t>
                </a:r>
                <a:r>
                  <a:rPr lang="en-US" sz="5800" i="1" dirty="0">
                    <a:effectLst/>
                    <a:ea typeface="Times New Roman" panose="02020603050405020304" pitchFamily="18" charset="0"/>
                    <a:cs typeface="Arial" panose="020B0604020202020204" pitchFamily="34" charset="0"/>
                  </a:rPr>
                  <a:t>x</a:t>
                </a:r>
                <a:r>
                  <a:rPr lang="en-US" sz="5800" dirty="0">
                    <a:effectLst/>
                    <a:ea typeface="Times New Roman" panose="02020603050405020304" pitchFamily="18" charset="0"/>
                    <a:cs typeface="Arial" panose="020B0604020202020204" pitchFamily="34" charset="0"/>
                  </a:rPr>
                  <a:t> lækkar, </a:t>
                </a:r>
                <a:r>
                  <a:rPr lang="en-US" sz="5800" i="1" dirty="0">
                    <a:effectLst/>
                    <a:ea typeface="Times New Roman" panose="02020603050405020304" pitchFamily="18" charset="0"/>
                    <a:cs typeface="Arial" panose="020B0604020202020204" pitchFamily="34" charset="0"/>
                  </a:rPr>
                  <a:t>y</a:t>
                </a:r>
                <a:r>
                  <a:rPr lang="en-US" sz="5800" dirty="0">
                    <a:effectLst/>
                    <a:ea typeface="Times New Roman" panose="02020603050405020304" pitchFamily="18" charset="0"/>
                    <a:cs typeface="Arial" panose="020B0604020202020204" pitchFamily="34" charset="0"/>
                  </a:rPr>
                  <a:t> hefur tilhneigingu til að lækka (</a:t>
                </a:r>
                <a:r>
                  <a:rPr lang="en-US" sz="5800" i="1" dirty="0">
                    <a:effectLst/>
                    <a:ea typeface="Times New Roman" panose="02020603050405020304" pitchFamily="18" charset="0"/>
                    <a:cs typeface="Arial" panose="020B0604020202020204" pitchFamily="34" charset="0"/>
                  </a:rPr>
                  <a:t>jákvæð fylgni</a:t>
                </a:r>
                <a:r>
                  <a:rPr lang="en-US" sz="5800" dirty="0">
                    <a:effectLst/>
                    <a:ea typeface="Times New Roman" panose="02020603050405020304" pitchFamily="18" charset="0"/>
                    <a:cs typeface="Arial" panose="020B0604020202020204" pitchFamily="34" charset="0"/>
                  </a:rPr>
                  <a:t>).</a:t>
                </a:r>
                <a:endParaRPr lang="en-US" sz="5800" dirty="0">
                  <a:effectLst/>
                  <a:ea typeface="Calibri" panose="020F0502020204030204" pitchFamily="34" charset="0"/>
                  <a:cs typeface="Arial" panose="020B0604020202020204" pitchFamily="34" charset="0"/>
                </a:endParaRPr>
              </a:p>
              <a:p>
                <a:pPr marR="0" lvl="0">
                  <a:lnSpc>
                    <a:spcPct val="110000"/>
                  </a:lnSpc>
                  <a:spcBef>
                    <a:spcPts val="400"/>
                  </a:spcBef>
                  <a:buSzPct val="100000"/>
                  <a:buFont typeface="Arial" panose="020B0604020202020204" pitchFamily="34" charset="0"/>
                  <a:buChar char="•"/>
                  <a:tabLst>
                    <a:tab pos="457200" algn="l"/>
                  </a:tabLst>
                </a:pPr>
                <a:r>
                  <a:rPr lang="en-US" sz="5800" dirty="0">
                    <a:effectLst/>
                    <a:ea typeface="Times New Roman" panose="02020603050405020304" pitchFamily="18" charset="0"/>
                    <a:cs typeface="Arial" panose="020B0604020202020204" pitchFamily="34" charset="0"/>
                  </a:rPr>
                  <a:t>Neikvætt gildi á </a:t>
                </a:r>
                <a:r>
                  <a:rPr lang="en-US" sz="5800" i="1" dirty="0">
                    <a:effectLst/>
                    <a:ea typeface="Times New Roman" panose="02020603050405020304" pitchFamily="18" charset="0"/>
                    <a:cs typeface="Arial" panose="020B0604020202020204" pitchFamily="34" charset="0"/>
                  </a:rPr>
                  <a:t>r</a:t>
                </a:r>
                <a:r>
                  <a:rPr lang="en-US" sz="5800" dirty="0">
                    <a:effectLst/>
                    <a:ea typeface="Times New Roman" panose="02020603050405020304" pitchFamily="18" charset="0"/>
                    <a:cs typeface="Arial" panose="020B0604020202020204" pitchFamily="34" charset="0"/>
                  </a:rPr>
                  <a:t> merkir að þegar </a:t>
                </a:r>
                <a:r>
                  <a:rPr lang="en-US" sz="5800" i="1" dirty="0">
                    <a:effectLst/>
                    <a:ea typeface="Times New Roman" panose="02020603050405020304" pitchFamily="18" charset="0"/>
                    <a:cs typeface="Arial" panose="020B0604020202020204" pitchFamily="34" charset="0"/>
                  </a:rPr>
                  <a:t>x</a:t>
                </a:r>
                <a:r>
                  <a:rPr lang="en-US" sz="5800" dirty="0">
                    <a:effectLst/>
                    <a:ea typeface="Times New Roman" panose="02020603050405020304" pitchFamily="18" charset="0"/>
                    <a:cs typeface="Arial" panose="020B0604020202020204" pitchFamily="34" charset="0"/>
                  </a:rPr>
                  <a:t> hækkar, </a:t>
                </a:r>
                <a:r>
                  <a:rPr lang="en-US" sz="5800" i="1" dirty="0">
                    <a:effectLst/>
                    <a:ea typeface="Times New Roman" panose="02020603050405020304" pitchFamily="18" charset="0"/>
                    <a:cs typeface="Arial" panose="020B0604020202020204" pitchFamily="34" charset="0"/>
                  </a:rPr>
                  <a:t>y</a:t>
                </a:r>
                <a:r>
                  <a:rPr lang="en-US" sz="5800" dirty="0">
                    <a:effectLst/>
                    <a:ea typeface="Times New Roman" panose="02020603050405020304" pitchFamily="18" charset="0"/>
                    <a:cs typeface="Arial" panose="020B0604020202020204" pitchFamily="34" charset="0"/>
                  </a:rPr>
                  <a:t> hefur tilhneigingu til að lækka, og þegar </a:t>
                </a:r>
                <a:r>
                  <a:rPr lang="en-US" sz="5800" i="1" dirty="0">
                    <a:effectLst/>
                    <a:ea typeface="Times New Roman" panose="02020603050405020304" pitchFamily="18" charset="0"/>
                    <a:cs typeface="Arial" panose="020B0604020202020204" pitchFamily="34" charset="0"/>
                  </a:rPr>
                  <a:t>x</a:t>
                </a:r>
                <a:r>
                  <a:rPr lang="en-US" sz="5800" dirty="0">
                    <a:effectLst/>
                    <a:ea typeface="Times New Roman" panose="02020603050405020304" pitchFamily="18" charset="0"/>
                    <a:cs typeface="Arial" panose="020B0604020202020204" pitchFamily="34" charset="0"/>
                  </a:rPr>
                  <a:t> lækkar, </a:t>
                </a:r>
                <a:r>
                  <a:rPr lang="en-US" sz="5800" i="1" dirty="0">
                    <a:effectLst/>
                    <a:ea typeface="Times New Roman" panose="02020603050405020304" pitchFamily="18" charset="0"/>
                    <a:cs typeface="Arial" panose="020B0604020202020204" pitchFamily="34" charset="0"/>
                  </a:rPr>
                  <a:t>y </a:t>
                </a:r>
                <a:r>
                  <a:rPr lang="en-US" sz="5800" dirty="0">
                    <a:effectLst/>
                    <a:ea typeface="Times New Roman" panose="02020603050405020304" pitchFamily="18" charset="0"/>
                    <a:cs typeface="Arial" panose="020B0604020202020204" pitchFamily="34" charset="0"/>
                  </a:rPr>
                  <a:t>hefur tilhneigingu til að hækka (</a:t>
                </a:r>
                <a:r>
                  <a:rPr lang="en-US" sz="5800" i="1" dirty="0">
                    <a:effectLst/>
                    <a:ea typeface="Times New Roman" panose="02020603050405020304" pitchFamily="18" charset="0"/>
                    <a:cs typeface="Arial" panose="020B0604020202020204" pitchFamily="34" charset="0"/>
                  </a:rPr>
                  <a:t>neikvæð fylgni</a:t>
                </a:r>
                <a:r>
                  <a:rPr lang="en-US" sz="5800" dirty="0">
                    <a:effectLst/>
                    <a:ea typeface="Times New Roman" panose="02020603050405020304" pitchFamily="18" charset="0"/>
                    <a:cs typeface="Arial" panose="020B0604020202020204" pitchFamily="34" charset="0"/>
                  </a:rPr>
                  <a:t>).</a:t>
                </a:r>
                <a:endParaRPr lang="en-US" sz="5800" dirty="0">
                  <a:effectLst/>
                  <a:ea typeface="Calibri" panose="020F0502020204030204" pitchFamily="34" charset="0"/>
                  <a:cs typeface="Arial" panose="020B0604020202020204" pitchFamily="34" charset="0"/>
                </a:endParaRPr>
              </a:p>
              <a:p>
                <a:pPr marL="457200" lvl="1">
                  <a:lnSpc>
                    <a:spcPct val="107000"/>
                  </a:lnSpc>
                  <a:spcBef>
                    <a:spcPts val="0"/>
                  </a:spcBef>
                  <a:spcAft>
                    <a:spcPts val="800"/>
                  </a:spcAft>
                </a:pPr>
                <a:endParaRPr lang="en-US" sz="2000" dirty="0">
                  <a:solidFill>
                    <a:srgbClr val="424242"/>
                  </a:solidFill>
                  <a:effectLst/>
                  <a:latin typeface="Times New Roman" panose="02020603050405020304" pitchFamily="18" charset="0"/>
                  <a:ea typeface="Times New Roman" panose="02020603050405020304" pitchFamily="18" charset="0"/>
                  <a:cs typeface="Arial" panose="020B0604020202020204" pitchFamily="34" charset="0"/>
                </a:endParaRPr>
              </a:p>
              <a:p>
                <a:pPr marL="228600" lvl="1" indent="0">
                  <a:lnSpc>
                    <a:spcPct val="107000"/>
                  </a:lnSpc>
                  <a:spcBef>
                    <a:spcPts val="0"/>
                  </a:spcBef>
                  <a:spcAft>
                    <a:spcPts val="800"/>
                  </a:spcAft>
                  <a:buNone/>
                </a:pPr>
                <a:endParaRPr lang="en-US" sz="2000" dirty="0">
                  <a:solidFill>
                    <a:srgbClr val="424242"/>
                  </a:solidFill>
                  <a:effectLst/>
                  <a:latin typeface="Times New Roman" panose="02020603050405020304" pitchFamily="18" charset="0"/>
                  <a:ea typeface="Times New Roman" panose="02020603050405020304" pitchFamily="18" charset="0"/>
                  <a:cs typeface="Arial" panose="020B0604020202020204" pitchFamily="34" charset="0"/>
                </a:endParaRPr>
              </a:p>
              <a:p>
                <a:pPr marL="457200" lvl="1">
                  <a:lnSpc>
                    <a:spcPct val="107000"/>
                  </a:lnSpc>
                  <a:spcBef>
                    <a:spcPts val="0"/>
                  </a:spcBef>
                  <a:spcAft>
                    <a:spcPts val="800"/>
                  </a:spcAft>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457200" lvl="1" indent="0">
                  <a:buNone/>
                </a:pPr>
                <a:endParaRPr lang="en-US" sz="1800" dirty="0">
                  <a:effectLst/>
                  <a:latin typeface="Calibri" panose="020F0502020204030204" pitchFamily="34" charset="0"/>
                  <a:ea typeface="Calibri" panose="020F0502020204030204" pitchFamily="34" charset="0"/>
                </a:endParaRPr>
              </a:p>
              <a:p>
                <a:endParaRPr lang="en-US" dirty="0">
                  <a:solidFill>
                    <a:schemeClr val="accent5"/>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2"/>
              </p:nvPr>
            </p:nvSpPr>
            <p:spPr>
              <a:xfrm>
                <a:off x="604007" y="1306613"/>
                <a:ext cx="10749793" cy="4850906"/>
              </a:xfrm>
              <a:blipFill>
                <a:blip r:embed="rId2"/>
                <a:stretch>
                  <a:fillRect l="-1134" t="-3392" r="-794"/>
                </a:stretch>
              </a:blipFill>
            </p:spPr>
            <p:txBody>
              <a:bodyPr/>
              <a:lstStyle/>
              <a:p>
                <a:r>
                  <a:rPr lang="en-US">
                    <a:noFill/>
                  </a:rPr>
                  <a:t> </a:t>
                </a:r>
              </a:p>
            </p:txBody>
          </p:sp>
        </mc:Fallback>
      </mc:AlternateContent>
    </p:spTree>
    <p:extLst>
      <p:ext uri="{BB962C8B-B14F-4D97-AF65-F5344CB8AC3E}">
        <p14:creationId xmlns:p14="http://schemas.microsoft.com/office/powerpoint/2010/main" val="2640391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98" y="-50333"/>
            <a:ext cx="9229866" cy="1365336"/>
          </a:xfrm>
        </p:spPr>
        <p:txBody>
          <a:bodyPr>
            <a:noAutofit/>
          </a:bodyPr>
          <a:lstStyle/>
          <a:p>
            <a:pPr marR="0" lvl="0">
              <a:lnSpc>
                <a:spcPct val="115000"/>
              </a:lnSpc>
              <a:spcBef>
                <a:spcPts val="0"/>
              </a:spcBef>
              <a:spcAft>
                <a:spcPts val="0"/>
              </a:spcAft>
            </a:pPr>
            <a:r>
              <a:rPr lang="en-US" dirty="0"/>
              <a:t>14.1 Hæfniviðmið 3: Prófa marktekt fylgnistuðuls.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2"/>
              </p:nvPr>
            </p:nvSpPr>
            <p:spPr>
              <a:xfrm>
                <a:off x="558141" y="1211283"/>
                <a:ext cx="10795660" cy="4946235"/>
              </a:xfrm>
            </p:spPr>
            <p:txBody>
              <a:bodyPr>
                <a:normAutofit fontScale="92500" lnSpcReduction="20000"/>
              </a:bodyPr>
              <a:lstStyle/>
              <a:p>
                <a:pPr marL="0" indent="0">
                  <a:buNone/>
                </a:pPr>
                <a:r>
                  <a:rPr lang="en-US" sz="3000" dirty="0"/>
                  <a:t>Prófun á marktekt </a:t>
                </a:r>
                <a:r>
                  <a:rPr lang="en-US" sz="3000" i="1" dirty="0"/>
                  <a:t>r</a:t>
                </a:r>
                <a:r>
                  <a:rPr lang="en-US" sz="3000" dirty="0"/>
                  <a:t>.</a:t>
                </a:r>
              </a:p>
              <a:p>
                <a:pPr marR="0"/>
                <a:r>
                  <a:rPr lang="en-US" sz="2600" dirty="0">
                    <a:solidFill>
                      <a:schemeClr val="accent3"/>
                    </a:solidFill>
                    <a:effectLst/>
                    <a:ea typeface="Times New Roman" panose="02020603050405020304" pitchFamily="18" charset="0"/>
                  </a:rPr>
                  <a:t>Mikilvægt skref í fylgnigreiningu er að ákvarða hvort fylgnin sé marktæk. </a:t>
                </a:r>
              </a:p>
              <a:p>
                <a:pPr marR="0"/>
                <a:r>
                  <a:rPr lang="en-US" sz="2600" dirty="0">
                    <a:solidFill>
                      <a:schemeClr val="accent3"/>
                    </a:solidFill>
                    <a:ea typeface="Times New Roman" panose="02020603050405020304" pitchFamily="18" charset="0"/>
                  </a:rPr>
                  <a:t>Er</a:t>
                </a:r>
                <a:r>
                  <a:rPr lang="en-US" sz="2600" dirty="0">
                    <a:solidFill>
                      <a:schemeClr val="accent3"/>
                    </a:solidFill>
                    <a:effectLst/>
                    <a:ea typeface="Times New Roman" panose="02020603050405020304" pitchFamily="18" charset="0"/>
                  </a:rPr>
                  <a:t> fylgnin nægilega sterk til að unnt sé að gera marktækar spár um </a:t>
                </a:r>
                <a:r>
                  <a:rPr lang="en-US" sz="2600" i="1" dirty="0">
                    <a:solidFill>
                      <a:schemeClr val="accent3"/>
                    </a:solidFill>
                    <a:effectLst/>
                    <a:ea typeface="Times New Roman" panose="02020603050405020304" pitchFamily="18" charset="0"/>
                  </a:rPr>
                  <a:t>y </a:t>
                </a:r>
                <a:r>
                  <a:rPr lang="en-US" sz="2600" dirty="0">
                    <a:solidFill>
                      <a:schemeClr val="accent3"/>
                    </a:solidFill>
                    <a:effectLst/>
                    <a:ea typeface="Times New Roman" panose="02020603050405020304" pitchFamily="18" charset="0"/>
                  </a:rPr>
                  <a:t>út frá gildum </a:t>
                </a:r>
                <a:r>
                  <a:rPr lang="en-US" sz="2600" i="1" dirty="0">
                    <a:solidFill>
                      <a:schemeClr val="accent3"/>
                    </a:solidFill>
                    <a:effectLst/>
                    <a:ea typeface="Times New Roman" panose="02020603050405020304" pitchFamily="18" charset="0"/>
                  </a:rPr>
                  <a:t>x?</a:t>
                </a:r>
                <a:r>
                  <a:rPr lang="en-US" sz="2600" dirty="0">
                    <a:solidFill>
                      <a:schemeClr val="accent3"/>
                    </a:solidFill>
                    <a:effectLst/>
                    <a:ea typeface="Times New Roman" panose="02020603050405020304" pitchFamily="18" charset="0"/>
                  </a:rPr>
                  <a:t> </a:t>
                </a:r>
              </a:p>
              <a:p>
                <a:pPr marR="0"/>
                <a:r>
                  <a:rPr lang="en-US" sz="2600" dirty="0">
                    <a:solidFill>
                      <a:schemeClr val="accent3"/>
                    </a:solidFill>
                    <a:effectLst/>
                    <a:ea typeface="Times New Roman" panose="02020603050405020304" pitchFamily="18" charset="0"/>
                  </a:rPr>
                  <a:t>Ein leið til að prófa marktekt fylgninnar er að beita tilgátuprófi. </a:t>
                </a:r>
              </a:p>
              <a:p>
                <a:pPr lvl="1"/>
                <a:r>
                  <a:rPr lang="en-US" sz="2100" dirty="0">
                    <a:solidFill>
                      <a:schemeClr val="accent3"/>
                    </a:solidFill>
                    <a:effectLst/>
                    <a:ea typeface="Times New Roman" panose="02020603050405020304" pitchFamily="18" charset="0"/>
                  </a:rPr>
                  <a:t>Með tilgátuprófinu getum við metið hvort gildi fylgnistuðuls þýðisins </a:t>
                </a:r>
                <a:r>
                  <a:rPr lang="en-US" sz="2100" i="1" dirty="0">
                    <a:solidFill>
                      <a:schemeClr val="accent3"/>
                    </a:solidFill>
                    <a:effectLst/>
                    <a:ea typeface="Times New Roman" panose="02020603050405020304" pitchFamily="18" charset="0"/>
                  </a:rPr>
                  <a:t>ρ</a:t>
                </a:r>
                <a:r>
                  <a:rPr lang="en-US" sz="2100" dirty="0">
                    <a:solidFill>
                      <a:schemeClr val="accent3"/>
                    </a:solidFill>
                    <a:effectLst/>
                    <a:ea typeface="Times New Roman" panose="02020603050405020304" pitchFamily="18" charset="0"/>
                  </a:rPr>
                  <a:t> sé nálægt núlli eða marktækt frábrugðið núlli. Matið byggist á fylgnistuðli úrtaksins </a:t>
                </a:r>
                <a:r>
                  <a:rPr lang="en-US" sz="2100" i="1" dirty="0">
                    <a:solidFill>
                      <a:schemeClr val="accent3"/>
                    </a:solidFill>
                    <a:effectLst/>
                    <a:ea typeface="Times New Roman" panose="02020603050405020304" pitchFamily="18" charset="0"/>
                  </a:rPr>
                  <a:t>r</a:t>
                </a:r>
                <a:r>
                  <a:rPr lang="en-US" sz="2100" dirty="0">
                    <a:solidFill>
                      <a:schemeClr val="accent3"/>
                    </a:solidFill>
                    <a:effectLst/>
                    <a:ea typeface="Times New Roman" panose="02020603050405020304" pitchFamily="18" charset="0"/>
                  </a:rPr>
                  <a:t> og úrtaksstærðinni </a:t>
                </a:r>
                <a:r>
                  <a:rPr lang="en-US" sz="2100" i="1" dirty="0">
                    <a:solidFill>
                      <a:schemeClr val="accent3"/>
                    </a:solidFill>
                    <a:effectLst/>
                    <a:ea typeface="Times New Roman" panose="02020603050405020304" pitchFamily="18" charset="0"/>
                  </a:rPr>
                  <a:t>n</a:t>
                </a:r>
                <a:r>
                  <a:rPr lang="en-US" sz="2100" dirty="0">
                    <a:solidFill>
                      <a:schemeClr val="accent3"/>
                    </a:solidFill>
                    <a:effectLst/>
                    <a:ea typeface="Times New Roman" panose="02020603050405020304" pitchFamily="18" charset="0"/>
                  </a:rPr>
                  <a:t>.</a:t>
                </a:r>
              </a:p>
              <a:p>
                <a:r>
                  <a:rPr lang="en-US" sz="2600" dirty="0">
                    <a:solidFill>
                      <a:schemeClr val="accent3"/>
                    </a:solidFill>
                    <a:ea typeface="Times New Roman" panose="02020603050405020304" pitchFamily="18" charset="0"/>
                  </a:rPr>
                  <a:t>Fljótleg nálgun við prófun fylgni byggist á sambandi úrtaksstærðar og fylgnistuðuls.</a:t>
                </a:r>
              </a:p>
              <a:p>
                <a:pPr lvl="1"/>
                <a:r>
                  <a:rPr lang="en-US" sz="2000" dirty="0">
                    <a:solidFill>
                      <a:schemeClr val="accent3"/>
                    </a:solidFill>
                    <a:ea typeface="Times New Roman" panose="02020603050405020304" pitchFamily="18" charset="0"/>
                  </a:rPr>
                  <a:t>Ef </a:t>
                </a:r>
                <a14:m>
                  <m:oMath xmlns:m="http://schemas.openxmlformats.org/officeDocument/2006/math">
                    <m:d>
                      <m:dPr>
                        <m:begChr m:val="|"/>
                        <m:endChr m:val="|"/>
                        <m:ctrlPr>
                          <a:rPr lang="en-US" sz="2000" i="1">
                            <a:solidFill>
                              <a:schemeClr val="accent3"/>
                            </a:solidFill>
                            <a:latin typeface="Cambria Math" panose="02040503050406030204" pitchFamily="18" charset="0"/>
                            <a:ea typeface="Times New Roman" panose="02020603050405020304" pitchFamily="18" charset="0"/>
                          </a:rPr>
                        </m:ctrlPr>
                      </m:dPr>
                      <m:e>
                        <m:r>
                          <a:rPr lang="en-US" sz="2000">
                            <a:solidFill>
                              <a:schemeClr val="accent3"/>
                            </a:solidFill>
                            <a:latin typeface="Cambria Math" panose="02040503050406030204" pitchFamily="18" charset="0"/>
                            <a:ea typeface="Times New Roman" panose="02020603050405020304" pitchFamily="18" charset="0"/>
                          </a:rPr>
                          <m:t>𝑟</m:t>
                        </m:r>
                        <m:r>
                          <a:rPr lang="en-US" sz="2000">
                            <a:solidFill>
                              <a:schemeClr val="accent3"/>
                            </a:solidFill>
                            <a:latin typeface="Cambria Math" panose="02040503050406030204" pitchFamily="18" charset="0"/>
                            <a:ea typeface="Times New Roman" panose="02020603050405020304" pitchFamily="18" charset="0"/>
                          </a:rPr>
                          <m:t> </m:t>
                        </m:r>
                      </m:e>
                    </m:d>
                    <m:r>
                      <a:rPr lang="en-US" sz="2000">
                        <a:solidFill>
                          <a:schemeClr val="accent3"/>
                        </a:solidFill>
                        <a:latin typeface="Cambria Math" panose="02040503050406030204" pitchFamily="18" charset="0"/>
                        <a:ea typeface="Times New Roman" panose="02020603050405020304" pitchFamily="18" charset="0"/>
                      </a:rPr>
                      <m:t>≥ </m:t>
                    </m:r>
                    <m:f>
                      <m:fPr>
                        <m:ctrlPr>
                          <a:rPr lang="en-US" sz="2000" i="1">
                            <a:solidFill>
                              <a:schemeClr val="accent3"/>
                            </a:solidFill>
                            <a:latin typeface="Cambria Math" panose="02040503050406030204" pitchFamily="18" charset="0"/>
                            <a:ea typeface="Times New Roman" panose="02020603050405020304" pitchFamily="18" charset="0"/>
                          </a:rPr>
                        </m:ctrlPr>
                      </m:fPr>
                      <m:num>
                        <m:r>
                          <a:rPr lang="en-US" sz="2000">
                            <a:solidFill>
                              <a:schemeClr val="accent3"/>
                            </a:solidFill>
                            <a:latin typeface="Cambria Math" panose="02040503050406030204" pitchFamily="18" charset="0"/>
                            <a:ea typeface="Times New Roman" panose="02020603050405020304" pitchFamily="18" charset="0"/>
                          </a:rPr>
                          <m:t>2</m:t>
                        </m:r>
                      </m:num>
                      <m:den>
                        <m:rad>
                          <m:radPr>
                            <m:degHide m:val="on"/>
                            <m:ctrlPr>
                              <a:rPr lang="en-US" sz="2000" i="1">
                                <a:solidFill>
                                  <a:schemeClr val="accent3"/>
                                </a:solidFill>
                                <a:latin typeface="Cambria Math" panose="02040503050406030204" pitchFamily="18" charset="0"/>
                                <a:ea typeface="Times New Roman" panose="02020603050405020304" pitchFamily="18" charset="0"/>
                              </a:rPr>
                            </m:ctrlPr>
                          </m:radPr>
                          <m:deg/>
                          <m:e>
                            <m:r>
                              <a:rPr lang="en-US" sz="2000">
                                <a:solidFill>
                                  <a:schemeClr val="accent3"/>
                                </a:solidFill>
                                <a:latin typeface="Cambria Math" panose="02040503050406030204" pitchFamily="18" charset="0"/>
                                <a:ea typeface="Times New Roman" panose="02020603050405020304" pitchFamily="18" charset="0"/>
                              </a:rPr>
                              <m:t>𝑛</m:t>
                            </m:r>
                          </m:e>
                        </m:rad>
                      </m:den>
                    </m:f>
                  </m:oMath>
                </a14:m>
                <a:r>
                  <a:rPr lang="en-US" sz="2000" dirty="0">
                    <a:solidFill>
                      <a:schemeClr val="accent3"/>
                    </a:solidFill>
                    <a:ea typeface="Times New Roman" panose="02020603050405020304" pitchFamily="18" charset="0"/>
                  </a:rPr>
                  <a:t>, bendir það til þess að línulegt samband sé milli breytanna tveggja og að fylgnin sé tölfræðilega marktæk við um það bil 0,05 marktektarmörk. </a:t>
                </a:r>
              </a:p>
              <a:p>
                <a:r>
                  <a:rPr lang="en-US" sz="2600" dirty="0">
                    <a:solidFill>
                      <a:schemeClr val="accent3"/>
                    </a:solidFill>
                  </a:rPr>
                  <a:t> Athugið: Þótt fylgni teljist marktæk felur það ekki í sér orsakasamband milli stærðanna tveggja.</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2"/>
              </p:nvPr>
            </p:nvSpPr>
            <p:spPr>
              <a:xfrm>
                <a:off x="558141" y="1211283"/>
                <a:ext cx="10795660" cy="4946235"/>
              </a:xfrm>
              <a:blipFill>
                <a:blip r:embed="rId2"/>
                <a:stretch>
                  <a:fillRect l="-1186" t="-3453" b="-863"/>
                </a:stretch>
              </a:blipFill>
            </p:spPr>
            <p:txBody>
              <a:bodyPr/>
              <a:lstStyle/>
              <a:p>
                <a:r>
                  <a:rPr lang="en-US">
                    <a:noFill/>
                  </a:rPr>
                  <a:t> </a:t>
                </a:r>
              </a:p>
            </p:txBody>
          </p:sp>
        </mc:Fallback>
      </mc:AlternateContent>
    </p:spTree>
    <p:extLst>
      <p:ext uri="{BB962C8B-B14F-4D97-AF65-F5344CB8AC3E}">
        <p14:creationId xmlns:p14="http://schemas.microsoft.com/office/powerpoint/2010/main" val="1652772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84726"/>
            <a:ext cx="9113292" cy="993085"/>
          </a:xfrm>
        </p:spPr>
        <p:txBody>
          <a:bodyPr>
            <a:normAutofit/>
          </a:bodyPr>
          <a:lstStyle/>
          <a:p>
            <a:pPr marR="0" lvl="0">
              <a:spcBef>
                <a:spcPts val="0"/>
              </a:spcBef>
            </a:pPr>
            <a:r>
              <a:rPr lang="en-US" dirty="0"/>
              <a:t>14.2 Hæfniviðmið 1: Greina aðhvarf með aðferð minnstu kvaðrata og leifum.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04529" y="1506828"/>
                <a:ext cx="10515600" cy="4990945"/>
              </a:xfrm>
            </p:spPr>
            <p:txBody>
              <a:bodyPr>
                <a:normAutofit fontScale="47500" lnSpcReduction="20000"/>
              </a:bodyPr>
              <a:lstStyle/>
              <a:p>
                <a:pPr marL="0" indent="0">
                  <a:buNone/>
                </a:pPr>
                <a:r>
                  <a:rPr lang="en-US" sz="5900" dirty="0">
                    <a:solidFill>
                      <a:schemeClr val="tx1"/>
                    </a:solidFill>
                  </a:rPr>
                  <a:t>Aðferð minnstu kvaðrata fyrir línulegt aðhvarfslíkan</a:t>
                </a:r>
              </a:p>
              <a:p>
                <a:pPr lvl="1"/>
                <a:r>
                  <a:rPr lang="en-US" sz="4200" dirty="0">
                    <a:solidFill>
                      <a:srgbClr val="000000"/>
                    </a:solidFill>
                    <a:effectLst/>
                    <a:ea typeface="Times New Roman" panose="02020603050405020304" pitchFamily="18" charset="0"/>
                  </a:rPr>
                  <a:t>Þegar fylgnistuðullinn hefur verið reiknaður og fylgnin reynst marktæk er yfirleitt sett fram aðhvarfslíkan. </a:t>
                </a:r>
              </a:p>
              <a:p>
                <a:pPr lvl="1"/>
                <a:r>
                  <a:rPr lang="en-US" sz="4200" dirty="0">
                    <a:solidFill>
                      <a:srgbClr val="000000"/>
                    </a:solidFill>
                    <a:effectLst/>
                    <a:ea typeface="Times New Roman" panose="02020603050405020304" pitchFamily="18" charset="0"/>
                  </a:rPr>
                  <a:t>Hér verður sjónum beint að línulegu aðhvarfi, þar sem bein lína er notuð til að lýsa sambandi breytanna tveggja.</a:t>
                </a:r>
                <a:r>
                  <a:rPr lang="en-US" sz="3600" dirty="0">
                    <a:solidFill>
                      <a:srgbClr val="000000"/>
                    </a:solidFill>
                    <a:effectLst/>
                    <a:ea typeface="Times New Roman" panose="02020603050405020304" pitchFamily="18" charset="0"/>
                  </a:rPr>
                  <a:t> </a:t>
                </a:r>
              </a:p>
              <a:p>
                <a:pPr marL="0" marR="0" indent="0">
                  <a:buNone/>
                </a:pPr>
                <a:r>
                  <a:rPr lang="en-US" sz="5900" dirty="0">
                    <a:solidFill>
                      <a:schemeClr val="tx1"/>
                    </a:solidFill>
                  </a:rPr>
                  <a:t>Hallatala og </a:t>
                </a:r>
                <a:r>
                  <a:rPr lang="en-US" sz="5900" i="1" dirty="0">
                    <a:solidFill>
                      <a:schemeClr val="tx1"/>
                    </a:solidFill>
                  </a:rPr>
                  <a:t>y</a:t>
                </a:r>
                <a:r>
                  <a:rPr lang="en-US" sz="5900" dirty="0">
                    <a:solidFill>
                      <a:schemeClr val="tx1"/>
                    </a:solidFill>
                  </a:rPr>
                  <a:t>-skurðpunktur</a:t>
                </a:r>
              </a:p>
              <a:p>
                <a:pPr marL="693738" indent="-282575"/>
                <a:r>
                  <a:rPr lang="en-US" sz="3600" dirty="0">
                    <a:solidFill>
                      <a:srgbClr val="000000"/>
                    </a:solidFill>
                    <a:effectLst/>
                    <a:ea typeface="Times New Roman" panose="02020603050405020304" pitchFamily="18" charset="0"/>
                  </a:rPr>
                  <a:t>Í línulegri aðhvarfsgreiningu er jafna beinu línunnar sett fram með líkaninu </a:t>
                </a:r>
                <a14:m>
                  <m:oMath xmlns:m="http://schemas.openxmlformats.org/officeDocument/2006/math">
                    <m:acc>
                      <m:accPr>
                        <m:chr m:val="̂"/>
                        <m:ctrlP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ctrlPr>
                      </m:accPr>
                      <m:e>
                        <m: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𝑦</m:t>
                        </m:r>
                      </m:e>
                    </m:acc>
                    <m: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𝑎</m:t>
                    </m:r>
                    <m: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m:t>
                    </m:r>
                    <m:r>
                      <a:rPr lang="en-US" sz="3600" i="1">
                        <a:solidFill>
                          <a:srgbClr val="000000"/>
                        </a:solidFill>
                        <a:latin typeface="Cambria Math" panose="02040503050406030204" pitchFamily="18" charset="0"/>
                        <a:ea typeface="Times New Roman" panose="02020603050405020304" pitchFamily="18" charset="0"/>
                        <a:cs typeface="Times New Roman" panose="02020603050405020304" pitchFamily="18" charset="0"/>
                      </a:rPr>
                      <m:t>𝑏𝑥</m:t>
                    </m:r>
                  </m:oMath>
                </a14:m>
                <a:r>
                  <a:rPr lang="en-US" sz="3600" dirty="0">
                    <a:solidFill>
                      <a:srgbClr val="000000"/>
                    </a:solidFill>
                    <a:ea typeface="Arial" panose="020B0604020202020204" pitchFamily="34" charset="0"/>
                  </a:rPr>
                  <a:t>.</a:t>
                </a:r>
              </a:p>
              <a:p>
                <a:pPr marL="693738" indent="-282575"/>
                <a:r>
                  <a:rPr lang="en-US" sz="3600" dirty="0">
                    <a:solidFill>
                      <a:srgbClr val="000000"/>
                    </a:solidFill>
                    <a:effectLst/>
                    <a:ea typeface="Times New Roman" panose="02020603050405020304" pitchFamily="18" charset="0"/>
                  </a:rPr>
                  <a:t>Á þessu formi er </a:t>
                </a:r>
                <a:r>
                  <a:rPr lang="en-US" sz="3600" i="1" dirty="0">
                    <a:solidFill>
                      <a:srgbClr val="000000"/>
                    </a:solidFill>
                    <a:effectLst/>
                    <a:ea typeface="Times New Roman" panose="02020603050405020304" pitchFamily="18" charset="0"/>
                  </a:rPr>
                  <a:t>b</a:t>
                </a:r>
                <a:r>
                  <a:rPr lang="en-US" sz="3600" dirty="0">
                    <a:solidFill>
                      <a:srgbClr val="000000"/>
                    </a:solidFill>
                    <a:effectLst/>
                    <a:ea typeface="Times New Roman" panose="02020603050405020304" pitchFamily="18" charset="0"/>
                  </a:rPr>
                  <a:t> hallatala línunnar og </a:t>
                </a:r>
                <a:r>
                  <a:rPr lang="en-US" sz="3600" i="1" dirty="0">
                    <a:solidFill>
                      <a:srgbClr val="000000"/>
                    </a:solidFill>
                    <a:effectLst/>
                    <a:ea typeface="Times New Roman" panose="02020603050405020304" pitchFamily="18" charset="0"/>
                  </a:rPr>
                  <a:t>a</a:t>
                </a:r>
                <a:r>
                  <a:rPr lang="en-US" sz="3600" dirty="0">
                    <a:solidFill>
                      <a:srgbClr val="000000"/>
                    </a:solidFill>
                    <a:effectLst/>
                    <a:ea typeface="Times New Roman" panose="02020603050405020304" pitchFamily="18" charset="0"/>
                  </a:rPr>
                  <a:t> er </a:t>
                </a:r>
                <a:r>
                  <a:rPr lang="en-US" sz="3600" i="1" dirty="0">
                    <a:solidFill>
                      <a:srgbClr val="000000"/>
                    </a:solidFill>
                    <a:effectLst/>
                    <a:ea typeface="Times New Roman" panose="02020603050405020304" pitchFamily="18" charset="0"/>
                  </a:rPr>
                  <a:t>y</a:t>
                </a:r>
                <a:r>
                  <a:rPr lang="en-US" sz="3600" dirty="0">
                    <a:solidFill>
                      <a:srgbClr val="000000"/>
                    </a:solidFill>
                    <a:effectLst/>
                    <a:ea typeface="Times New Roman" panose="02020603050405020304" pitchFamily="18" charset="0"/>
                  </a:rPr>
                  <a:t>-skurðpunktur línunnar. </a:t>
                </a:r>
              </a:p>
              <a:p>
                <a:pPr marL="693738" indent="-282575"/>
                <a:r>
                  <a:rPr lang="en-US" sz="3600" dirty="0">
                    <a:solidFill>
                      <a:srgbClr val="000000"/>
                    </a:solidFill>
                    <a:effectLst/>
                    <a:ea typeface="Times New Roman" panose="02020603050405020304" pitchFamily="18" charset="0"/>
                  </a:rPr>
                  <a:t>Rithátturinn </a:t>
                </a:r>
                <a14:m>
                  <m:oMath xmlns:m="http://schemas.openxmlformats.org/officeDocument/2006/math">
                    <m:acc>
                      <m:accPr>
                        <m:chr m:val="̂"/>
                        <m:ctrlPr>
                          <a:rPr lang="en-US" sz="3600" i="1">
                            <a:solidFill>
                              <a:srgbClr val="000000"/>
                            </a:solidFill>
                            <a:effectLst/>
                            <a:latin typeface="Cambria Math" panose="02040503050406030204" pitchFamily="18" charset="0"/>
                            <a:ea typeface="Times New Roman" panose="02020603050405020304" pitchFamily="18" charset="0"/>
                          </a:rPr>
                        </m:ctrlPr>
                      </m:accPr>
                      <m:e>
                        <m:r>
                          <a:rPr lang="en-US" sz="3600" i="1">
                            <a:solidFill>
                              <a:srgbClr val="000000"/>
                            </a:solidFill>
                            <a:effectLst/>
                            <a:latin typeface="Cambria Math" panose="02040503050406030204" pitchFamily="18" charset="0"/>
                            <a:ea typeface="Times New Roman" panose="02020603050405020304" pitchFamily="18" charset="0"/>
                          </a:rPr>
                          <m:t>𝑦</m:t>
                        </m:r>
                      </m:e>
                    </m:acc>
                  </m:oMath>
                </a14:m>
                <a:r>
                  <a:rPr lang="en-US" sz="3600" dirty="0">
                    <a:solidFill>
                      <a:srgbClr val="000000"/>
                    </a:solidFill>
                    <a:effectLst/>
                    <a:ea typeface="Times New Roman" panose="02020603050405020304" pitchFamily="18" charset="0"/>
                  </a:rPr>
                  <a:t> kallast </a:t>
                </a:r>
                <a:r>
                  <a:rPr lang="en-US" sz="3600" i="1" dirty="0">
                    <a:solidFill>
                      <a:srgbClr val="000000"/>
                    </a:solidFill>
                    <a:effectLst/>
                    <a:ea typeface="Times New Roman" panose="02020603050405020304" pitchFamily="18" charset="0"/>
                  </a:rPr>
                  <a:t>y-hattur</a:t>
                </a:r>
                <a:r>
                  <a:rPr lang="en-US" sz="3600" dirty="0">
                    <a:solidFill>
                      <a:srgbClr val="000000"/>
                    </a:solidFill>
                    <a:effectLst/>
                    <a:ea typeface="Times New Roman" panose="02020603050405020304" pitchFamily="18" charset="0"/>
                  </a:rPr>
                  <a:t> og táknar spágildi háðu breytunnar </a:t>
                </a:r>
                <a:r>
                  <a:rPr lang="en-US" sz="3600" i="1" dirty="0">
                    <a:solidFill>
                      <a:srgbClr val="000000"/>
                    </a:solidFill>
                    <a:effectLst/>
                    <a:ea typeface="Times New Roman" panose="02020603050405020304" pitchFamily="18" charset="0"/>
                  </a:rPr>
                  <a:t>y</a:t>
                </a:r>
                <a:r>
                  <a:rPr lang="en-US" sz="3600" dirty="0">
                    <a:solidFill>
                      <a:srgbClr val="000000"/>
                    </a:solidFill>
                    <a:effectLst/>
                    <a:ea typeface="Times New Roman" panose="02020603050405020304" pitchFamily="18" charset="0"/>
                  </a:rPr>
                  <a:t> fyrir tiltekið gildi óháðu breytunnar </a:t>
                </a:r>
                <a:r>
                  <a:rPr lang="en-US" sz="3600" i="1" dirty="0">
                    <a:solidFill>
                      <a:srgbClr val="000000"/>
                    </a:solidFill>
                    <a:effectLst/>
                    <a:ea typeface="Times New Roman" panose="02020603050405020304" pitchFamily="18" charset="0"/>
                  </a:rPr>
                  <a:t>x</a:t>
                </a:r>
                <a:r>
                  <a:rPr lang="en-US" sz="3600" dirty="0">
                    <a:solidFill>
                      <a:srgbClr val="000000"/>
                    </a:solidFill>
                    <a:effectLst/>
                    <a:ea typeface="Times New Roman" panose="02020603050405020304" pitchFamily="18" charset="0"/>
                  </a:rPr>
                  <a:t>.</a:t>
                </a:r>
              </a:p>
              <a:p>
                <a:pPr marL="693738" marR="0" indent="-282575">
                  <a:lnSpc>
                    <a:spcPct val="170000"/>
                  </a:lnSpc>
                </a:pPr>
                <a:r>
                  <a:rPr lang="en-US" sz="3600" dirty="0">
                    <a:solidFill>
                      <a:srgbClr val="000000"/>
                    </a:solidFill>
                    <a:ea typeface="Times New Roman" panose="02020603050405020304" pitchFamily="18" charset="0"/>
                  </a:rPr>
                  <a:t>Formúlur fyrir hallatölu (</a:t>
                </a:r>
                <a:r>
                  <a:rPr lang="en-US" sz="3600" i="1" dirty="0">
                    <a:solidFill>
                      <a:srgbClr val="000000"/>
                    </a:solidFill>
                    <a:ea typeface="Times New Roman" panose="02020603050405020304" pitchFamily="18" charset="0"/>
                  </a:rPr>
                  <a:t>b</a:t>
                </a:r>
                <a:r>
                  <a:rPr lang="en-US" sz="3600" dirty="0">
                    <a:solidFill>
                      <a:srgbClr val="000000"/>
                    </a:solidFill>
                    <a:ea typeface="Times New Roman" panose="02020603050405020304" pitchFamily="18" charset="0"/>
                  </a:rPr>
                  <a:t>) og y-skurðpunkt (</a:t>
                </a:r>
                <a:r>
                  <a:rPr lang="en-US" sz="3600" i="1" dirty="0">
                    <a:solidFill>
                      <a:srgbClr val="000000"/>
                    </a:solidFill>
                    <a:ea typeface="Times New Roman" panose="02020603050405020304" pitchFamily="18" charset="0"/>
                  </a:rPr>
                  <a:t>a</a:t>
                </a:r>
                <a:r>
                  <a:rPr lang="en-US" sz="3600" dirty="0">
                    <a:solidFill>
                      <a:srgbClr val="000000"/>
                    </a:solidFill>
                    <a:ea typeface="Times New Roman" panose="02020603050405020304" pitchFamily="18" charset="0"/>
                  </a:rPr>
                  <a:t>):</a:t>
                </a:r>
              </a:p>
              <a:p>
                <a:pPr marL="0" indent="0">
                  <a:lnSpc>
                    <a:spcPct val="170000"/>
                  </a:lnSpc>
                  <a:buNone/>
                </a:pPr>
                <a14:m>
                  <m:oMathPara xmlns:m="http://schemas.openxmlformats.org/officeDocument/2006/math">
                    <m:oMathParaPr>
                      <m:jc m:val="centerGroup"/>
                    </m:oMathParaPr>
                    <m:oMath xmlns:m="http://schemas.openxmlformats.org/officeDocument/2006/math">
                      <m:r>
                        <a:rPr lang="en-US" sz="3600" i="1" smtClean="0">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en-US" sz="3600" i="1" smtClean="0">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𝑥𝑦</m:t>
                              </m:r>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e>
                              </m:nary>
                            </m:e>
                          </m:nary>
                        </m:num>
                        <m:den>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sSup>
                                <m:sSupPr>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sSup>
                            <m:sSupPr>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e>
                            <m:sup>
                              <m:r>
                                <a:rPr lang="en-US" sz="36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den>
                      </m:f>
                    </m:oMath>
                  </m:oMathPara>
                </a14:m>
                <a:endParaRPr lang="en-US" sz="3600" dirty="0">
                  <a:effectLst/>
                  <a:ea typeface="Calibri" panose="020F0502020204030204" pitchFamily="34" charset="0"/>
                  <a:cs typeface="Arial" panose="020B0604020202020204" pitchFamily="34" charset="0"/>
                </a:endParaRPr>
              </a:p>
              <a:p>
                <a:pPr marL="0" indent="0">
                  <a:buNone/>
                </a:pPr>
                <a14:m>
                  <m:oMathPara xmlns:m="http://schemas.openxmlformats.org/officeDocument/2006/math">
                    <m:oMathParaPr>
                      <m:jc m:val="centerGroup"/>
                    </m:oMathParaPr>
                    <m:oMath xmlns:m="http://schemas.openxmlformats.org/officeDocument/2006/math">
                      <m:r>
                        <a:rPr lang="en-US" sz="3600" i="1" smtClean="0">
                          <a:effectLst/>
                          <a:latin typeface="Cambria Math" panose="02040503050406030204" pitchFamily="18" charset="0"/>
                          <a:ea typeface="Times New Roman" panose="02020603050405020304" pitchFamily="18" charset="0"/>
                        </a:rPr>
                        <m:t>𝑎</m:t>
                      </m:r>
                      <m:r>
                        <a:rPr lang="en-US" sz="3600" i="1" smtClean="0">
                          <a:effectLst/>
                          <a:latin typeface="Cambria Math" panose="02040503050406030204" pitchFamily="18" charset="0"/>
                          <a:ea typeface="Times New Roman" panose="02020603050405020304" pitchFamily="18" charset="0"/>
                        </a:rPr>
                        <m:t>=</m:t>
                      </m:r>
                      <m:f>
                        <m:fPr>
                          <m:ctrlPr>
                            <a:rPr lang="en-US" sz="3600" i="1">
                              <a:effectLst/>
                              <a:latin typeface="Cambria Math" panose="02040503050406030204" pitchFamily="18" charset="0"/>
                              <a:ea typeface="Times New Roman" panose="02020603050405020304" pitchFamily="18" charset="0"/>
                            </a:rPr>
                          </m:ctrlPr>
                        </m:fPr>
                        <m:num>
                          <m:nary>
                            <m:naryPr>
                              <m:chr m:val="∑"/>
                              <m:limLoc m:val="undOvr"/>
                              <m:subHide m:val="on"/>
                              <m:supHide m:val="on"/>
                              <m:ctrlPr>
                                <a:rPr lang="en-US" sz="3600" i="1">
                                  <a:effectLst/>
                                  <a:latin typeface="Cambria Math" panose="02040503050406030204" pitchFamily="18" charset="0"/>
                                  <a:ea typeface="Times New Roman" panose="02020603050405020304" pitchFamily="18" charset="0"/>
                                </a:rPr>
                              </m:ctrlPr>
                            </m:naryPr>
                            <m:sub/>
                            <m:sup/>
                            <m:e>
                              <m:r>
                                <a:rPr lang="en-US" sz="3600" i="1">
                                  <a:effectLst/>
                                  <a:latin typeface="Cambria Math" panose="02040503050406030204" pitchFamily="18" charset="0"/>
                                  <a:ea typeface="Times New Roman" panose="02020603050405020304" pitchFamily="18" charset="0"/>
                                </a:rPr>
                                <m:t>𝑦</m:t>
                              </m:r>
                            </m:e>
                          </m:nary>
                        </m:num>
                        <m:den>
                          <m:r>
                            <a:rPr lang="en-US" sz="3600" i="1">
                              <a:effectLst/>
                              <a:latin typeface="Cambria Math" panose="02040503050406030204" pitchFamily="18" charset="0"/>
                              <a:ea typeface="Times New Roman" panose="02020603050405020304" pitchFamily="18" charset="0"/>
                            </a:rPr>
                            <m:t>𝑛</m:t>
                          </m:r>
                        </m:den>
                      </m:f>
                      <m:r>
                        <a:rPr lang="en-US" sz="3600" i="1">
                          <a:effectLst/>
                          <a:latin typeface="Cambria Math" panose="02040503050406030204" pitchFamily="18" charset="0"/>
                          <a:ea typeface="Times New Roman" panose="02020603050405020304" pitchFamily="18" charset="0"/>
                        </a:rPr>
                        <m:t>−</m:t>
                      </m:r>
                      <m:r>
                        <a:rPr lang="en-US" sz="3600" i="1">
                          <a:effectLst/>
                          <a:latin typeface="Cambria Math" panose="02040503050406030204" pitchFamily="18" charset="0"/>
                          <a:ea typeface="Times New Roman" panose="02020603050405020304" pitchFamily="18" charset="0"/>
                        </a:rPr>
                        <m:t>𝑏</m:t>
                      </m:r>
                      <m:f>
                        <m:fPr>
                          <m:ctrlPr>
                            <a:rPr lang="en-US" sz="3600" i="1">
                              <a:effectLst/>
                              <a:latin typeface="Cambria Math" panose="02040503050406030204" pitchFamily="18" charset="0"/>
                              <a:ea typeface="Times New Roman" panose="02020603050405020304" pitchFamily="18" charset="0"/>
                            </a:rPr>
                          </m:ctrlPr>
                        </m:fPr>
                        <m:num>
                          <m:nary>
                            <m:naryPr>
                              <m:chr m:val="∑"/>
                              <m:limLoc m:val="undOvr"/>
                              <m:subHide m:val="on"/>
                              <m:supHide m:val="on"/>
                              <m:ctrlPr>
                                <a:rPr lang="en-US" sz="3600" i="1">
                                  <a:effectLst/>
                                  <a:latin typeface="Cambria Math" panose="02040503050406030204" pitchFamily="18" charset="0"/>
                                  <a:ea typeface="Times New Roman" panose="02020603050405020304" pitchFamily="18" charset="0"/>
                                </a:rPr>
                              </m:ctrlPr>
                            </m:naryPr>
                            <m:sub/>
                            <m:sup/>
                            <m:e>
                              <m:r>
                                <a:rPr lang="en-US" sz="3600" i="1">
                                  <a:effectLst/>
                                  <a:latin typeface="Cambria Math" panose="02040503050406030204" pitchFamily="18" charset="0"/>
                                  <a:ea typeface="Times New Roman" panose="02020603050405020304" pitchFamily="18" charset="0"/>
                                </a:rPr>
                                <m:t>𝑥</m:t>
                              </m:r>
                            </m:e>
                          </m:nary>
                        </m:num>
                        <m:den>
                          <m:r>
                            <a:rPr lang="en-US" sz="3600" i="1">
                              <a:effectLst/>
                              <a:latin typeface="Cambria Math" panose="02040503050406030204" pitchFamily="18" charset="0"/>
                              <a:ea typeface="Times New Roman" panose="02020603050405020304" pitchFamily="18" charset="0"/>
                            </a:rPr>
                            <m:t>𝑛</m:t>
                          </m:r>
                        </m:den>
                      </m:f>
                    </m:oMath>
                  </m:oMathPara>
                </a14:m>
                <a:endParaRPr lang="en-US" sz="3600" dirty="0">
                  <a:effectLst/>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a:p>
                <a:pPr lvl="1"/>
                <a:endParaRPr lang="en-US" sz="1600" dirty="0">
                  <a:solidFill>
                    <a:schemeClr val="tx1"/>
                  </a:solidFill>
                  <a:effectLst/>
                  <a:latin typeface="Calibri" panose="020F0502020204030204" pitchFamily="34" charset="0"/>
                  <a:ea typeface="Calibri" panose="020F0502020204030204" pitchFamily="34" charset="0"/>
                </a:endParaRPr>
              </a:p>
            </p:txBody>
          </p:sp>
        </mc:Choice>
        <mc:Fallback xmlns="">
          <p:sp>
            <p:nvSpPr>
              <p:cNvPr id="3" name="Content Placeholder 2">
                <a:extLst>
                  <a:ext uri="{FF2B5EF4-FFF2-40B4-BE49-F238E27FC236}">
                    <a16:creationId xmlns:a16="http://schemas.microsoft.com/office/drawing/2014/main" id="{540469E5-CD66-4E12-97BA-EBB44E6FE707}"/>
                  </a:ext>
                </a:extLst>
              </p:cNvPr>
              <p:cNvSpPr>
                <a:spLocks noGrp="1" noRot="1" noChangeAspect="1" noMove="1" noResize="1" noEditPoints="1" noAdjustHandles="1" noChangeArrowheads="1" noChangeShapeType="1" noTextEdit="1"/>
              </p:cNvSpPr>
              <p:nvPr>
                <p:ph sz="quarter" idx="12"/>
              </p:nvPr>
            </p:nvSpPr>
            <p:spPr>
              <a:xfrm>
                <a:off x="804529" y="1506828"/>
                <a:ext cx="10515600" cy="4990945"/>
              </a:xfrm>
              <a:blipFill>
                <a:blip r:embed="rId2"/>
                <a:stretch>
                  <a:fillRect l="-1217" t="-3297" r="-812" b="-512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4FF3A960-9316-449E-874A-0CA69BC96D22}"/>
              </a:ext>
            </a:extLst>
          </p:cNvPr>
          <p:cNvSpPr txBox="1"/>
          <p:nvPr/>
        </p:nvSpPr>
        <p:spPr>
          <a:xfrm>
            <a:off x="8490857" y="4334494"/>
            <a:ext cx="1884090" cy="1477328"/>
          </a:xfrm>
          <a:prstGeom prst="rect">
            <a:avLst/>
          </a:prstGeom>
          <a:noFill/>
          <a:ln w="38100">
            <a:solidFill>
              <a:srgbClr val="002060"/>
            </a:solidFill>
          </a:ln>
        </p:spPr>
        <p:txBody>
          <a:bodyPr wrap="square">
            <a:spAutoFit/>
          </a:bodyPr>
          <a:lstStyle/>
          <a:p>
            <a:r>
              <a:rPr lang="en-US" sz="1800" dirty="0">
                <a:effectLst/>
                <a:ea typeface="Calibri" panose="020F0502020204030204" pitchFamily="34" charset="0"/>
              </a:rPr>
              <a:t>Yfirleitt er hugbúnaður á borð við Excel notaður við þessa útreikninga.</a:t>
            </a:r>
            <a:endParaRPr lang="en-US" dirty="0"/>
          </a:p>
        </p:txBody>
      </p:sp>
    </p:spTree>
    <p:extLst>
      <p:ext uri="{BB962C8B-B14F-4D97-AF65-F5344CB8AC3E}">
        <p14:creationId xmlns:p14="http://schemas.microsoft.com/office/powerpoint/2010/main" val="1407822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93115"/>
            <a:ext cx="9113292" cy="993085"/>
          </a:xfrm>
        </p:spPr>
        <p:txBody>
          <a:bodyPr>
            <a:normAutofit/>
          </a:bodyPr>
          <a:lstStyle/>
          <a:p>
            <a:pPr marR="0" lvl="0">
              <a:spcBef>
                <a:spcPts val="0"/>
              </a:spcBef>
            </a:pPr>
            <a:r>
              <a:rPr lang="en-US" sz="3100" dirty="0"/>
              <a:t>14.2 Hæfniviðmið 1: Aðferð minnstu kvaðrata fyrir línulegt aðhvarfslíkan</a:t>
            </a:r>
            <a:endParaRPr lang="en-US" dirty="0"/>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519223" y="1353312"/>
            <a:ext cx="10834577" cy="5035613"/>
          </a:xfrm>
        </p:spPr>
        <p:txBody>
          <a:bodyPr>
            <a:normAutofit fontScale="85000" lnSpcReduction="20000"/>
          </a:bodyPr>
          <a:lstStyle/>
          <a:p>
            <a:pPr marL="0" indent="0">
              <a:buNone/>
            </a:pPr>
            <a:r>
              <a:rPr lang="en-US" sz="3300" dirty="0"/>
              <a:t>Aðferð minnstu kvaðrata fyrir línulegt aðhvarfslíkan</a:t>
            </a:r>
          </a:p>
          <a:p>
            <a:pPr>
              <a:lnSpc>
                <a:spcPct val="115000"/>
              </a:lnSpc>
              <a:spcBef>
                <a:spcPts val="0"/>
              </a:spcBef>
            </a:pPr>
            <a:r>
              <a:rPr lang="en-US" dirty="0">
                <a:solidFill>
                  <a:srgbClr val="000000"/>
                </a:solidFill>
                <a:effectLst/>
                <a:ea typeface="Times New Roman" panose="02020603050405020304" pitchFamily="18" charset="0"/>
              </a:rPr>
              <a:t>Ef lína hallar upp á við frá vinstri til hægri er hallatalan jákvæð, en ef hún hallar niður á við frá vinstri til hægri er hallatalan neikvæð. Sjá myndina hér að neðan:</a:t>
            </a:r>
          </a:p>
          <a:p>
            <a:pPr marL="0" marR="0">
              <a:lnSpc>
                <a:spcPct val="115000"/>
              </a:lnSpc>
              <a:spcBef>
                <a:spcPts val="0"/>
              </a:spcBef>
              <a:spcAft>
                <a:spcPts val="0"/>
              </a:spcAft>
            </a:pPr>
            <a:endParaRPr lang="en-US" sz="2000" dirty="0">
              <a:solidFill>
                <a:srgbClr val="000000"/>
              </a:solidFill>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marL="0" marR="0">
              <a:lnSpc>
                <a:spcPct val="115000"/>
              </a:lnSpc>
              <a:spcBef>
                <a:spcPts val="0"/>
              </a:spcBef>
              <a:spcAft>
                <a:spcPts val="0"/>
              </a:spcAft>
            </a:pPr>
            <a:endParaRPr lang="en-US" sz="2000" dirty="0">
              <a:solidFill>
                <a:srgbClr val="000000"/>
              </a:solidFill>
              <a:effectLst/>
              <a:ea typeface="Times New Roman" panose="02020603050405020304" pitchFamily="18" charset="0"/>
            </a:endParaRPr>
          </a:p>
          <a:p>
            <a:pPr>
              <a:lnSpc>
                <a:spcPct val="115000"/>
              </a:lnSpc>
              <a:spcBef>
                <a:spcPts val="0"/>
              </a:spcBef>
            </a:pPr>
            <a:r>
              <a:rPr lang="en-US" dirty="0">
                <a:effectLst/>
                <a:ea typeface="Calibri" panose="020F0502020204030204" pitchFamily="34" charset="0"/>
                <a:cs typeface="Arial" panose="020B0604020202020204" pitchFamily="34" charset="0"/>
              </a:rPr>
              <a:t>A </a:t>
            </a:r>
            <a:r>
              <a:rPr lang="en-US" dirty="0">
                <a:cs typeface="Arial" panose="020B0604020202020204" pitchFamily="34" charset="0"/>
              </a:rPr>
              <a:t>leif er mismunurinn á mældu </a:t>
            </a:r>
            <a:r>
              <a:rPr lang="en-US" i="1" dirty="0">
                <a:cs typeface="Arial" panose="020B0604020202020204" pitchFamily="34" charset="0"/>
              </a:rPr>
              <a:t>y</a:t>
            </a:r>
            <a:r>
              <a:rPr lang="en-US" dirty="0">
                <a:cs typeface="Arial" panose="020B0604020202020204" pitchFamily="34" charset="0"/>
              </a:rPr>
              <a:t>-gildi og spáðu </a:t>
            </a:r>
            <a:r>
              <a:rPr lang="en-US" i="1" dirty="0">
                <a:cs typeface="Arial" panose="020B0604020202020204" pitchFamily="34" charset="0"/>
              </a:rPr>
              <a:t>y</a:t>
            </a:r>
            <a:r>
              <a:rPr lang="en-US" dirty="0">
                <a:cs typeface="Arial" panose="020B0604020202020204" pitchFamily="34" charset="0"/>
              </a:rPr>
              <a:t>-gildi sem fæst úr línulegu aðhvarfsjöfnunni</a:t>
            </a:r>
            <a:r>
              <a:rPr lang="en-US" dirty="0">
                <a:effectLst/>
                <a:ea typeface="Calibri" panose="020F0502020204030204" pitchFamily="34" charset="0"/>
                <a:cs typeface="Arial" panose="020B0604020202020204" pitchFamily="34" charset="0"/>
              </a:rPr>
              <a:t>. </a:t>
            </a:r>
            <a:endParaRPr lang="en-US" dirty="0">
              <a:solidFill>
                <a:srgbClr val="000000"/>
              </a:solidFill>
              <a:effectLst/>
              <a:ea typeface="Arial" panose="020B0604020202020204" pitchFamily="34" charset="0"/>
            </a:endParaRPr>
          </a:p>
          <a:p>
            <a:pPr lvl="1"/>
            <a:endParaRPr lang="en-US" sz="1600" dirty="0">
              <a:solidFill>
                <a:schemeClr val="tx1"/>
              </a:solidFill>
              <a:effectLst/>
              <a:latin typeface="Calibri" panose="020F0502020204030204" pitchFamily="34" charset="0"/>
              <a:ea typeface="Calibri" panose="020F0502020204030204" pitchFamily="34" charset="0"/>
            </a:endParaRPr>
          </a:p>
        </p:txBody>
      </p:sp>
      <p:pic>
        <p:nvPicPr>
          <p:cNvPr id="6" name="Picture 5" descr="Three possible line graphs for the equation y ̂ = a + bx, labeled (a), (b), and (c) respectively. Graph (a) shows a line sloping upward to the right, if b &gt; 0. Graph (b) shows a horizontal line, if b = 0. Graph (c) shows a line sloping downward to the right, if b &lt; 0.">
            <a:extLst>
              <a:ext uri="{FF2B5EF4-FFF2-40B4-BE49-F238E27FC236}">
                <a16:creationId xmlns:a16="http://schemas.microsoft.com/office/drawing/2014/main" id="{F7D51D63-3D97-4442-90F3-AE2113B1CE12}"/>
              </a:ext>
            </a:extLst>
          </p:cNvPr>
          <p:cNvPicPr>
            <a:picLocks noChangeAspect="1"/>
          </p:cNvPicPr>
          <p:nvPr/>
        </p:nvPicPr>
        <p:blipFill>
          <a:blip r:embed="rId2"/>
          <a:stretch>
            <a:fillRect/>
          </a:stretch>
        </p:blipFill>
        <p:spPr>
          <a:xfrm>
            <a:off x="2303021" y="2715295"/>
            <a:ext cx="8077731" cy="1769606"/>
          </a:xfrm>
          <a:prstGeom prst="rect">
            <a:avLst/>
          </a:prstGeom>
        </p:spPr>
      </p:pic>
      <p:sp>
        <p:nvSpPr>
          <p:cNvPr id="7" name="TextBox 6">
            <a:extLst>
              <a:ext uri="{FF2B5EF4-FFF2-40B4-BE49-F238E27FC236}">
                <a16:creationId xmlns:a16="http://schemas.microsoft.com/office/drawing/2014/main" id="{D57441C2-0D7B-48E6-9EC8-09F4E600C52D}"/>
              </a:ext>
            </a:extLst>
          </p:cNvPr>
          <p:cNvSpPr txBox="1"/>
          <p:nvPr/>
        </p:nvSpPr>
        <p:spPr>
          <a:xfrm>
            <a:off x="2303022" y="4664896"/>
            <a:ext cx="8077730" cy="523220"/>
          </a:xfrm>
          <a:prstGeom prst="rect">
            <a:avLst/>
          </a:prstGeom>
          <a:noFill/>
        </p:spPr>
        <p:txBody>
          <a:bodyPr wrap="square">
            <a:spAutoFit/>
          </a:bodyPr>
          <a:lstStyle/>
          <a:p>
            <a:r>
              <a:rPr lang="en-US" sz="1400" b="1" dirty="0">
                <a:solidFill>
                  <a:srgbClr val="000000"/>
                </a:solidFill>
                <a:effectLst/>
                <a:ea typeface="Times New Roman" panose="02020603050405020304" pitchFamily="18" charset="0"/>
              </a:rPr>
              <a:t>Mynd 14.3 </a:t>
            </a:r>
            <a:r>
              <a:rPr lang="en-US" sz="1400" dirty="0">
                <a:effectLst/>
                <a:ea typeface="Calibri" panose="020F0502020204030204" pitchFamily="34" charset="0"/>
                <a:cs typeface="NotoSans-Bold"/>
              </a:rPr>
              <a:t>Þrjú möguleg gröf fallsins </a:t>
            </a:r>
            <a:r>
              <a:rPr lang="en-US" sz="1400" i="1" dirty="0">
                <a:effectLst/>
                <a:ea typeface="Calibri" panose="020F0502020204030204" pitchFamily="34" charset="0"/>
              </a:rPr>
              <a:t>ŷ</a:t>
            </a:r>
            <a:r>
              <a:rPr lang="en-US" sz="1400" dirty="0">
                <a:effectLst/>
                <a:ea typeface="Calibri" panose="020F0502020204030204" pitchFamily="34" charset="0"/>
                <a:cs typeface="NotoSans-Bold"/>
              </a:rPr>
              <a:t> = </a:t>
            </a:r>
            <a:r>
              <a:rPr lang="en-US" sz="1400" i="1" dirty="0">
                <a:effectLst/>
                <a:ea typeface="Calibri" panose="020F0502020204030204" pitchFamily="34" charset="0"/>
                <a:cs typeface="NotoSans-Bold"/>
              </a:rPr>
              <a:t>a + bx </a:t>
            </a:r>
            <a:r>
              <a:rPr lang="en-US" sz="1400" dirty="0">
                <a:solidFill>
                  <a:srgbClr val="000000"/>
                </a:solidFill>
                <a:effectLst/>
                <a:ea typeface="Times New Roman" panose="02020603050405020304" pitchFamily="18" charset="0"/>
              </a:rPr>
              <a:t>(a) Ef hallatalan (</a:t>
            </a:r>
            <a:r>
              <a:rPr lang="en-US" sz="1400" i="1" dirty="0">
                <a:solidFill>
                  <a:srgbClr val="000000"/>
                </a:solidFill>
                <a:effectLst/>
                <a:ea typeface="Times New Roman" panose="02020603050405020304" pitchFamily="18" charset="0"/>
              </a:rPr>
              <a:t>b</a:t>
            </a:r>
            <a:r>
              <a:rPr lang="en-US" sz="1400" dirty="0">
                <a:solidFill>
                  <a:srgbClr val="000000"/>
                </a:solidFill>
                <a:effectLst/>
                <a:ea typeface="Times New Roman" panose="02020603050405020304" pitchFamily="18" charset="0"/>
              </a:rPr>
              <a:t>) &gt; 0 hallar línan upp til hægri. (b) Ef hallatalan (</a:t>
            </a:r>
            <a:r>
              <a:rPr lang="en-US" sz="1400" i="1" dirty="0">
                <a:solidFill>
                  <a:srgbClr val="000000"/>
                </a:solidFill>
                <a:effectLst/>
                <a:ea typeface="Times New Roman" panose="02020603050405020304" pitchFamily="18" charset="0"/>
              </a:rPr>
              <a:t>b</a:t>
            </a:r>
            <a:r>
              <a:rPr lang="en-US" sz="1400" dirty="0">
                <a:solidFill>
                  <a:srgbClr val="000000"/>
                </a:solidFill>
                <a:ea typeface="Times New Roman" panose="02020603050405020304" pitchFamily="18" charset="0"/>
              </a:rPr>
              <a:t>) </a:t>
            </a:r>
            <a:r>
              <a:rPr lang="en-US" sz="1400" dirty="0">
                <a:solidFill>
                  <a:srgbClr val="000000"/>
                </a:solidFill>
                <a:effectLst/>
                <a:ea typeface="Times New Roman" panose="02020603050405020304" pitchFamily="18" charset="0"/>
              </a:rPr>
              <a:t>= 0 er línan lárétt. (c) Ef hallatalan (</a:t>
            </a:r>
            <a:r>
              <a:rPr lang="en-US" sz="1400" i="1" dirty="0">
                <a:solidFill>
                  <a:srgbClr val="000000"/>
                </a:solidFill>
                <a:effectLst/>
                <a:ea typeface="Times New Roman" panose="02020603050405020304" pitchFamily="18" charset="0"/>
              </a:rPr>
              <a:t>b</a:t>
            </a:r>
            <a:r>
              <a:rPr lang="en-US" sz="1400" dirty="0">
                <a:solidFill>
                  <a:srgbClr val="000000"/>
                </a:solidFill>
                <a:ea typeface="Times New Roman" panose="02020603050405020304" pitchFamily="18" charset="0"/>
              </a:rPr>
              <a:t>) </a:t>
            </a:r>
            <a:r>
              <a:rPr lang="en-US" sz="1400" dirty="0">
                <a:solidFill>
                  <a:srgbClr val="000000"/>
                </a:solidFill>
                <a:effectLst/>
                <a:ea typeface="Times New Roman" panose="02020603050405020304" pitchFamily="18" charset="0"/>
              </a:rPr>
              <a:t>&lt; 0 hallar línan niður til hægri.</a:t>
            </a:r>
            <a:endParaRPr lang="en-US" sz="1400" dirty="0"/>
          </a:p>
        </p:txBody>
      </p:sp>
    </p:spTree>
    <p:extLst>
      <p:ext uri="{BB962C8B-B14F-4D97-AF65-F5344CB8AC3E}">
        <p14:creationId xmlns:p14="http://schemas.microsoft.com/office/powerpoint/2010/main" val="307144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309893"/>
            <a:ext cx="9113292" cy="993085"/>
          </a:xfrm>
        </p:spPr>
        <p:txBody>
          <a:bodyPr>
            <a:normAutofit/>
          </a:bodyPr>
          <a:lstStyle/>
          <a:p>
            <a:r>
              <a:rPr lang="en-US" dirty="0"/>
              <a:t>14.2 Námsmarkmið 2: Prófa forsendur línulegrar aðhvarfsgreiningar.</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616687" y="1353312"/>
            <a:ext cx="10845211" cy="4999987"/>
          </a:xfrm>
        </p:spPr>
        <p:txBody>
          <a:bodyPr>
            <a:normAutofit/>
          </a:bodyPr>
          <a:lstStyle/>
          <a:p>
            <a:pPr marL="0" indent="0">
              <a:buNone/>
            </a:pPr>
            <a:r>
              <a:rPr lang="en-US" dirty="0"/>
              <a:t>Forsendur línulegrar aðhvarfsgreiningar</a:t>
            </a:r>
          </a:p>
          <a:p>
            <a:pPr lvl="1"/>
            <a:r>
              <a:rPr lang="en-US" dirty="0">
                <a:effectLst/>
                <a:ea typeface="Times New Roman" panose="02020603050405020304" pitchFamily="18" charset="0"/>
              </a:rPr>
              <a:t>Marktektarpróf á fylgnistuðlinum krefst þess að gögnin uppfylli tilteknar forsendur.</a:t>
            </a:r>
            <a:r>
              <a:rPr lang="en-US" sz="2200" dirty="0">
                <a:effectLst/>
                <a:ea typeface="Times New Roman" panose="02020603050405020304" pitchFamily="18" charset="0"/>
              </a:rPr>
              <a:t> </a:t>
            </a:r>
          </a:p>
          <a:p>
            <a:pPr lvl="1"/>
            <a:r>
              <a:rPr lang="en-US" dirty="0">
                <a:effectLst/>
                <a:ea typeface="Times New Roman" panose="02020603050405020304" pitchFamily="18" charset="0"/>
                <a:cs typeface="Arial" panose="020B0604020202020204" pitchFamily="34" charset="0"/>
              </a:rPr>
              <a:t>Marktektarprófið byggist á eftirfarandi forsendum:</a:t>
            </a:r>
            <a:endParaRPr lang="en-US" dirty="0">
              <a:effectLst/>
              <a:ea typeface="Calibri" panose="020F0502020204030204" pitchFamily="34" charset="0"/>
              <a:cs typeface="Arial" panose="020B0604020202020204" pitchFamily="34" charset="0"/>
            </a:endParaRPr>
          </a:p>
          <a:p>
            <a:pPr marL="1257300" lvl="2" indent="-342900">
              <a:lnSpc>
                <a:spcPct val="107000"/>
              </a:lnSpc>
              <a:spcBef>
                <a:spcPts val="0"/>
              </a:spcBef>
              <a:spcAft>
                <a:spcPts val="800"/>
              </a:spcAft>
              <a:buSzPct val="100000"/>
              <a:buFont typeface="+mj-lt"/>
              <a:buAutoNum type="arabicPeriod"/>
              <a:tabLst>
                <a:tab pos="457200" algn="l"/>
              </a:tabLst>
            </a:pPr>
            <a:r>
              <a:rPr lang="en-US" dirty="0">
                <a:solidFill>
                  <a:schemeClr val="tx1"/>
                </a:solidFill>
                <a:effectLst/>
                <a:ea typeface="Times New Roman" panose="02020603050405020304" pitchFamily="18" charset="0"/>
                <a:cs typeface="Arial" panose="020B0604020202020204" pitchFamily="34" charset="0"/>
              </a:rPr>
              <a:t>Í þýðinu er línulegt samband sem lýsir meðalgildi </a:t>
            </a:r>
            <a:r>
              <a:rPr lang="en-US" i="1" dirty="0">
                <a:solidFill>
                  <a:schemeClr val="tx1"/>
                </a:solidFill>
                <a:effectLst/>
                <a:ea typeface="Times New Roman" panose="02020603050405020304" pitchFamily="18" charset="0"/>
                <a:cs typeface="Arial" panose="020B0604020202020204" pitchFamily="34" charset="0"/>
              </a:rPr>
              <a:t>y</a:t>
            </a:r>
            <a:r>
              <a:rPr lang="en-US" dirty="0">
                <a:solidFill>
                  <a:schemeClr val="tx1"/>
                </a:solidFill>
                <a:effectLst/>
                <a:ea typeface="Times New Roman" panose="02020603050405020304" pitchFamily="18" charset="0"/>
                <a:cs typeface="Arial" panose="020B0604020202020204" pitchFamily="34" charset="0"/>
              </a:rPr>
              <a:t> fyrir mismunandi gildi á </a:t>
            </a:r>
            <a:r>
              <a:rPr lang="en-US" i="1" dirty="0">
                <a:solidFill>
                  <a:schemeClr val="tx1"/>
                </a:solidFill>
                <a:effectLst/>
                <a:ea typeface="Times New Roman" panose="02020603050405020304" pitchFamily="18" charset="0"/>
                <a:cs typeface="Arial" panose="020B0604020202020204" pitchFamily="34" charset="0"/>
              </a:rPr>
              <a:t>x</a:t>
            </a:r>
            <a:r>
              <a:rPr lang="en-US" dirty="0">
                <a:solidFill>
                  <a:schemeClr val="tx1"/>
                </a:solidFill>
                <a:effectLst/>
                <a:ea typeface="Times New Roman" panose="02020603050405020304" pitchFamily="18" charset="0"/>
                <a:cs typeface="Arial" panose="020B0604020202020204" pitchFamily="34" charset="0"/>
              </a:rPr>
              <a:t>. Með öðrum orðum liggur væntigildi </a:t>
            </a:r>
            <a:r>
              <a:rPr lang="en-US" i="1" dirty="0">
                <a:solidFill>
                  <a:schemeClr val="tx1"/>
                </a:solidFill>
                <a:effectLst/>
                <a:ea typeface="Times New Roman" panose="02020603050405020304" pitchFamily="18" charset="0"/>
                <a:cs typeface="Arial" panose="020B0604020202020204" pitchFamily="34" charset="0"/>
              </a:rPr>
              <a:t>y</a:t>
            </a:r>
            <a:r>
              <a:rPr lang="en-US" dirty="0">
                <a:solidFill>
                  <a:schemeClr val="tx1"/>
                </a:solidFill>
                <a:effectLst/>
                <a:ea typeface="Times New Roman" panose="02020603050405020304" pitchFamily="18" charset="0"/>
                <a:cs typeface="Arial" panose="020B0604020202020204" pitchFamily="34" charset="0"/>
              </a:rPr>
              <a:t> fyrir hvert tiltekið gildi á beinni línu í þýðinu.  </a:t>
            </a:r>
          </a:p>
          <a:p>
            <a:pPr marL="1257300" lvl="2" indent="-342900">
              <a:lnSpc>
                <a:spcPct val="107000"/>
              </a:lnSpc>
              <a:spcBef>
                <a:spcPts val="0"/>
              </a:spcBef>
              <a:spcAft>
                <a:spcPts val="800"/>
              </a:spcAft>
              <a:buSzPct val="100000"/>
              <a:buFont typeface="+mj-lt"/>
              <a:buAutoNum type="arabicPeriod"/>
              <a:tabLst>
                <a:tab pos="457200" algn="l"/>
              </a:tabLst>
            </a:pPr>
            <a:r>
              <a:rPr lang="en-US" dirty="0">
                <a:solidFill>
                  <a:schemeClr val="tx1"/>
                </a:solidFill>
                <a:effectLst/>
                <a:ea typeface="Times New Roman" panose="02020603050405020304" pitchFamily="18" charset="0"/>
                <a:cs typeface="Arial" panose="020B0604020202020204" pitchFamily="34" charset="0"/>
              </a:rPr>
              <a:t>Gildi </a:t>
            </a:r>
            <a:r>
              <a:rPr lang="en-US" i="1" dirty="0">
                <a:solidFill>
                  <a:schemeClr val="tx1"/>
                </a:solidFill>
                <a:effectLst/>
                <a:ea typeface="Times New Roman" panose="02020603050405020304" pitchFamily="18" charset="0"/>
                <a:cs typeface="Arial" panose="020B0604020202020204" pitchFamily="34" charset="0"/>
              </a:rPr>
              <a:t>y</a:t>
            </a:r>
            <a:r>
              <a:rPr lang="en-US" dirty="0">
                <a:solidFill>
                  <a:schemeClr val="tx1"/>
                </a:solidFill>
                <a:effectLst/>
                <a:ea typeface="Times New Roman" panose="02020603050405020304" pitchFamily="18" charset="0"/>
                <a:cs typeface="Arial" panose="020B0604020202020204" pitchFamily="34" charset="0"/>
              </a:rPr>
              <a:t> fyrir hvert tiltekið </a:t>
            </a:r>
            <a:r>
              <a:rPr lang="en-US" i="1" dirty="0">
                <a:solidFill>
                  <a:schemeClr val="tx1"/>
                </a:solidFill>
                <a:effectLst/>
                <a:ea typeface="Times New Roman" panose="02020603050405020304" pitchFamily="18" charset="0"/>
                <a:cs typeface="Arial" panose="020B0604020202020204" pitchFamily="34" charset="0"/>
              </a:rPr>
              <a:t>x</a:t>
            </a:r>
            <a:r>
              <a:rPr lang="en-US" dirty="0">
                <a:solidFill>
                  <a:schemeClr val="tx1"/>
                </a:solidFill>
                <a:effectLst/>
                <a:ea typeface="Times New Roman" panose="02020603050405020304" pitchFamily="18" charset="0"/>
                <a:cs typeface="Arial" panose="020B0604020202020204" pitchFamily="34" charset="0"/>
              </a:rPr>
              <a:t>-gildi eru normaldreifð umhverfis línuna. </a:t>
            </a:r>
          </a:p>
          <a:p>
            <a:pPr marL="1257300" lvl="2" indent="-342900">
              <a:lnSpc>
                <a:spcPct val="107000"/>
              </a:lnSpc>
              <a:spcBef>
                <a:spcPts val="0"/>
              </a:spcBef>
              <a:spcAft>
                <a:spcPts val="800"/>
              </a:spcAft>
              <a:buSzPct val="100000"/>
              <a:buFont typeface="+mj-lt"/>
              <a:buAutoNum type="arabicPeriod"/>
              <a:tabLst>
                <a:tab pos="457200" algn="l"/>
              </a:tabLst>
            </a:pPr>
            <a:r>
              <a:rPr lang="en-US" dirty="0">
                <a:solidFill>
                  <a:schemeClr val="tx1"/>
                </a:solidFill>
                <a:effectLst/>
                <a:ea typeface="Times New Roman" panose="02020603050405020304" pitchFamily="18" charset="0"/>
                <a:cs typeface="Arial" panose="020B0604020202020204" pitchFamily="34" charset="0"/>
              </a:rPr>
              <a:t>Staðalfrávik </a:t>
            </a:r>
            <a:r>
              <a:rPr lang="en-US" i="1" dirty="0">
                <a:solidFill>
                  <a:schemeClr val="tx1"/>
                </a:solidFill>
                <a:effectLst/>
                <a:ea typeface="Times New Roman" panose="02020603050405020304" pitchFamily="18" charset="0"/>
                <a:cs typeface="Arial" panose="020B0604020202020204" pitchFamily="34" charset="0"/>
              </a:rPr>
              <a:t>y</a:t>
            </a:r>
            <a:r>
              <a:rPr lang="en-US" dirty="0">
                <a:solidFill>
                  <a:schemeClr val="tx1"/>
                </a:solidFill>
                <a:effectLst/>
                <a:ea typeface="Times New Roman" panose="02020603050405020304" pitchFamily="18" charset="0"/>
                <a:cs typeface="Arial" panose="020B0604020202020204" pitchFamily="34" charset="0"/>
              </a:rPr>
              <a:t>-gilda þýðisins umhverfis línuna eru þau sömu fyrir hvert gildi á </a:t>
            </a:r>
            <a:r>
              <a:rPr lang="en-US" i="1" dirty="0">
                <a:solidFill>
                  <a:schemeClr val="tx1"/>
                </a:solidFill>
                <a:effectLst/>
                <a:ea typeface="Times New Roman" panose="02020603050405020304" pitchFamily="18" charset="0"/>
                <a:cs typeface="Arial" panose="020B0604020202020204" pitchFamily="34" charset="0"/>
              </a:rPr>
              <a:t>x</a:t>
            </a:r>
            <a:r>
              <a:rPr lang="en-US" dirty="0">
                <a:solidFill>
                  <a:schemeClr val="tx1"/>
                </a:solidFill>
                <a:effectLst/>
                <a:ea typeface="Times New Roman" panose="02020603050405020304" pitchFamily="18" charset="0"/>
                <a:cs typeface="Arial" panose="020B0604020202020204" pitchFamily="34" charset="0"/>
              </a:rPr>
              <a:t>. </a:t>
            </a:r>
          </a:p>
          <a:p>
            <a:pPr marL="1257300" lvl="2" indent="-342900">
              <a:lnSpc>
                <a:spcPct val="107000"/>
              </a:lnSpc>
              <a:spcBef>
                <a:spcPts val="0"/>
              </a:spcBef>
              <a:spcAft>
                <a:spcPts val="800"/>
              </a:spcAft>
              <a:buSzPct val="100000"/>
              <a:buFont typeface="+mj-lt"/>
              <a:buAutoNum type="arabicPeriod"/>
              <a:tabLst>
                <a:tab pos="457200" algn="l"/>
              </a:tabLst>
            </a:pPr>
            <a:r>
              <a:rPr lang="en-US" dirty="0">
                <a:solidFill>
                  <a:schemeClr val="tx1"/>
                </a:solidFill>
                <a:effectLst/>
                <a:ea typeface="Times New Roman" panose="02020603050405020304" pitchFamily="18" charset="0"/>
                <a:cs typeface="Arial" panose="020B0604020202020204" pitchFamily="34" charset="0"/>
              </a:rPr>
              <a:t>Leifaskekkjurnar eru innbyrðis óháðar (mynda ekkert mynstur).</a:t>
            </a:r>
          </a:p>
          <a:p>
            <a:pPr marL="1257300" lvl="2" indent="-342900">
              <a:lnSpc>
                <a:spcPct val="107000"/>
              </a:lnSpc>
              <a:spcBef>
                <a:spcPts val="0"/>
              </a:spcBef>
              <a:spcAft>
                <a:spcPts val="800"/>
              </a:spcAft>
              <a:buSzPct val="100000"/>
              <a:buFont typeface="+mj-lt"/>
              <a:buAutoNum type="arabicPeriod"/>
              <a:tabLst>
                <a:tab pos="457200" algn="l"/>
              </a:tabLst>
            </a:pPr>
            <a:r>
              <a:rPr lang="en-US" dirty="0">
                <a:solidFill>
                  <a:schemeClr val="tx1"/>
                </a:solidFill>
                <a:effectLst/>
                <a:ea typeface="Times New Roman" panose="02020603050405020304" pitchFamily="18" charset="0"/>
                <a:cs typeface="Arial" panose="020B0604020202020204" pitchFamily="34" charset="0"/>
              </a:rPr>
              <a:t>Gögnin koma úr vel hönnuðu slembiúrtaki eða slembiraðaðri tilraun.</a:t>
            </a:r>
            <a:endParaRPr lang="en-US" dirty="0">
              <a:solidFill>
                <a:schemeClr val="tx1"/>
              </a:solidFill>
              <a:effectLst/>
              <a:ea typeface="Calibri" panose="020F0502020204030204" pitchFamily="34" charset="0"/>
              <a:cs typeface="Arial" panose="020B0604020202020204" pitchFamily="34" charset="0"/>
            </a:endParaRPr>
          </a:p>
          <a:p>
            <a:pPr lvl="1"/>
            <a:endParaRPr lang="en-US" sz="2000" b="1" dirty="0">
              <a:solidFill>
                <a:schemeClr val="tx1"/>
              </a:solidFill>
              <a:effectLst/>
              <a:latin typeface="Times New Roman" panose="02020603050405020304" pitchFamily="18" charset="0"/>
              <a:ea typeface="Calibri" panose="020F0502020204030204" pitchFamily="34" charset="0"/>
            </a:endParaRPr>
          </a:p>
          <a:p>
            <a:pPr marL="914400" lvl="2" indent="0">
              <a:buNone/>
            </a:pPr>
            <a:endParaRPr lang="en-US" sz="1600" dirty="0">
              <a:solidFill>
                <a:schemeClr val="tx1"/>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03827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309893"/>
            <a:ext cx="9113292" cy="993085"/>
          </a:xfrm>
        </p:spPr>
        <p:txBody>
          <a:bodyPr>
            <a:normAutofit/>
          </a:bodyPr>
          <a:lstStyle/>
          <a:p>
            <a:r>
              <a:rPr lang="en-US" dirty="0"/>
              <a:t>14.3 Námsmarkmið 1: Reikna hallatölu og skurðpunkt við </a:t>
            </a:r>
            <a:r>
              <a:rPr lang="en-US" i="1" dirty="0"/>
              <a:t>y</a:t>
            </a:r>
            <a:r>
              <a:rPr lang="en-US" dirty="0"/>
              <a:t>-ás fyrir línulegt aðhvarfslíkan með aðstoð tækni.</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53312"/>
                <a:ext cx="10515600" cy="4918264"/>
              </a:xfrm>
            </p:spPr>
            <p:txBody>
              <a:bodyPr>
                <a:normAutofit fontScale="55000" lnSpcReduction="20000"/>
              </a:bodyPr>
              <a:lstStyle/>
              <a:p>
                <a:pPr marL="0" indent="0">
                  <a:buNone/>
                </a:pPr>
                <a:r>
                  <a:rPr lang="en-US" sz="5100" dirty="0"/>
                  <a:t>Línulegt aðhvarfslíkan</a:t>
                </a:r>
              </a:p>
              <a:p>
                <a:pPr marL="0" marR="0"/>
                <a:r>
                  <a:rPr lang="en-US" sz="3200" dirty="0">
                    <a:effectLst/>
                    <a:ea typeface="Times New Roman" panose="02020603050405020304" pitchFamily="18" charset="0"/>
                  </a:rPr>
                  <a:t>Þegar fylgni hefur reynst marktæk er línulegt aðhvarfslíkan sett fram.</a:t>
                </a:r>
                <a:r>
                  <a:rPr lang="en-US" sz="3200" b="1" dirty="0">
                    <a:effectLst/>
                    <a:ea typeface="Times New Roman" panose="02020603050405020304" pitchFamily="18" charset="0"/>
                  </a:rPr>
                  <a:t> </a:t>
                </a:r>
              </a:p>
              <a:p>
                <a:pPr marL="0" marR="0"/>
                <a:r>
                  <a:rPr lang="en-US" sz="3200" dirty="0">
                    <a:effectLst/>
                    <a:ea typeface="Times New Roman" panose="02020603050405020304" pitchFamily="18" charset="0"/>
                  </a:rPr>
                  <a:t>Markmið aðhvarfsgreiningarinnar er að ákvarða stuðlana </a:t>
                </a:r>
                <a:r>
                  <a:rPr lang="en-US" sz="3200" i="1" dirty="0">
                    <a:effectLst/>
                    <a:ea typeface="Times New Roman" panose="02020603050405020304" pitchFamily="18" charset="0"/>
                  </a:rPr>
                  <a:t>a</a:t>
                </a:r>
                <a:r>
                  <a:rPr lang="en-US" sz="3200" dirty="0">
                    <a:effectLst/>
                    <a:ea typeface="Times New Roman" panose="02020603050405020304" pitchFamily="18" charset="0"/>
                  </a:rPr>
                  <a:t> og </a:t>
                </a:r>
                <a:r>
                  <a:rPr lang="en-US" sz="3200" i="1" dirty="0">
                    <a:effectLst/>
                    <a:ea typeface="Times New Roman" panose="02020603050405020304" pitchFamily="18" charset="0"/>
                  </a:rPr>
                  <a:t>b</a:t>
                </a:r>
                <a:r>
                  <a:rPr lang="en-US" sz="3200" dirty="0">
                    <a:effectLst/>
                    <a:ea typeface="Times New Roman" panose="02020603050405020304" pitchFamily="18" charset="0"/>
                  </a:rPr>
                  <a:t> í eftirfarandi jöfnu:</a:t>
                </a: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acc>
                        <m:accPr>
                          <m:chr m:val="̂"/>
                          <m:ctrlP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acc>
                      <m: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32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𝑏𝑥</m:t>
                      </m:r>
                    </m:oMath>
                  </m:oMathPara>
                </a14:m>
                <a:endParaRPr lang="en-US" sz="3200" dirty="0">
                  <a:solidFill>
                    <a:srgbClr val="000000"/>
                  </a:solidFill>
                  <a:effectLst/>
                  <a:ea typeface="Arial" panose="020B0604020202020204" pitchFamily="34" charset="0"/>
                </a:endParaRPr>
              </a:p>
              <a:p>
                <a:pPr marL="0" marR="0"/>
                <a:r>
                  <a:rPr lang="en-US" sz="3200" dirty="0">
                    <a:effectLst/>
                    <a:ea typeface="Times New Roman" panose="02020603050405020304" pitchFamily="18" charset="0"/>
                  </a:rPr>
                  <a:t>Hallatalan (</a:t>
                </a:r>
                <a:r>
                  <a:rPr lang="en-US" sz="3200" i="1" dirty="0">
                    <a:effectLst/>
                    <a:ea typeface="Times New Roman" panose="02020603050405020304" pitchFamily="18" charset="0"/>
                  </a:rPr>
                  <a:t>b</a:t>
                </a:r>
                <a:r>
                  <a:rPr lang="en-US" sz="3200" dirty="0">
                    <a:effectLst/>
                    <a:ea typeface="Times New Roman" panose="02020603050405020304" pitchFamily="18" charset="0"/>
                  </a:rPr>
                  <a:t>) og skurðpunkturinn við </a:t>
                </a:r>
                <a:r>
                  <a:rPr lang="en-US" sz="3200" i="1" dirty="0">
                    <a:effectLst/>
                    <a:ea typeface="Times New Roman" panose="02020603050405020304" pitchFamily="18" charset="0"/>
                  </a:rPr>
                  <a:t>y</a:t>
                </a:r>
                <a:r>
                  <a:rPr lang="en-US" sz="3200" dirty="0">
                    <a:effectLst/>
                    <a:ea typeface="Times New Roman" panose="02020603050405020304" pitchFamily="18" charset="0"/>
                  </a:rPr>
                  <a:t>-ás (</a:t>
                </a:r>
                <a:r>
                  <a:rPr lang="en-US" sz="3200" i="1" dirty="0">
                    <a:effectLst/>
                    <a:ea typeface="Times New Roman" panose="02020603050405020304" pitchFamily="18" charset="0"/>
                  </a:rPr>
                  <a:t>a</a:t>
                </a:r>
                <a:r>
                  <a:rPr lang="en-US" sz="3200" dirty="0">
                    <a:effectLst/>
                    <a:ea typeface="Times New Roman" panose="02020603050405020304" pitchFamily="18" charset="0"/>
                  </a:rPr>
                  <a:t>) má reikna með eftirfarandi formúlum:</a:t>
                </a:r>
              </a:p>
              <a:p>
                <a:pPr marL="0" marR="0" indent="0">
                  <a:lnSpc>
                    <a:spcPct val="107000"/>
                  </a:lnSpc>
                  <a:spcBef>
                    <a:spcPts val="0"/>
                  </a:spcBef>
                  <a:spcAft>
                    <a:spcPts val="800"/>
                  </a:spcAft>
                  <a:buNone/>
                </a:pPr>
                <a14:m>
                  <m:oMathPara xmlns:m="http://schemas.openxmlformats.org/officeDocument/2006/math">
                    <m:oMathParaPr>
                      <m:jc m:val="centerGroup"/>
                    </m:oMathParaPr>
                    <m:oMath xmlns:m="http://schemas.openxmlformats.org/officeDocument/2006/math">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𝑥𝑦</m:t>
                              </m:r>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𝑦</m:t>
                                      </m:r>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e>
                              </m:nary>
                            </m:e>
                          </m:nary>
                        </m:num>
                        <m:den>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𝑛</m:t>
                          </m:r>
                          <m:nary>
                            <m:naryPr>
                              <m:chr m:val="∑"/>
                              <m:limLoc m:val="undOvr"/>
                              <m:subHide m:val="on"/>
                              <m:supHide m:val="on"/>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sSup>
                                <m:sSupPr>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sSup>
                            <m:sSupPr>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nary>
                                <m:naryPr>
                                  <m:chr m:val="∑"/>
                                  <m:limLoc m:val="undOvr"/>
                                  <m:subHide m:val="on"/>
                                  <m:supHide m:val="on"/>
                                  <m:ctrlP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ctrlPr>
                                </m:naryPr>
                                <m:sub/>
                                <m:sup/>
                                <m:e>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m:t>
                                  </m:r>
                                </m:e>
                              </m:nary>
                            </m:e>
                            <m:sup>
                              <m:r>
                                <a:rPr lang="en-US" sz="3200" i="1">
                                  <a:solidFill>
                                    <a:srgbClr val="424242"/>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den>
                      </m:f>
                    </m:oMath>
                  </m:oMathPara>
                </a14:m>
                <a:endParaRPr lang="en-US" sz="3200" dirty="0">
                  <a:effectLst/>
                  <a:ea typeface="Calibri" panose="020F0502020204030204" pitchFamily="34" charset="0"/>
                  <a:cs typeface="Arial" panose="020B0604020202020204" pitchFamily="34" charset="0"/>
                </a:endParaRPr>
              </a:p>
              <a:p>
                <a:pPr marL="0" marR="0" indent="0">
                  <a:buNone/>
                </a:pPr>
                <a14:m>
                  <m:oMathPara xmlns:m="http://schemas.openxmlformats.org/officeDocument/2006/math">
                    <m:oMathParaPr>
                      <m:jc m:val="centerGroup"/>
                    </m:oMathParaPr>
                    <m:oMath xmlns:m="http://schemas.openxmlformats.org/officeDocument/2006/math">
                      <m:r>
                        <a:rPr lang="en-US" sz="3200" i="1">
                          <a:effectLst/>
                          <a:latin typeface="Cambria Math" panose="02040503050406030204" pitchFamily="18" charset="0"/>
                          <a:ea typeface="Times New Roman" panose="02020603050405020304" pitchFamily="18" charset="0"/>
                        </a:rPr>
                        <m:t>𝑎</m:t>
                      </m:r>
                      <m:r>
                        <a:rPr lang="en-US" sz="3200" i="1">
                          <a:effectLst/>
                          <a:latin typeface="Cambria Math" panose="02040503050406030204" pitchFamily="18" charset="0"/>
                          <a:ea typeface="Times New Roman" panose="02020603050405020304" pitchFamily="18" charset="0"/>
                        </a:rPr>
                        <m:t>=</m:t>
                      </m:r>
                      <m:f>
                        <m:fPr>
                          <m:ctrlPr>
                            <a:rPr lang="en-US" sz="3200" i="1">
                              <a:effectLst/>
                              <a:latin typeface="Cambria Math" panose="02040503050406030204" pitchFamily="18" charset="0"/>
                              <a:ea typeface="Times New Roman" panose="02020603050405020304" pitchFamily="18" charset="0"/>
                            </a:rPr>
                          </m:ctrlPr>
                        </m:fPr>
                        <m:num>
                          <m:nary>
                            <m:naryPr>
                              <m:chr m:val="∑"/>
                              <m:limLoc m:val="undOvr"/>
                              <m:subHide m:val="on"/>
                              <m:supHide m:val="on"/>
                              <m:ctrlPr>
                                <a:rPr lang="en-US" sz="3200" i="1">
                                  <a:effectLst/>
                                  <a:latin typeface="Cambria Math" panose="02040503050406030204" pitchFamily="18" charset="0"/>
                                  <a:ea typeface="Times New Roman" panose="02020603050405020304" pitchFamily="18" charset="0"/>
                                </a:rPr>
                              </m:ctrlPr>
                            </m:naryPr>
                            <m:sub/>
                            <m:sup/>
                            <m:e>
                              <m:r>
                                <a:rPr lang="en-US" sz="3200" i="1">
                                  <a:effectLst/>
                                  <a:latin typeface="Cambria Math" panose="02040503050406030204" pitchFamily="18" charset="0"/>
                                  <a:ea typeface="Times New Roman" panose="02020603050405020304" pitchFamily="18" charset="0"/>
                                </a:rPr>
                                <m:t>𝑦</m:t>
                              </m:r>
                            </m:e>
                          </m:nary>
                        </m:num>
                        <m:den>
                          <m:r>
                            <a:rPr lang="en-US" sz="3200" i="1">
                              <a:effectLst/>
                              <a:latin typeface="Cambria Math" panose="02040503050406030204" pitchFamily="18" charset="0"/>
                              <a:ea typeface="Times New Roman" panose="02020603050405020304" pitchFamily="18" charset="0"/>
                            </a:rPr>
                            <m:t>𝑛</m:t>
                          </m:r>
                        </m:den>
                      </m:f>
                      <m:r>
                        <a:rPr lang="en-US" sz="3200" i="1">
                          <a:effectLst/>
                          <a:latin typeface="Cambria Math" panose="02040503050406030204" pitchFamily="18" charset="0"/>
                          <a:ea typeface="Times New Roman" panose="02020603050405020304" pitchFamily="18" charset="0"/>
                        </a:rPr>
                        <m:t>−</m:t>
                      </m:r>
                      <m:r>
                        <a:rPr lang="en-US" sz="3200" i="1">
                          <a:effectLst/>
                          <a:latin typeface="Cambria Math" panose="02040503050406030204" pitchFamily="18" charset="0"/>
                          <a:ea typeface="Times New Roman" panose="02020603050405020304" pitchFamily="18" charset="0"/>
                        </a:rPr>
                        <m:t>𝑏</m:t>
                      </m:r>
                      <m:f>
                        <m:fPr>
                          <m:ctrlPr>
                            <a:rPr lang="en-US" sz="3200" i="1">
                              <a:effectLst/>
                              <a:latin typeface="Cambria Math" panose="02040503050406030204" pitchFamily="18" charset="0"/>
                              <a:ea typeface="Times New Roman" panose="02020603050405020304" pitchFamily="18" charset="0"/>
                            </a:rPr>
                          </m:ctrlPr>
                        </m:fPr>
                        <m:num>
                          <m:nary>
                            <m:naryPr>
                              <m:chr m:val="∑"/>
                              <m:limLoc m:val="undOvr"/>
                              <m:subHide m:val="on"/>
                              <m:supHide m:val="on"/>
                              <m:ctrlPr>
                                <a:rPr lang="en-US" sz="3200" i="1">
                                  <a:effectLst/>
                                  <a:latin typeface="Cambria Math" panose="02040503050406030204" pitchFamily="18" charset="0"/>
                                  <a:ea typeface="Times New Roman" panose="02020603050405020304" pitchFamily="18" charset="0"/>
                                </a:rPr>
                              </m:ctrlPr>
                            </m:naryPr>
                            <m:sub/>
                            <m:sup/>
                            <m:e>
                              <m:r>
                                <a:rPr lang="en-US" sz="3200" i="1">
                                  <a:effectLst/>
                                  <a:latin typeface="Cambria Math" panose="02040503050406030204" pitchFamily="18" charset="0"/>
                                  <a:ea typeface="Times New Roman" panose="02020603050405020304" pitchFamily="18" charset="0"/>
                                </a:rPr>
                                <m:t>𝑥</m:t>
                              </m:r>
                            </m:e>
                          </m:nary>
                        </m:num>
                        <m:den>
                          <m:r>
                            <a:rPr lang="en-US" sz="3200" i="1">
                              <a:effectLst/>
                              <a:latin typeface="Cambria Math" panose="02040503050406030204" pitchFamily="18" charset="0"/>
                              <a:ea typeface="Times New Roman" panose="02020603050405020304" pitchFamily="18" charset="0"/>
                            </a:rPr>
                            <m:t>𝑛</m:t>
                          </m:r>
                        </m:den>
                      </m:f>
                    </m:oMath>
                  </m:oMathPara>
                </a14:m>
                <a:endParaRPr lang="en-US" sz="3200" dirty="0">
                  <a:effectLst/>
                  <a:ea typeface="Times New Roman" panose="02020603050405020304" pitchFamily="18" charset="0"/>
                </a:endParaRPr>
              </a:p>
              <a:p>
                <a:pPr marL="0" indent="0">
                  <a:buNone/>
                </a:pPr>
                <a:r>
                  <a:rPr lang="en-US" sz="5100" dirty="0"/>
                  <a:t>Notkun Excel</a:t>
                </a:r>
              </a:p>
              <a:p>
                <a:pPr>
                  <a:lnSpc>
                    <a:spcPct val="110000"/>
                  </a:lnSpc>
                </a:pPr>
                <a:r>
                  <a:rPr lang="en-US" sz="3200" dirty="0">
                    <a:solidFill>
                      <a:srgbClr val="424242"/>
                    </a:solidFill>
                    <a:effectLst/>
                    <a:ea typeface="Times New Roman" panose="02020603050405020304" pitchFamily="18" charset="0"/>
                    <a:cs typeface="Arial" panose="020B0604020202020204" pitchFamily="34" charset="0"/>
                  </a:rPr>
                  <a:t>Til að reikna hallatölu og skurðpunkt við </a:t>
                </a:r>
                <a:r>
                  <a:rPr lang="en-US" sz="3200" i="1" dirty="0">
                    <a:solidFill>
                      <a:srgbClr val="424242"/>
                    </a:solidFill>
                    <a:effectLst/>
                    <a:ea typeface="Times New Roman" panose="02020603050405020304" pitchFamily="18" charset="0"/>
                    <a:cs typeface="Arial" panose="020B0604020202020204" pitchFamily="34" charset="0"/>
                  </a:rPr>
                  <a:t>y</a:t>
                </a:r>
                <a:r>
                  <a:rPr lang="en-US" sz="3200" dirty="0">
                    <a:solidFill>
                      <a:srgbClr val="424242"/>
                    </a:solidFill>
                    <a:effectLst/>
                    <a:ea typeface="Times New Roman" panose="02020603050405020304" pitchFamily="18" charset="0"/>
                    <a:cs typeface="Arial" panose="020B0604020202020204" pitchFamily="34" charset="0"/>
                  </a:rPr>
                  <a:t>-ás línulega líkansins skal fyrst færa (</a:t>
                </a:r>
                <a:r>
                  <a:rPr lang="en-US" sz="3200" i="1" dirty="0">
                    <a:solidFill>
                      <a:srgbClr val="424242"/>
                    </a:solidFill>
                    <a:effectLst/>
                    <a:ea typeface="Times New Roman" panose="02020603050405020304" pitchFamily="18" charset="0"/>
                    <a:cs typeface="Arial" panose="020B0604020202020204" pitchFamily="34" charset="0"/>
                  </a:rPr>
                  <a:t>x, y</a:t>
                </a:r>
                <a:r>
                  <a:rPr lang="en-US" sz="3200" dirty="0">
                    <a:solidFill>
                      <a:srgbClr val="424242"/>
                    </a:solidFill>
                    <a:effectLst/>
                    <a:ea typeface="Times New Roman" panose="02020603050405020304" pitchFamily="18" charset="0"/>
                    <a:cs typeface="Arial" panose="020B0604020202020204" pitchFamily="34" charset="0"/>
                  </a:rPr>
                  <a:t>)-gögnin í tvo dálka í Excel. Síðan má nota Excel-skipanirnar =SLOPE og =INTERCEPT til að reikna hallatöluna og skurðpunktinn.</a:t>
                </a:r>
              </a:p>
              <a:p>
                <a:pPr marL="457200" lvl="1" indent="0">
                  <a:spcBef>
                    <a:spcPts val="1000"/>
                  </a:spcBef>
                  <a:buNone/>
                </a:pPr>
                <a:r>
                  <a:rPr lang="en-US" sz="3200" dirty="0">
                    <a:solidFill>
                      <a:srgbClr val="424242"/>
                    </a:solidFill>
                    <a:effectLst/>
                    <a:ea typeface="Times New Roman" panose="02020603050405020304" pitchFamily="18" charset="0"/>
                    <a:cs typeface="Arial" panose="020B0604020202020204" pitchFamily="34" charset="0"/>
                  </a:rPr>
                  <a:t>=SLOPE(</a:t>
                </a:r>
                <a:r>
                  <a:rPr lang="en-US" sz="3200" i="1" dirty="0">
                    <a:solidFill>
                      <a:srgbClr val="424242"/>
                    </a:solidFill>
                    <a:effectLst/>
                    <a:ea typeface="Times New Roman" panose="02020603050405020304" pitchFamily="18" charset="0"/>
                    <a:cs typeface="Arial" panose="020B0604020202020204" pitchFamily="34" charset="0"/>
                  </a:rPr>
                  <a:t>y-</a:t>
                </a:r>
                <a:r>
                  <a:rPr lang="en-US" sz="3200" dirty="0">
                    <a:solidFill>
                      <a:srgbClr val="424242"/>
                    </a:solidFill>
                    <a:effectLst/>
                    <a:ea typeface="Times New Roman" panose="02020603050405020304" pitchFamily="18" charset="0"/>
                    <a:cs typeface="Arial" panose="020B0604020202020204" pitchFamily="34" charset="0"/>
                  </a:rPr>
                  <a:t>gagnasvið, </a:t>
                </a:r>
                <a:r>
                  <a:rPr lang="en-US" sz="3200" i="1" dirty="0">
                    <a:solidFill>
                      <a:srgbClr val="424242"/>
                    </a:solidFill>
                    <a:effectLst/>
                    <a:ea typeface="Times New Roman" panose="02020603050405020304" pitchFamily="18" charset="0"/>
                    <a:cs typeface="Arial" panose="020B0604020202020204" pitchFamily="34" charset="0"/>
                  </a:rPr>
                  <a:t>x</a:t>
                </a:r>
                <a:r>
                  <a:rPr lang="en-US" sz="3200" dirty="0">
                    <a:solidFill>
                      <a:srgbClr val="424242"/>
                    </a:solidFill>
                    <a:effectLst/>
                    <a:ea typeface="Times New Roman" panose="02020603050405020304" pitchFamily="18" charset="0"/>
                    <a:cs typeface="Arial" panose="020B0604020202020204" pitchFamily="34" charset="0"/>
                  </a:rPr>
                  <a:t>-gagnasvið)</a:t>
                </a:r>
                <a:endParaRPr lang="en-US" sz="3200" dirty="0">
                  <a:effectLst/>
                  <a:ea typeface="Calibri" panose="020F0502020204030204" pitchFamily="34" charset="0"/>
                  <a:cs typeface="Arial" panose="020B0604020202020204" pitchFamily="34" charset="0"/>
                </a:endParaRPr>
              </a:p>
              <a:p>
                <a:pPr marL="457200" lvl="1" indent="0">
                  <a:spcBef>
                    <a:spcPts val="1000"/>
                  </a:spcBef>
                  <a:buNone/>
                </a:pPr>
                <a:r>
                  <a:rPr lang="en-US" sz="3200" dirty="0">
                    <a:solidFill>
                      <a:srgbClr val="424242"/>
                    </a:solidFill>
                    <a:effectLst/>
                    <a:ea typeface="Times New Roman" panose="02020603050405020304" pitchFamily="18" charset="0"/>
                    <a:cs typeface="Arial" panose="020B0604020202020204" pitchFamily="34" charset="0"/>
                  </a:rPr>
                  <a:t>=INTERCEPT(</a:t>
                </a:r>
                <a:r>
                  <a:rPr lang="en-US" sz="3200" i="1" dirty="0">
                    <a:solidFill>
                      <a:srgbClr val="424242"/>
                    </a:solidFill>
                    <a:effectLst/>
                    <a:ea typeface="Times New Roman" panose="02020603050405020304" pitchFamily="18" charset="0"/>
                    <a:cs typeface="Arial" panose="020B0604020202020204" pitchFamily="34" charset="0"/>
                  </a:rPr>
                  <a:t>y-</a:t>
                </a:r>
                <a:r>
                  <a:rPr lang="en-US" sz="3200" dirty="0">
                    <a:solidFill>
                      <a:srgbClr val="424242"/>
                    </a:solidFill>
                    <a:effectLst/>
                    <a:ea typeface="Times New Roman" panose="02020603050405020304" pitchFamily="18" charset="0"/>
                    <a:cs typeface="Arial" panose="020B0604020202020204" pitchFamily="34" charset="0"/>
                  </a:rPr>
                  <a:t>gagnasvið, </a:t>
                </a:r>
                <a:r>
                  <a:rPr lang="en-US" sz="3200" i="1" dirty="0">
                    <a:solidFill>
                      <a:srgbClr val="424242"/>
                    </a:solidFill>
                    <a:effectLst/>
                    <a:ea typeface="Times New Roman" panose="02020603050405020304" pitchFamily="18" charset="0"/>
                    <a:cs typeface="Arial" panose="020B0604020202020204" pitchFamily="34" charset="0"/>
                  </a:rPr>
                  <a:t>x</a:t>
                </a:r>
                <a:r>
                  <a:rPr lang="en-US" sz="3200" dirty="0">
                    <a:solidFill>
                      <a:srgbClr val="424242"/>
                    </a:solidFill>
                    <a:effectLst/>
                    <a:ea typeface="Times New Roman" panose="02020603050405020304" pitchFamily="18" charset="0"/>
                    <a:cs typeface="Arial" panose="020B0604020202020204" pitchFamily="34" charset="0"/>
                  </a:rPr>
                  <a:t>-gagnasvið)</a:t>
                </a:r>
                <a:endParaRPr lang="en-US" sz="3200" dirty="0"/>
              </a:p>
            </p:txBody>
          </p:sp>
        </mc:Choice>
        <mc:Fallback xmlns="">
          <p:sp>
            <p:nvSpPr>
              <p:cNvPr id="3" name="Content Placeholder 2">
                <a:extLst>
                  <a:ext uri="{FF2B5EF4-FFF2-40B4-BE49-F238E27FC236}">
                    <a16:creationId xmlns:a16="http://schemas.microsoft.com/office/drawing/2014/main" id="{540469E5-CD66-4E12-97BA-EBB44E6FE707}"/>
                  </a:ext>
                </a:extLst>
              </p:cNvPr>
              <p:cNvSpPr>
                <a:spLocks noGrp="1" noRot="1" noChangeAspect="1" noMove="1" noResize="1" noEditPoints="1" noAdjustHandles="1" noChangeArrowheads="1" noChangeShapeType="1" noTextEdit="1"/>
              </p:cNvSpPr>
              <p:nvPr>
                <p:ph sz="quarter" idx="12"/>
              </p:nvPr>
            </p:nvSpPr>
            <p:spPr>
              <a:xfrm>
                <a:off x="838200" y="1353312"/>
                <a:ext cx="10515600" cy="4918264"/>
              </a:xfrm>
              <a:blipFill>
                <a:blip r:embed="rId2"/>
                <a:stretch>
                  <a:fillRect l="-1217" t="-3346" b="-620"/>
                </a:stretch>
              </a:blipFill>
            </p:spPr>
            <p:txBody>
              <a:bodyPr/>
              <a:lstStyle/>
              <a:p>
                <a:r>
                  <a:rPr lang="en-US">
                    <a:noFill/>
                  </a:rPr>
                  <a:t> </a:t>
                </a:r>
              </a:p>
            </p:txBody>
          </p:sp>
        </mc:Fallback>
      </mc:AlternateContent>
    </p:spTree>
    <p:extLst>
      <p:ext uri="{BB962C8B-B14F-4D97-AF65-F5344CB8AC3E}">
        <p14:creationId xmlns:p14="http://schemas.microsoft.com/office/powerpoint/2010/main" val="4131661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76337"/>
            <a:ext cx="9113292" cy="993085"/>
          </a:xfrm>
        </p:spPr>
        <p:txBody>
          <a:bodyPr>
            <a:normAutofit/>
          </a:bodyPr>
          <a:lstStyle/>
          <a:p>
            <a:r>
              <a:rPr lang="en-US" dirty="0"/>
              <a:t>14.3 Námsmarkmið 2: Túlka og beita hallatölu og skurðpunktum við </a:t>
            </a:r>
            <a:r>
              <a:rPr lang="en-US" i="1" dirty="0"/>
              <a:t>y</a:t>
            </a:r>
            <a:r>
              <a:rPr lang="en-US" dirty="0"/>
              <a:t>-ás.</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53312"/>
            <a:ext cx="10515600" cy="4493305"/>
          </a:xfrm>
        </p:spPr>
        <p:txBody>
          <a:bodyPr>
            <a:normAutofit lnSpcReduction="10000"/>
          </a:bodyPr>
          <a:lstStyle/>
          <a:p>
            <a:pPr marL="0" indent="0">
              <a:buNone/>
            </a:pPr>
            <a:r>
              <a:rPr lang="en-US" dirty="0"/>
              <a:t>Túlkun hallatölu</a:t>
            </a:r>
          </a:p>
          <a:p>
            <a:pPr lvl="1"/>
            <a:r>
              <a:rPr lang="en-US" dirty="0">
                <a:solidFill>
                  <a:schemeClr val="accent3"/>
                </a:solidFill>
                <a:effectLst/>
                <a:ea typeface="Calibri" panose="020F0502020204030204" pitchFamily="34" charset="0"/>
                <a:cs typeface="Arial" panose="020B0604020202020204" pitchFamily="34" charset="0"/>
              </a:rPr>
              <a:t>Hallatala línunnar, </a:t>
            </a:r>
            <a:r>
              <a:rPr lang="en-US" i="1" dirty="0">
                <a:solidFill>
                  <a:schemeClr val="accent3"/>
                </a:solidFill>
                <a:effectLst/>
                <a:ea typeface="Calibri" panose="020F0502020204030204" pitchFamily="34" charset="0"/>
                <a:cs typeface="Arial" panose="020B0604020202020204" pitchFamily="34" charset="0"/>
              </a:rPr>
              <a:t>b</a:t>
            </a:r>
            <a:r>
              <a:rPr lang="en-US" dirty="0">
                <a:solidFill>
                  <a:schemeClr val="accent3"/>
                </a:solidFill>
                <a:effectLst/>
                <a:ea typeface="Calibri" panose="020F0502020204030204" pitchFamily="34" charset="0"/>
                <a:cs typeface="Arial" panose="020B0604020202020204" pitchFamily="34" charset="0"/>
              </a:rPr>
              <a:t>, lýsir því hvernig breytingar á breytunum tengjast. Mikilvægt er að túlka hallatöluna í samhengi við aðstæðurnar sem gögnin lýsa.</a:t>
            </a:r>
            <a:r>
              <a:rPr lang="en-US" sz="2200" dirty="0">
                <a:solidFill>
                  <a:schemeClr val="accent3"/>
                </a:solidFill>
                <a:effectLst/>
                <a:latin typeface="Calibri" panose="020F0502020204030204" pitchFamily="34" charset="0"/>
                <a:ea typeface="Calibri" panose="020F0502020204030204" pitchFamily="34" charset="0"/>
                <a:cs typeface="Arial" panose="020B0604020202020204" pitchFamily="34" charset="0"/>
              </a:rPr>
              <a:t> </a:t>
            </a:r>
          </a:p>
          <a:p>
            <a:pPr lvl="1">
              <a:lnSpc>
                <a:spcPct val="80000"/>
              </a:lnSpc>
            </a:pPr>
            <a:r>
              <a:rPr lang="en-US" dirty="0">
                <a:solidFill>
                  <a:schemeClr val="accent3"/>
                </a:solidFill>
                <a:effectLst/>
                <a:ea typeface="Calibri" panose="020F0502020204030204" pitchFamily="34" charset="0"/>
                <a:cs typeface="Arial" panose="020B0604020202020204" pitchFamily="34" charset="0"/>
              </a:rPr>
              <a:t>Hallatala bestu aðfalls­línunnar sýnir hvernig háða breytan (</a:t>
            </a:r>
            <a:r>
              <a:rPr lang="en-US" i="1" dirty="0">
                <a:solidFill>
                  <a:schemeClr val="accent3"/>
                </a:solidFill>
                <a:effectLst/>
                <a:ea typeface="Calibri" panose="020F0502020204030204" pitchFamily="34" charset="0"/>
                <a:cs typeface="Arial" panose="020B0604020202020204" pitchFamily="34" charset="0"/>
              </a:rPr>
              <a:t>y</a:t>
            </a:r>
            <a:r>
              <a:rPr lang="en-US" dirty="0">
                <a:solidFill>
                  <a:schemeClr val="accent3"/>
                </a:solidFill>
                <a:effectLst/>
                <a:ea typeface="Calibri" panose="020F0502020204030204" pitchFamily="34" charset="0"/>
                <a:cs typeface="Arial" panose="020B0604020202020204" pitchFamily="34" charset="0"/>
              </a:rPr>
              <a:t>) breytist að meðaltali þegar óháða breytan (</a:t>
            </a:r>
            <a:r>
              <a:rPr lang="en-US" i="1" dirty="0">
                <a:solidFill>
                  <a:schemeClr val="accent3"/>
                </a:solidFill>
                <a:effectLst/>
                <a:ea typeface="Calibri" panose="020F0502020204030204" pitchFamily="34" charset="0"/>
                <a:cs typeface="Arial" panose="020B0604020202020204" pitchFamily="34" charset="0"/>
              </a:rPr>
              <a:t>x</a:t>
            </a:r>
            <a:r>
              <a:rPr lang="en-US" dirty="0">
                <a:solidFill>
                  <a:schemeClr val="accent3"/>
                </a:solidFill>
                <a:effectLst/>
                <a:ea typeface="Calibri" panose="020F0502020204030204" pitchFamily="34" charset="0"/>
                <a:cs typeface="Arial" panose="020B0604020202020204" pitchFamily="34" charset="0"/>
              </a:rPr>
              <a:t>) hækkar um eina einingu.</a:t>
            </a:r>
            <a:r>
              <a:rPr lang="en-US" sz="2200" dirty="0">
                <a:solidFill>
                  <a:schemeClr val="accent3"/>
                </a:solidFill>
                <a:effectLst/>
                <a:latin typeface="Calibri" panose="020F0502020204030204" pitchFamily="34" charset="0"/>
                <a:ea typeface="Calibri" panose="020F0502020204030204" pitchFamily="34" charset="0"/>
                <a:cs typeface="Arial" panose="020B0604020202020204" pitchFamily="34" charset="0"/>
              </a:rPr>
              <a:t> </a:t>
            </a:r>
          </a:p>
          <a:p>
            <a:pPr marL="0" indent="0">
              <a:buNone/>
            </a:pPr>
            <a:r>
              <a:rPr lang="en-US" dirty="0">
                <a:cs typeface="Arial" panose="020B0604020202020204" pitchFamily="34" charset="0"/>
              </a:rPr>
              <a:t>Túlkun skurðpunkts við </a:t>
            </a:r>
            <a:r>
              <a:rPr lang="en-US" i="1" dirty="0">
                <a:cs typeface="Arial" panose="020B0604020202020204" pitchFamily="34" charset="0"/>
              </a:rPr>
              <a:t>y</a:t>
            </a:r>
            <a:r>
              <a:rPr lang="en-US" dirty="0">
                <a:cs typeface="Arial" panose="020B0604020202020204" pitchFamily="34" charset="0"/>
              </a:rPr>
              <a:t>-ás</a:t>
            </a:r>
          </a:p>
          <a:p>
            <a:pPr lvl="1">
              <a:lnSpc>
                <a:spcPct val="80000"/>
              </a:lnSpc>
            </a:pPr>
            <a:r>
              <a:rPr lang="en-US" dirty="0">
                <a:solidFill>
                  <a:schemeClr val="accent3"/>
                </a:solidFill>
                <a:effectLst/>
                <a:ea typeface="Times New Roman" panose="02020603050405020304" pitchFamily="18" charset="0"/>
              </a:rPr>
              <a:t>Skurðpunktur bestu aðfallslínunnar gefur vænt meðalgildi </a:t>
            </a:r>
            <a:r>
              <a:rPr lang="en-US" i="1" dirty="0">
                <a:solidFill>
                  <a:schemeClr val="accent3"/>
                </a:solidFill>
                <a:effectLst/>
                <a:ea typeface="Times New Roman" panose="02020603050405020304" pitchFamily="18" charset="0"/>
              </a:rPr>
              <a:t>y</a:t>
            </a:r>
            <a:r>
              <a:rPr lang="en-US" dirty="0">
                <a:solidFill>
                  <a:schemeClr val="accent3"/>
                </a:solidFill>
                <a:effectLst/>
                <a:ea typeface="Times New Roman" panose="02020603050405020304" pitchFamily="18" charset="0"/>
              </a:rPr>
              <a:t> þegar </a:t>
            </a:r>
            <a:r>
              <a:rPr lang="en-US" i="1" dirty="0">
                <a:solidFill>
                  <a:schemeClr val="accent3"/>
                </a:solidFill>
                <a:effectLst/>
                <a:ea typeface="Times New Roman" panose="02020603050405020304" pitchFamily="18" charset="0"/>
              </a:rPr>
              <a:t>x</a:t>
            </a:r>
            <a:r>
              <a:rPr lang="en-US" dirty="0">
                <a:solidFill>
                  <a:schemeClr val="accent3"/>
                </a:solidFill>
                <a:effectLst/>
                <a:ea typeface="Times New Roman" panose="02020603050405020304" pitchFamily="18" charset="0"/>
              </a:rPr>
              <a:t>-breytan er núll.</a:t>
            </a:r>
            <a:endParaRPr lang="en-US" dirty="0">
              <a:solidFill>
                <a:schemeClr val="accent3"/>
              </a:solidFill>
            </a:endParaRPr>
          </a:p>
          <a:p>
            <a:pPr lvl="1">
              <a:lnSpc>
                <a:spcPct val="80000"/>
              </a:lnSpc>
            </a:pPr>
            <a:r>
              <a:rPr lang="en-US" dirty="0">
                <a:solidFill>
                  <a:schemeClr val="accent3"/>
                </a:solidFill>
                <a:effectLst/>
                <a:ea typeface="Times New Roman" panose="02020603050405020304" pitchFamily="18" charset="0"/>
                <a:cs typeface="Arial" panose="020B0604020202020204" pitchFamily="34" charset="0"/>
              </a:rPr>
              <a:t>Í mörgum tilvikum er þó ekki merkingarbært að láta </a:t>
            </a:r>
            <a:r>
              <a:rPr lang="en-US" i="1" dirty="0">
                <a:solidFill>
                  <a:schemeClr val="accent3"/>
                </a:solidFill>
                <a:effectLst/>
                <a:ea typeface="Times New Roman" panose="02020603050405020304" pitchFamily="18" charset="0"/>
                <a:cs typeface="Arial" panose="020B0604020202020204" pitchFamily="34" charset="0"/>
              </a:rPr>
              <a:t>x</a:t>
            </a:r>
            <a:r>
              <a:rPr lang="en-US" dirty="0">
                <a:solidFill>
                  <a:schemeClr val="accent3"/>
                </a:solidFill>
                <a:effectLst/>
                <a:ea typeface="Times New Roman" panose="02020603050405020304" pitchFamily="18" charset="0"/>
                <a:cs typeface="Arial" panose="020B0604020202020204" pitchFamily="34" charset="0"/>
              </a:rPr>
              <a:t>-breytuna vera núll. Þá hefur skurðpunkturinn enga merkingu í samhengi verkefnisins. Í öðrum dæmum er </a:t>
            </a:r>
            <a:r>
              <a:rPr lang="en-US" i="1" dirty="0">
                <a:solidFill>
                  <a:schemeClr val="accent3"/>
                </a:solidFill>
                <a:effectLst/>
                <a:ea typeface="Times New Roman" panose="02020603050405020304" pitchFamily="18" charset="0"/>
                <a:cs typeface="Arial" panose="020B0604020202020204" pitchFamily="34" charset="0"/>
              </a:rPr>
              <a:t>x</a:t>
            </a:r>
            <a:r>
              <a:rPr lang="en-US" dirty="0">
                <a:solidFill>
                  <a:schemeClr val="accent3"/>
                </a:solidFill>
                <a:effectLst/>
                <a:ea typeface="Times New Roman" panose="02020603050405020304" pitchFamily="18" charset="0"/>
                <a:cs typeface="Arial" panose="020B0604020202020204" pitchFamily="34" charset="0"/>
              </a:rPr>
              <a:t>-gildið núll utan gildisbils </a:t>
            </a:r>
            <a:r>
              <a:rPr lang="en-US" i="1" dirty="0">
                <a:solidFill>
                  <a:schemeClr val="accent3"/>
                </a:solidFill>
                <a:effectLst/>
                <a:ea typeface="Times New Roman" panose="02020603050405020304" pitchFamily="18" charset="0"/>
                <a:cs typeface="Arial" panose="020B0604020202020204" pitchFamily="34" charset="0"/>
              </a:rPr>
              <a:t>x</a:t>
            </a:r>
            <a:r>
              <a:rPr lang="en-US" dirty="0">
                <a:solidFill>
                  <a:schemeClr val="accent3"/>
                </a:solidFill>
                <a:effectLst/>
                <a:ea typeface="Times New Roman" panose="02020603050405020304" pitchFamily="18" charset="0"/>
                <a:cs typeface="Arial" panose="020B0604020202020204" pitchFamily="34" charset="0"/>
              </a:rPr>
              <a:t>-gagnanna sem var safnað. Þá ætti ekki að túlka skurðpunktinn við </a:t>
            </a:r>
            <a:r>
              <a:rPr lang="en-US" i="1" dirty="0">
                <a:solidFill>
                  <a:schemeClr val="accent3"/>
                </a:solidFill>
                <a:effectLst/>
                <a:ea typeface="Times New Roman" panose="02020603050405020304" pitchFamily="18" charset="0"/>
                <a:cs typeface="Arial" panose="020B0604020202020204" pitchFamily="34" charset="0"/>
              </a:rPr>
              <a:t>y</a:t>
            </a:r>
            <a:r>
              <a:rPr lang="en-US" dirty="0">
                <a:solidFill>
                  <a:schemeClr val="accent3"/>
                </a:solidFill>
                <a:effectLst/>
                <a:ea typeface="Times New Roman" panose="02020603050405020304" pitchFamily="18" charset="0"/>
                <a:cs typeface="Arial" panose="020B0604020202020204" pitchFamily="34" charset="0"/>
              </a:rPr>
              <a:t>-ás.</a:t>
            </a:r>
            <a:endParaRPr lang="en-US" dirty="0">
              <a:solidFill>
                <a:schemeClr val="accent3"/>
              </a:solidFill>
              <a:effectLst/>
              <a:ea typeface="Calibri" panose="020F0502020204030204" pitchFamily="34" charset="0"/>
              <a:cs typeface="Arial" panose="020B0604020202020204" pitchFamily="34" charset="0"/>
            </a:endParaRPr>
          </a:p>
          <a:p>
            <a:pPr lvl="1"/>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8437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84726"/>
            <a:ext cx="9113292" cy="993085"/>
          </a:xfrm>
        </p:spPr>
        <p:txBody>
          <a:bodyPr>
            <a:normAutofit/>
          </a:bodyPr>
          <a:lstStyle/>
          <a:p>
            <a:r>
              <a:rPr lang="en-US" dirty="0"/>
              <a:t>14.4 Námsmarkmið 1: Reikna aðhvarfslíkan með einni óháðri breytu fyrir fjárhagsspár.</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519223" y="1355234"/>
            <a:ext cx="10848993" cy="3795500"/>
          </a:xfrm>
        </p:spPr>
        <p:txBody>
          <a:bodyPr>
            <a:noAutofit/>
          </a:bodyPr>
          <a:lstStyle/>
          <a:p>
            <a:pPr marL="0" indent="0">
              <a:buNone/>
            </a:pPr>
            <a:r>
              <a:rPr lang="en-US" dirty="0"/>
              <a:t>Aðhvarfsgreining í fjármálum </a:t>
            </a:r>
            <a:r>
              <a:rPr lang="en-US" dirty="0">
                <a:cs typeface="Arial" panose="020B0604020202020204" pitchFamily="34" charset="0"/>
              </a:rPr>
              <a:t>er mikið notuð við úrlausn fjármálaverkefna.</a:t>
            </a:r>
            <a:r>
              <a:rPr lang="en-US" sz="2600" dirty="0">
                <a:cs typeface="Arial" panose="020B0604020202020204" pitchFamily="34" charset="0"/>
              </a:rPr>
              <a:t> </a:t>
            </a:r>
          </a:p>
          <a:p>
            <a:pPr lvl="1">
              <a:lnSpc>
                <a:spcPct val="100000"/>
              </a:lnSpc>
              <a:spcBef>
                <a:spcPts val="0"/>
              </a:spcBef>
              <a:spcAft>
                <a:spcPts val="800"/>
              </a:spcAft>
            </a:pPr>
            <a:r>
              <a:rPr lang="en-US" dirty="0">
                <a:solidFill>
                  <a:schemeClr val="accent3"/>
                </a:solidFill>
                <a:cs typeface="Arial" panose="020B0604020202020204" pitchFamily="34" charset="0"/>
              </a:rPr>
              <a:t>Dæmi: Er fylgni milli ýmissa hlutabréfavísitalna, svo sem S&amp;P 500, Dow Jones Industrial Average (DJIA) og Russell 2000?</a:t>
            </a:r>
          </a:p>
          <a:p>
            <a:pPr marL="915988" lvl="1" indent="-304800">
              <a:lnSpc>
                <a:spcPct val="100000"/>
              </a:lnSpc>
              <a:spcBef>
                <a:spcPts val="0"/>
              </a:spcBef>
              <a:spcAft>
                <a:spcPts val="800"/>
              </a:spcAft>
            </a:pPr>
            <a:r>
              <a:rPr lang="en-US" sz="2000" dirty="0">
                <a:solidFill>
                  <a:schemeClr val="accent3"/>
                </a:solidFill>
                <a:ea typeface="Calibri" panose="020F0502020204030204" pitchFamily="34" charset="0"/>
                <a:cs typeface="Arial" panose="020B0604020202020204" pitchFamily="34" charset="0"/>
              </a:rPr>
              <a:t>Ýmsum (</a:t>
            </a:r>
            <a:r>
              <a:rPr lang="en-US" sz="2000" i="1" dirty="0">
                <a:solidFill>
                  <a:schemeClr val="accent3"/>
                </a:solidFill>
                <a:ea typeface="Calibri" panose="020F0502020204030204" pitchFamily="34" charset="0"/>
                <a:cs typeface="Arial" panose="020B0604020202020204" pitchFamily="34" charset="0"/>
              </a:rPr>
              <a:t>x</a:t>
            </a:r>
            <a:r>
              <a:rPr lang="en-US" sz="2000" dirty="0">
                <a:solidFill>
                  <a:schemeClr val="accent3"/>
                </a:solidFill>
                <a:ea typeface="Calibri" panose="020F0502020204030204" pitchFamily="34" charset="0"/>
                <a:cs typeface="Arial" panose="020B0604020202020204" pitchFamily="34" charset="0"/>
              </a:rPr>
              <a:t>, </a:t>
            </a:r>
            <a:r>
              <a:rPr lang="en-US" sz="2000" i="1" dirty="0">
                <a:solidFill>
                  <a:schemeClr val="accent3"/>
                </a:solidFill>
                <a:ea typeface="Calibri" panose="020F0502020204030204" pitchFamily="34" charset="0"/>
                <a:cs typeface="Arial" panose="020B0604020202020204" pitchFamily="34" charset="0"/>
              </a:rPr>
              <a:t>y</a:t>
            </a:r>
            <a:r>
              <a:rPr lang="en-US" sz="2000" dirty="0">
                <a:solidFill>
                  <a:schemeClr val="accent3"/>
                </a:solidFill>
                <a:ea typeface="Calibri" panose="020F0502020204030204" pitchFamily="34" charset="0"/>
                <a:cs typeface="Arial" panose="020B0604020202020204" pitchFamily="34" charset="0"/>
              </a:rPr>
              <a:t>) gögnum er safnað og </a:t>
            </a:r>
            <a:br>
              <a:rPr lang="en-US" sz="2000" dirty="0">
                <a:solidFill>
                  <a:schemeClr val="accent3"/>
                </a:solidFill>
                <a:ea typeface="Calibri" panose="020F0502020204030204" pitchFamily="34" charset="0"/>
                <a:cs typeface="Arial" panose="020B0604020202020204" pitchFamily="34" charset="0"/>
              </a:rPr>
            </a:br>
            <a:r>
              <a:rPr lang="en-US" sz="2000" dirty="0">
                <a:solidFill>
                  <a:schemeClr val="accent3"/>
                </a:solidFill>
                <a:ea typeface="Calibri" panose="020F0502020204030204" pitchFamily="34" charset="0"/>
                <a:cs typeface="Arial" panose="020B0604020202020204" pitchFamily="34" charset="0"/>
              </a:rPr>
              <a:t>niðurstaðan er eftirfarandi dreifirit.</a:t>
            </a:r>
            <a:br>
              <a:rPr lang="en-US" sz="2000" dirty="0">
                <a:solidFill>
                  <a:schemeClr val="accent3"/>
                </a:solidFill>
                <a:ea typeface="Calibri" panose="020F0502020204030204" pitchFamily="34" charset="0"/>
                <a:cs typeface="Arial" panose="020B0604020202020204" pitchFamily="34" charset="0"/>
              </a:rPr>
            </a:br>
            <a:r>
              <a:rPr lang="en-US" sz="2000" dirty="0">
                <a:solidFill>
                  <a:schemeClr val="accent3"/>
                </a:solidFill>
                <a:ea typeface="Calibri" panose="020F0502020204030204" pitchFamily="34" charset="0"/>
                <a:cs typeface="Arial" panose="020B0604020202020204" pitchFamily="34" charset="0"/>
              </a:rPr>
              <a:t>(Athugið: Gert er ráð fyrir að </a:t>
            </a:r>
            <a:br>
              <a:rPr lang="en-US" sz="2000" dirty="0">
                <a:solidFill>
                  <a:schemeClr val="accent3"/>
                </a:solidFill>
                <a:ea typeface="Calibri" panose="020F0502020204030204" pitchFamily="34" charset="0"/>
                <a:cs typeface="Arial" panose="020B0604020202020204" pitchFamily="34" charset="0"/>
              </a:rPr>
            </a:br>
            <a:r>
              <a:rPr lang="en-US" sz="2000" dirty="0">
                <a:solidFill>
                  <a:schemeClr val="accent3"/>
                </a:solidFill>
                <a:ea typeface="Calibri" panose="020F0502020204030204" pitchFamily="34" charset="0"/>
                <a:cs typeface="Arial" panose="020B0604020202020204" pitchFamily="34" charset="0"/>
              </a:rPr>
              <a:t>fylgnistuðullinn </a:t>
            </a:r>
            <a:r>
              <a:rPr lang="en-US" sz="2000" i="1" dirty="0">
                <a:solidFill>
                  <a:schemeClr val="accent3"/>
                </a:solidFill>
                <a:ea typeface="Calibri" panose="020F0502020204030204" pitchFamily="34" charset="0"/>
                <a:cs typeface="Arial" panose="020B0604020202020204" pitchFamily="34" charset="0"/>
              </a:rPr>
              <a:t>r</a:t>
            </a:r>
            <a:r>
              <a:rPr lang="en-US" sz="2000" dirty="0">
                <a:solidFill>
                  <a:schemeClr val="accent3"/>
                </a:solidFill>
                <a:ea typeface="Calibri" panose="020F0502020204030204" pitchFamily="34" charset="0"/>
                <a:cs typeface="Arial" panose="020B0604020202020204" pitchFamily="34" charset="0"/>
              </a:rPr>
              <a:t>bendi til marktækrar </a:t>
            </a:r>
            <a:br>
              <a:rPr lang="en-US" sz="2000" dirty="0">
                <a:solidFill>
                  <a:schemeClr val="accent3"/>
                </a:solidFill>
                <a:ea typeface="Calibri" panose="020F0502020204030204" pitchFamily="34" charset="0"/>
                <a:cs typeface="Arial" panose="020B0604020202020204" pitchFamily="34" charset="0"/>
              </a:rPr>
            </a:br>
            <a:r>
              <a:rPr lang="en-US" sz="2000" dirty="0">
                <a:solidFill>
                  <a:schemeClr val="accent3"/>
                </a:solidFill>
                <a:ea typeface="Calibri" panose="020F0502020204030204" pitchFamily="34" charset="0"/>
                <a:cs typeface="Arial" panose="020B0604020202020204" pitchFamily="34" charset="0"/>
              </a:rPr>
              <a:t>fylgni.)</a:t>
            </a:r>
            <a:endParaRPr lang="en-US" sz="2000" dirty="0">
              <a:solidFill>
                <a:schemeClr val="accent3"/>
              </a:solidFill>
            </a:endParaRPr>
          </a:p>
          <a:p>
            <a:pPr marL="457200" lvl="1">
              <a:lnSpc>
                <a:spcPct val="100000"/>
              </a:lnSpc>
              <a:spcBef>
                <a:spcPts val="0"/>
              </a:spcBef>
              <a:spcAft>
                <a:spcPts val="800"/>
              </a:spcAft>
            </a:pPr>
            <a:endParaRPr lang="en-US" sz="2000" dirty="0">
              <a:ea typeface="Calibri" panose="020F0502020204030204" pitchFamily="34" charset="0"/>
              <a:cs typeface="Arial" panose="020B0604020202020204" pitchFamily="34" charset="0"/>
            </a:endParaRPr>
          </a:p>
        </p:txBody>
      </p:sp>
      <p:pic>
        <p:nvPicPr>
          <p:cNvPr id="6" name="Picture 5" descr="A scatter plot showing a positive correlation between the monthly closing prices of the Russell 2000 and the Dow Jones Industrial Average stock index values over 12 months. The diagram shows the Russell 2000 index rising from approximately 1,400 to over 2,200, as the DJIA increases from approximately 25,000 to over 34,000.">
            <a:extLst>
              <a:ext uri="{FF2B5EF4-FFF2-40B4-BE49-F238E27FC236}">
                <a16:creationId xmlns:a16="http://schemas.microsoft.com/office/drawing/2014/main" id="{57CE0EFE-FEA0-42E7-AE5B-23FCAC06F205}"/>
              </a:ext>
            </a:extLst>
          </p:cNvPr>
          <p:cNvPicPr>
            <a:picLocks noChangeAspect="1"/>
          </p:cNvPicPr>
          <p:nvPr/>
        </p:nvPicPr>
        <p:blipFill>
          <a:blip r:embed="rId2"/>
          <a:stretch>
            <a:fillRect/>
          </a:stretch>
        </p:blipFill>
        <p:spPr>
          <a:xfrm>
            <a:off x="6665753" y="3252984"/>
            <a:ext cx="4390952" cy="2154217"/>
          </a:xfrm>
          <a:prstGeom prst="rect">
            <a:avLst/>
          </a:prstGeom>
        </p:spPr>
      </p:pic>
      <p:sp>
        <p:nvSpPr>
          <p:cNvPr id="4" name="TextBox 3">
            <a:extLst>
              <a:ext uri="{FF2B5EF4-FFF2-40B4-BE49-F238E27FC236}">
                <a16:creationId xmlns:a16="http://schemas.microsoft.com/office/drawing/2014/main" id="{E61C488B-99F8-CE42-95AD-E996ED0062DF}"/>
              </a:ext>
            </a:extLst>
          </p:cNvPr>
          <p:cNvSpPr txBox="1"/>
          <p:nvPr/>
        </p:nvSpPr>
        <p:spPr>
          <a:xfrm>
            <a:off x="6665753" y="5502766"/>
            <a:ext cx="4390952" cy="1077218"/>
          </a:xfrm>
          <a:prstGeom prst="rect">
            <a:avLst/>
          </a:prstGeom>
          <a:noFill/>
        </p:spPr>
        <p:txBody>
          <a:bodyPr wrap="square" lIns="91440" tIns="45720" rIns="91440" bIns="45720" rtlCol="0" anchor="t">
            <a:spAutoFit/>
          </a:bodyPr>
          <a:lstStyle/>
          <a:p>
            <a:r>
              <a:rPr lang="en-US" sz="1600" b="1" dirty="0"/>
              <a:t>Mynd 14.7</a:t>
            </a:r>
            <a:r>
              <a:rPr lang="en-US" sz="1600" dirty="0"/>
              <a:t> Dreifirit mánaðarlegs lokagengis DJIA og Russell 2000 á 12 mánaða tímabili (gagnaheimild: Yahoo! Finance)</a:t>
            </a:r>
          </a:p>
          <a:p>
            <a:endParaRPr lang="en-US" sz="1600" dirty="0"/>
          </a:p>
        </p:txBody>
      </p:sp>
    </p:spTree>
    <p:extLst>
      <p:ext uri="{BB962C8B-B14F-4D97-AF65-F5344CB8AC3E}">
        <p14:creationId xmlns:p14="http://schemas.microsoft.com/office/powerpoint/2010/main" val="62280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67948"/>
            <a:ext cx="9113292" cy="993085"/>
          </a:xfrm>
        </p:spPr>
        <p:txBody>
          <a:bodyPr>
            <a:normAutofit fontScale="90000"/>
          </a:bodyPr>
          <a:lstStyle/>
          <a:p>
            <a:r>
              <a:rPr lang="en-US" dirty="0"/>
              <a:t>14.4 Hæfniviðmið 1: Reikna aðhvarfslíkan með einni óháðri breytu fyrir fjárhagsspár. (frh.)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53312"/>
                <a:ext cx="10515600" cy="4493305"/>
              </a:xfrm>
            </p:spPr>
            <p:txBody>
              <a:bodyPr>
                <a:normAutofit lnSpcReduction="10000"/>
              </a:bodyPr>
              <a:lstStyle/>
              <a:p>
                <a:pPr marL="0" marR="0" indent="0">
                  <a:lnSpc>
                    <a:spcPct val="107000"/>
                  </a:lnSpc>
                  <a:spcBef>
                    <a:spcPts val="0"/>
                  </a:spcBef>
                  <a:spcAft>
                    <a:spcPts val="800"/>
                  </a:spcAft>
                  <a:buNone/>
                </a:pPr>
                <a:r>
                  <a:rPr lang="en-US" sz="2400" dirty="0">
                    <a:ea typeface="Calibri" panose="020F0502020204030204" pitchFamily="34" charset="0"/>
                    <a:cs typeface="Arial" panose="020B0604020202020204" pitchFamily="34" charset="0"/>
                  </a:rPr>
                  <a:t>Dæmi (framhald af fyrri glæru):</a:t>
                </a:r>
              </a:p>
              <a:p>
                <a:pPr marL="0" marR="0">
                  <a:lnSpc>
                    <a:spcPct val="107000"/>
                  </a:lnSpc>
                  <a:spcBef>
                    <a:spcPts val="0"/>
                  </a:spcBef>
                  <a:spcAft>
                    <a:spcPts val="800"/>
                  </a:spcAft>
                </a:pPr>
                <a:r>
                  <a:rPr lang="en-US" sz="1800" dirty="0">
                    <a:effectLst/>
                    <a:ea typeface="Calibri" panose="020F0502020204030204" pitchFamily="34" charset="0"/>
                    <a:cs typeface="Arial" panose="020B0604020202020204" pitchFamily="34" charset="0"/>
                  </a:rPr>
                  <a:t>Er fylgni milli Russell 2000-vísitölunnar og Dow Jones Industrial Average (DJIA)?</a:t>
                </a:r>
              </a:p>
              <a:p>
                <a:pPr marL="0" marR="0">
                  <a:lnSpc>
                    <a:spcPct val="107000"/>
                  </a:lnSpc>
                  <a:spcBef>
                    <a:spcPts val="0"/>
                  </a:spcBef>
                  <a:spcAft>
                    <a:spcPts val="800"/>
                  </a:spcAft>
                </a:pPr>
                <a:r>
                  <a:rPr lang="en-US" sz="1800" dirty="0">
                    <a:ea typeface="Calibri" panose="020F0502020204030204" pitchFamily="34" charset="0"/>
                    <a:cs typeface="Arial" panose="020B0604020202020204" pitchFamily="34" charset="0"/>
                  </a:rPr>
                  <a:t>Út frá (</a:t>
                </a:r>
                <a:r>
                  <a:rPr lang="en-US" sz="1800" i="1" dirty="0">
                    <a:ea typeface="Calibri" panose="020F0502020204030204" pitchFamily="34" charset="0"/>
                    <a:cs typeface="Arial" panose="020B0604020202020204" pitchFamily="34" charset="0"/>
                  </a:rPr>
                  <a:t>x</a:t>
                </a:r>
                <a:r>
                  <a:rPr lang="en-US" sz="1800" dirty="0">
                    <a:ea typeface="Calibri" panose="020F0502020204030204" pitchFamily="34" charset="0"/>
                    <a:cs typeface="Arial" panose="020B0604020202020204" pitchFamily="34" charset="0"/>
                  </a:rPr>
                  <a:t>, </a:t>
                </a:r>
                <a:r>
                  <a:rPr lang="en-US" sz="1800" i="1" dirty="0">
                    <a:ea typeface="Calibri" panose="020F0502020204030204" pitchFamily="34" charset="0"/>
                    <a:cs typeface="Arial" panose="020B0604020202020204" pitchFamily="34" charset="0"/>
                  </a:rPr>
                  <a:t>y</a:t>
                </a:r>
                <a:r>
                  <a:rPr lang="en-US" sz="1800" dirty="0">
                    <a:ea typeface="Calibri" panose="020F0502020204030204" pitchFamily="34" charset="0"/>
                    <a:cs typeface="Arial" panose="020B0604020202020204" pitchFamily="34" charset="0"/>
                  </a:rPr>
                  <a:t>) gögnunum í dreifiritinu á fyrri glæru er </a:t>
                </a:r>
                <a:r>
                  <a:rPr lang="en-US" sz="1800" dirty="0">
                    <a:solidFill>
                      <a:srgbClr val="000000"/>
                    </a:solidFill>
                    <a:effectLst/>
                    <a:ea typeface="Times New Roman" panose="02020603050405020304" pitchFamily="18" charset="0"/>
                  </a:rPr>
                  <a:t>línulega aðhvarfslíkanið</a:t>
                </a:r>
                <a:br>
                  <a:rPr lang="en-US" sz="1800" dirty="0">
                    <a:solidFill>
                      <a:srgbClr val="0070C0"/>
                    </a:solidFill>
                    <a:effectLst/>
                    <a:ea typeface="Arial" panose="020B0604020202020204" pitchFamily="34" charset="0"/>
                  </a:rPr>
                </a:br>
                <a14:m>
                  <m:oMath xmlns:m="http://schemas.openxmlformats.org/officeDocument/2006/math">
                    <m:acc>
                      <m:accPr>
                        <m:chr m:val="̂"/>
                        <m:ctrlP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acc>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𝑏𝑥</m:t>
                    </m:r>
                  </m:oMath>
                </a14:m>
                <a:endParaRPr lang="en-US" sz="1800" dirty="0">
                  <a:solidFill>
                    <a:srgbClr val="000000"/>
                  </a:solidFill>
                  <a:effectLst/>
                  <a:ea typeface="Arial" panose="020B0604020202020204" pitchFamily="34" charset="0"/>
                </a:endParaRP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acc>
                        <m:accPr>
                          <m:chr m:val="̂"/>
                          <m:ctrlP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acc>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=−1,496.34+0.11</m:t>
                      </m:r>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m:oMathPara>
                </a14:m>
                <a:endParaRPr lang="en-US" sz="1800" dirty="0">
                  <a:solidFill>
                    <a:srgbClr val="000000"/>
                  </a:solidFill>
                  <a:effectLst/>
                  <a:ea typeface="Arial" panose="020B0604020202020204" pitchFamily="34" charset="0"/>
                </a:endParaRPr>
              </a:p>
              <a:p>
                <a:pPr marL="0" marR="0">
                  <a:lnSpc>
                    <a:spcPct val="107000"/>
                  </a:lnSpc>
                  <a:spcBef>
                    <a:spcPts val="0"/>
                  </a:spcBef>
                  <a:spcAft>
                    <a:spcPts val="800"/>
                  </a:spcAft>
                </a:pPr>
                <a:r>
                  <a:rPr lang="en-US" sz="1800" dirty="0">
                    <a:effectLst/>
                    <a:ea typeface="Times New Roman" panose="02020603050405020304" pitchFamily="18" charset="0"/>
                    <a:cs typeface="Arial" panose="020B0604020202020204" pitchFamily="34" charset="0"/>
                  </a:rPr>
                  <a:t>Gerum ráð fyrir að DJIA hafi náð gildinu 32,000. Spáið fyrir um samsvarandi gildi Russell 2000-vísitölunnar.</a:t>
                </a:r>
              </a:p>
              <a:p>
                <a:pPr>
                  <a:lnSpc>
                    <a:spcPct val="107000"/>
                  </a:lnSpc>
                  <a:spcBef>
                    <a:spcPts val="0"/>
                  </a:spcBef>
                  <a:spcAft>
                    <a:spcPts val="800"/>
                  </a:spcAft>
                </a:pPr>
                <a:r>
                  <a:rPr lang="en-US" sz="1800" dirty="0">
                    <a:effectLst/>
                    <a:ea typeface="Times New Roman" panose="02020603050405020304" pitchFamily="18" charset="0"/>
                    <a:cs typeface="Arial" panose="020B0604020202020204" pitchFamily="34" charset="0"/>
                  </a:rPr>
                  <a:t>Til að finna gildið er gildi óháðu breytunnar, </a:t>
                </a:r>
                <a14:m>
                  <m:oMath xmlns:m="http://schemas.openxmlformats.org/officeDocument/2006/math">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 32,000</m:t>
                    </m:r>
                  </m:oMath>
                </a14:m>
                <a:r>
                  <a:rPr lang="en-US" sz="1800" dirty="0">
                    <a:effectLst/>
                    <a:ea typeface="Times New Roman" panose="02020603050405020304" pitchFamily="18" charset="0"/>
                    <a:cs typeface="Arial" panose="020B0604020202020204" pitchFamily="34" charset="0"/>
                  </a:rPr>
                  <a:t> (gefið gildi DJIA), sett inn og samsvarandi gildi háðu breytunnar reiknað; það er spágildi Russell 2000-vísitölunnar:</a:t>
                </a:r>
                <a:endParaRPr lang="en-US" sz="1800" dirty="0">
                  <a:effectLst/>
                  <a:ea typeface="Calibri" panose="020F0502020204030204" pitchFamily="34" charset="0"/>
                  <a:cs typeface="Arial" panose="020B0604020202020204" pitchFamily="34" charset="0"/>
                </a:endParaRP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acc>
                        <m:accPr>
                          <m:chr m:val="̂"/>
                          <m:ctrlP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acc>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=−1,496.34+0.11(32,000)</m:t>
                      </m:r>
                    </m:oMath>
                  </m:oMathPara>
                </a14:m>
                <a:endParaRPr lang="en-US" sz="1800" dirty="0">
                  <a:solidFill>
                    <a:srgbClr val="000000"/>
                  </a:solidFill>
                  <a:effectLst/>
                  <a:ea typeface="Arial" panose="020B0604020202020204" pitchFamily="34" charset="0"/>
                </a:endParaRPr>
              </a:p>
              <a:p>
                <a:pPr marL="0" marR="0" indent="0">
                  <a:lnSpc>
                    <a:spcPct val="115000"/>
                  </a:lnSpc>
                  <a:spcBef>
                    <a:spcPts val="0"/>
                  </a:spcBef>
                  <a:spcAft>
                    <a:spcPts val="0"/>
                  </a:spcAft>
                  <a:buNone/>
                </a:pPr>
                <a14:m>
                  <m:oMathPara xmlns:m="http://schemas.openxmlformats.org/officeDocument/2006/math">
                    <m:oMathParaPr>
                      <m:jc m:val="centerGroup"/>
                    </m:oMathParaPr>
                    <m:oMath xmlns:m="http://schemas.openxmlformats.org/officeDocument/2006/math">
                      <m:acc>
                        <m:accPr>
                          <m:chr m:val="̂"/>
                          <m:ctrlP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𝑦</m:t>
                          </m:r>
                        </m:e>
                      </m:acc>
                      <m:r>
                        <a:rPr lang="en-US" sz="18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=2,023.66</m:t>
                      </m:r>
                    </m:oMath>
                  </m:oMathPara>
                </a14:m>
                <a:endParaRPr lang="en-US" sz="1800" dirty="0">
                  <a:solidFill>
                    <a:srgbClr val="000000"/>
                  </a:solidFill>
                  <a:effectLst/>
                  <a:ea typeface="Arial" panose="020B0604020202020204" pitchFamily="34" charset="0"/>
                </a:endParaRPr>
              </a:p>
              <a:p>
                <a:pPr>
                  <a:lnSpc>
                    <a:spcPct val="107000"/>
                  </a:lnSpc>
                  <a:spcBef>
                    <a:spcPts val="0"/>
                  </a:spcBef>
                  <a:spcAft>
                    <a:spcPts val="800"/>
                  </a:spcAft>
                </a:pPr>
                <a:r>
                  <a:rPr lang="en-US" sz="1800" dirty="0">
                    <a:effectLst/>
                    <a:ea typeface="Times New Roman" panose="02020603050405020304" pitchFamily="18" charset="0"/>
                    <a:cs typeface="Arial" panose="020B0604020202020204" pitchFamily="34" charset="0"/>
                  </a:rPr>
                  <a:t>Spágildi Russell 2000-vísitölunnar er því um 2,024 þegar DJIA nær gildinu 32,000.</a:t>
                </a:r>
                <a:endParaRPr lang="en-US" sz="1800" dirty="0">
                  <a:effectLst/>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pPr marL="0" indent="0">
                  <a:buNone/>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540469E5-CD66-4E12-97BA-EBB44E6FE707}"/>
                  </a:ext>
                </a:extLst>
              </p:cNvPr>
              <p:cNvSpPr>
                <a:spLocks noGrp="1" noRot="1" noChangeAspect="1" noMove="1" noResize="1" noEditPoints="1" noAdjustHandles="1" noChangeArrowheads="1" noChangeShapeType="1" noTextEdit="1"/>
              </p:cNvSpPr>
              <p:nvPr>
                <p:ph sz="quarter" idx="12"/>
              </p:nvPr>
            </p:nvSpPr>
            <p:spPr>
              <a:xfrm>
                <a:off x="838200" y="1353312"/>
                <a:ext cx="10515600" cy="4493305"/>
              </a:xfrm>
              <a:blipFill>
                <a:blip r:embed="rId2"/>
                <a:stretch>
                  <a:fillRect l="-928" t="-1357" r="-580"/>
                </a:stretch>
              </a:blipFill>
            </p:spPr>
            <p:txBody>
              <a:bodyPr/>
              <a:lstStyle/>
              <a:p>
                <a:r>
                  <a:rPr lang="en-US">
                    <a:noFill/>
                  </a:rPr>
                  <a:t> </a:t>
                </a:r>
              </a:p>
            </p:txBody>
          </p:sp>
        </mc:Fallback>
      </mc:AlternateContent>
    </p:spTree>
    <p:extLst>
      <p:ext uri="{BB962C8B-B14F-4D97-AF65-F5344CB8AC3E}">
        <p14:creationId xmlns:p14="http://schemas.microsoft.com/office/powerpoint/2010/main" val="3517202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93115"/>
            <a:ext cx="9113292" cy="993085"/>
          </a:xfrm>
        </p:spPr>
        <p:txBody>
          <a:bodyPr>
            <a:normAutofit/>
          </a:bodyPr>
          <a:lstStyle/>
          <a:p>
            <a:r>
              <a:rPr lang="en-US" dirty="0"/>
              <a:t>14.4 Hæfniviðmið 2: Finna hallatölu og skurðpunkt úr aðhvarfsgreiningu í fjármálum.</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53312"/>
            <a:ext cx="10515600" cy="4869358"/>
          </a:xfrm>
        </p:spPr>
        <p:txBody>
          <a:bodyPr>
            <a:normAutofit/>
          </a:bodyPr>
          <a:lstStyle/>
          <a:p>
            <a:pPr marL="0" indent="0">
              <a:buNone/>
            </a:pPr>
            <a:r>
              <a:rPr lang="en-US" dirty="0"/>
              <a:t>Hallatala og skurðpunktur </a:t>
            </a:r>
          </a:p>
          <a:p>
            <a:pPr marL="457200" lvl="1">
              <a:spcBef>
                <a:spcPts val="1000"/>
              </a:spcBef>
            </a:pPr>
            <a:r>
              <a:rPr lang="en-US" sz="2000" dirty="0">
                <a:solidFill>
                  <a:schemeClr val="accent3"/>
                </a:solidFill>
                <a:effectLst/>
                <a:ea typeface="Times New Roman" panose="02020603050405020304" pitchFamily="18" charset="0"/>
              </a:rPr>
              <a:t>Mikilvæg notkun aðhvarfsgreiningar er að ákvarða kerfisbundna áhættu tiltekins hlutabréfs, sem nefnist </a:t>
            </a:r>
            <a:r>
              <a:rPr lang="en-US" sz="2000" dirty="0">
                <a:solidFill>
                  <a:schemeClr val="accent3"/>
                </a:solidFill>
              </a:rPr>
              <a:t>beta. </a:t>
            </a:r>
          </a:p>
          <a:p>
            <a:pPr marL="457200" lvl="1">
              <a:spcBef>
                <a:spcPts val="1000"/>
              </a:spcBef>
            </a:pPr>
            <a:r>
              <a:rPr lang="en-US" sz="2000" dirty="0">
                <a:solidFill>
                  <a:schemeClr val="accent3"/>
                </a:solidFill>
                <a:effectLst/>
                <a:ea typeface="Times New Roman" panose="02020603050405020304" pitchFamily="18" charset="0"/>
              </a:rPr>
              <a:t>Beta hlutabréfs mælir flökt þess miðað við viðmiðunarvísitölu á borð við S&amp;P 500. </a:t>
            </a:r>
          </a:p>
          <a:p>
            <a:pPr marL="457200" lvl="1">
              <a:spcBef>
                <a:spcPts val="1000"/>
              </a:spcBef>
            </a:pPr>
            <a:r>
              <a:rPr lang="en-US" sz="2000" dirty="0">
                <a:solidFill>
                  <a:schemeClr val="accent3"/>
                </a:solidFill>
                <a:effectLst/>
                <a:ea typeface="Times New Roman" panose="02020603050405020304" pitchFamily="18" charset="0"/>
              </a:rPr>
              <a:t>Ef hlutabréfið sveiflast meira en viðmiðið er beta þess hærra en 1.0. </a:t>
            </a:r>
          </a:p>
          <a:p>
            <a:pPr marL="457200" lvl="1">
              <a:spcBef>
                <a:spcPts val="1000"/>
              </a:spcBef>
            </a:pPr>
            <a:r>
              <a:rPr lang="en-US" sz="2000" dirty="0">
                <a:solidFill>
                  <a:schemeClr val="accent3"/>
                </a:solidFill>
                <a:effectLst/>
                <a:ea typeface="Times New Roman" panose="02020603050405020304" pitchFamily="18" charset="0"/>
              </a:rPr>
              <a:t>Ef hlutabréfið sveiflast minna en viðmiðið er beta þess lægra en 1.0.</a:t>
            </a:r>
          </a:p>
          <a:p>
            <a:r>
              <a:rPr lang="en-US" sz="2400" dirty="0">
                <a:effectLst/>
                <a:ea typeface="Calibri" panose="020F0502020204030204" pitchFamily="34" charset="0"/>
                <a:cs typeface="Arial" panose="020B0604020202020204" pitchFamily="34" charset="0"/>
              </a:rPr>
              <a:t>Beta má ákvarða sem hallatölu aðhvarfslínunnar þegar ávöxtun hlutabréfsins er borin saman við ávöxtun viðmiðunarvísitölu, svo sem S&amp;P 500.</a:t>
            </a:r>
            <a:endParaRPr lang="en-US" sz="2400" dirty="0">
              <a:effectLst/>
              <a:ea typeface="Calibri" panose="020F0502020204030204" pitchFamily="34" charset="0"/>
            </a:endParaRPr>
          </a:p>
          <a:p>
            <a:pPr lvl="1"/>
            <a:endParaRPr lang="en-US" altLang="en-US" sz="2000" dirty="0">
              <a:solidFill>
                <a:srgbClr val="000000"/>
              </a:solidFill>
              <a:latin typeface="Times New Roman" panose="02020603050405020304" pitchFamily="18" charset="0"/>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40841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67948"/>
            <a:ext cx="9113292" cy="993085"/>
          </a:xfrm>
        </p:spPr>
        <p:txBody>
          <a:bodyPr>
            <a:normAutofit/>
          </a:bodyPr>
          <a:lstStyle/>
          <a:p>
            <a:r>
              <a:rPr lang="en-US" dirty="0"/>
              <a:t>14.5 Hæfniviðmið 1: Reikna spágildi háðu breytunnar með aðhvarfslíkaninu.</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29237" y="1266226"/>
            <a:ext cx="10843540" cy="5134574"/>
          </a:xfrm>
        </p:spPr>
        <p:txBody>
          <a:bodyPr>
            <a:normAutofit/>
          </a:bodyPr>
          <a:lstStyle/>
          <a:p>
            <a:pPr marL="0" indent="0">
              <a:buNone/>
            </a:pPr>
            <a:r>
              <a:rPr lang="en-US" dirty="0"/>
              <a:t>Spár með aðhvarfslíkaninu</a:t>
            </a:r>
          </a:p>
          <a:p>
            <a:pPr marL="457200" indent="-222250" fontAlgn="base"/>
            <a:r>
              <a:rPr lang="en-US" sz="2000" dirty="0">
                <a:effectLst/>
                <a:ea typeface="Times New Roman" panose="02020603050405020304" pitchFamily="18" charset="0"/>
              </a:rPr>
              <a:t>Mikilvægur tilgangur línulega aðhvarfslíkansins er að nota það til spágerðar, að því gefnu að fylgnin sé marktæk. </a:t>
            </a:r>
          </a:p>
          <a:p>
            <a:pPr marL="457200" indent="-222250" fontAlgn="base"/>
            <a:r>
              <a:rPr lang="en-US" sz="2000" dirty="0">
                <a:effectLst/>
                <a:ea typeface="Times New Roman" panose="02020603050405020304" pitchFamily="18" charset="0"/>
              </a:rPr>
              <a:t>Til að gera spá með línulega aðhvarfslíkaninu er gildi óháðu breytunnar (</a:t>
            </a:r>
            <a:r>
              <a:rPr lang="en-US" sz="2000" i="1" dirty="0">
                <a:effectLst/>
                <a:ea typeface="Times New Roman" panose="02020603050405020304" pitchFamily="18" charset="0"/>
              </a:rPr>
              <a:t>x</a:t>
            </a:r>
            <a:r>
              <a:rPr lang="en-US" sz="2000" dirty="0">
                <a:effectLst/>
                <a:ea typeface="Times New Roman" panose="02020603050405020304" pitchFamily="18" charset="0"/>
              </a:rPr>
              <a:t>) sett inn í aðhvarfsjöfnuna og jafnan leyst fyrir háðu breytuna (</a:t>
            </a:r>
            <a:r>
              <a:rPr lang="en-US" sz="2000" i="1" dirty="0">
                <a:effectLst/>
                <a:ea typeface="Times New Roman" panose="02020603050405020304" pitchFamily="18" charset="0"/>
              </a:rPr>
              <a:t>y</a:t>
            </a:r>
            <a:r>
              <a:rPr lang="en-US" sz="2000" dirty="0">
                <a:effectLst/>
                <a:ea typeface="Times New Roman" panose="02020603050405020304" pitchFamily="18" charset="0"/>
              </a:rPr>
              <a:t>).</a:t>
            </a:r>
          </a:p>
          <a:p>
            <a:pPr marL="280988" marR="0" lvl="0" indent="-280988">
              <a:spcBef>
                <a:spcPts val="0"/>
              </a:spcBef>
              <a:spcAft>
                <a:spcPts val="0"/>
              </a:spcAft>
              <a:buFont typeface="Arial" panose="020B0604020202020204" pitchFamily="34" charset="0"/>
              <a:buChar char="•"/>
            </a:pPr>
            <a:r>
              <a:rPr lang="en-US" sz="2400" dirty="0">
                <a:effectLst/>
                <a:ea typeface="Times New Roman" panose="02020603050405020304" pitchFamily="18" charset="0"/>
              </a:rPr>
              <a:t>Excel getur reiknað spágildið beint með skipuninni =FORECAST.</a:t>
            </a:r>
            <a:r>
              <a:rPr lang="en-US" sz="2400" dirty="0">
                <a:ea typeface="Times New Roman" panose="02020603050405020304" pitchFamily="18" charset="0"/>
              </a:rPr>
              <a:t> </a:t>
            </a:r>
            <a:r>
              <a:rPr lang="en-US" sz="2400" dirty="0">
                <a:effectLst/>
                <a:ea typeface="Times New Roman" panose="02020603050405020304" pitchFamily="18" charset="0"/>
              </a:rPr>
              <a:t>Til að nota skipunina skal fyrst færa inn gildi óháðu breytunnar </a:t>
            </a:r>
            <a:r>
              <a:rPr lang="en-US" sz="2400" i="1" dirty="0">
                <a:effectLst/>
                <a:ea typeface="Times New Roman" panose="02020603050405020304" pitchFamily="18" charset="0"/>
              </a:rPr>
              <a:t>x</a:t>
            </a:r>
            <a:r>
              <a:rPr lang="en-US" sz="2400" dirty="0">
                <a:effectLst/>
                <a:ea typeface="Times New Roman" panose="02020603050405020304" pitchFamily="18" charset="0"/>
              </a:rPr>
              <a:t>, síðan hólfabilið fyrir </a:t>
            </a:r>
            <a:r>
              <a:rPr lang="en-US" sz="2400" i="1" dirty="0">
                <a:effectLst/>
                <a:ea typeface="Times New Roman" panose="02020603050405020304" pitchFamily="18" charset="0"/>
              </a:rPr>
              <a:t>y</a:t>
            </a:r>
            <a:r>
              <a:rPr lang="en-US" sz="2400" dirty="0">
                <a:effectLst/>
                <a:ea typeface="Times New Roman" panose="02020603050405020304" pitchFamily="18" charset="0"/>
              </a:rPr>
              <a:t>-gögnin og hólfabilið fyrir </a:t>
            </a:r>
            <a:r>
              <a:rPr lang="en-US" sz="2400" i="1" dirty="0">
                <a:effectLst/>
                <a:ea typeface="Times New Roman" panose="02020603050405020304" pitchFamily="18" charset="0"/>
              </a:rPr>
              <a:t>x</a:t>
            </a:r>
            <a:r>
              <a:rPr lang="en-US" sz="2400" dirty="0">
                <a:effectLst/>
                <a:ea typeface="Times New Roman" panose="02020603050405020304" pitchFamily="18" charset="0"/>
              </a:rPr>
              <a:t>-gögnin, sem hér segir:</a:t>
            </a:r>
            <a:endParaRPr lang="en-US" sz="2400" dirty="0">
              <a:effectLst/>
              <a:ea typeface="Arial" panose="020B0604020202020204" pitchFamily="34" charset="0"/>
            </a:endParaRPr>
          </a:p>
          <a:p>
            <a:pPr marL="457200" marR="0" indent="0">
              <a:lnSpc>
                <a:spcPct val="115000"/>
              </a:lnSpc>
              <a:spcBef>
                <a:spcPts val="0"/>
              </a:spcBef>
              <a:spcAft>
                <a:spcPts val="0"/>
              </a:spcAft>
              <a:buNone/>
            </a:pPr>
            <a:r>
              <a:rPr lang="en-US" sz="2000" dirty="0">
                <a:effectLst/>
                <a:ea typeface="Times New Roman" panose="02020603050405020304" pitchFamily="18" charset="0"/>
              </a:rPr>
              <a:t>		</a:t>
            </a:r>
            <a:r>
              <a:rPr lang="en-US" sz="2400" dirty="0">
                <a:effectLst/>
                <a:ea typeface="Times New Roman" panose="02020603050405020304" pitchFamily="18" charset="0"/>
              </a:rPr>
              <a:t>=FORECAST(X_VALUE, Range of Y-DATA, Range of X-DATA)</a:t>
            </a:r>
            <a:endParaRPr lang="en-US" sz="2400" dirty="0">
              <a:effectLst/>
              <a:ea typeface="Arial" panose="020B0604020202020204" pitchFamily="34" charset="0"/>
            </a:endParaRPr>
          </a:p>
          <a:p>
            <a:pPr marL="0" marR="0" lvl="0" indent="0">
              <a:lnSpc>
                <a:spcPct val="115000"/>
              </a:lnSpc>
              <a:spcBef>
                <a:spcPts val="0"/>
              </a:spcBef>
              <a:spcAft>
                <a:spcPts val="0"/>
              </a:spcAft>
              <a:buNone/>
            </a:pPr>
            <a:endParaRPr lang="en-US" sz="2000" dirty="0">
              <a:effectLst/>
              <a:ea typeface="Arial" panose="020B0604020202020204" pitchFamily="34" charset="0"/>
            </a:endParaRPr>
          </a:p>
          <a:p>
            <a:pPr marL="457200" indent="-222250" fontAlgn="base">
              <a:spcBef>
                <a:spcPts val="0"/>
              </a:spcBef>
            </a:pPr>
            <a:r>
              <a:rPr lang="en-US" sz="2000" dirty="0">
                <a:effectLst/>
                <a:ea typeface="Times New Roman" panose="02020603050405020304" pitchFamily="18" charset="0"/>
              </a:rPr>
              <a:t>Gæta þarf varúðar þegar spáð er fyrir um gildi </a:t>
            </a:r>
            <a:r>
              <a:rPr lang="en-US" sz="2000" i="1" dirty="0">
                <a:effectLst/>
                <a:ea typeface="Times New Roman" panose="02020603050405020304" pitchFamily="18" charset="0"/>
              </a:rPr>
              <a:t>y</a:t>
            </a:r>
            <a:r>
              <a:rPr lang="en-US" sz="2000" dirty="0">
                <a:effectLst/>
                <a:ea typeface="Times New Roman" panose="02020603050405020304" pitchFamily="18" charset="0"/>
              </a:rPr>
              <a:t>: almennt er ráðlagt að spá aðeins fyrir um gildi </a:t>
            </a:r>
            <a:r>
              <a:rPr lang="en-US" sz="2000" i="1" dirty="0">
                <a:effectLst/>
                <a:ea typeface="Times New Roman" panose="02020603050405020304" pitchFamily="18" charset="0"/>
              </a:rPr>
              <a:t>y</a:t>
            </a:r>
            <a:r>
              <a:rPr lang="en-US" sz="2000" dirty="0">
                <a:effectLst/>
                <a:ea typeface="Times New Roman" panose="02020603050405020304" pitchFamily="18" charset="0"/>
              </a:rPr>
              <a:t> með gildum </a:t>
            </a:r>
            <a:r>
              <a:rPr lang="en-US" sz="2000" i="1" dirty="0">
                <a:effectLst/>
                <a:ea typeface="Times New Roman" panose="02020603050405020304" pitchFamily="18" charset="0"/>
              </a:rPr>
              <a:t>x</a:t>
            </a:r>
            <a:r>
              <a:rPr lang="en-US" sz="2000" dirty="0">
                <a:effectLst/>
                <a:ea typeface="Times New Roman" panose="02020603050405020304" pitchFamily="18" charset="0"/>
              </a:rPr>
              <a:t> sem eru innan upphaflegs gildisbils gagnanna. </a:t>
            </a:r>
          </a:p>
          <a:p>
            <a:pPr marL="0" indent="0">
              <a:buNone/>
            </a:pPr>
            <a:endParaRPr lang="en-US" sz="1400" dirty="0">
              <a:effectLst/>
              <a:latin typeface="Calibri" panose="020F0502020204030204" pitchFamily="34" charset="0"/>
              <a:ea typeface="Calibri" panose="020F0502020204030204" pitchFamily="34" charset="0"/>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49055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293115"/>
            <a:ext cx="9113292" cy="993085"/>
          </a:xfrm>
        </p:spPr>
        <p:txBody>
          <a:bodyPr>
            <a:normAutofit/>
          </a:bodyPr>
          <a:lstStyle/>
          <a:p>
            <a:r>
              <a:rPr lang="en-US" dirty="0"/>
              <a:t>14.5 Hæfniviðmið 2: Reikna spábil út frá spágildi háðu breytunnar.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591671" y="1353312"/>
                <a:ext cx="10903643" cy="4893109"/>
              </a:xfrm>
            </p:spPr>
            <p:txBody>
              <a:bodyPr>
                <a:normAutofit/>
              </a:bodyPr>
              <a:lstStyle/>
              <a:p>
                <a:pPr marL="0" indent="0">
                  <a:buNone/>
                </a:pPr>
                <a:r>
                  <a:rPr lang="en-US" dirty="0">
                    <a:solidFill>
                      <a:schemeClr val="accent3"/>
                    </a:solidFill>
                  </a:rPr>
                  <a:t>Spábil</a:t>
                </a:r>
              </a:p>
              <a:p>
                <a:pPr marL="457200" lvl="1" indent="-222250"/>
                <a:r>
                  <a:rPr lang="en-US" dirty="0">
                    <a:solidFill>
                      <a:schemeClr val="accent3"/>
                    </a:solidFill>
                    <a:effectLst/>
                    <a:ea typeface="Calibri" panose="020F0502020204030204" pitchFamily="34" charset="0"/>
                    <a:cs typeface="Arial" panose="020B0604020202020204" pitchFamily="34" charset="0"/>
                  </a:rPr>
                  <a:t>Mikilvægur kostur metinnar aðhvarfsjöfnu er að með henni má spá fyrir um áhrif á </a:t>
                </a:r>
                <a:r>
                  <a:rPr lang="en-US" i="1" dirty="0">
                    <a:solidFill>
                      <a:schemeClr val="accent3"/>
                    </a:solidFill>
                    <a:effectLst/>
                    <a:ea typeface="Calibri" panose="020F0502020204030204" pitchFamily="34" charset="0"/>
                    <a:cs typeface="Arial" panose="020B0604020202020204" pitchFamily="34" charset="0"/>
                  </a:rPr>
                  <a:t>y</a:t>
                </a:r>
                <a:r>
                  <a:rPr lang="en-US" dirty="0">
                    <a:solidFill>
                      <a:schemeClr val="accent3"/>
                    </a:solidFill>
                    <a:effectLst/>
                    <a:ea typeface="Calibri" panose="020F0502020204030204" pitchFamily="34" charset="0"/>
                    <a:cs typeface="Arial" panose="020B0604020202020204" pitchFamily="34" charset="0"/>
                  </a:rPr>
                  <a:t> þegar einu eða fleiri gildum óháðu breytanna er breytt.</a:t>
                </a:r>
                <a:r>
                  <a:rPr lang="en-US" sz="2200" dirty="0">
                    <a:solidFill>
                      <a:schemeClr val="accent3"/>
                    </a:solidFill>
                    <a:effectLst/>
                    <a:ea typeface="Calibri" panose="020F0502020204030204" pitchFamily="34" charset="0"/>
                    <a:cs typeface="Arial" panose="020B0604020202020204" pitchFamily="34" charset="0"/>
                  </a:rPr>
                  <a:t> </a:t>
                </a:r>
              </a:p>
              <a:p>
                <a:pPr marL="457200" lvl="1" indent="-222250"/>
                <a:r>
                  <a:rPr lang="en-US" dirty="0">
                    <a:solidFill>
                      <a:schemeClr val="accent3"/>
                    </a:solidFill>
                    <a:ea typeface="Calibri" panose="020F0502020204030204" pitchFamily="34" charset="0"/>
                    <a:cs typeface="Arial" panose="020B0604020202020204" pitchFamily="34" charset="0"/>
                  </a:rPr>
                  <a:t>Spábil er tegund öryggisbils fyrir spágildi háðu breytunnar (</a:t>
                </a:r>
                <a:r>
                  <a:rPr lang="en-US" dirty="0">
                    <a:solidFill>
                      <a:schemeClr val="accent3"/>
                    </a:solidFill>
                    <a:effectLst/>
                    <a:ea typeface="Times New Roman" panose="02020603050405020304" pitchFamily="18" charset="0"/>
                  </a:rPr>
                  <a:t>þá er verið að meta áhrifin á háðu breytuna </a:t>
                </a:r>
                <a:r>
                  <a:rPr lang="en-US" i="1" dirty="0">
                    <a:solidFill>
                      <a:schemeClr val="accent3"/>
                    </a:solidFill>
                    <a:effectLst/>
                    <a:ea typeface="Times New Roman" panose="02020603050405020304" pitchFamily="18" charset="0"/>
                  </a:rPr>
                  <a:t>y</a:t>
                </a:r>
                <a:r>
                  <a:rPr lang="en-US" dirty="0">
                    <a:solidFill>
                      <a:schemeClr val="accent3"/>
                    </a:solidFill>
                    <a:effectLst/>
                    <a:ea typeface="Times New Roman" panose="02020603050405020304" pitchFamily="18" charset="0"/>
                  </a:rPr>
                  <a:t> í einni tilraun þar sem notað er gildi </a:t>
                </a:r>
                <a:r>
                  <a:rPr lang="en-US" i="1" dirty="0">
                    <a:solidFill>
                      <a:schemeClr val="accent3"/>
                    </a:solidFill>
                    <a:effectLst/>
                    <a:ea typeface="Times New Roman" panose="02020603050405020304" pitchFamily="18" charset="0"/>
                  </a:rPr>
                  <a:t>x</a:t>
                </a:r>
                <a:r>
                  <a:rPr lang="en-US" dirty="0">
                    <a:solidFill>
                      <a:schemeClr val="accent3"/>
                    </a:solidFill>
                    <a:effectLst/>
                    <a:ea typeface="Times New Roman" panose="02020603050405020304" pitchFamily="18" charset="0"/>
                  </a:rPr>
                  <a:t>).</a:t>
                </a:r>
              </a:p>
              <a:p>
                <a:pPr marL="457200" lvl="1" indent="-222250">
                  <a:lnSpc>
                    <a:spcPct val="107000"/>
                  </a:lnSpc>
                  <a:spcBef>
                    <a:spcPts val="0"/>
                  </a:spcBef>
                  <a:spcAft>
                    <a:spcPts val="800"/>
                  </a:spcAft>
                </a:pPr>
                <a:r>
                  <a:rPr lang="en-US" dirty="0">
                    <a:solidFill>
                      <a:schemeClr val="accent3"/>
                    </a:solidFill>
                    <a:effectLst/>
                    <a:ea typeface="Times New Roman" panose="02020603050405020304" pitchFamily="18" charset="0"/>
                    <a:cs typeface="Arial" panose="020B0604020202020204" pitchFamily="34" charset="0"/>
                  </a:rPr>
                  <a:t>Spábil fyrir einstakt </a:t>
                </a:r>
                <a:r>
                  <a:rPr lang="en-US" i="1" dirty="0">
                    <a:solidFill>
                      <a:schemeClr val="accent3"/>
                    </a:solidFill>
                    <a:effectLst/>
                    <a:ea typeface="Times New Roman" panose="02020603050405020304" pitchFamily="18" charset="0"/>
                    <a:cs typeface="Arial" panose="020B0604020202020204" pitchFamily="34" charset="0"/>
                  </a:rPr>
                  <a:t>y</a:t>
                </a:r>
                <a:r>
                  <a:rPr lang="en-US" dirty="0">
                    <a:solidFill>
                      <a:schemeClr val="accent3"/>
                    </a:solidFill>
                    <a:effectLst/>
                    <a:ea typeface="Times New Roman" panose="02020603050405020304" pitchFamily="18" charset="0"/>
                    <a:cs typeface="Arial" panose="020B0604020202020204" pitchFamily="34" charset="0"/>
                  </a:rPr>
                  <a:t> við </a:t>
                </a:r>
                <a:r>
                  <a:rPr lang="en-US" i="1" dirty="0">
                    <a:solidFill>
                      <a:schemeClr val="accent3"/>
                    </a:solidFill>
                    <a:effectLst/>
                    <a:ea typeface="Times New Roman" panose="02020603050405020304" pitchFamily="18" charset="0"/>
                    <a:cs typeface="Arial" panose="020B0604020202020204" pitchFamily="34" charset="0"/>
                  </a:rPr>
                  <a:t>x = x</a:t>
                </a:r>
                <a:r>
                  <a:rPr lang="en-US" i="1" baseline="-25000" dirty="0">
                    <a:solidFill>
                      <a:schemeClr val="accent3"/>
                    </a:solidFill>
                    <a:effectLst/>
                    <a:ea typeface="Times New Roman" panose="02020603050405020304" pitchFamily="18" charset="0"/>
                    <a:cs typeface="Arial" panose="020B0604020202020204" pitchFamily="34" charset="0"/>
                  </a:rPr>
                  <a:t>p </a:t>
                </a:r>
                <a:r>
                  <a:rPr lang="en-US" dirty="0">
                    <a:solidFill>
                      <a:schemeClr val="accent3"/>
                    </a:solidFill>
                    <a:effectLst/>
                    <a:ea typeface="Times New Roman" panose="02020603050405020304" pitchFamily="18" charset="0"/>
                    <a:cs typeface="Arial" panose="020B0604020202020204" pitchFamily="34" charset="0"/>
                  </a:rPr>
                  <a:t>má reikna</a:t>
                </a:r>
                <a:r>
                  <a:rPr lang="en-US" i="1" baseline="-25000" dirty="0">
                    <a:solidFill>
                      <a:schemeClr val="accent3"/>
                    </a:solidFill>
                    <a:effectLst/>
                    <a:ea typeface="Times New Roman" panose="02020603050405020304" pitchFamily="18" charset="0"/>
                    <a:cs typeface="Arial" panose="020B0604020202020204" pitchFamily="34" charset="0"/>
                  </a:rPr>
                  <a:t> </a:t>
                </a:r>
                <a:r>
                  <a:rPr lang="en-US" dirty="0">
                    <a:solidFill>
                      <a:schemeClr val="accent3"/>
                    </a:solidFill>
                    <a:effectLst/>
                    <a:ea typeface="Times New Roman" panose="02020603050405020304" pitchFamily="18" charset="0"/>
                    <a:cs typeface="Arial" panose="020B0604020202020204" pitchFamily="34" charset="0"/>
                  </a:rPr>
                  <a:t>svona:</a:t>
                </a:r>
                <a:endParaRPr lang="en-US" dirty="0">
                  <a:solidFill>
                    <a:schemeClr val="accent3"/>
                  </a:solidFill>
                  <a:effectLst/>
                  <a:ea typeface="Calibri" panose="020F0502020204030204" pitchFamily="34" charset="0"/>
                  <a:cs typeface="Arial" panose="020B0604020202020204" pitchFamily="34" charset="0"/>
                </a:endParaRPr>
              </a:p>
              <a:p>
                <a:pPr marL="457200" marR="0" indent="-222250" algn="ctr">
                  <a:lnSpc>
                    <a:spcPct val="107000"/>
                  </a:lnSpc>
                  <a:spcBef>
                    <a:spcPts val="0"/>
                  </a:spcBef>
                  <a:spcAft>
                    <a:spcPts val="800"/>
                  </a:spcAft>
                  <a:buNone/>
                </a:pPr>
                <a:r>
                  <a:rPr lang="en-US" sz="2000" i="1" dirty="0">
                    <a:solidFill>
                      <a:schemeClr val="accent3"/>
                    </a:solidFill>
                    <a:effectLst/>
                    <a:ea typeface="Calibri" panose="020F0502020204030204" pitchFamily="34" charset="0"/>
                    <a:cs typeface="Arial" panose="020B0604020202020204" pitchFamily="34" charset="0"/>
                  </a:rPr>
                  <a:t> </a:t>
                </a:r>
                <a14:m>
                  <m:oMath xmlns:m="http://schemas.openxmlformats.org/officeDocument/2006/math">
                    <m:acc>
                      <m:accPr>
                        <m:chr m:val="̂"/>
                        <m:ctrlPr>
                          <a:rPr lang="en-US" sz="2000" i="1" smtClean="0">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acc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𝑦</m:t>
                        </m:r>
                      </m:e>
                    </m:acc>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𝑡</m:t>
                        </m:r>
                      </m:e>
                      <m:sub>
                        <m:f>
                          <m:fPr>
                            <m:type m:val="skw"/>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𝛼</m:t>
                            </m:r>
                          </m:num>
                          <m:den>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2</m:t>
                            </m:r>
                          </m:den>
                        </m:f>
                      </m:sub>
                    </m:s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𝑠</m:t>
                        </m:r>
                      </m:e>
                      <m: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𝑒</m:t>
                        </m:r>
                      </m:sub>
                    </m:s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 </m:t>
                    </m:r>
                    <m:rad>
                      <m:radPr>
                        <m:degHide m:val="on"/>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1+</m:t>
                        </m:r>
                        <m:f>
                          <m:f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1</m:t>
                            </m:r>
                          </m:num>
                          <m:den>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𝑛</m:t>
                            </m:r>
                          </m:den>
                        </m:f>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𝑝</m:t>
                                    </m:r>
                                  </m:sub>
                                </m:s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acc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𝑥</m:t>
                                    </m:r>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m:t>
                                    </m:r>
                                  </m:e>
                                </m:acc>
                              </m:e>
                              <m:sup>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2</m:t>
                                </m:r>
                              </m:sup>
                            </m:sSup>
                          </m:num>
                          <m:den>
                            <m:sSub>
                              <m:sSubPr>
                                <m:ctrlP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𝑠</m:t>
                                </m:r>
                              </m:e>
                              <m:sub>
                                <m:r>
                                  <a:rPr lang="en-US" sz="2000" i="1">
                                    <a:solidFill>
                                      <a:schemeClr val="accent3"/>
                                    </a:solidFill>
                                    <a:effectLst/>
                                    <a:latin typeface="Cambria Math" panose="02040503050406030204" pitchFamily="18" charset="0"/>
                                    <a:ea typeface="Calibri" panose="020F0502020204030204" pitchFamily="34" charset="0"/>
                                    <a:cs typeface="Times New Roman" panose="02020603050405020304" pitchFamily="18" charset="0"/>
                                  </a:rPr>
                                  <m:t>𝑥</m:t>
                                </m:r>
                              </m:sub>
                            </m:sSub>
                          </m:den>
                        </m:f>
                      </m:e>
                    </m:rad>
                  </m:oMath>
                </a14:m>
                <a:endParaRPr lang="en-US" sz="2000" dirty="0">
                  <a:solidFill>
                    <a:schemeClr val="accent3"/>
                  </a:solidFill>
                  <a:effectLst/>
                  <a:ea typeface="Calibri" panose="020F0502020204030204" pitchFamily="34" charset="0"/>
                  <a:cs typeface="Arial" panose="020B0604020202020204" pitchFamily="34" charset="0"/>
                </a:endParaRPr>
              </a:p>
              <a:p>
                <a:pPr marL="457200" marR="0" indent="-222250" algn="ctr">
                  <a:lnSpc>
                    <a:spcPct val="107000"/>
                  </a:lnSpc>
                  <a:spcBef>
                    <a:spcPts val="0"/>
                  </a:spcBef>
                  <a:spcAft>
                    <a:spcPts val="800"/>
                  </a:spcAft>
                  <a:buNone/>
                </a:pPr>
                <a:endParaRPr lang="en-US" sz="2000" dirty="0">
                  <a:solidFill>
                    <a:schemeClr val="accent3"/>
                  </a:solidFill>
                  <a:effectLst/>
                  <a:ea typeface="Calibri" panose="020F0502020204030204" pitchFamily="34" charset="0"/>
                  <a:cs typeface="Arial" panose="020B0604020202020204" pitchFamily="34" charset="0"/>
                </a:endParaRPr>
              </a:p>
              <a:p>
                <a:pPr marL="692150" lvl="2" indent="0">
                  <a:buNone/>
                </a:pPr>
                <a:r>
                  <a:rPr lang="en-US" dirty="0">
                    <a:solidFill>
                      <a:schemeClr val="accent3"/>
                    </a:solidFill>
                    <a:effectLst/>
                    <a:ea typeface="Times New Roman" panose="02020603050405020304" pitchFamily="18" charset="0"/>
                  </a:rPr>
                  <a:t>þar sem </a:t>
                </a:r>
                <a:r>
                  <a:rPr lang="en-US" i="1" dirty="0">
                    <a:solidFill>
                      <a:schemeClr val="accent3"/>
                    </a:solidFill>
                    <a:effectLst/>
                    <a:ea typeface="Times New Roman" panose="02020603050405020304" pitchFamily="18" charset="0"/>
                  </a:rPr>
                  <a:t>s</a:t>
                </a:r>
                <a:r>
                  <a:rPr lang="en-US" i="1" baseline="-25000" dirty="0">
                    <a:solidFill>
                      <a:schemeClr val="accent3"/>
                    </a:solidFill>
                    <a:effectLst/>
                    <a:ea typeface="Times New Roman" panose="02020603050405020304" pitchFamily="18" charset="0"/>
                  </a:rPr>
                  <a:t>e</a:t>
                </a:r>
                <a:r>
                  <a:rPr lang="en-US" dirty="0">
                    <a:solidFill>
                      <a:schemeClr val="accent3"/>
                    </a:solidFill>
                    <a:effectLst/>
                    <a:ea typeface="Times New Roman" panose="02020603050405020304" pitchFamily="18" charset="0"/>
                  </a:rPr>
                  <a:t> er staðalfrávik villuliðarins, </a:t>
                </a:r>
                <a:r>
                  <a:rPr lang="en-US" i="1" dirty="0">
                    <a:solidFill>
                      <a:schemeClr val="accent3"/>
                    </a:solidFill>
                    <a:effectLst/>
                    <a:ea typeface="Times New Roman" panose="02020603050405020304" pitchFamily="18" charset="0"/>
                  </a:rPr>
                  <a:t>s</a:t>
                </a:r>
                <a:r>
                  <a:rPr lang="en-US" i="1" baseline="-25000" dirty="0">
                    <a:solidFill>
                      <a:schemeClr val="accent3"/>
                    </a:solidFill>
                    <a:effectLst/>
                    <a:ea typeface="Times New Roman" panose="02020603050405020304" pitchFamily="18" charset="0"/>
                  </a:rPr>
                  <a:t>x</a:t>
                </a:r>
                <a:r>
                  <a:rPr lang="en-US" dirty="0">
                    <a:solidFill>
                      <a:schemeClr val="accent3"/>
                    </a:solidFill>
                    <a:effectLst/>
                    <a:ea typeface="Times New Roman" panose="02020603050405020304" pitchFamily="18" charset="0"/>
                  </a:rPr>
                  <a:t> er staðalfrávik </a:t>
                </a:r>
                <a:r>
                  <a:rPr lang="en-US" i="1" dirty="0">
                    <a:solidFill>
                      <a:schemeClr val="accent3"/>
                    </a:solidFill>
                    <a:effectLst/>
                    <a:ea typeface="Times New Roman" panose="02020603050405020304" pitchFamily="18" charset="0"/>
                  </a:rPr>
                  <a:t>x</a:t>
                </a:r>
                <a:r>
                  <a:rPr lang="en-US" dirty="0">
                    <a:solidFill>
                      <a:schemeClr val="accent3"/>
                    </a:solidFill>
                    <a:effectLst/>
                    <a:ea typeface="Times New Roman" panose="02020603050405020304" pitchFamily="18" charset="0"/>
                  </a:rPr>
                  <a:t>-breytunnar og </a:t>
                </a:r>
                <a14:m>
                  <m:oMath xmlns:m="http://schemas.openxmlformats.org/officeDocument/2006/math">
                    <m:sSub>
                      <m:sSubPr>
                        <m:ctrlPr>
                          <a:rPr lang="en-US" i="1">
                            <a:solidFill>
                              <a:schemeClr val="accent3"/>
                            </a:solidFill>
                            <a:effectLst/>
                            <a:latin typeface="Cambria Math" panose="02040503050406030204" pitchFamily="18" charset="0"/>
                            <a:ea typeface="Calibri" panose="020F0502020204030204" pitchFamily="34" charset="0"/>
                          </a:rPr>
                        </m:ctrlPr>
                      </m:sSubPr>
                      <m:e>
                        <m:r>
                          <a:rPr lang="en-US" i="1">
                            <a:solidFill>
                              <a:schemeClr val="accent3"/>
                            </a:solidFill>
                            <a:effectLst/>
                            <a:latin typeface="Cambria Math" panose="02040503050406030204" pitchFamily="18" charset="0"/>
                            <a:ea typeface="Times New Roman" panose="02020603050405020304" pitchFamily="18" charset="0"/>
                          </a:rPr>
                          <m:t>𝑡</m:t>
                        </m:r>
                      </m:e>
                      <m:sub>
                        <m:f>
                          <m:fPr>
                            <m:type m:val="skw"/>
                            <m:ctrlPr>
                              <a:rPr lang="en-US" i="1">
                                <a:solidFill>
                                  <a:schemeClr val="accent3"/>
                                </a:solidFill>
                                <a:effectLst/>
                                <a:latin typeface="Cambria Math" panose="02040503050406030204" pitchFamily="18" charset="0"/>
                                <a:ea typeface="Calibri" panose="020F0502020204030204" pitchFamily="34" charset="0"/>
                              </a:rPr>
                            </m:ctrlPr>
                          </m:fPr>
                          <m:num>
                            <m:r>
                              <a:rPr lang="en-US" i="1">
                                <a:solidFill>
                                  <a:schemeClr val="accent3"/>
                                </a:solidFill>
                                <a:effectLst/>
                                <a:latin typeface="Cambria Math" panose="02040503050406030204" pitchFamily="18" charset="0"/>
                                <a:ea typeface="Times New Roman" panose="02020603050405020304" pitchFamily="18" charset="0"/>
                              </a:rPr>
                              <m:t>𝛼</m:t>
                            </m:r>
                          </m:num>
                          <m:den>
                            <m:r>
                              <a:rPr lang="en-US" i="1">
                                <a:solidFill>
                                  <a:schemeClr val="accent3"/>
                                </a:solidFill>
                                <a:effectLst/>
                                <a:latin typeface="Cambria Math" panose="02040503050406030204" pitchFamily="18" charset="0"/>
                                <a:ea typeface="Times New Roman" panose="02020603050405020304" pitchFamily="18" charset="0"/>
                              </a:rPr>
                              <m:t>2</m:t>
                            </m:r>
                          </m:den>
                        </m:f>
                      </m:sub>
                    </m:sSub>
                  </m:oMath>
                </a14:m>
                <a:r>
                  <a:rPr lang="en-US" dirty="0">
                    <a:solidFill>
                      <a:schemeClr val="accent3"/>
                    </a:solidFill>
                    <a:effectLst/>
                    <a:ea typeface="Times New Roman" panose="02020603050405020304" pitchFamily="18" charset="0"/>
                  </a:rPr>
                  <a:t> er markgildi t-dreifingarinnar við öryggisstigið 1 – </a:t>
                </a:r>
                <a:r>
                  <a:rPr lang="en-US" i="1" dirty="0">
                    <a:solidFill>
                      <a:schemeClr val="accent3"/>
                    </a:solidFill>
                    <a:effectLst/>
                    <a:ea typeface="Symbol" panose="05050102010706020507" pitchFamily="18" charset="2"/>
                    <a:cs typeface="Symbol" panose="05050102010706020507" pitchFamily="18" charset="2"/>
                  </a:rPr>
                  <a:t>a</a:t>
                </a:r>
                <a:r>
                  <a:rPr lang="en-US" dirty="0">
                    <a:solidFill>
                      <a:schemeClr val="accent3"/>
                    </a:solidFill>
                    <a:effectLst/>
                    <a:ea typeface="Times New Roman" panose="02020603050405020304" pitchFamily="18" charset="0"/>
                  </a:rPr>
                  <a:t> öryggisstig.</a:t>
                </a:r>
                <a:r>
                  <a:rPr lang="en-US" sz="1800" dirty="0">
                    <a:solidFill>
                      <a:schemeClr val="accent3"/>
                    </a:solidFill>
                    <a:effectLst/>
                    <a:ea typeface="Times New Roman" panose="02020603050405020304" pitchFamily="18" charset="0"/>
                  </a:rPr>
                  <a:t> </a:t>
                </a:r>
                <a:endParaRPr lang="en-US" sz="1800" dirty="0">
                  <a:solidFill>
                    <a:schemeClr val="accent3"/>
                  </a:solidFill>
                </a:endParaRPr>
              </a:p>
              <a:p>
                <a:pPr marL="0" indent="0">
                  <a:buNone/>
                </a:pPr>
                <a14:m>
                  <m:oMathPara xmlns:m="http://schemas.openxmlformats.org/officeDocument/2006/math">
                    <m:oMathParaPr>
                      <m:jc m:val="centerGroup"/>
                    </m:oMathParaPr>
                    <m:oMath xmlns:m="http://schemas.openxmlformats.org/officeDocument/2006/math">
                      <m:r>
                        <a:rPr lang="en-US" sz="1800" b="0" i="0" smtClean="0">
                          <a:solidFill>
                            <a:schemeClr val="accent3"/>
                          </a:solidFill>
                          <a:effectLst/>
                          <a:latin typeface="Cambria Math" panose="02040503050406030204" pitchFamily="18" charset="0"/>
                          <a:ea typeface="Calibri" panose="020F0502020204030204" pitchFamily="34" charset="0"/>
                          <a:cs typeface="Calibri" panose="020F0502020204030204" pitchFamily="34" charset="0"/>
                        </a:rPr>
                        <m:t>                                                                                   </m:t>
                      </m:r>
                    </m:oMath>
                  </m:oMathPara>
                </a14:m>
                <a:endParaRPr lang="en-US" sz="1800" b="0" i="0" dirty="0">
                  <a:solidFill>
                    <a:schemeClr val="accent3"/>
                  </a:solidFill>
                  <a:effectLst/>
                  <a:latin typeface="Cambria Math" panose="02040503050406030204" pitchFamily="18" charset="0"/>
                  <a:ea typeface="Calibri" panose="020F0502020204030204" pitchFamily="34" charset="0"/>
                  <a:cs typeface="Calibri" panose="020F0502020204030204" pitchFamily="34" charset="0"/>
                </a:endParaRPr>
              </a:p>
              <a:p>
                <a:pPr marL="0" indent="0">
                  <a:buNone/>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540469E5-CD66-4E12-97BA-EBB44E6FE707}"/>
                  </a:ext>
                </a:extLst>
              </p:cNvPr>
              <p:cNvSpPr>
                <a:spLocks noGrp="1" noRot="1" noChangeAspect="1" noMove="1" noResize="1" noEditPoints="1" noAdjustHandles="1" noChangeArrowheads="1" noChangeShapeType="1" noTextEdit="1"/>
              </p:cNvSpPr>
              <p:nvPr>
                <p:ph sz="quarter" idx="12"/>
              </p:nvPr>
            </p:nvSpPr>
            <p:spPr>
              <a:xfrm>
                <a:off x="591671" y="1353312"/>
                <a:ext cx="10903643" cy="4893109"/>
              </a:xfrm>
              <a:blipFill>
                <a:blip r:embed="rId2"/>
                <a:stretch>
                  <a:fillRect l="-1118" t="-1993" r="-950" b="-4857"/>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ABD00D3D-F86B-4935-8F95-486DD92DC1EA}"/>
              </a:ext>
            </a:extLst>
          </p:cNvPr>
          <p:cNvSpPr txBox="1"/>
          <p:nvPr/>
        </p:nvSpPr>
        <p:spPr>
          <a:xfrm>
            <a:off x="9725891" y="3950561"/>
            <a:ext cx="2074452" cy="1200329"/>
          </a:xfrm>
          <a:prstGeom prst="rect">
            <a:avLst/>
          </a:prstGeom>
          <a:noFill/>
          <a:ln w="38100">
            <a:solidFill>
              <a:srgbClr val="002060"/>
            </a:solidFill>
          </a:ln>
        </p:spPr>
        <p:txBody>
          <a:bodyPr wrap="square">
            <a:spAutoFit/>
          </a:bodyPr>
          <a:lstStyle/>
          <a:p>
            <a:r>
              <a:rPr lang="en-US" sz="1800" dirty="0">
                <a:solidFill>
                  <a:schemeClr val="accent3"/>
                </a:solidFill>
                <a:effectLst/>
                <a:ea typeface="Calibri" panose="020F0502020204030204" pitchFamily="34" charset="0"/>
              </a:rPr>
              <a:t>Yfirleitt er tæknibúnaður á borð við Excel notaður við þennan útreikning.</a:t>
            </a:r>
            <a:endParaRPr lang="en-US" dirty="0">
              <a:solidFill>
                <a:schemeClr val="accent3"/>
              </a:solidFill>
            </a:endParaRPr>
          </a:p>
        </p:txBody>
      </p:sp>
      <p:sp>
        <p:nvSpPr>
          <p:cNvPr id="7" name="Text Placeholder 4">
            <a:extLst>
              <a:ext uri="{FF2B5EF4-FFF2-40B4-BE49-F238E27FC236}">
                <a16:creationId xmlns:a16="http://schemas.microsoft.com/office/drawing/2014/main" id="{43DAA60F-9FE7-4A50-BC60-4524482536AB}"/>
              </a:ext>
            </a:extLst>
          </p:cNvPr>
          <p:cNvSpPr>
            <a:spLocks noGrp="1"/>
          </p:cNvSpPr>
          <p:nvPr>
            <p:ph type="body" sz="quarter" idx="14"/>
          </p:nvPr>
        </p:nvSpPr>
        <p:spPr>
          <a:xfrm>
            <a:off x="1496291" y="6271576"/>
            <a:ext cx="9167752" cy="442595"/>
          </a:xfrm>
        </p:spPr>
        <p:txBody>
          <a:bodyPr>
            <a:normAutofit fontScale="85000" lnSpcReduction="10000"/>
          </a:bodyPr>
          <a:lstStyle/>
          <a:p>
            <a:pPr lvl="0">
              <a:lnSpc>
                <a:spcPct val="100000"/>
              </a:lnSpc>
              <a:spcBef>
                <a:spcPts val="0"/>
              </a:spcBef>
              <a:defRPr/>
            </a:pPr>
            <a:r>
              <a:rPr lang="en-US" dirty="0">
                <a:solidFill>
                  <a:srgbClr val="1F2328"/>
                </a:solidFill>
                <a:latin typeface="Monaspace Neon"/>
              </a:rPr>
              <a:t>Þetta viðbótarefni OpenStax er © Rice University og gefið út samkvæmt alþjóðlega CC BY-NC-SA 4.0 leyfinu. Heimilt er að afrita það eða breyta því, en aðeins í ófjárhagslegum tilgangi. Tilgreina verður OpenStax og Rice University sem höfunda og geta allra breytinga. Sérhverja aðlögun verður að deila með sams konar leyfi.</a:t>
            </a:r>
            <a:endParaRPr lang="en-US" dirty="0">
              <a:solidFill>
                <a:srgbClr val="464846"/>
              </a:solidFill>
            </a:endParaRPr>
          </a:p>
        </p:txBody>
      </p:sp>
    </p:spTree>
    <p:extLst>
      <p:ext uri="{BB962C8B-B14F-4D97-AF65-F5344CB8AC3E}">
        <p14:creationId xmlns:p14="http://schemas.microsoft.com/office/powerpoint/2010/main" val="100988077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FB5FA902-A700-41B8-8508-BE37B4EAC1AB}">
  <ds:schemaRefs>
    <ds:schemaRef ds:uri="http://schemas.microsoft.com/sharepoint/v3/contenttype/forms"/>
  </ds:schemaRefs>
</ds:datastoreItem>
</file>

<file path=customXml/itemProps2.xml><?xml version="1.0" encoding="utf-8"?>
<ds:datastoreItem xmlns:ds="http://schemas.openxmlformats.org/officeDocument/2006/customXml" ds:itemID="{5B80B1E1-94C3-4296-B0C1-FF1AC626E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14E428-6D47-43E3-84F0-5A1A8A33D5E3}">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24055</TotalTime>
  <Words>2297</Words>
  <Application>Microsoft Macintosh PowerPoint</Application>
  <PresentationFormat>Widescreen</PresentationFormat>
  <Paragraphs>146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Calibri Light</vt:lpstr>
      <vt:lpstr>Cambria Math</vt:lpstr>
      <vt:lpstr>Monaspace Neon</vt:lpstr>
      <vt:lpstr>Symbol</vt:lpstr>
      <vt:lpstr>Times New Roman</vt:lpstr>
      <vt:lpstr>Office Theme</vt:lpstr>
      <vt:lpstr>Principles of Finance</vt:lpstr>
      <vt:lpstr>14.1 LO 1: Calculate a correlation coefficient.  </vt:lpstr>
      <vt:lpstr>14.1 LO 2: Interpret a correlation coefficient.</vt:lpstr>
      <vt:lpstr>14.1 LO 2: Interpret the correlation coefficient r.</vt:lpstr>
      <vt:lpstr>14.1 LO 3: Test for the significance of a correlation coefficient.</vt:lpstr>
      <vt:lpstr>14.2 LO 1: Analyze a regression using the method of least squares and residuals.</vt:lpstr>
      <vt:lpstr>14.2 LO 1: Method of least squares for linear regression model</vt:lpstr>
      <vt:lpstr>14.2 LO 2: Test the assumptions for linear regression.</vt:lpstr>
      <vt:lpstr>14.3 LO 1: Calculate the slope and y-intercept for a linear regression model using technology.</vt:lpstr>
      <vt:lpstr>14.3 LO 2: Interpret and apply the slope and y-intercepts.</vt:lpstr>
      <vt:lpstr>14.4 LO 1: Calculate the regression model for a single independent variable as applied to financial forecasting.</vt:lpstr>
      <vt:lpstr>14.4 LO 1: Calculate the regression model for a single independent variable as applied to financial forecasting. (cont.)</vt:lpstr>
      <vt:lpstr>14.4 LO 2: Extract measures of slope and intercept from regression analysis in financial applications.</vt:lpstr>
      <vt:lpstr>14.5 LO 1: Calculate predictions for the dependent variable using the regression model.</vt:lpstr>
      <vt:lpstr>14.5 LO 2: Generate prediction intervals based on a prediction for the dependent variable.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358</cp:revision>
  <cp:lastPrinted>2021-09-17T12:23:44Z</cp:lastPrinted>
  <dcterms:created xsi:type="dcterms:W3CDTF">2018-05-29T21:16:34Z</dcterms:created>
  <dcterms:modified xsi:type="dcterms:W3CDTF">2026-02-26T20:08:28Z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