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301" r:id="rId5"/>
    <p:sldId id="304" r:id="rId6"/>
    <p:sldId id="326" r:id="rId7"/>
    <p:sldId id="323" r:id="rId8"/>
    <p:sldId id="324" r:id="rId9"/>
    <p:sldId id="325" r:id="rId10"/>
    <p:sldId id="327" r:id="rId11"/>
    <p:sldId id="328" r:id="rId12"/>
    <p:sldId id="329" r:id="rId13"/>
    <p:sldId id="330" r:id="rId14"/>
    <p:sldId id="331" r:id="rId15"/>
    <p:sldId id="332" r:id="rId16"/>
    <p:sldId id="333" r:id="rId17"/>
    <p:sldId id="334" r:id="rId18"/>
    <p:sldId id="335" r:id="rId19"/>
    <p:sldId id="336" r:id="rId20"/>
    <p:sldId id="337" r:id="rId21"/>
    <p:sldId id="338" r:id="rId22"/>
    <p:sldId id="339" r:id="rId23"/>
    <p:sldId id="342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" initials="A" lastIdx="3" clrIdx="0">
    <p:extLst>
      <p:ext uri="{19B8F6BF-5375-455C-9EA6-DF929625EA0E}">
        <p15:presenceInfo xmlns:p15="http://schemas.microsoft.com/office/powerpoint/2012/main" userId="97506a045d60dac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E8"/>
    <a:srgbClr val="D2DECD"/>
    <a:srgbClr val="609A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68" autoAdjust="0"/>
    <p:restoredTop sz="93973" autoAdjust="0"/>
  </p:normalViewPr>
  <p:slideViewPr>
    <p:cSldViewPr snapToGrid="0" snapToObjects="1">
      <p:cViewPr varScale="1">
        <p:scale>
          <a:sx n="119" d="100"/>
          <a:sy n="119" d="100"/>
        </p:scale>
        <p:origin x="9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19604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commentAuthors" Target="commentAuthor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3AFFD-4FB8-40A5-BAFA-EA4525C81687}" type="datetimeFigureOut">
              <a:rPr lang="en-US" smtClean="0"/>
              <a:t>2/26/26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D7287-6981-4F86-8888-C2D259910F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767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8F15A45-EE06-834F-8DA0-58B8DE7A810B}" type="datetimeFigureOut">
              <a:rPr lang="en-US" smtClean="0"/>
              <a:t>2/26/26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42B9CDD-D4F8-2344-9B6A-C3BC014B4F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828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504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B9CDD-D4F8-2344-9B6A-C3BC014B4F9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0917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98249"/>
            <a:ext cx="9144000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9" y="6356350"/>
            <a:ext cx="8549898" cy="3544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3831" y="2390620"/>
            <a:ext cx="422433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523999" y="1509485"/>
            <a:ext cx="9144000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509713"/>
            <a:ext cx="9144000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0024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796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2801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200" y="4918364"/>
            <a:ext cx="1051560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92762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10661"/>
            <a:ext cx="5181600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10661"/>
            <a:ext cx="5181600" cy="516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1416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200" y="4378037"/>
            <a:ext cx="1051560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68617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900545"/>
            <a:ext cx="1051560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56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200" y="900545"/>
            <a:ext cx="1051560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6484617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90601"/>
            <a:ext cx="1051560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16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6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6D634E8-4422-6744-BAAE-52C9030B19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Grundvallaratriði fjármála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F1E18ED-FDAD-4C46-A2CD-D2ED77832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dirty="0"/>
              <a:t>13. kafli: Tölfræðileg greining í fjármálum</a:t>
            </a:r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88FD97FA-007D-400F-A486-B64CCFC42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/>
          </p:cNvPicPr>
          <p:nvPr>
            <p:ph type="pic" sz="quarter" idx="1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0" b="60"/>
          <a:stretch/>
        </p:blipFill>
        <p:spPr>
          <a:xfrm>
            <a:off x="5208376" y="2390620"/>
            <a:ext cx="2093976" cy="2706624"/>
          </a:xfrm>
        </p:spPr>
      </p:pic>
    </p:spTree>
    <p:extLst>
      <p:ext uri="{BB962C8B-B14F-4D97-AF65-F5344CB8AC3E}">
        <p14:creationId xmlns:p14="http://schemas.microsoft.com/office/powerpoint/2010/main" val="131247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898" y="133422"/>
            <a:ext cx="8944044" cy="1022189"/>
          </a:xfrm>
        </p:spPr>
        <p:txBody>
          <a:bodyPr/>
          <a:lstStyle/>
          <a:p>
            <a:r>
              <a:rPr lang="en-US" dirty="0"/>
              <a:t>13.1 LO 1: Reiknaðu ýmsa mælikvarða á miðsækni gagnasafns.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2"/>
              </p:nvPr>
            </p:nvSpPr>
            <p:spPr>
              <a:xfrm>
                <a:off x="604007" y="1600105"/>
                <a:ext cx="10749793" cy="455741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Meðaltal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Úrtaksmeðaltal er táknað með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>
                    <a:solidFill>
                      <a:schemeClr val="tx1"/>
                    </a:solidFill>
                  </a:rPr>
                  <a:t>og fjöldi gagnagilda er táknaður með </a:t>
                </a:r>
                <a:r>
                  <a:rPr lang="en-US" i="1" dirty="0">
                    <a:solidFill>
                      <a:schemeClr val="tx1"/>
                    </a:solidFill>
                  </a:rPr>
                  <a:t>n.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Úrtaksmeðaltalið fæst með því að leggja gagnagildin saman og deila með fjölda þeirra: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en-US" sz="18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US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nary>
                      </m:num>
                      <m:den>
                        <m: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1800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.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Miðgildi</a:t>
                </a:r>
              </a:p>
              <a:p>
                <a:pPr lvl="1"/>
                <a:r>
                  <a:rPr lang="en-US" i="1" dirty="0">
                    <a:solidFill>
                      <a:schemeClr val="tx1"/>
                    </a:solidFill>
                  </a:rPr>
                  <a:t>Miðgildi</a:t>
                </a:r>
                <a:r>
                  <a:rPr lang="en-US" dirty="0">
                    <a:solidFill>
                      <a:schemeClr val="tx1"/>
                    </a:solidFill>
                  </a:rPr>
                  <a:t> er miðgildið í röðuðu gagnasafni.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Miðgildið er fundið með því að raða gögnunum frá minnsta gildi til hins stærsta:</a:t>
                </a:r>
              </a:p>
              <a:p>
                <a:pPr lvl="2"/>
                <a:r>
                  <a:rPr lang="en-US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Ef </a:t>
                </a:r>
                <a:r>
                  <a:rPr lang="en-US" i="1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n</a:t>
                </a:r>
                <a:r>
                  <a:rPr lang="en-US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 er oddatala er miðgildið gildið í miðju gagnasafnsins.  </a:t>
                </a:r>
              </a:p>
              <a:p>
                <a:pPr lvl="2"/>
                <a:r>
                  <a:rPr lang="en-US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Ef </a:t>
                </a:r>
                <a:r>
                  <a:rPr lang="en-US" i="1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n</a:t>
                </a:r>
                <a:r>
                  <a:rPr lang="en-US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 er slétt tala er miðgildið jafnt miðgildi tveggja miðjustu gagnagildanna, </a:t>
                </a:r>
                <a:r>
                  <a:rPr lang="en-US" dirty="0">
                    <a:solidFill>
                      <a:schemeClr val="tx1"/>
                    </a:solidFill>
                    <a:effectLst/>
                    <a:ea typeface="Calibri" panose="020F0502020204030204" pitchFamily="34" charset="0"/>
                  </a:rPr>
                  <a:t>þ.e. summu þeirra deilt með 2.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Tíðasta gildi</a:t>
                </a:r>
              </a:p>
              <a:p>
                <a:pPr lvl="1"/>
                <a:r>
                  <a:rPr lang="en-US" i="1" dirty="0">
                    <a:solidFill>
                      <a:schemeClr val="tx1"/>
                    </a:solidFill>
                  </a:rPr>
                  <a:t>Tíðasta gildi</a:t>
                </a:r>
                <a:r>
                  <a:rPr lang="en-US" dirty="0">
                    <a:solidFill>
                      <a:schemeClr val="tx1"/>
                    </a:solidFill>
                  </a:rPr>
                  <a:t> er það gagnagildi sem kemur oftast fyrir.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2"/>
              </p:nvPr>
            </p:nvSpPr>
            <p:spPr>
              <a:xfrm>
                <a:off x="604007" y="1600105"/>
                <a:ext cx="10749793" cy="4557413"/>
              </a:xfrm>
              <a:blipFill>
                <a:blip r:embed="rId2"/>
                <a:stretch>
                  <a:fillRect l="-1020" t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5097EC9-451F-473D-930E-FACBF3E3B0D2}"/>
                  </a:ext>
                </a:extLst>
              </p:cNvPr>
              <p:cNvSpPr txBox="1"/>
              <p:nvPr/>
            </p:nvSpPr>
            <p:spPr>
              <a:xfrm>
                <a:off x="9377379" y="3085661"/>
                <a:ext cx="2021307" cy="1200329"/>
              </a:xfrm>
              <a:prstGeom prst="rect">
                <a:avLst/>
              </a:prstGeom>
              <a:noFill/>
              <a:ln w="38100"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800" dirty="0">
                    <a:effectLst/>
                    <a:ea typeface="Calibri" panose="020F0502020204030204" pitchFamily="34" charset="0"/>
                  </a:rPr>
                  <a:t>Rithátturinn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bHide m:val="on"/>
                        <m:supHide m:val="on"/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nary>
                  </m:oMath>
                </a14:m>
                <a:r>
                  <a:rPr lang="en-US" sz="1800" dirty="0">
                    <a:effectLst/>
                    <a:ea typeface="Calibri" panose="020F0502020204030204" pitchFamily="34" charset="0"/>
                  </a:rPr>
                  <a:t> táknar summu gagnagildanna.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5097EC9-451F-473D-930E-FACBF3E3B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7379" y="3085661"/>
                <a:ext cx="2021307" cy="1200329"/>
              </a:xfrm>
              <a:prstGeom prst="rect">
                <a:avLst/>
              </a:prstGeom>
              <a:blipFill>
                <a:blip r:embed="rId3"/>
                <a:stretch>
                  <a:fillRect l="-1479" t="-34483" r="-16272" b="-5419"/>
                </a:stretch>
              </a:blipFill>
              <a:ln w="3810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4845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898" y="250868"/>
            <a:ext cx="8944044" cy="1022189"/>
          </a:xfrm>
        </p:spPr>
        <p:txBody>
          <a:bodyPr/>
          <a:lstStyle/>
          <a:p>
            <a:r>
              <a:rPr lang="en-US" dirty="0"/>
              <a:t>13.1 LO 2: Metið hvenær tiltekinn mælikvarði á miðsækni á betur við, svo sem vegið meðaltal.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604007" y="1600105"/>
            <a:ext cx="10749793" cy="455741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Meðaltal og miðgildi borin saman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Miðgildi er almennt betri mælikvarði á miðsækni en meðaltal þegar gagnasafnið inniheldur öfgagildi eða útlaga. </a:t>
            </a:r>
          </a:p>
          <a:p>
            <a:pPr marL="457200" lvl="1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dirty="0">
                <a:solidFill>
                  <a:schemeClr val="tx1"/>
                </a:solidFill>
              </a:rPr>
              <a:t>Faldmeðaltal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Notað til að reikna </a:t>
            </a:r>
            <a:r>
              <a:rPr lang="en-US" dirty="0"/>
              <a:t>meðalávöxtun fjárfestingar yfir tiltekið tímabil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Vegið meðaltal  </a:t>
            </a:r>
          </a:p>
          <a:p>
            <a:pPr lvl="1"/>
            <a:r>
              <a:rPr lang="en-US" dirty="0"/>
              <a:t>Notað þegar hverju gagnagildi er gefið tiltekið vægi, til dæmis þegar hlutabréfakaup í eignasafni eru vegin eftir kaupverði</a:t>
            </a:r>
            <a:endParaRPr lang="en-US" dirty="0">
              <a:solidFill>
                <a:schemeClr val="accent5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209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898" y="234090"/>
            <a:ext cx="8944044" cy="1022189"/>
          </a:xfrm>
        </p:spPr>
        <p:txBody>
          <a:bodyPr/>
          <a:lstStyle/>
          <a:p>
            <a:r>
              <a:rPr lang="en-US" dirty="0"/>
              <a:t>13.1 LO 3: Gerðu greinarmun á reiknimeðaltali, faldmeðaltali og vegnu meðaltali.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2"/>
              </p:nvPr>
            </p:nvSpPr>
            <p:spPr>
              <a:xfrm>
                <a:off x="604007" y="1600105"/>
                <a:ext cx="10749793" cy="455741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sz="2600" dirty="0">
                    <a:solidFill>
                      <a:schemeClr val="tx1"/>
                    </a:solidFill>
                  </a:rPr>
                  <a:t>Faldmeðaltal</a:t>
                </a:r>
              </a:p>
              <a:p>
                <a:pPr lvl="1"/>
                <a:r>
                  <a:rPr lang="en-US" sz="2200" dirty="0">
                    <a:solidFill>
                      <a:schemeClr val="tx1"/>
                    </a:solidFill>
                  </a:rPr>
                  <a:t>Faldmeðaltal er reiknað með öðrum hætti en reiknimeðaltal.</a:t>
                </a:r>
              </a:p>
              <a:p>
                <a:pPr lvl="1"/>
                <a:r>
                  <a:rPr lang="en-US" sz="2200" dirty="0">
                    <a:solidFill>
                      <a:schemeClr val="tx1"/>
                    </a:solidFill>
                  </a:rPr>
                  <a:t>Reiknimeðaltal fæst með því að leggja gagnagildin saman og deila með fjölda þeirra.</a:t>
                </a:r>
              </a:p>
              <a:p>
                <a:pPr lvl="1"/>
                <a:r>
                  <a:rPr lang="en-US" sz="2200" dirty="0">
                    <a:solidFill>
                      <a:schemeClr val="tx1"/>
                    </a:solidFill>
                  </a:rPr>
                  <a:t>Faldmeðaltal fæst með því að margfalda öll einstök gildi saman og finna síðan jafnstór gildi sem gefa sama margfeldi. </a:t>
                </a:r>
              </a:p>
              <a:p>
                <a:pPr lvl="1"/>
                <a:r>
                  <a:rPr lang="en-US" sz="2200" dirty="0">
                    <a:solidFill>
                      <a:schemeClr val="tx1"/>
                    </a:solidFill>
                  </a:rPr>
                  <a:t>Formúla fyrir faldmeðaltal: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9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9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en-US" sz="19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ctrlPr>
                          <a:rPr lang="en-US" sz="19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>
                        <m:r>
                          <a:rPr lang="en-US" sz="19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deg>
                      <m:e>
                        <m:sSub>
                          <m:sSubPr>
                            <m:ctrlPr>
                              <a:rPr lang="en-US" sz="19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9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sz="19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9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sz="19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9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9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rad>
                  </m:oMath>
                </a14:m>
                <a:r>
                  <a:rPr lang="en-US" sz="1900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.</a:t>
                </a:r>
              </a:p>
              <a:p>
                <a:pPr marL="457200" lvl="1" indent="0">
                  <a:buNone/>
                </a:pPr>
                <a:endParaRPr lang="en-US" sz="18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r>
                  <a:rPr lang="en-US" sz="2600" dirty="0">
                    <a:solidFill>
                      <a:schemeClr val="tx1"/>
                    </a:solidFill>
                  </a:rPr>
                  <a:t>Vegið meðaltal</a:t>
                </a:r>
                <a:r>
                  <a:rPr lang="en-US" sz="3000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lvl="1"/>
                <a:r>
                  <a:rPr lang="en-US" sz="2200" dirty="0">
                    <a:solidFill>
                      <a:schemeClr val="tx1"/>
                    </a:solidFill>
                  </a:rPr>
                  <a:t>Hverju gagnagildi er gefið tiltekið vægi.  </a:t>
                </a:r>
              </a:p>
              <a:p>
                <a:pPr lvl="1"/>
                <a:r>
                  <a:rPr lang="en-US" sz="2200" dirty="0">
                    <a:solidFill>
                      <a:schemeClr val="tx1"/>
                    </a:solidFill>
                  </a:rPr>
                  <a:t>Til að reikna vegið meðaltal skal setja gagnagildin í einn dálk töflu og vægin í annan dálk. </a:t>
                </a:r>
              </a:p>
              <a:p>
                <a:pPr lvl="1"/>
                <a:r>
                  <a:rPr lang="en-US" sz="2200" dirty="0">
                    <a:solidFill>
                      <a:schemeClr val="tx1"/>
                    </a:solidFill>
                  </a:rPr>
                  <a:t>Bætið við þriðja dálkinum þar sem hvert gagnagildi er margfaldað með </a:t>
                </a:r>
                <a:r>
                  <a:rPr lang="en-US" sz="2200" dirty="0"/>
                  <a:t>vægi þess í sömu línu. </a:t>
                </a:r>
              </a:p>
              <a:p>
                <a:pPr lvl="1"/>
                <a:r>
                  <a:rPr lang="en-US" sz="2200" dirty="0"/>
                  <a:t>Vegið meðaltal fæst með því að deila summu niðurstaðna í þriðja dálki með summu væganna.</a:t>
                </a:r>
                <a:endParaRPr lang="en-US" sz="2200" dirty="0">
                  <a:solidFill>
                    <a:schemeClr val="accent5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2"/>
              </p:nvPr>
            </p:nvSpPr>
            <p:spPr>
              <a:xfrm>
                <a:off x="604007" y="1600105"/>
                <a:ext cx="10749793" cy="4557413"/>
              </a:xfrm>
              <a:blipFill>
                <a:blip r:embed="rId2"/>
                <a:stretch>
                  <a:fillRect l="-737" t="-3075" r="-6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2772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226003"/>
            <a:ext cx="9113292" cy="993085"/>
          </a:xfrm>
        </p:spPr>
        <p:txBody>
          <a:bodyPr>
            <a:normAutofit/>
          </a:bodyPr>
          <a:lstStyle/>
          <a:p>
            <a:r>
              <a:rPr lang="en-US" dirty="0"/>
              <a:t>13.2 LO 1: Skilgreindu og reiknaðu staðalfrávik gagnasafns.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353312"/>
            <a:ext cx="10515600" cy="44933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Staðalfrávik</a:t>
            </a:r>
          </a:p>
          <a:p>
            <a:pPr lvl="1">
              <a:spcBef>
                <a:spcPts val="1000"/>
              </a:spcBef>
            </a:pP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Staðalfrávik mælir heildardreifingu gildanna í gagnasafni.</a:t>
            </a:r>
            <a:r>
              <a:rPr lang="en-US" sz="20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</a:p>
          <a:p>
            <a:pPr lvl="2"/>
            <a:r>
              <a:rPr lang="en-US" sz="1800" dirty="0">
                <a:solidFill>
                  <a:schemeClr val="tx1"/>
                </a:solidFill>
              </a:rPr>
              <a:t>Mælir hversu langt gagnagildin eru frá meðaltalinu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Staðalfrávik er alltaf jákvætt eða núll. </a:t>
            </a:r>
          </a:p>
          <a:p>
            <a:pPr lvl="2"/>
            <a:r>
              <a:rPr lang="en-US" sz="1800" dirty="0">
                <a:solidFill>
                  <a:schemeClr val="tx1"/>
                </a:solidFill>
                <a:ea typeface="Calibri" panose="020F0502020204030204" pitchFamily="34" charset="0"/>
              </a:rPr>
              <a:t>Staðalfrávik </a:t>
            </a:r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er minna þegar gagnagildin safnast þétt um meðaltalið og dreifingin er lítil. </a:t>
            </a:r>
          </a:p>
          <a:p>
            <a:pPr lvl="2"/>
            <a:r>
              <a:rPr lang="en-US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Staðalfrávik er stærra þegar gagnagildin dreifast lengra frá meðaltalinu og breytileikinn er meiri.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</a:rPr>
              <a:t>Dæmi:</a:t>
            </a:r>
          </a:p>
          <a:p>
            <a:pPr lvl="2"/>
            <a:r>
              <a:rPr lang="en-US" sz="1800" dirty="0">
                <a:solidFill>
                  <a:schemeClr val="tx1"/>
                </a:solidFill>
              </a:rPr>
              <a:t>Gerum ráð fyrir að breytileiki tveggja hlutabréfa, hlutabréfs A og hlutabréfs B, sé rannsakaður. </a:t>
            </a:r>
          </a:p>
          <a:p>
            <a:pPr lvl="2"/>
            <a:r>
              <a:rPr lang="en-US" sz="1800" dirty="0">
                <a:solidFill>
                  <a:schemeClr val="tx1"/>
                </a:solidFill>
              </a:rPr>
              <a:t>Meðalverð beggja hlutabréfanna er $5. </a:t>
            </a:r>
          </a:p>
          <a:p>
            <a:pPr lvl="2"/>
            <a:r>
              <a:rPr lang="en-US" sz="1800" dirty="0">
                <a:solidFill>
                  <a:schemeClr val="tx1"/>
                </a:solidFill>
              </a:rPr>
              <a:t>Staðalfrávik verðs hlutabréfs A er 2. </a:t>
            </a:r>
          </a:p>
          <a:p>
            <a:pPr lvl="2"/>
            <a:r>
              <a:rPr lang="en-US" sz="1800" dirty="0">
                <a:solidFill>
                  <a:schemeClr val="tx1"/>
                </a:solidFill>
              </a:rPr>
              <a:t>Staðalfrávik verðs hlutabréfs B er 4. </a:t>
            </a:r>
          </a:p>
          <a:p>
            <a:pPr lvl="2"/>
            <a:r>
              <a:rPr lang="en-US" sz="1800" dirty="0">
                <a:solidFill>
                  <a:schemeClr val="tx1"/>
                </a:solidFill>
              </a:rPr>
              <a:t>Þar sem staðalfrávik hlutabréfs B er hærra er verð þess breytilegra en verð hlutabréfs A.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lvl="2"/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82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108285"/>
            <a:ext cx="9113292" cy="1245028"/>
          </a:xfrm>
        </p:spPr>
        <p:txBody>
          <a:bodyPr>
            <a:normAutofit/>
          </a:bodyPr>
          <a:lstStyle/>
          <a:p>
            <a:r>
              <a:rPr lang="en-US" dirty="0"/>
              <a:t>13.2 LO 1: Staðalfrávik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182347"/>
            <a:ext cx="10515600" cy="4493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Staðalfrávik</a:t>
            </a:r>
          </a:p>
          <a:p>
            <a:pPr lvl="1"/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Mismunandi formúlur eru notaðar til að reikna staðalfrávik úrtaks og staðalfrávik þýðis.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Tákn og formúlur:</a:t>
            </a:r>
          </a:p>
          <a:p>
            <a:pPr lvl="1"/>
            <a:endParaRPr lang="en-US" sz="20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14400" lvl="2" indent="0">
              <a:buNone/>
            </a:pP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5">
                <a:extLst>
                  <a:ext uri="{FF2B5EF4-FFF2-40B4-BE49-F238E27FC236}">
                    <a16:creationId xmlns:a16="http://schemas.microsoft.com/office/drawing/2014/main" id="{A19F1F3B-648F-43EE-8FA7-994D079616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1505744"/>
                  </p:ext>
                </p:extLst>
              </p:nvPr>
            </p:nvGraphicFramePr>
            <p:xfrm>
              <a:off x="1669406" y="2748780"/>
              <a:ext cx="10003370" cy="317950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01685">
                      <a:extLst>
                        <a:ext uri="{9D8B030D-6E8A-4147-A177-3AD203B41FA5}">
                          <a16:colId xmlns:a16="http://schemas.microsoft.com/office/drawing/2014/main" val="2826269664"/>
                        </a:ext>
                      </a:extLst>
                    </a:gridCol>
                    <a:gridCol w="5001685">
                      <a:extLst>
                        <a:ext uri="{9D8B030D-6E8A-4147-A177-3AD203B41FA5}">
                          <a16:colId xmlns:a16="http://schemas.microsoft.com/office/drawing/2014/main" val="29555065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Staðalfrávik úrtaks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Staðalfrávik þýðis</a:t>
                          </a:r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513820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Tákn:   </a:t>
                          </a:r>
                          <a:br>
                            <a:rPr lang="en-US" dirty="0"/>
                          </a:br>
                          <a:r>
                            <a:rPr lang="en-US" sz="1600" b="1" i="1" dirty="0"/>
                            <a:t>s </a:t>
                          </a:r>
                          <a:r>
                            <a:rPr lang="en-US" sz="1600" b="1" i="0" dirty="0"/>
                            <a:t>táknar staðalfrávik úrtaks.</a:t>
                          </a:r>
                          <a:br>
                            <a:rPr lang="en-US" sz="1600" b="1" i="0" dirty="0"/>
                          </a:br>
                          <a:r>
                            <a:rPr lang="en-US" sz="1600" b="1" i="1" dirty="0"/>
                            <a:t>x </a:t>
                          </a:r>
                          <a:r>
                            <a:rPr lang="en-US" sz="1600" b="1" i="0" dirty="0"/>
                            <a:t>táknar hvert einstakt gagnagildi.</a:t>
                          </a:r>
                        </a:p>
                        <a:p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16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barPr>
                                <m:e>
                                  <m:r>
                                    <a:rPr lang="en-US" sz="16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bar>
                            </m:oMath>
                          </a14:m>
                          <a:r>
                            <a:rPr lang="en-US" sz="1600" b="1" i="1" dirty="0"/>
                            <a:t> </a:t>
                          </a:r>
                          <a:r>
                            <a:rPr lang="en-US" sz="1600" b="1" i="0" dirty="0"/>
                            <a:t>táknar meðaltal úrtaksins.</a:t>
                          </a:r>
                        </a:p>
                        <a:p>
                          <a:r>
                            <a:rPr lang="en-US" sz="1600" b="1" i="1" dirty="0"/>
                            <a:t>n </a:t>
                          </a:r>
                          <a:r>
                            <a:rPr lang="en-US" sz="1600" b="1" i="0" dirty="0"/>
                            <a:t>táknar fjölda gagnagilda í úrtakinu.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Tákn: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br>
                            <a:rPr lang="en-US" sz="18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</a:br>
                          <a14:m>
                            <m:oMath xmlns:m="http://schemas.openxmlformats.org/officeDocument/2006/math">
                              <m:r>
                                <a:rPr lang="en-US" sz="16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𝝈</m:t>
                              </m:r>
                            </m:oMath>
                          </a14:m>
                          <a:r>
                            <a:rPr lang="en-US" sz="1600" b="1" dirty="0"/>
                            <a:t> táknar staðalfrávik</a:t>
                          </a:r>
                          <a:r>
                            <a:rPr lang="en-US" sz="1600" b="1" baseline="0" dirty="0"/>
                            <a:t> þýðis.</a:t>
                          </a:r>
                          <a:br>
                            <a:rPr lang="en-US" sz="1600" b="1" baseline="0" dirty="0"/>
                          </a:br>
                          <a:r>
                            <a:rPr lang="en-US" sz="1600" b="1" i="1" dirty="0"/>
                            <a:t>x </a:t>
                          </a:r>
                          <a:r>
                            <a:rPr lang="en-US" sz="1600" b="1" i="0" dirty="0"/>
                            <a:t>táknar hvert einstakt gagnagildi.</a:t>
                          </a:r>
                        </a:p>
                        <a:p>
                          <a14:m>
                            <m:oMath xmlns:m="http://schemas.openxmlformats.org/officeDocument/2006/math">
                              <m:r>
                                <a:rPr lang="en-US" sz="16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𝝁</m:t>
                              </m:r>
                              <m:r>
                                <a:rPr lang="en-US" sz="16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600" b="1" i="0" dirty="0"/>
                            <a:t>táknar meðaltal þýðisins.</a:t>
                          </a:r>
                        </a:p>
                        <a:p>
                          <a:r>
                            <a:rPr lang="en-US" sz="1600" b="1" i="1" dirty="0"/>
                            <a:t>N </a:t>
                          </a:r>
                          <a:r>
                            <a:rPr lang="en-US" sz="1600" b="1" i="0" dirty="0"/>
                            <a:t>táknar fjölda gagnagilda í þýðinu.</a:t>
                          </a:r>
                        </a:p>
                        <a:p>
                          <a:endParaRPr lang="en-US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22542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Formúla:  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𝒔</m:t>
                              </m:r>
                              <m:r>
                                <a:rPr lang="en-US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1800" b="0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0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𝒙</m:t>
                                          </m:r>
                                          <m: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bar>
                                            <m:barPr>
                                              <m:pos m:val="top"/>
                                              <m:ctrlPr>
                                                <a:rPr lang="en-US" sz="1800" b="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barPr>
                                            <m:e>
                                              <m:r>
                                                <a:rPr lang="en-US" sz="1800" b="1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𝒙</m:t>
                                              </m:r>
                                            </m:e>
                                          </m:bar>
                                          <m:sSup>
                                            <m:sSupPr>
                                              <m:ctrlPr>
                                                <a:rPr lang="en-US" sz="1800" b="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b="1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800" b="1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p>
                                        </m:e>
                                      </m:nary>
                                    </m:num>
                                    <m:den>
                                      <m: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𝒏</m:t>
                                      </m:r>
                                      <m: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𝟏</m:t>
                                      </m:r>
                                    </m:den>
                                  </m:f>
                                </m:e>
                              </m:rad>
                            </m:oMath>
                          </a14:m>
                          <a:endParaRPr lang="en-US" sz="1800" b="1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Formúla: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0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 </m:t>
                              </m:r>
                              <m:r>
                                <a:rPr lang="en-US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𝝈</m:t>
                              </m:r>
                              <m:r>
                                <a:rPr lang="en-US" sz="18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𝒙</m:t>
                                          </m:r>
                                          <m: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𝝁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800" b="1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b="1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800" b="1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𝟐</m:t>
                                              </m:r>
                                            </m:sup>
                                          </m:sSup>
                                        </m:e>
                                      </m:nary>
                                    </m:num>
                                    <m:den>
                                      <m: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𝑵</m:t>
                                      </m:r>
                                    </m:den>
                                  </m:f>
                                </m:e>
                              </m:rad>
                            </m:oMath>
                          </a14:m>
                          <a:endParaRPr lang="en-US" sz="1800" b="1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US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438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5">
                <a:extLst>
                  <a:ext uri="{FF2B5EF4-FFF2-40B4-BE49-F238E27FC236}">
                    <a16:creationId xmlns:a16="http://schemas.microsoft.com/office/drawing/2014/main" id="{A19F1F3B-648F-43EE-8FA7-994D079616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1505744"/>
                  </p:ext>
                </p:extLst>
              </p:nvPr>
            </p:nvGraphicFramePr>
            <p:xfrm>
              <a:off x="1669406" y="2748780"/>
              <a:ext cx="10003370" cy="317950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01685">
                      <a:extLst>
                        <a:ext uri="{9D8B030D-6E8A-4147-A177-3AD203B41FA5}">
                          <a16:colId xmlns:a16="http://schemas.microsoft.com/office/drawing/2014/main" val="2826269664"/>
                        </a:ext>
                      </a:extLst>
                    </a:gridCol>
                    <a:gridCol w="5001685">
                      <a:extLst>
                        <a:ext uri="{9D8B030D-6E8A-4147-A177-3AD203B41FA5}">
                          <a16:colId xmlns:a16="http://schemas.microsoft.com/office/drawing/2014/main" val="2955506529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Standard Deviation for a Sample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Standard Deviation for a Population</a:t>
                          </a:r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51382088"/>
                      </a:ext>
                    </a:extLst>
                  </a:tr>
                  <a:tr h="16154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22" t="-41353" r="-100487" b="-578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122" t="-41353" r="-487" b="-578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2254203"/>
                      </a:ext>
                    </a:extLst>
                  </a:tr>
                  <a:tr h="9239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22" t="-247368" r="-100487" b="-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122" t="-247368" r="-487" b="-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4388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32805A7-BCC4-4E09-9A3E-EA12226A707C}"/>
              </a:ext>
            </a:extLst>
          </p:cNvPr>
          <p:cNvSpPr txBox="1"/>
          <p:nvPr/>
        </p:nvSpPr>
        <p:spPr>
          <a:xfrm>
            <a:off x="2931459" y="6151372"/>
            <a:ext cx="6606988" cy="36933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ea typeface="Calibri" panose="020F0502020204030204" pitchFamily="34" charset="0"/>
              </a:rPr>
              <a:t>Yfirleitt er hugbúnaður á borð við Excel notaður við þessa útreikninga.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06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184058"/>
            <a:ext cx="9113292" cy="993085"/>
          </a:xfrm>
        </p:spPr>
        <p:txBody>
          <a:bodyPr>
            <a:normAutofit/>
          </a:bodyPr>
          <a:lstStyle/>
          <a:p>
            <a:r>
              <a:rPr lang="en-US" dirty="0"/>
              <a:t>13.2 Námsmarkmið 2: Skilgreina og reikna dreifni gagnasafns.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353312"/>
            <a:ext cx="10515600" cy="4493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Dreifni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Mismunandi formúlur eru notaðar til að reikna dreifni úrtaks og dreifni þýðis.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Tákn og formúlur:</a:t>
            </a:r>
          </a:p>
          <a:p>
            <a:pPr lvl="1"/>
            <a:endParaRPr lang="en-US" sz="20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14400" lvl="2" indent="0">
              <a:buNone/>
            </a:pP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5">
                <a:extLst>
                  <a:ext uri="{FF2B5EF4-FFF2-40B4-BE49-F238E27FC236}">
                    <a16:creationId xmlns:a16="http://schemas.microsoft.com/office/drawing/2014/main" id="{A19F1F3B-648F-43EE-8FA7-994D079616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1326995"/>
                  </p:ext>
                </p:extLst>
              </p:nvPr>
            </p:nvGraphicFramePr>
            <p:xfrm>
              <a:off x="1669406" y="2672312"/>
              <a:ext cx="10003370" cy="33327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01685">
                      <a:extLst>
                        <a:ext uri="{9D8B030D-6E8A-4147-A177-3AD203B41FA5}">
                          <a16:colId xmlns:a16="http://schemas.microsoft.com/office/drawing/2014/main" val="2826269664"/>
                        </a:ext>
                      </a:extLst>
                    </a:gridCol>
                    <a:gridCol w="5001685">
                      <a:extLst>
                        <a:ext uri="{9D8B030D-6E8A-4147-A177-3AD203B41FA5}">
                          <a16:colId xmlns:a16="http://schemas.microsoft.com/office/drawing/2014/main" val="29555065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Dreifni úrtaks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Dreifni þýðis</a:t>
                          </a:r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513820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Tákn:   </a:t>
                          </a:r>
                          <a:br>
                            <a:rPr lang="en-US" dirty="0"/>
                          </a:br>
                          <a:r>
                            <a:rPr lang="en-US" sz="1600" b="1" i="1" dirty="0"/>
                            <a:t>s</a:t>
                          </a:r>
                          <a:r>
                            <a:rPr lang="en-US" sz="1600" b="1" i="1" baseline="30000" dirty="0"/>
                            <a:t>2</a:t>
                          </a:r>
                          <a:r>
                            <a:rPr lang="en-US" sz="1600" b="1" i="1" dirty="0"/>
                            <a:t> </a:t>
                          </a:r>
                          <a:r>
                            <a:rPr lang="en-US" sz="1600" b="1" i="0" dirty="0"/>
                            <a:t>táknar dreifni úrtaks.</a:t>
                          </a:r>
                          <a:br>
                            <a:rPr lang="en-US" sz="1600" b="1" i="1" dirty="0"/>
                          </a:br>
                          <a:r>
                            <a:rPr lang="en-US" sz="1600" b="1" i="1" dirty="0"/>
                            <a:t>x </a:t>
                          </a:r>
                          <a:r>
                            <a:rPr lang="en-US" sz="1600" b="1" i="0" dirty="0"/>
                            <a:t>táknar hvert einstakt gagnagildi.</a:t>
                          </a:r>
                        </a:p>
                        <a:p>
                          <a14:m>
                            <m:oMath xmlns:m="http://schemas.openxmlformats.org/officeDocument/2006/math">
                              <m:bar>
                                <m:barPr>
                                  <m:pos m:val="top"/>
                                  <m:ctrlPr>
                                    <a:rPr lang="en-US" sz="16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barPr>
                                <m:e>
                                  <m:r>
                                    <a:rPr lang="en-US" sz="16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𝒙</m:t>
                                  </m:r>
                                </m:e>
                              </m:bar>
                            </m:oMath>
                          </a14:m>
                          <a:r>
                            <a:rPr lang="en-US" sz="1600" b="1" i="1" dirty="0"/>
                            <a:t> </a:t>
                          </a:r>
                          <a:r>
                            <a:rPr lang="en-US" sz="1600" b="1" i="0" dirty="0"/>
                            <a:t>táknar meðaltal úrtaksins.</a:t>
                          </a:r>
                        </a:p>
                        <a:p>
                          <a:r>
                            <a:rPr lang="en-US" sz="1600" b="1" i="1" dirty="0"/>
                            <a:t>n </a:t>
                          </a:r>
                          <a:r>
                            <a:rPr lang="en-US" sz="1600" b="1" i="0" dirty="0"/>
                            <a:t>táknar fjölda gagnagilda í úrtakinu.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Tákn: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br>
                            <a:rPr lang="en-US" sz="18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</a:br>
                          <a14:m>
                            <m:oMath xmlns:m="http://schemas.openxmlformats.org/officeDocument/2006/math">
                              <m:r>
                                <a:rPr lang="en-US" sz="16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𝝈</m:t>
                              </m:r>
                              <m:r>
                                <a:rPr lang="en-US" sz="1600" b="1" i="1" kern="1200" baseline="300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𝟐</m:t>
                              </m:r>
                            </m:oMath>
                          </a14:m>
                          <a:r>
                            <a:rPr lang="en-US" sz="1600" b="1" dirty="0"/>
                            <a:t> táknar dreifni þýðis.</a:t>
                          </a:r>
                          <a:br>
                            <a:rPr lang="en-US" sz="1600" b="1" baseline="0" dirty="0"/>
                          </a:br>
                          <a:r>
                            <a:rPr lang="en-US" sz="1600" b="1" i="1" dirty="0"/>
                            <a:t>x </a:t>
                          </a:r>
                          <a:r>
                            <a:rPr lang="en-US" sz="1600" b="1" i="0" dirty="0"/>
                            <a:t>táknar hvert einstakt gagnagildi.</a:t>
                          </a:r>
                        </a:p>
                        <a:p>
                          <a14:m>
                            <m:oMath xmlns:m="http://schemas.openxmlformats.org/officeDocument/2006/math">
                              <m:r>
                                <a:rPr lang="en-US" sz="16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𝝁</m:t>
                              </m:r>
                              <m:r>
                                <a:rPr lang="en-US" sz="1600" b="1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600" b="1" i="0" dirty="0"/>
                            <a:t>táknar meðaltal þýðisins.</a:t>
                          </a:r>
                        </a:p>
                        <a:p>
                          <a:r>
                            <a:rPr lang="en-US" sz="1600" b="1" i="1" dirty="0"/>
                            <a:t>N </a:t>
                          </a:r>
                          <a:r>
                            <a:rPr lang="en-US" sz="1600" b="1" i="0" dirty="0"/>
                            <a:t>táknar fjölda gagnagilda í þýðinu.</a:t>
                          </a:r>
                        </a:p>
                        <a:p>
                          <a:endParaRPr lang="en-US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22542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Formúla: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    </m:t>
                                  </m:r>
                                  <m: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𝒔</m:t>
                                  </m:r>
                                </m:e>
                                <m:sup>
                                  <m: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8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800" b="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sz="1800" b="0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𝒙</m:t>
                                      </m:r>
                                      <m: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bar>
                                        <m:barPr>
                                          <m:pos m:val="top"/>
                                          <m:ctrlPr>
                                            <a:rPr lang="en-US" sz="1800" b="0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barPr>
                                        <m:e>
                                          <m: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𝒙</m:t>
                                          </m:r>
                                        </m:e>
                                      </m:bar>
                                      <m:sSup>
                                        <m:sSupPr>
                                          <m:ctrlPr>
                                            <a:rPr lang="en-US" sz="1800" b="0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e>
                                  </m:nary>
                                </m:num>
                                <m:den>
                                  <m: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𝒏</m:t>
                                  </m:r>
                                  <m: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𝟏</m:t>
                                  </m:r>
                                </m:den>
                              </m:f>
                            </m:oMath>
                          </a14:m>
                          <a:endParaRPr lang="en-US" sz="1800" b="1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1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Formúla: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r>
                                    <a:rPr lang="en-US" sz="1800" b="1" i="1" kern="1200" smtClean="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   </m:t>
                                  </m:r>
                                  <m: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𝝈</m:t>
                                  </m:r>
                                </m:e>
                                <m:sup>
                                  <m: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800" b="1" i="1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𝒙</m:t>
                                      </m:r>
                                      <m: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lang="en-US" sz="1800" b="1" i="1" kern="1200">
                                          <a:solidFill>
                                            <a:schemeClr val="dk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𝝁</m:t>
                                      </m:r>
                                      <m:sSup>
                                        <m:sSupPr>
                                          <m:ctrlP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sz="1800" b="1" i="1" kern="1200">
                                              <a:solidFill>
                                                <a:schemeClr val="dk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𝟐</m:t>
                                          </m:r>
                                        </m:sup>
                                      </m:sSup>
                                    </m:e>
                                  </m:nary>
                                </m:num>
                                <m:den>
                                  <m:r>
                                    <a:rPr lang="en-US" sz="1800" b="1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𝑵</m:t>
                                  </m:r>
                                </m:den>
                              </m:f>
                            </m:oMath>
                          </a14:m>
                          <a:endParaRPr lang="en-US" sz="1800" b="1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1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endParaRPr lang="en-US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438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19F1F3B-648F-43EE-8FA7-994D079616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1326995"/>
                  </p:ext>
                </p:extLst>
              </p:nvPr>
            </p:nvGraphicFramePr>
            <p:xfrm>
              <a:off x="1669406" y="2672312"/>
              <a:ext cx="10003370" cy="33327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0168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826269664"/>
                        </a:ext>
                      </a:extLst>
                    </a:gridCol>
                    <a:gridCol w="5001685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955506529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Variance for a Sample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Variance for a Population</a:t>
                          </a:r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551382088"/>
                      </a:ext>
                    </a:extLst>
                  </a:tr>
                  <a:tr h="16154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22" t="-41353" r="-100487" b="-672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122" t="-41353" r="-487" b="-672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952254203"/>
                      </a:ext>
                    </a:extLst>
                  </a:tr>
                  <a:tr h="107721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22" t="-212429" r="-100487" b="-11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122" t="-212429" r="-487" b="-11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514388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0A4543C-F8DB-4B2D-B9BE-940C8395143A}"/>
              </a:ext>
            </a:extLst>
          </p:cNvPr>
          <p:cNvSpPr txBox="1"/>
          <p:nvPr/>
        </p:nvSpPr>
        <p:spPr>
          <a:xfrm>
            <a:off x="2907396" y="6128441"/>
            <a:ext cx="6606988" cy="36933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ea typeface="Calibri" panose="020F0502020204030204" pitchFamily="34" charset="0"/>
              </a:rPr>
              <a:t>Yfirleitt er hugbúnaður á borð við Excel notaður við þessa útreikninga.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827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184058"/>
            <a:ext cx="9113292" cy="993085"/>
          </a:xfrm>
        </p:spPr>
        <p:txBody>
          <a:bodyPr>
            <a:normAutofit fontScale="90000"/>
          </a:bodyPr>
          <a:lstStyle/>
          <a:p>
            <a:r>
              <a:rPr lang="en-US" dirty="0"/>
              <a:t>13.2 Námsmarkmið 3: Útskýra samband staðalfráviks og dreifni.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353312"/>
            <a:ext cx="10515600" cy="4758730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/>
              <a:t>Samband staðalfráviks og dreifni</a:t>
            </a:r>
          </a:p>
          <a:p>
            <a:pPr lvl="1"/>
            <a:r>
              <a:rPr lang="en-US" sz="2600" dirty="0">
                <a:solidFill>
                  <a:schemeClr val="accent3"/>
                </a:solidFill>
                <a:effectLst/>
                <a:ea typeface="Times New Roman" panose="02020603050405020304" pitchFamily="18" charset="0"/>
              </a:rPr>
              <a:t>Eins og sjá má af formúlunum á fyrri glærum er dreifnin annað veldi staðalfráviksins og staðalfrávikið kvaðratrót dreifninnar.</a:t>
            </a:r>
            <a:r>
              <a:rPr lang="en-US" dirty="0">
                <a:solidFill>
                  <a:schemeClr val="accent3"/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pPr lvl="1"/>
            <a:r>
              <a:rPr lang="en-US" sz="2600" dirty="0">
                <a:solidFill>
                  <a:schemeClr val="accent3"/>
                </a:solidFill>
                <a:effectLst/>
                <a:ea typeface="Times New Roman" panose="02020603050405020304" pitchFamily="18" charset="0"/>
              </a:rPr>
              <a:t>Þegar annað gildið hefur verið reiknað má reikna hitt gildið beint út frá því.</a:t>
            </a:r>
          </a:p>
          <a:p>
            <a:pPr>
              <a:spcBef>
                <a:spcPts val="1500"/>
              </a:spcBef>
            </a:pPr>
            <a:r>
              <a:rPr lang="en-US" sz="3000" dirty="0"/>
              <a:t>Dæmi A:</a:t>
            </a:r>
          </a:p>
          <a:p>
            <a:pPr lvl="1"/>
            <a:r>
              <a:rPr lang="en-US" sz="2600" dirty="0">
                <a:solidFill>
                  <a:schemeClr val="accent3"/>
                </a:solidFill>
                <a:effectLst/>
                <a:ea typeface="Times New Roman" panose="02020603050405020304" pitchFamily="18" charset="0"/>
              </a:rPr>
              <a:t>Ef staðalfrávik gagnasafns er 12,5 má reikna dreifnina með því að hefja staðalfrávikið í annað veldi. Dreifnin er þá 12,5</a:t>
            </a:r>
            <a:r>
              <a:rPr lang="en-US" sz="2600" baseline="30000" dirty="0">
                <a:solidFill>
                  <a:schemeClr val="accent3"/>
                </a:solidFill>
                <a:effectLst/>
                <a:ea typeface="Times New Roman" panose="02020603050405020304" pitchFamily="18" charset="0"/>
              </a:rPr>
              <a:t>2</a:t>
            </a:r>
            <a:r>
              <a:rPr lang="en-US" sz="2600" dirty="0">
                <a:solidFill>
                  <a:schemeClr val="accent3"/>
                </a:solidFill>
                <a:effectLst/>
                <a:ea typeface="Times New Roman" panose="02020603050405020304" pitchFamily="18" charset="0"/>
              </a:rPr>
              <a:t>, eða 156,25.</a:t>
            </a:r>
            <a:endParaRPr lang="en-US" sz="2600" dirty="0">
              <a:solidFill>
                <a:schemeClr val="accent3"/>
              </a:solidFill>
              <a:effectLst/>
              <a:ea typeface="Calibri" panose="020F0502020204030204" pitchFamily="34" charset="0"/>
            </a:endParaRPr>
          </a:p>
          <a:p>
            <a:pPr>
              <a:spcBef>
                <a:spcPts val="1500"/>
              </a:spcBef>
            </a:pPr>
            <a:r>
              <a:rPr lang="en-US" sz="3000" dirty="0"/>
              <a:t>Dæmi B:</a:t>
            </a:r>
          </a:p>
          <a:p>
            <a:pPr lvl="1"/>
            <a:r>
              <a:rPr lang="en-US" sz="2600" dirty="0">
                <a:solidFill>
                  <a:schemeClr val="accent3"/>
                </a:solidFill>
                <a:effectLst/>
                <a:ea typeface="Times New Roman" panose="02020603050405020304" pitchFamily="18" charset="0"/>
              </a:rPr>
              <a:t>Ef dreifni gagnasafns er 31,36 má reikna staðalfrávikið sem kvaðratrótina af 31,36, sem er 5,6.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059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158891"/>
            <a:ext cx="9113292" cy="993085"/>
          </a:xfrm>
        </p:spPr>
        <p:txBody>
          <a:bodyPr>
            <a:normAutofit/>
          </a:bodyPr>
          <a:lstStyle/>
          <a:p>
            <a:r>
              <a:rPr lang="en-US" dirty="0"/>
              <a:t>13.3 Námsmarkmið 1: Skilgreina og reikna </a:t>
            </a:r>
            <a:r>
              <a:rPr lang="en-US" i="1" dirty="0"/>
              <a:t>z</a:t>
            </a:r>
            <a:r>
              <a:rPr lang="en-US" dirty="0"/>
              <a:t>-gildi fyrir mælingu.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0469E5-CD66-4E12-97BA-EBB44E6FE707}"/>
                  </a:ext>
                </a:extLst>
              </p:cNvPr>
              <p:cNvSpPr>
                <a:spLocks noGrp="1"/>
              </p:cNvSpPr>
              <p:nvPr>
                <p:ph sz="quarter" idx="12"/>
              </p:nvPr>
            </p:nvSpPr>
            <p:spPr>
              <a:xfrm>
                <a:off x="838200" y="1353312"/>
                <a:ext cx="10515600" cy="449330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i="1" dirty="0"/>
                  <a:t>Z</a:t>
                </a:r>
                <a:r>
                  <a:rPr lang="en-US" b="1" dirty="0"/>
                  <a:t>-gildi: </a:t>
                </a:r>
                <a:r>
                  <a:rPr lang="en-US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Mælikvarði á stöðu gildis í gagnasafni. Hann sýnir hversu mörgum staðalfrávikum gagnagildið víkur frá meðaltalinu.</a:t>
                </a:r>
                <a:endParaRPr lang="en-US" dirty="0">
                  <a:solidFill>
                    <a:schemeClr val="tx1"/>
                  </a:solidFill>
                  <a:effectLst/>
                  <a:ea typeface="Calibri" panose="020F0502020204030204" pitchFamily="34" charset="0"/>
                </a:endParaRPr>
              </a:p>
              <a:p>
                <a:pPr marL="465138" indent="-219075"/>
                <a:r>
                  <a:rPr lang="en-US" sz="2400" dirty="0">
                    <a:solidFill>
                      <a:schemeClr val="tx1"/>
                    </a:solidFill>
                  </a:rPr>
                  <a:t>Formúla: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𝑧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tx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46063" indent="0"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65138" indent="-219075"/>
                <a:r>
                  <a:rPr lang="en-US" sz="2400" dirty="0">
                    <a:solidFill>
                      <a:schemeClr val="tx1"/>
                    </a:solidFill>
                  </a:rPr>
                  <a:t>Tákn:</a:t>
                </a:r>
              </a:p>
              <a:p>
                <a:pPr marL="919163" lvl="1" indent="-220663"/>
                <a:r>
                  <a:rPr lang="en-US" sz="2000" i="1" dirty="0">
                    <a:solidFill>
                      <a:schemeClr val="tx1"/>
                    </a:solidFill>
                  </a:rPr>
                  <a:t>z</a:t>
                </a:r>
                <a:r>
                  <a:rPr lang="en-US" sz="2000" dirty="0">
                    <a:solidFill>
                      <a:schemeClr val="tx1"/>
                    </a:solidFill>
                  </a:rPr>
                  <a:t> vísar til z-gildisins.</a:t>
                </a:r>
              </a:p>
              <a:p>
                <a:pPr marL="919163" lvl="1" indent="-220663"/>
                <a:r>
                  <a:rPr lang="en-US" sz="2000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2000" dirty="0">
                    <a:solidFill>
                      <a:schemeClr val="tx1"/>
                    </a:solidFill>
                  </a:rPr>
                  <a:t> vísar til einstöku mælingarinnar.</a:t>
                </a:r>
              </a:p>
              <a:p>
                <a:pPr marL="919163" lvl="1" indent="-220663"/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𝜇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vísar til meðaltalsins.</a:t>
                </a:r>
              </a:p>
              <a:p>
                <a:pPr marL="919163" lvl="1" indent="-220663"/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𝜎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vísar til staðalfráviksins.</a:t>
                </a:r>
                <a:br>
                  <a:rPr lang="en-US" sz="2000" dirty="0">
                    <a:solidFill>
                      <a:schemeClr val="tx1"/>
                    </a:solidFill>
                  </a:rPr>
                </a:br>
                <a:endParaRPr lang="en-US" sz="2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0469E5-CD66-4E12-97BA-EBB44E6FE7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2"/>
              </p:nvPr>
            </p:nvSpPr>
            <p:spPr>
              <a:xfrm>
                <a:off x="838200" y="1353312"/>
                <a:ext cx="10515600" cy="4493305"/>
              </a:xfrm>
              <a:blipFill>
                <a:blip r:embed="rId2"/>
                <a:stretch>
                  <a:fillRect l="-1217" t="-2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1661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2" y="175669"/>
            <a:ext cx="9164273" cy="993085"/>
          </a:xfrm>
        </p:spPr>
        <p:txBody>
          <a:bodyPr>
            <a:noAutofit/>
          </a:bodyPr>
          <a:lstStyle/>
          <a:p>
            <a:br>
              <a:rPr lang="en-US" dirty="0"/>
            </a:br>
            <a:r>
              <a:rPr lang="en-US" dirty="0"/>
              <a:t>13.3 Námsmarkmið 2: Skilgreina og reikna fjórðungsmörk og hundraðshlutamörk gagnasafns.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149532"/>
            <a:ext cx="10515600" cy="51206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000" b="1" dirty="0"/>
              <a:t>Fjórðungsmörk</a:t>
            </a:r>
          </a:p>
          <a:p>
            <a:pPr lvl="1"/>
            <a:r>
              <a:rPr lang="en-US" sz="3400" dirty="0">
                <a:solidFill>
                  <a:schemeClr val="accent3"/>
                </a:solidFill>
                <a:effectLst/>
                <a:ea typeface="Times New Roman" panose="02020603050405020304" pitchFamily="18" charset="0"/>
              </a:rPr>
              <a:t>Gildi sem skipta gagnasafninu í fjóra jafna hluta</a:t>
            </a:r>
          </a:p>
          <a:p>
            <a:pPr lvl="1"/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Yfirleitt táknuð með Q</a:t>
            </a:r>
            <a:r>
              <a:rPr lang="en-US" sz="3400" baseline="-250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1</a:t>
            </a:r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, Q</a:t>
            </a:r>
            <a:r>
              <a:rPr lang="en-US" sz="3400" baseline="-25000" dirty="0">
                <a:solidFill>
                  <a:schemeClr val="accent3"/>
                </a:solidFill>
              </a:rPr>
              <a:t>2</a:t>
            </a:r>
            <a:r>
              <a:rPr lang="en-US" sz="3400" dirty="0">
                <a:solidFill>
                  <a:schemeClr val="accent3"/>
                </a:solidFill>
                <a:ea typeface="Calibri" panose="020F0502020204030204" pitchFamily="34" charset="0"/>
              </a:rPr>
              <a:t>, </a:t>
            </a:r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og Q</a:t>
            </a:r>
            <a:r>
              <a:rPr lang="en-US" sz="3400" baseline="-25000" dirty="0">
                <a:solidFill>
                  <a:schemeClr val="accent3"/>
                </a:solidFill>
              </a:rPr>
              <a:t>3</a:t>
            </a:r>
          </a:p>
          <a:p>
            <a:pPr lvl="1"/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Q</a:t>
            </a:r>
            <a:r>
              <a:rPr lang="en-US" sz="3400" baseline="-25000" dirty="0">
                <a:solidFill>
                  <a:schemeClr val="accent3"/>
                </a:solidFill>
              </a:rPr>
              <a:t>2</a:t>
            </a:r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 jafngildir miðgildi gagnasafnsins</a:t>
            </a:r>
          </a:p>
          <a:p>
            <a:pPr lvl="1"/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Fjórðungaspönn = Q</a:t>
            </a:r>
            <a:r>
              <a:rPr lang="en-US" sz="3400" baseline="-25000" dirty="0">
                <a:solidFill>
                  <a:schemeClr val="accent3"/>
                </a:solidFill>
              </a:rPr>
              <a:t>3 </a:t>
            </a:r>
            <a:r>
              <a:rPr lang="en-US" sz="3400" dirty="0">
                <a:solidFill>
                  <a:schemeClr val="accent3"/>
                </a:solidFill>
                <a:latin typeface="Calibri" panose="020F0502020204030204" pitchFamily="34" charset="0"/>
              </a:rPr>
              <a:t>–</a:t>
            </a:r>
            <a:r>
              <a:rPr lang="en-US" sz="3400" dirty="0">
                <a:solidFill>
                  <a:schemeClr val="accent3"/>
                </a:solidFill>
              </a:rPr>
              <a:t> </a:t>
            </a:r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Q</a:t>
            </a:r>
            <a:r>
              <a:rPr lang="en-US" sz="3400" baseline="-250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1</a:t>
            </a:r>
            <a:r>
              <a:rPr lang="en-US" sz="3400" dirty="0">
                <a:solidFill>
                  <a:schemeClr val="accent3"/>
                </a:solidFill>
                <a:ea typeface="Calibri" panose="020F0502020204030204" pitchFamily="34" charset="0"/>
              </a:rPr>
              <a:t>;</a:t>
            </a:r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 mælir miðlæg 50% gagnanna</a:t>
            </a:r>
            <a:endParaRPr lang="en-US" sz="3400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US" sz="4000" b="1" dirty="0"/>
              <a:t>Hundraðshlutamörk</a:t>
            </a:r>
          </a:p>
          <a:p>
            <a:pPr lvl="1"/>
            <a:r>
              <a:rPr lang="en-US" sz="3400" dirty="0">
                <a:solidFill>
                  <a:schemeClr val="accent3"/>
                </a:solidFill>
              </a:rPr>
              <a:t>Þetta eru gildi sem skipta gagnasafninu í 100 jafna hluta. </a:t>
            </a:r>
          </a:p>
          <a:p>
            <a:pPr lvl="1"/>
            <a:r>
              <a:rPr lang="en-US" sz="3400" dirty="0">
                <a:solidFill>
                  <a:schemeClr val="accent3"/>
                </a:solidFill>
              </a:rPr>
              <a:t>25. hundraðshlutamarkið jafngildir </a:t>
            </a:r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Q</a:t>
            </a:r>
            <a:r>
              <a:rPr lang="en-US" sz="3400" baseline="-250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1</a:t>
            </a:r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.</a:t>
            </a:r>
            <a:endParaRPr lang="en-US" sz="3400" dirty="0">
              <a:solidFill>
                <a:schemeClr val="accent3"/>
              </a:solidFill>
            </a:endParaRPr>
          </a:p>
          <a:p>
            <a:pPr lvl="1"/>
            <a:r>
              <a:rPr lang="en-US" sz="3400" dirty="0">
                <a:solidFill>
                  <a:schemeClr val="accent3"/>
                </a:solidFill>
              </a:rPr>
              <a:t>50. hundraðshlutamarkið jafngildir </a:t>
            </a:r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Q</a:t>
            </a:r>
            <a:r>
              <a:rPr lang="en-US" sz="3400" baseline="-250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2</a:t>
            </a:r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.</a:t>
            </a:r>
            <a:endParaRPr lang="en-US" sz="3400" dirty="0">
              <a:solidFill>
                <a:schemeClr val="accent3"/>
              </a:solidFill>
            </a:endParaRPr>
          </a:p>
          <a:p>
            <a:pPr lvl="1"/>
            <a:r>
              <a:rPr lang="en-US" sz="3400" dirty="0">
                <a:solidFill>
                  <a:schemeClr val="accent3"/>
                </a:solidFill>
              </a:rPr>
              <a:t>75. hundraðshlutamarkið jafngildir </a:t>
            </a:r>
            <a:r>
              <a:rPr lang="en-US" sz="3400" dirty="0">
                <a:solidFill>
                  <a:schemeClr val="accent3"/>
                </a:solidFill>
                <a:effectLst/>
                <a:ea typeface="Calibri" panose="020F0502020204030204" pitchFamily="34" charset="0"/>
              </a:rPr>
              <a:t>Q</a:t>
            </a:r>
            <a:r>
              <a:rPr lang="en-US" sz="3400" baseline="-25000" dirty="0">
                <a:solidFill>
                  <a:schemeClr val="accent3"/>
                </a:solidFill>
              </a:rPr>
              <a:t>3</a:t>
            </a:r>
            <a:r>
              <a:rPr lang="en-US" sz="3400" dirty="0">
                <a:solidFill>
                  <a:schemeClr val="accent3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4000" dirty="0"/>
              <a:t>Útreikningur:</a:t>
            </a:r>
          </a:p>
          <a:p>
            <a:pPr lvl="1"/>
            <a:r>
              <a:rPr lang="en-US" sz="3400" dirty="0">
                <a:solidFill>
                  <a:schemeClr val="accent3"/>
                </a:solidFill>
                <a:effectLst/>
                <a:ea typeface="Times New Roman" panose="02020603050405020304" pitchFamily="18" charset="0"/>
              </a:rPr>
              <a:t>Til að reikna fjórðungsmörk og hundraðshlutamörk þarf að raða gögnunum frá minnsta til stærsta gildis.</a:t>
            </a:r>
          </a:p>
          <a:p>
            <a:pPr lvl="1"/>
            <a:r>
              <a:rPr lang="en-US" sz="3400" dirty="0">
                <a:solidFill>
                  <a:schemeClr val="accent3"/>
                </a:solidFill>
                <a:effectLst/>
                <a:ea typeface="Times New Roman" panose="02020603050405020304" pitchFamily="18" charset="0"/>
              </a:rPr>
              <a:t>Fjórðungsmörk skipta röðuðum gögnum í fjóra hluta. </a:t>
            </a:r>
          </a:p>
          <a:p>
            <a:pPr lvl="1"/>
            <a:r>
              <a:rPr lang="en-US" sz="3400" dirty="0">
                <a:solidFill>
                  <a:schemeClr val="accent3"/>
                </a:solidFill>
                <a:effectLst/>
                <a:ea typeface="Times New Roman" panose="02020603050405020304" pitchFamily="18" charset="0"/>
              </a:rPr>
              <a:t>Hundraðshlutamörk skipta röðuðum gögnum í hundrað hluta.</a:t>
            </a:r>
            <a:endParaRPr lang="en-US" sz="3400" dirty="0">
              <a:solidFill>
                <a:schemeClr val="accent3"/>
              </a:solidFill>
            </a:endParaRP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378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200836"/>
            <a:ext cx="9113292" cy="993085"/>
          </a:xfrm>
        </p:spPr>
        <p:txBody>
          <a:bodyPr>
            <a:noAutofit/>
          </a:bodyPr>
          <a:lstStyle/>
          <a:p>
            <a:r>
              <a:rPr lang="en-US" dirty="0"/>
              <a:t>13.3 Námsmarkmið 3: Nota fjórðungsmörk til að greina útlaga í </a:t>
            </a:r>
            <a:br>
              <a:rPr lang="en-US" dirty="0"/>
            </a:br>
            <a:r>
              <a:rPr lang="en-US" dirty="0"/>
              <a:t>gagnasafni.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0469E5-CD66-4E12-97BA-EBB44E6FE707}"/>
                  </a:ext>
                </a:extLst>
              </p:cNvPr>
              <p:cNvSpPr>
                <a:spLocks noGrp="1"/>
              </p:cNvSpPr>
              <p:nvPr>
                <p:ph sz="quarter" idx="12"/>
              </p:nvPr>
            </p:nvSpPr>
            <p:spPr>
              <a:xfrm>
                <a:off x="838200" y="1353312"/>
                <a:ext cx="10515600" cy="4493305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sz="3000" dirty="0">
                    <a:solidFill>
                      <a:schemeClr val="tx1"/>
                    </a:solidFill>
                  </a:rPr>
                  <a:t>Útlagi:</a:t>
                </a:r>
                <a:r>
                  <a:rPr lang="en-US" sz="3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 gagnagildi sem er verulega frábrugðið öðrum gildum gagnasafnsins</a:t>
                </a:r>
                <a:endParaRPr lang="en-US" sz="3000" baseline="-25000" dirty="0">
                  <a:solidFill>
                    <a:schemeClr val="tx1"/>
                  </a:solidFill>
                </a:endParaRPr>
              </a:p>
              <a:p>
                <a:pPr marL="465138" indent="-219075"/>
                <a:r>
                  <a:rPr lang="en-US" sz="2600" dirty="0">
                    <a:solidFill>
                      <a:schemeClr val="tx1"/>
                    </a:solidFill>
                  </a:rPr>
                  <a:t>Greining útlaga</a:t>
                </a:r>
              </a:p>
              <a:p>
                <a:pPr marL="919163" lvl="1" indent="-258763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200" dirty="0">
                    <a:solidFill>
                      <a:schemeClr val="tx1"/>
                    </a:solidFill>
                  </a:rPr>
                  <a:t>Til að greina útlaga eru fjórðungsmörk og IQR notuð til að reikna neðri og efri mörk útlaga. </a:t>
                </a:r>
              </a:p>
              <a:p>
                <a:pPr marL="919163" lvl="1" indent="-258763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200" dirty="0">
                    <a:solidFill>
                      <a:schemeClr val="tx1"/>
                    </a:solidFill>
                  </a:rPr>
                  <a:t>Öll gagnagildi neðan neðri markanna eða ofan efri markanna eru þá merkt sem útlagar. </a:t>
                </a:r>
              </a:p>
              <a:p>
                <a:pPr marL="919163" lvl="1" indent="-258763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2200" dirty="0">
                    <a:solidFill>
                      <a:schemeClr val="tx1"/>
                    </a:solidFill>
                  </a:rPr>
                  <a:t>Rannsaka ætti þessi gagnagildi nánar til að skýra hvers vegna þau teljast útlagar.</a:t>
                </a:r>
              </a:p>
              <a:p>
                <a:r>
                  <a:rPr lang="en-US" sz="26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Útreikningur: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Lower</m:t>
                    </m:r>
                    <m:r>
                      <a:rPr lang="en-US" sz="22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2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Bound</m:t>
                    </m:r>
                    <m:r>
                      <a:rPr lang="en-US" sz="22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2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for</m:t>
                    </m:r>
                    <m:r>
                      <a:rPr lang="en-US" sz="22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2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Outliers</m:t>
                    </m:r>
                    <m:r>
                      <a:rPr lang="en-US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−(1.5∙</m:t>
                    </m:r>
                    <m:r>
                      <a:rPr lang="en-US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𝐼𝑄𝑅</m:t>
                    </m:r>
                    <m:r>
                      <a:rPr lang="en-US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200" dirty="0">
                  <a:effectLst/>
                  <a:ea typeface="Calibri" panose="020F0502020204030204" pitchFamily="34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Upper</m:t>
                    </m:r>
                    <m:r>
                      <a:rPr lang="en-US" sz="22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2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Bound</m:t>
                    </m:r>
                    <m:r>
                      <a:rPr lang="en-US" sz="22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2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for</m:t>
                    </m:r>
                    <m:r>
                      <a:rPr lang="en-US" sz="22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2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Outliers</m:t>
                    </m:r>
                    <m:r>
                      <a:rPr lang="en-US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(1.5∙</m:t>
                    </m:r>
                    <m:r>
                      <a:rPr lang="en-US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𝐼𝑄𝑅</m:t>
                    </m:r>
                    <m:r>
                      <a:rPr lang="en-US" sz="22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0000"/>
                  </a:solidFill>
                </a:endParaRPr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0469E5-CD66-4E12-97BA-EBB44E6FE7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2"/>
              </p:nvPr>
            </p:nvSpPr>
            <p:spPr>
              <a:xfrm>
                <a:off x="838200" y="1353312"/>
                <a:ext cx="10515600" cy="4493305"/>
              </a:xfrm>
              <a:blipFill>
                <a:blip r:embed="rId3"/>
                <a:stretch>
                  <a:fillRect l="-1217" t="-3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4154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226003"/>
            <a:ext cx="9113292" cy="993085"/>
          </a:xfrm>
        </p:spPr>
        <p:txBody>
          <a:bodyPr>
            <a:normAutofit/>
          </a:bodyPr>
          <a:lstStyle/>
          <a:p>
            <a:r>
              <a:rPr lang="en-US" dirty="0"/>
              <a:t>13.4 Námsmarkmið 1: Setja upp og túlka tíðnidreifingu.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353312"/>
            <a:ext cx="10515600" cy="50213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/>
              <a:t>Tíðnidreifing </a:t>
            </a:r>
          </a:p>
          <a:p>
            <a:pPr lvl="1"/>
            <a:r>
              <a:rPr lang="en-US" sz="2600" dirty="0">
                <a:solidFill>
                  <a:srgbClr val="000000"/>
                </a:solidFill>
                <a:ea typeface="Times New Roman" panose="02020603050405020304" pitchFamily="18" charset="0"/>
              </a:rPr>
              <a:t>Tíðnidreifing ve</a:t>
            </a:r>
            <a:r>
              <a:rPr lang="en-US" sz="2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itir aðferð </a:t>
            </a:r>
            <a:r>
              <a:rPr lang="en-US" sz="2600" dirty="0">
                <a:solidFill>
                  <a:srgbClr val="000000"/>
                </a:solidFill>
              </a:rPr>
              <a:t>til að skipuleggja og draga saman gagnasafn.</a:t>
            </a:r>
          </a:p>
          <a:p>
            <a:pPr lvl="1"/>
            <a:r>
              <a:rPr lang="en-US" altLang="en-US" sz="2600" dirty="0">
                <a:solidFill>
                  <a:srgbClr val="000000"/>
                </a:solidFill>
              </a:rPr>
              <a:t>Markmiðið er að skipuleggja mikið gagnamagn svo greina megi mynstur eða leitni í gögnunum.</a:t>
            </a:r>
          </a:p>
          <a:p>
            <a:pPr lvl="1"/>
            <a:r>
              <a:rPr lang="en-US" altLang="en-US" sz="2600" dirty="0">
                <a:solidFill>
                  <a:srgbClr val="000000"/>
                </a:solidFill>
              </a:rPr>
              <a:t>Raðið gögnunum í töflu sem sýnir tíðni mismunandi gagnagilda. </a:t>
            </a:r>
          </a:p>
          <a:p>
            <a:pPr lvl="1"/>
            <a:r>
              <a:rPr lang="en-US" sz="2600" dirty="0">
                <a:solidFill>
                  <a:schemeClr val="tx1"/>
                </a:solidFill>
              </a:rPr>
              <a:t>Uppsetning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1373188" lvl="1" indent="-414338"/>
            <a:r>
              <a:rPr lang="en-US" sz="2200" dirty="0">
                <a:solidFill>
                  <a:schemeClr val="tx1"/>
                </a:solidFill>
              </a:rPr>
              <a:t>Til að setja upp einfalda tíðnidreifingu skal búa til töflu með þremur dálkum. </a:t>
            </a:r>
          </a:p>
          <a:p>
            <a:pPr marL="1373188" lvl="1" indent="-414338"/>
            <a:r>
              <a:rPr lang="en-US" sz="2200" dirty="0">
                <a:solidFill>
                  <a:schemeClr val="tx1"/>
                </a:solidFill>
              </a:rPr>
              <a:t>Fyrsti dálkurinn sýnir bil gagnanna. </a:t>
            </a:r>
          </a:p>
          <a:p>
            <a:pPr marL="1373188" lvl="1" indent="-414338"/>
            <a:r>
              <a:rPr lang="en-US" sz="2200" dirty="0">
                <a:solidFill>
                  <a:schemeClr val="tx1"/>
                </a:solidFill>
              </a:rPr>
              <a:t>Annar dálkurinn sýnir tíðni gagnagildanna, það er fjölda gilda sem falla á hvert bil. </a:t>
            </a:r>
          </a:p>
          <a:p>
            <a:pPr marL="1373188" lvl="1" indent="-414338"/>
            <a:r>
              <a:rPr lang="en-US" sz="2200" dirty="0">
                <a:solidFill>
                  <a:schemeClr val="tx1"/>
                </a:solidFill>
              </a:rPr>
              <a:t>Þriðja dálkinum </a:t>
            </a:r>
            <a:r>
              <a:rPr lang="en-US" sz="2200" dirty="0">
                <a:solidFill>
                  <a:srgbClr val="000000"/>
                </a:solidFill>
              </a:rPr>
              <a:t>má bæta við til að sýna hlutfallstíðni hverrar raðar. Hún fæst með því að deila tíðni raðarinnar með summu allrar tíðni í töflunni.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06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192447"/>
            <a:ext cx="9113292" cy="993085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100" dirty="0"/>
              <a:t>13.4 Námsmarkmið 2: Beita normaldreifingu til að reikna og meta líkur.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19223" y="1149532"/>
            <a:ext cx="10834577" cy="4697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Normaldreifing </a:t>
            </a:r>
          </a:p>
          <a:p>
            <a:pPr lvl="1"/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Bjöllulaga, samhverf dreifing</a:t>
            </a:r>
          </a:p>
          <a:p>
            <a:pPr lvl="1"/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Notuð þegar tíðni gagnagilda minnkar með hverjum flokki beggja vegna meðaltalsins</a:t>
            </a:r>
          </a:p>
          <a:p>
            <a:pPr lvl="1"/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Hefur tvær stika, það er tölulegar lýsistærðir: </a:t>
            </a:r>
          </a:p>
          <a:p>
            <a:pPr lvl="2"/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Stikarnir eru meðaltalið, </a:t>
            </a:r>
            <a:r>
              <a:rPr lang="en-US" i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μ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og staðalfrávikið, </a:t>
            </a:r>
            <a:r>
              <a:rPr lang="en-US" i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σ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 </a:t>
            </a:r>
          </a:p>
          <a:p>
            <a:pPr lvl="2"/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Breytan </a:t>
            </a:r>
            <a:r>
              <a:rPr lang="en-US" i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táknar stærðina </a:t>
            </a:r>
            <a:b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sem verið er að mæla og gagnagildi hennar </a:t>
            </a:r>
            <a:b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fylgja normaldreifingu</a:t>
            </a:r>
            <a:r>
              <a:rPr 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/>
            <a:endParaRPr lang="en-US" altLang="en-US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Graph of a normal distribution. It is a bell shaped curve that is symmetrical about a vertical line drawn through the mean.">
            <a:extLst>
              <a:ext uri="{FF2B5EF4-FFF2-40B4-BE49-F238E27FC236}">
                <a16:creationId xmlns:a16="http://schemas.microsoft.com/office/drawing/2014/main" id="{E8886E2D-F76C-4F50-A839-884B48D186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 bwMode="auto">
          <a:xfrm>
            <a:off x="6705066" y="3742769"/>
            <a:ext cx="4648734" cy="21792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DC7791-5594-5A49-B38D-7D30857434E1}"/>
              </a:ext>
            </a:extLst>
          </p:cNvPr>
          <p:cNvSpPr txBox="1"/>
          <p:nvPr/>
        </p:nvSpPr>
        <p:spPr>
          <a:xfrm>
            <a:off x="6705065" y="6080778"/>
            <a:ext cx="4218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Mynd 13.3 </a:t>
            </a:r>
            <a:r>
              <a:rPr lang="en-US" sz="1600" dirty="0"/>
              <a:t>Graf normaldreifingar </a:t>
            </a:r>
          </a:p>
        </p:txBody>
      </p:sp>
    </p:spTree>
    <p:extLst>
      <p:ext uri="{BB962C8B-B14F-4D97-AF65-F5344CB8AC3E}">
        <p14:creationId xmlns:p14="http://schemas.microsoft.com/office/powerpoint/2010/main" val="2940841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192447"/>
            <a:ext cx="9113292" cy="993085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13.4 Námsmarkmið 3: Beita veldisdreifingu og meta líkur.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0469E5-CD66-4E12-97BA-EBB44E6FE707}"/>
                  </a:ext>
                </a:extLst>
              </p:cNvPr>
              <p:cNvSpPr>
                <a:spLocks noGrp="1"/>
              </p:cNvSpPr>
              <p:nvPr>
                <p:ph sz="quarter" idx="12"/>
              </p:nvPr>
            </p:nvSpPr>
            <p:spPr>
              <a:xfrm>
                <a:off x="838200" y="1269422"/>
                <a:ext cx="10515600" cy="5021362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solidFill>
                      <a:schemeClr val="tx1"/>
                    </a:solidFill>
                  </a:rPr>
                  <a:t>Veldisdreifing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lvl="1"/>
                <a:r>
                  <a:rPr lang="en-US" sz="22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Í veldisdreifingu eru há gildi fátíðari en lág gildi. </a:t>
                </a:r>
              </a:p>
              <a:p>
                <a:pPr lvl="1"/>
                <a:r>
                  <a:rPr lang="en-US" sz="2200" dirty="0">
                    <a:solidFill>
                      <a:schemeClr val="tx1"/>
                    </a:solidFill>
                    <a:ea typeface="Times New Roman" panose="02020603050405020304" pitchFamily="18" charset="0"/>
                  </a:rPr>
                  <a:t>Hún er 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oft notuð til að lýsa tímanum þar til tiltekinn atburður á sér stað. </a:t>
                </a:r>
              </a:p>
              <a:p>
                <a:pPr lvl="1"/>
                <a:r>
                  <a:rPr lang="en-US" sz="22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Dæmi:</a:t>
                </a:r>
              </a:p>
              <a:p>
                <a:pPr lvl="2"/>
                <a:r>
                  <a:rPr lang="en-US" sz="2200" dirty="0">
                    <a:solidFill>
                      <a:schemeClr val="tx1"/>
                    </a:solidFill>
                  </a:rPr>
                  <a:t>Markaðsrannsóknir hafa sýnt að fjárhæðin sem viðskiptavinir verja í verslun fylgir veldisdreifingu. </a:t>
                </a:r>
              </a:p>
              <a:p>
                <a:pPr lvl="2"/>
                <a:r>
                  <a:rPr lang="en-US" sz="2200" dirty="0">
                    <a:solidFill>
                      <a:schemeClr val="tx1"/>
                    </a:solidFill>
                  </a:rPr>
                  <a:t>Fjármálasérfræðingar gætu viljað líkanreikna tímann þar til fyrirtæki vanefnir greiðslur til skuldabréfaeigenda.</a:t>
                </a:r>
              </a:p>
              <a:p>
                <a:pPr marL="0" indent="0">
                  <a:buNone/>
                </a:pPr>
                <a:r>
                  <a:rPr lang="en-US" altLang="en-US" sz="2600" dirty="0">
                    <a:solidFill>
                      <a:schemeClr val="tx1"/>
                    </a:solidFill>
                  </a:rPr>
                  <a:t>Formúla</a:t>
                </a:r>
              </a:p>
              <a:p>
                <a:pPr lvl="1"/>
                <a:r>
                  <a:rPr lang="en-US" altLang="en-US" sz="2200" dirty="0">
                    <a:solidFill>
                      <a:schemeClr val="tx1"/>
                    </a:solidFill>
                  </a:rPr>
                  <a:t>Til að ákvarða líkur sem tengjast 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veldisdreifingu reiknum við tiltekin flatarmál undir ferli dreifingarinnar. </a:t>
                </a:r>
              </a:p>
              <a:p>
                <a:pPr lvl="1"/>
                <a:r>
                  <a:rPr lang="en-US" sz="22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Með eftirfarandi formúlu má reikna flatarmálið undir veldisferlinum vinstra megin við tiltekið gildi: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0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𝐹</m:t>
                    </m:r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=1−</m:t>
                    </m:r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 </m:t>
                        </m:r>
                        <m:f>
                          <m:f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𝜇</m:t>
                            </m:r>
                          </m:den>
                        </m:f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tx1"/>
                    </a:solidFill>
                    <a:effectLst/>
                    <a:ea typeface="Calibri" panose="020F0502020204030204" pitchFamily="34" charset="0"/>
                  </a:rPr>
                  <a:t>.</a:t>
                </a:r>
              </a:p>
              <a:p>
                <a:pPr lvl="1"/>
                <a:r>
                  <a:rPr lang="en-US" altLang="en-US" sz="2200" dirty="0">
                    <a:solidFill>
                      <a:schemeClr val="tx1"/>
                    </a:solidFill>
                  </a:rPr>
                  <a:t>Í þessari formúlu er </a:t>
                </a:r>
                <a:r>
                  <a:rPr lang="en-US" sz="2200" i="1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μ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 sögulegt meðaltal gilda slembistærðarinnar. </a:t>
                </a:r>
                <a:endParaRPr lang="en-US" altLang="en-US" sz="22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0469E5-CD66-4E12-97BA-EBB44E6FE7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2"/>
              </p:nvPr>
            </p:nvSpPr>
            <p:spPr>
              <a:xfrm>
                <a:off x="838200" y="1269422"/>
                <a:ext cx="10515600" cy="5021362"/>
              </a:xfrm>
              <a:blipFill>
                <a:blip r:embed="rId2"/>
                <a:stretch>
                  <a:fillRect l="-928" t="-1942" r="-1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9724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284726"/>
            <a:ext cx="9113292" cy="993085"/>
          </a:xfrm>
        </p:spPr>
        <p:txBody>
          <a:bodyPr>
            <a:normAutofit/>
          </a:bodyPr>
          <a:lstStyle/>
          <a:p>
            <a:r>
              <a:rPr lang="en-US" dirty="0"/>
              <a:t>13.5 Námsmarkmið 1: Reikna vægi eigna í fjárfestingasafni.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6242" y="969399"/>
            <a:ext cx="10515600" cy="2866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Reikna vægi í fjárfestingasafni</a:t>
            </a:r>
          </a:p>
          <a:p>
            <a:pPr lvl="1"/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Í mörgum fjármálalegum </a:t>
            </a:r>
            <a:r>
              <a:rPr lang="en-US" dirty="0">
                <a:solidFill>
                  <a:schemeClr val="tx1"/>
                </a:solidFill>
              </a:rPr>
              <a:t>greiningum er vægi eignaflokka lykilmælikvarði á hvort eignasamsetning safnsins samræmist settum markmiðum.</a:t>
            </a:r>
          </a:p>
          <a:p>
            <a:pPr lvl="1"/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Vægi má reikna á ýmsa vegu, til dæmis:</a:t>
            </a:r>
          </a:p>
          <a:p>
            <a:pPr lvl="2"/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</a:rPr>
              <a:t>B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út frá einstökum hlutabréfum eða mismunandi atvinnugreinum í safninu</a:t>
            </a:r>
          </a:p>
          <a:p>
            <a:pPr lvl="2"/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</a:rPr>
              <a:t>B</a:t>
            </a: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út frá fjölda hluta eða verðmæti hlutabréfa</a:t>
            </a:r>
            <a:endParaRPr lang="en-US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65137" indent="0"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Dæmi: Vægi í fjárfestingasafni eftir verðmæti eignaflokka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6A8DBEB-4F43-4B60-8234-883B32EF5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320919"/>
              </p:ext>
            </p:extLst>
          </p:nvPr>
        </p:nvGraphicFramePr>
        <p:xfrm>
          <a:off x="1423990" y="4035833"/>
          <a:ext cx="2579599" cy="1676214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086795">
                  <a:extLst>
                    <a:ext uri="{9D8B030D-6E8A-4147-A177-3AD203B41FA5}">
                      <a16:colId xmlns:a16="http://schemas.microsoft.com/office/drawing/2014/main" val="1312538463"/>
                    </a:ext>
                  </a:extLst>
                </a:gridCol>
                <a:gridCol w="1492804">
                  <a:extLst>
                    <a:ext uri="{9D8B030D-6E8A-4147-A177-3AD203B41FA5}">
                      <a16:colId xmlns:a16="http://schemas.microsoft.com/office/drawing/2014/main" val="2060962855"/>
                    </a:ext>
                  </a:extLst>
                </a:gridCol>
              </a:tblGrid>
              <a:tr h="1862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Eign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Verðmæti ($)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extLst>
                  <a:ext uri="{0D108BD9-81ED-4DB2-BD59-A6C34878D82A}">
                    <a16:rowId xmlns:a16="http://schemas.microsoft.com/office/drawing/2014/main" val="106871530"/>
                  </a:ext>
                </a:extLst>
              </a:tr>
              <a:tr h="1862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Hlutabréf A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134,000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extLst>
                  <a:ext uri="{0D108BD9-81ED-4DB2-BD59-A6C34878D82A}">
                    <a16:rowId xmlns:a16="http://schemas.microsoft.com/office/drawing/2014/main" val="1886683889"/>
                  </a:ext>
                </a:extLst>
              </a:tr>
              <a:tr h="1862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Hlutabréf B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172,000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extLst>
                  <a:ext uri="{0D108BD9-81ED-4DB2-BD59-A6C34878D82A}">
                    <a16:rowId xmlns:a16="http://schemas.microsoft.com/office/drawing/2014/main" val="52047299"/>
                  </a:ext>
                </a:extLst>
              </a:tr>
              <a:tr h="1862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Skuldabréf C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38,000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extLst>
                  <a:ext uri="{0D108BD9-81ED-4DB2-BD59-A6C34878D82A}">
                    <a16:rowId xmlns:a16="http://schemas.microsoft.com/office/drawing/2014/main" val="3474957567"/>
                  </a:ext>
                </a:extLst>
              </a:tr>
              <a:tr h="1862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Skuldabréf D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102,000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extLst>
                  <a:ext uri="{0D108BD9-81ED-4DB2-BD59-A6C34878D82A}">
                    <a16:rowId xmlns:a16="http://schemas.microsoft.com/office/drawing/2014/main" val="3115060266"/>
                  </a:ext>
                </a:extLst>
              </a:tr>
              <a:tr h="1862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Skuldabréf E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96,000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extLst>
                  <a:ext uri="{0D108BD9-81ED-4DB2-BD59-A6C34878D82A}">
                    <a16:rowId xmlns:a16="http://schemas.microsoft.com/office/drawing/2014/main" val="2332083374"/>
                  </a:ext>
                </a:extLst>
              </a:tr>
              <a:tr h="1862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Reiðufé í innstæðubréfum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35,700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extLst>
                  <a:ext uri="{0D108BD9-81ED-4DB2-BD59-A6C34878D82A}">
                    <a16:rowId xmlns:a16="http://schemas.microsoft.com/office/drawing/2014/main" val="2413628504"/>
                  </a:ext>
                </a:extLst>
              </a:tr>
              <a:tr h="1862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Reiðufé á sparnaðarreikningi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22,500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extLst>
                  <a:ext uri="{0D108BD9-81ED-4DB2-BD59-A6C34878D82A}">
                    <a16:rowId xmlns:a16="http://schemas.microsoft.com/office/drawing/2014/main" val="1040612322"/>
                  </a:ext>
                </a:extLst>
              </a:tr>
              <a:tr h="1862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Heildarverðmæti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600,200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423" marR="77423" marT="0" marB="0"/>
                </a:tc>
                <a:extLst>
                  <a:ext uri="{0D108BD9-81ED-4DB2-BD59-A6C34878D82A}">
                    <a16:rowId xmlns:a16="http://schemas.microsoft.com/office/drawing/2014/main" val="73426092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50E2655-1205-C548-8D86-378B8276DE27}"/>
              </a:ext>
            </a:extLst>
          </p:cNvPr>
          <p:cNvSpPr txBox="1"/>
          <p:nvPr/>
        </p:nvSpPr>
        <p:spPr>
          <a:xfrm>
            <a:off x="1423990" y="5751679"/>
            <a:ext cx="2579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Tafla 13.7 </a:t>
            </a:r>
            <a:r>
              <a:rPr lang="en-US" sz="1600" dirty="0"/>
              <a:t>Eignir fjárfestingasafns í hlutabréfum, skuldabréfum og ígildi reiðufjár</a:t>
            </a:r>
            <a:endParaRPr lang="en-US" sz="1600" b="1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19A9CFAA-60DB-4284-9B68-70C049F4F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08607" y="4286424"/>
            <a:ext cx="905435" cy="75303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9F72CF5E-6F25-40D1-BF92-567C2C58AAC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1560502"/>
                  </p:ext>
                </p:extLst>
              </p:nvPr>
            </p:nvGraphicFramePr>
            <p:xfrm>
              <a:off x="6952540" y="3843142"/>
              <a:ext cx="3749569" cy="1923734"/>
            </p:xfrm>
            <a:graphic>
              <a:graphicData uri="http://schemas.openxmlformats.org/drawingml/2006/table">
                <a:tbl>
                  <a:tblPr firstRow="1" firstCol="1" bandRow="1">
                    <a:tableStyleId>{3B4B98B0-60AC-42C2-AFA5-B58CD77FA1E5}</a:tableStyleId>
                  </a:tblPr>
                  <a:tblGrid>
                    <a:gridCol w="1342397">
                      <a:extLst>
                        <a:ext uri="{9D8B030D-6E8A-4147-A177-3AD203B41FA5}">
                          <a16:colId xmlns:a16="http://schemas.microsoft.com/office/drawing/2014/main" val="3042432608"/>
                        </a:ext>
                      </a:extLst>
                    </a:gridCol>
                    <a:gridCol w="1240313">
                      <a:extLst>
                        <a:ext uri="{9D8B030D-6E8A-4147-A177-3AD203B41FA5}">
                          <a16:colId xmlns:a16="http://schemas.microsoft.com/office/drawing/2014/main" val="1190534293"/>
                        </a:ext>
                      </a:extLst>
                    </a:gridCol>
                    <a:gridCol w="1166859">
                      <a:extLst>
                        <a:ext uri="{9D8B030D-6E8A-4147-A177-3AD203B41FA5}">
                          <a16:colId xmlns:a16="http://schemas.microsoft.com/office/drawing/2014/main" val="4043121601"/>
                        </a:ext>
                      </a:extLst>
                    </a:gridCol>
                  </a:tblGrid>
                  <a:tr h="22733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Eignaflokkur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Verðmæti eignaflokks ($)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Vægi í fjárfestingasafni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58407020"/>
                      </a:ext>
                    </a:extLst>
                  </a:tr>
                  <a:tr h="34925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Hlutabréf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306,000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306,000</m:t>
                                    </m:r>
                                  </m:num>
                                  <m:den>
                                    <m:r>
                                      <a:rPr lang="en-US" sz="1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600,200</m:t>
                                    </m:r>
                                  </m:den>
                                </m:f>
                                <m:r>
                                  <a:rPr lang="en-US" sz="1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=0.51</m:t>
                                </m:r>
                              </m:oMath>
                            </m:oMathPara>
                          </a14:m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242988748"/>
                      </a:ext>
                    </a:extLst>
                  </a:tr>
                  <a:tr h="34925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Skuldabréf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236,000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236,000</m:t>
                                    </m:r>
                                  </m:num>
                                  <m:den>
                                    <m:r>
                                      <a:rPr lang="en-US" sz="1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600,200</m:t>
                                    </m:r>
                                  </m:den>
                                </m:f>
                                <m:r>
                                  <a:rPr lang="en-US" sz="1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=0.39</m:t>
                                </m:r>
                              </m:oMath>
                            </m:oMathPara>
                          </a14:m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488582619"/>
                      </a:ext>
                    </a:extLst>
                  </a:tr>
                  <a:tr h="34417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Reiðufé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58,200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58,200</m:t>
                                    </m:r>
                                  </m:num>
                                  <m:den>
                                    <m:r>
                                      <a:rPr lang="en-US" sz="1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600,200</m:t>
                                    </m:r>
                                  </m:den>
                                </m:f>
                                <m:r>
                                  <a:rPr lang="en-US" sz="1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=0.10</m:t>
                                </m:r>
                              </m:oMath>
                            </m:oMathPara>
                          </a14:m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493712956"/>
                      </a:ext>
                    </a:extLst>
                  </a:tr>
                  <a:tr h="231775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Heildarverðmæti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600,200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01168071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9F72CF5E-6F25-40D1-BF92-567C2C58AAC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1560502"/>
                  </p:ext>
                </p:extLst>
              </p:nvPr>
            </p:nvGraphicFramePr>
            <p:xfrm>
              <a:off x="6952540" y="3843142"/>
              <a:ext cx="3749569" cy="1923734"/>
            </p:xfrm>
            <a:graphic>
              <a:graphicData uri="http://schemas.openxmlformats.org/drawingml/2006/table">
                <a:tbl>
                  <a:tblPr firstRow="1" firstCol="1" bandRow="1">
                    <a:tableStyleId>{3B4B98B0-60AC-42C2-AFA5-B58CD77FA1E5}</a:tableStyleId>
                  </a:tblPr>
                  <a:tblGrid>
                    <a:gridCol w="1342397">
                      <a:extLst>
                        <a:ext uri="{9D8B030D-6E8A-4147-A177-3AD203B41FA5}">
                          <a16:colId xmlns:a16="http://schemas.microsoft.com/office/drawing/2014/main" val="3042432608"/>
                        </a:ext>
                      </a:extLst>
                    </a:gridCol>
                    <a:gridCol w="1240313">
                      <a:extLst>
                        <a:ext uri="{9D8B030D-6E8A-4147-A177-3AD203B41FA5}">
                          <a16:colId xmlns:a16="http://schemas.microsoft.com/office/drawing/2014/main" val="1190534293"/>
                        </a:ext>
                      </a:extLst>
                    </a:gridCol>
                    <a:gridCol w="1166859">
                      <a:extLst>
                        <a:ext uri="{9D8B030D-6E8A-4147-A177-3AD203B41FA5}">
                          <a16:colId xmlns:a16="http://schemas.microsoft.com/office/drawing/2014/main" val="4043121601"/>
                        </a:ext>
                      </a:extLst>
                    </a:gridCol>
                  </a:tblGrid>
                  <a:tr h="34023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Asset Category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Category Value ($)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Portfolio Weighting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58407020"/>
                      </a:ext>
                    </a:extLst>
                  </a:tr>
                  <a:tr h="44939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Stocks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306,000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221739" t="-80556" r="-1087" b="-25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2988748"/>
                      </a:ext>
                    </a:extLst>
                  </a:tr>
                  <a:tr h="44939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Bonds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236,000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221739" t="-180556" r="-1087" b="-15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8582619"/>
                      </a:ext>
                    </a:extLst>
                  </a:tr>
                  <a:tr h="45294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Cash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58,200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221739" t="-280556" r="-1087" b="-5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3712956"/>
                      </a:ext>
                    </a:extLst>
                  </a:tr>
                  <a:tr h="231775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Total Value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b="1" dirty="0">
                              <a:solidFill>
                                <a:schemeClr val="tx1"/>
                              </a:solidFill>
                              <a:effectLst/>
                            </a:rPr>
                            <a:t>600,200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</a:pPr>
                          <a:r>
                            <a:rPr lang="en-US" sz="10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01168071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EDCD00A-7518-1244-B0D3-3C02CD06053C}"/>
              </a:ext>
            </a:extLst>
          </p:cNvPr>
          <p:cNvSpPr txBox="1"/>
          <p:nvPr/>
        </p:nvSpPr>
        <p:spPr>
          <a:xfrm>
            <a:off x="6857803" y="5874789"/>
            <a:ext cx="3844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Tafla 13.8 </a:t>
            </a:r>
            <a:r>
              <a:rPr lang="en-US" sz="1600" dirty="0"/>
              <a:t>Vægi hlutabréfa, skuldabréfa og ígildis reiðufjár í fjárfestingasafni</a:t>
            </a:r>
          </a:p>
        </p:txBody>
      </p:sp>
    </p:spTree>
    <p:extLst>
      <p:ext uri="{BB962C8B-B14F-4D97-AF65-F5344CB8AC3E}">
        <p14:creationId xmlns:p14="http://schemas.microsoft.com/office/powerpoint/2010/main" val="849055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158891"/>
            <a:ext cx="9113292" cy="993085"/>
          </a:xfrm>
        </p:spPr>
        <p:txBody>
          <a:bodyPr>
            <a:normAutofit/>
          </a:bodyPr>
          <a:lstStyle/>
          <a:p>
            <a:r>
              <a:rPr lang="en-US" dirty="0"/>
              <a:t>13.5 Námsmarkmið 2: Reikna og túlka væntigildi.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0469E5-CD66-4E12-97BA-EBB44E6FE707}"/>
                  </a:ext>
                </a:extLst>
              </p:cNvPr>
              <p:cNvSpPr>
                <a:spLocks noGrp="1"/>
              </p:cNvSpPr>
              <p:nvPr>
                <p:ph sz="quarter" idx="12"/>
              </p:nvPr>
            </p:nvSpPr>
            <p:spPr>
              <a:xfrm>
                <a:off x="591671" y="1353312"/>
                <a:ext cx="11385175" cy="449330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Reikna væntigildi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  <a:effectLst/>
                    <a:ea typeface="Calibri" panose="020F0502020204030204" pitchFamily="34" charset="0"/>
                  </a:rPr>
                  <a:t>Væntigildi er vegið meðaltal þar sem líkurnar eru vogirnar.</a:t>
                </a:r>
              </a:p>
              <a:p>
                <a:pPr marL="685800" indent="-220663"/>
                <a:r>
                  <a:rPr lang="en-US" sz="2400" dirty="0">
                    <a:solidFill>
                      <a:schemeClr val="tx1"/>
                    </a:solidFill>
                  </a:rPr>
                  <a:t>Formúla:</a:t>
                </a:r>
              </a:p>
              <a:p>
                <a:pPr marL="919163" indent="-258763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Expected</m:t>
                    </m:r>
                    <m:r>
                      <a:rPr lang="en-US" sz="20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Value</m:t>
                    </m:r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000" dirty="0">
                  <a:solidFill>
                    <a:schemeClr val="tx1"/>
                  </a:solidFill>
                  <a:effectLst/>
                  <a:ea typeface="Times New Roman" panose="02020603050405020304" pitchFamily="18" charset="0"/>
                </a:endParaRPr>
              </a:p>
              <a:p>
                <a:pPr marL="1117600" lvl="1" indent="0">
                  <a:buNone/>
                </a:pPr>
                <a: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þar sem </a:t>
                </a:r>
                <a:r>
                  <a:rPr lang="en-US" sz="2000" i="1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P</a:t>
                </a:r>
                <a:r>
                  <a:rPr lang="en-US" sz="2000" baseline="-25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, </a:t>
                </a:r>
                <a:r>
                  <a:rPr lang="en-US" sz="2000" i="1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P</a:t>
                </a:r>
                <a:r>
                  <a:rPr lang="en-US" sz="2000" baseline="-25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, </a:t>
                </a:r>
                <a:r>
                  <a:rPr lang="en-US" sz="2000" i="1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P</a:t>
                </a:r>
                <a:r>
                  <a:rPr lang="en-US" sz="2000" baseline="-25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3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, 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  <a:cs typeface="Cambria Math" panose="02040503050406030204" pitchFamily="18" charset="0"/>
                  </a:rPr>
                  <a:t>⋯ </a:t>
                </a:r>
                <a:r>
                  <a:rPr lang="en-US" sz="2000" i="1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P</a:t>
                </a:r>
                <a:r>
                  <a:rPr lang="en-US" sz="2000" i="1" baseline="-25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n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 eru líkurnar á mismunandi ávöxtun  </a:t>
                </a:r>
                <a:b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</a:br>
                <a: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og  </a:t>
                </a:r>
                <a:r>
                  <a:rPr lang="en-US" sz="2000" i="1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R</a:t>
                </a:r>
                <a:r>
                  <a:rPr lang="en-US" sz="2000" baseline="-25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1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, </a:t>
                </a:r>
                <a:r>
                  <a:rPr lang="en-US" sz="2000" i="1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R</a:t>
                </a:r>
                <a:r>
                  <a:rPr lang="en-US" sz="2000" baseline="-25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, </a:t>
                </a:r>
                <a:r>
                  <a:rPr lang="en-US" sz="2000" i="1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R</a:t>
                </a:r>
                <a:r>
                  <a:rPr lang="en-US" sz="2000" baseline="-25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3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, 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  <a:cs typeface="Cambria Math" panose="02040503050406030204" pitchFamily="18" charset="0"/>
                  </a:rPr>
                  <a:t>⋯ </a:t>
                </a:r>
                <a:r>
                  <a:rPr lang="en-US" sz="2000" i="1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R</a:t>
                </a:r>
                <a:r>
                  <a:rPr lang="en-US" sz="2000" i="1" baseline="-25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n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Times New Roman" panose="02020603050405020304" pitchFamily="18" charset="0"/>
                  </a:rPr>
                  <a:t> eru mismunandi ávöxtunarhlutföll</a:t>
                </a:r>
              </a:p>
              <a:p>
                <a:pPr marL="427037" indent="0"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</a:rPr>
                  <a:t>Dæmi: </a:t>
                </a:r>
                <a:r>
                  <a:rPr lang="en-US" altLang="en-US" sz="26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                                                                                    </m:t>
                      </m:r>
                    </m:oMath>
                  </m:oMathPara>
                </a14:m>
                <a:endParaRPr lang="en-US" sz="1800" b="0" i="0" dirty="0"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solidFill>
                      <a:schemeClr val="tx1"/>
                    </a:solidFill>
                    <a:effectLst/>
                    <a:ea typeface="Calibri" panose="020F0502020204030204" pitchFamily="34" charset="0"/>
                    <a:cs typeface="Calibri" panose="020F0502020204030204" pitchFamily="34" charset="0"/>
                  </a:rPr>
                  <a:t>                                                                                     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Expected</m:t>
                    </m:r>
                    <m:r>
                      <a:rPr lang="en-US" sz="16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60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Value</m:t>
                    </m:r>
                    <m:r>
                      <m:rPr>
                        <m:aln/>
                      </m:rPr>
                      <a:rPr lang="en-US" sz="1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𝑃</m:t>
                        </m:r>
                      </m:e>
                      <m:sub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∙</m:t>
                    </m:r>
                    <m:sSub>
                      <m:sSubPr>
                        <m:ctrlP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𝑅</m:t>
                        </m:r>
                      </m:e>
                      <m:sub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𝑃</m:t>
                        </m:r>
                      </m:e>
                      <m:sub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∙</m:t>
                    </m:r>
                    <m:sSub>
                      <m:sSubPr>
                        <m:ctrlP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𝑅</m:t>
                        </m:r>
                      </m:e>
                      <m:sub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𝑃</m:t>
                        </m:r>
                      </m:e>
                      <m:sub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3</m:t>
                        </m:r>
                      </m:sub>
                    </m:sSub>
                    <m:r>
                      <a:rPr lang="en-US" sz="1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∙</m:t>
                    </m:r>
                    <m:sSub>
                      <m:sSubPr>
                        <m:ctrlP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𝑅</m:t>
                        </m:r>
                      </m:e>
                      <m:sub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3</m:t>
                        </m:r>
                      </m:sub>
                    </m:sSub>
                    <m:r>
                      <a:rPr lang="en-US" sz="1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+…+</m:t>
                    </m:r>
                    <m:sSub>
                      <m:sSubPr>
                        <m:ctrlP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𝑃</m:t>
                        </m:r>
                      </m:e>
                      <m:sub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𝑛</m:t>
                        </m:r>
                      </m:sub>
                    </m:sSub>
                    <m:r>
                      <a:rPr lang="en-US" sz="16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∙</m:t>
                    </m:r>
                    <m:sSub>
                      <m:sSubPr>
                        <m:ctrlP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𝑅</m:t>
                        </m:r>
                      </m:e>
                      <m:sub>
                        <m:r>
                          <a:rPr lang="en-US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12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solidFill>
                      <a:schemeClr val="tx1"/>
                    </a:solidFill>
                    <a:effectLst/>
                    <a:ea typeface="Calibri" panose="020F0502020204030204" pitchFamily="34" charset="0"/>
                    <a:cs typeface="Calibri" panose="020F0502020204030204" pitchFamily="34" charset="0"/>
                  </a:rPr>
                  <a:t>		                                         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            </m:t>
                    </m:r>
                    <m:r>
                      <m:rPr>
                        <m:sty m:val="p"/>
                      </m:rPr>
                      <a:rPr 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Expected</m:t>
                    </m:r>
                    <m:r>
                      <a:rPr 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Value</m:t>
                    </m:r>
                    <m:r>
                      <m:rPr>
                        <m:aln/>
                      </m:rP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0.15</m:t>
                    </m:r>
                    <m:d>
                      <m:d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0.12</m:t>
                        </m:r>
                      </m:e>
                    </m:d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+0.35</m:t>
                    </m:r>
                    <m:d>
                      <m:d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0.05</m:t>
                        </m:r>
                      </m:e>
                    </m:d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+0.25</m:t>
                    </m:r>
                    <m:d>
                      <m:d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0.02</m:t>
                        </m:r>
                      </m:e>
                    </m:d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+0.14</m:t>
                    </m:r>
                    <m:d>
                      <m:d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−0.05</m:t>
                        </m:r>
                      </m:e>
                    </m:d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+0.11</m:t>
                    </m:r>
                    <m:d>
                      <m:d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−0.10</m:t>
                        </m:r>
                      </m:e>
                    </m:d>
                  </m:oMath>
                </a14:m>
                <a:endParaRPr lang="en-US" sz="1400" i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           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=0.0225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0469E5-CD66-4E12-97BA-EBB44E6FE7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2"/>
              </p:nvPr>
            </p:nvSpPr>
            <p:spPr>
              <a:xfrm>
                <a:off x="591671" y="1353312"/>
                <a:ext cx="11385175" cy="4493305"/>
              </a:xfrm>
              <a:blipFill>
                <a:blip r:embed="rId2"/>
                <a:stretch>
                  <a:fillRect l="-1114" t="-2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: Right 8">
            <a:extLst>
              <a:ext uri="{FF2B5EF4-FFF2-40B4-BE49-F238E27FC236}">
                <a16:creationId xmlns:a16="http://schemas.microsoft.com/office/drawing/2014/main" id="{19A9CFAA-60DB-4284-9B68-70C049F4F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91220" y="4516742"/>
            <a:ext cx="763851" cy="75303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F7B7DAA-5AF9-4FC9-9B27-3D7CC8550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669832"/>
              </p:ext>
            </p:extLst>
          </p:nvPr>
        </p:nvGraphicFramePr>
        <p:xfrm>
          <a:off x="519223" y="4359860"/>
          <a:ext cx="3352800" cy="106680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326652101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872092444"/>
                    </a:ext>
                  </a:extLst>
                </a:gridCol>
              </a:tblGrid>
              <a:tr h="23685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Söguleg ávöxtun </a:t>
                      </a:r>
                      <a:b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Hlutabréf United Airlines (%)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Samsvarandi</a:t>
                      </a:r>
                      <a:b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líkur (%)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4566151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</a:pPr>
                      <a:r>
                        <a:rPr lang="en-US" sz="1000" dirty="0">
                          <a:effectLst/>
                        </a:rPr>
                        <a:t>12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</a:pPr>
                      <a:r>
                        <a:rPr lang="en-US" sz="1000" dirty="0">
                          <a:effectLst/>
                        </a:rPr>
                        <a:t>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9278519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</a:pPr>
                      <a:r>
                        <a:rPr lang="en-US" sz="1000" dirty="0">
                          <a:effectLst/>
                        </a:rPr>
                        <a:t>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</a:pPr>
                      <a:r>
                        <a:rPr lang="en-US" sz="1000" dirty="0">
                          <a:effectLst/>
                        </a:rPr>
                        <a:t>35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7797006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</a:pPr>
                      <a:r>
                        <a:rPr lang="en-US" sz="10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</a:pPr>
                      <a:r>
                        <a:rPr lang="en-US" sz="1000" dirty="0">
                          <a:effectLst/>
                        </a:rPr>
                        <a:t>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5084032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</a:pPr>
                      <a:r>
                        <a:rPr lang="en-US" sz="1000" dirty="0">
                          <a:effectLst/>
                        </a:rPr>
                        <a:t>-5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</a:pPr>
                      <a:r>
                        <a:rPr lang="en-US" sz="1000" dirty="0">
                          <a:effectLst/>
                        </a:rPr>
                        <a:t>14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0698569"/>
                  </a:ext>
                </a:extLst>
              </a:tr>
              <a:tr h="1422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</a:pPr>
                      <a:r>
                        <a:rPr lang="en-US" sz="1000" dirty="0">
                          <a:effectLst/>
                        </a:rPr>
                        <a:t>-10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</a:pPr>
                      <a:r>
                        <a:rPr lang="en-US" sz="1000" dirty="0">
                          <a:effectLst/>
                        </a:rPr>
                        <a:t>11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38050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8CEFE5F-CA01-EA43-856E-A1F055B13D00}"/>
              </a:ext>
            </a:extLst>
          </p:cNvPr>
          <p:cNvSpPr txBox="1"/>
          <p:nvPr/>
        </p:nvSpPr>
        <p:spPr>
          <a:xfrm>
            <a:off x="519222" y="5625709"/>
            <a:ext cx="33528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ea typeface="Calibri" panose="020F0502020204030204" pitchFamily="34" charset="0"/>
              </a:rPr>
              <a:t>Tafla 13.9 </a:t>
            </a:r>
            <a:r>
              <a:rPr lang="en-US" sz="1600" dirty="0">
                <a:ea typeface="Calibri" panose="020F0502020204030204" pitchFamily="34" charset="0"/>
              </a:rPr>
              <a:t>Líkindadreifing sögulegrar ávöxtunar hlutabréfa United Airlines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880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209225"/>
            <a:ext cx="9113292" cy="993085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100" dirty="0"/>
              <a:t>13.5 NM 3: Beita normaldreifingu til að lýsa meðaltali og staðalfráviki í fjármálalegu samhengi.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182348"/>
            <a:ext cx="10515600" cy="2878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Normaldreifing í fjármálalegu samhengi </a:t>
            </a:r>
          </a:p>
          <a:p>
            <a:pPr marL="457200" lvl="1"/>
            <a:r>
              <a:rPr lang="en-US" dirty="0">
                <a:solidFill>
                  <a:schemeClr val="tx1"/>
                </a:solidFill>
              </a:rPr>
              <a:t>Þegar gagnasöfn fylgja normaldreifingu má reikna líkur með því að finna flatarmál undir normalferlinum. </a:t>
            </a:r>
          </a:p>
          <a:p>
            <a:pPr marL="914400" lvl="2"/>
            <a:r>
              <a:rPr lang="en-US" sz="1700" dirty="0">
                <a:solidFill>
                  <a:schemeClr val="tx1"/>
                </a:solidFill>
              </a:rPr>
              <a:t>Til að finna líkurnar á að mæligildi liggi á tilteknu bili reiknum við flatarmálið undir normalferlinum sem samsvarar bilinu.</a:t>
            </a:r>
          </a:p>
          <a:p>
            <a:pPr marL="914400" lvl="2"/>
            <a:r>
              <a:rPr lang="en-US" sz="1700" dirty="0">
                <a:solidFill>
                  <a:schemeClr val="tx1"/>
                </a:solidFill>
              </a:rPr>
              <a:t>Flatarmál undir normalferlinum má finna í töflum og einnig er hægt að reikna þau í Excel.</a:t>
            </a:r>
          </a:p>
          <a:p>
            <a:pPr marL="914400" lvl="2"/>
            <a:r>
              <a:rPr lang="en-US" sz="1700" dirty="0">
                <a:solidFill>
                  <a:schemeClr val="tx1"/>
                </a:solidFill>
              </a:rPr>
              <a:t>Reynslureglan er ein leið til að ákvarða flatarmál undir normalferlinum innan tiltekins fjölda staðalfrávika frá meðaltalinu.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 descr="Graph of a normal distribution showing mean and increments of standard deviation. It is symmetrical about a vertical line drawn through the mean. The standard deviation up to three deviations are displayed on both sides of the mean.">
            <a:extLst>
              <a:ext uri="{FF2B5EF4-FFF2-40B4-BE49-F238E27FC236}">
                <a16:creationId xmlns:a16="http://schemas.microsoft.com/office/drawing/2014/main" id="{5AC36BFA-8674-4552-BE91-AEB6DAC384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 bwMode="auto">
          <a:xfrm>
            <a:off x="998248" y="3936087"/>
            <a:ext cx="3060700" cy="153644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B6B621-FD72-CC4A-AAE8-00DC787A9336}"/>
              </a:ext>
            </a:extLst>
          </p:cNvPr>
          <p:cNvSpPr txBox="1"/>
          <p:nvPr/>
        </p:nvSpPr>
        <p:spPr>
          <a:xfrm>
            <a:off x="998248" y="5540779"/>
            <a:ext cx="3060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ea typeface="Calibri" panose="020F0502020204030204" pitchFamily="34" charset="0"/>
              </a:rPr>
              <a:t>Mynd 13.4</a:t>
            </a:r>
            <a:r>
              <a:rPr lang="en-US" sz="1600" dirty="0">
                <a:ea typeface="Calibri" panose="020F0502020204030204" pitchFamily="34" charset="0"/>
              </a:rPr>
              <a:t> Normaldreifing sem sýnir meðaltal og þrep staðalfráviks</a:t>
            </a:r>
            <a:endParaRPr lang="en-US" altLang="en-US" sz="1600" dirty="0"/>
          </a:p>
          <a:p>
            <a:endParaRPr lang="en-US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088E7A8-4E56-4851-B9F8-E07FC8AFB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1790" y="4704310"/>
            <a:ext cx="810214" cy="75303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8DE542-E0AC-47F9-952E-382E723ADA16}"/>
              </a:ext>
            </a:extLst>
          </p:cNvPr>
          <p:cNvSpPr txBox="1"/>
          <p:nvPr/>
        </p:nvSpPr>
        <p:spPr>
          <a:xfrm>
            <a:off x="5394846" y="4137379"/>
            <a:ext cx="6486553" cy="2064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effectLst/>
                <a:ea typeface="Times New Roman" panose="02020603050405020304" pitchFamily="18" charset="0"/>
              </a:rPr>
              <a:t>Um 68% af </a:t>
            </a:r>
            <a:r>
              <a:rPr lang="en-US" sz="1600" i="1" dirty="0">
                <a:effectLst/>
                <a:ea typeface="Times New Roman" panose="02020603050405020304" pitchFamily="18" charset="0"/>
              </a:rPr>
              <a:t>x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-gildunum liggja á bilinu </a:t>
            </a: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–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1</a:t>
            </a:r>
            <a:r>
              <a:rPr lang="en-US" sz="1600" i="1" dirty="0">
                <a:effectLst/>
                <a:ea typeface="Times New Roman" panose="02020603050405020304" pitchFamily="18" charset="0"/>
              </a:rPr>
              <a:t>σ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 og +1</a:t>
            </a:r>
            <a:r>
              <a:rPr lang="en-US" sz="1600" i="1" dirty="0">
                <a:effectLst/>
                <a:ea typeface="Times New Roman" panose="02020603050405020304" pitchFamily="18" charset="0"/>
              </a:rPr>
              <a:t>σ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 frá meðaltalinu </a:t>
            </a:r>
            <a:r>
              <a:rPr lang="en-US" sz="1600" i="1" dirty="0">
                <a:effectLst/>
                <a:ea typeface="Times New Roman" panose="02020603050405020304" pitchFamily="18" charset="0"/>
              </a:rPr>
              <a:t>µ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 (innan eins staðalfráviks frá meðaltalinu).</a:t>
            </a:r>
            <a:endParaRPr lang="en-US" sz="1600" dirty="0">
              <a:effectLst/>
              <a:ea typeface="Calibri" panose="020F050202020403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effectLst/>
                <a:ea typeface="Times New Roman" panose="02020603050405020304" pitchFamily="18" charset="0"/>
              </a:rPr>
              <a:t>Um 95% af </a:t>
            </a:r>
            <a:r>
              <a:rPr lang="en-US" sz="1600" i="1" dirty="0">
                <a:effectLst/>
                <a:ea typeface="Times New Roman" panose="02020603050405020304" pitchFamily="18" charset="0"/>
              </a:rPr>
              <a:t>x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-gildunum liggja á bilinu 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–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2</a:t>
            </a:r>
            <a:r>
              <a:rPr lang="en-US" sz="1600" i="1" dirty="0">
                <a:effectLst/>
                <a:ea typeface="Times New Roman" panose="02020603050405020304" pitchFamily="18" charset="0"/>
              </a:rPr>
              <a:t>σ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 og +2</a:t>
            </a:r>
            <a:r>
              <a:rPr lang="en-US" sz="1600" i="1" dirty="0">
                <a:effectLst/>
                <a:ea typeface="Times New Roman" panose="02020603050405020304" pitchFamily="18" charset="0"/>
              </a:rPr>
              <a:t>σ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 frá meðaltalinu </a:t>
            </a:r>
            <a:r>
              <a:rPr lang="en-US" sz="1600" i="1" dirty="0">
                <a:effectLst/>
                <a:ea typeface="Times New Roman" panose="02020603050405020304" pitchFamily="18" charset="0"/>
              </a:rPr>
              <a:t>µ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 (innan tveggja staðalfrávika frá meðaltalinu).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dirty="0">
                <a:effectLst/>
                <a:ea typeface="Times New Roman" panose="02020603050405020304" pitchFamily="18" charset="0"/>
              </a:rPr>
              <a:t>Um 99,7% af </a:t>
            </a:r>
            <a:r>
              <a:rPr lang="en-US" sz="1600" i="1" dirty="0">
                <a:effectLst/>
                <a:ea typeface="Times New Roman" panose="02020603050405020304" pitchFamily="18" charset="0"/>
              </a:rPr>
              <a:t>x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-gildunum liggja á bilinu </a:t>
            </a:r>
            <a:r>
              <a:rPr lang="en-US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–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3</a:t>
            </a:r>
            <a:r>
              <a:rPr lang="en-US" sz="1600" i="1" dirty="0">
                <a:effectLst/>
                <a:ea typeface="Times New Roman" panose="02020603050405020304" pitchFamily="18" charset="0"/>
              </a:rPr>
              <a:t>σ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 og +3</a:t>
            </a:r>
            <a:r>
              <a:rPr lang="en-US" sz="1600" i="1" dirty="0">
                <a:effectLst/>
                <a:ea typeface="Times New Roman" panose="02020603050405020304" pitchFamily="18" charset="0"/>
              </a:rPr>
              <a:t>σ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 frá meðaltalinu </a:t>
            </a:r>
            <a:r>
              <a:rPr lang="en-US" sz="1600" i="1" dirty="0">
                <a:effectLst/>
                <a:ea typeface="Times New Roman" panose="02020603050405020304" pitchFamily="18" charset="0"/>
              </a:rPr>
              <a:t>µ</a:t>
            </a:r>
            <a:r>
              <a:rPr lang="en-US" sz="1600" dirty="0">
                <a:effectLst/>
                <a:ea typeface="Times New Roman" panose="02020603050405020304" pitchFamily="18" charset="0"/>
              </a:rPr>
              <a:t> (innan þriggja staðalfrávika frá meðaltalinu).</a:t>
            </a:r>
            <a:r>
              <a:rPr lang="en-US" dirty="0">
                <a:effectLst/>
                <a:ea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612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184058"/>
            <a:ext cx="9113292" cy="993085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100" dirty="0"/>
              <a:t>13.6 NM 1: Velja viðeigandi gröf fyrir mismunandi gerðir gagna.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353312"/>
            <a:ext cx="10515600" cy="50082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Hvaða gerð grafs hentar best fyrir tiltekið gagnasafn ræðst af eðli gagnanna og tilgangi grafsins.</a:t>
            </a:r>
            <a:endParaRPr lang="en-US" sz="18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919163" marR="0" indent="-323850"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Gröf sem sýna dreifingu gagna</a:t>
            </a:r>
          </a:p>
          <a:p>
            <a:pPr marL="1270000" lvl="1" indent="-388938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Súlurit: </a:t>
            </a:r>
            <a:r>
              <a:rPr lang="en-US" sz="2000" dirty="0">
                <a:solidFill>
                  <a:schemeClr val="tx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sýnir tíðnidreifingu eða hlutfallslega tíðnidreifingu flokkabreytna</a:t>
            </a:r>
          </a:p>
          <a:p>
            <a:pPr marL="1270000" lvl="1" indent="-388938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Stuðlarit: </a:t>
            </a:r>
            <a:r>
              <a:rPr lang="en-US" sz="2000" dirty="0">
                <a:solidFill>
                  <a:schemeClr val="tx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sýnir tíðnidreifingu eða hlutfallslega tíðnidreifingu samfelldra gagna</a:t>
            </a:r>
            <a:br>
              <a:rPr lang="en-US" sz="2000" dirty="0">
                <a:solidFill>
                  <a:schemeClr val="tx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en-US" sz="2000" dirty="0">
              <a:solidFill>
                <a:schemeClr val="tx1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919163" marR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Gröf sem sýna tengsl milli gagnapunkta</a:t>
            </a:r>
          </a:p>
          <a:p>
            <a:pPr marL="1262063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Tímaraðagraf: </a:t>
            </a:r>
            <a:r>
              <a:rPr lang="en-US" sz="2000" dirty="0">
                <a:solidFill>
                  <a:schemeClr val="tx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sýnir mæligögn eftir tíma, þar sem tími er á lárétta ásnum</a:t>
            </a:r>
          </a:p>
          <a:p>
            <a:pPr marL="1262063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Dreifirit: </a:t>
            </a:r>
            <a:r>
              <a:rPr lang="en-US" sz="2000" dirty="0">
                <a:solidFill>
                  <a:schemeClr val="tx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sýnir tengsl háðrar breytu og óháðrar breytu 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330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226003"/>
            <a:ext cx="9113292" cy="993085"/>
          </a:xfrm>
        </p:spPr>
        <p:txBody>
          <a:bodyPr>
            <a:normAutofit/>
          </a:bodyPr>
          <a:lstStyle/>
          <a:p>
            <a:r>
              <a:rPr lang="en-US" dirty="0"/>
              <a:t>13.6 NM 2: Búa til og túlka gröf fyrir einbreytugögn, svo sem súlurit og stuðlarit.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19224" y="1353312"/>
            <a:ext cx="10832400" cy="14693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500" dirty="0">
                <a:solidFill>
                  <a:schemeClr val="tx1"/>
                </a:solidFill>
              </a:rPr>
              <a:t>Myndræn framsetning einbreytugagna</a:t>
            </a:r>
          </a:p>
          <a:p>
            <a:pPr lvl="1"/>
            <a:r>
              <a:rPr lang="en-US" sz="3800" i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Einbreytugögn</a:t>
            </a:r>
            <a:r>
              <a:rPr lang="en-US" sz="3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eru mælingar á einum eiginleika, svo sem launum eða blóðþrýstingi, og má sýna með súluritum og stuðlaritum.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93B3DD-E28A-0542-8B0D-63185E23BF05}"/>
              </a:ext>
            </a:extLst>
          </p:cNvPr>
          <p:cNvSpPr txBox="1"/>
          <p:nvPr/>
        </p:nvSpPr>
        <p:spPr>
          <a:xfrm>
            <a:off x="979714" y="2822675"/>
            <a:ext cx="3540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Súlurit</a:t>
            </a:r>
            <a:r>
              <a:rPr lang="en-US" sz="2000" dirty="0"/>
              <a:t> er gert úr aðskildum súlum sem bera saman hlutfallstölur</a:t>
            </a:r>
          </a:p>
        </p:txBody>
      </p:sp>
      <p:pic>
        <p:nvPicPr>
          <p:cNvPr id="9" name="Picture 8" descr="A bar graph for age groups showing the proportion of the population. About 45% of the population are in age group 13-25. About 35% of the population are in age group 26-44 About 20% of the population are in age group 45-64.">
            <a:extLst>
              <a:ext uri="{FF2B5EF4-FFF2-40B4-BE49-F238E27FC236}">
                <a16:creationId xmlns:a16="http://schemas.microsoft.com/office/drawing/2014/main" id="{7A00A0FD-4FB7-9D43-B9DC-6EC7D9C797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 bwMode="auto">
          <a:xfrm>
            <a:off x="979713" y="4009494"/>
            <a:ext cx="3202521" cy="221492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5D7D07-B8A3-A346-B0D2-5B11315FD70A}"/>
              </a:ext>
            </a:extLst>
          </p:cNvPr>
          <p:cNvSpPr txBox="1"/>
          <p:nvPr/>
        </p:nvSpPr>
        <p:spPr>
          <a:xfrm>
            <a:off x="979713" y="6224422"/>
            <a:ext cx="33322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Mynd 13.5</a:t>
            </a:r>
            <a:r>
              <a:rPr lang="en-US" sz="1600" dirty="0">
                <a:solidFill>
                  <a:schemeClr val="tx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Súlurit yfir aldurshópa</a:t>
            </a:r>
            <a:endParaRPr lang="en-US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F39904-BB5B-154A-8D02-ABAA8B3D1749}"/>
              </a:ext>
            </a:extLst>
          </p:cNvPr>
          <p:cNvSpPr txBox="1"/>
          <p:nvPr/>
        </p:nvSpPr>
        <p:spPr>
          <a:xfrm>
            <a:off x="4976949" y="2762082"/>
            <a:ext cx="623533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 </a:t>
            </a:r>
            <a:r>
              <a:rPr lang="en-US" sz="2000" b="1" dirty="0"/>
              <a:t>stuðlarit</a:t>
            </a:r>
            <a:r>
              <a:rPr lang="en-US" sz="2000" dirty="0"/>
              <a:t> er graf fyrir samfelld töluleg gögn og er gert úr samliggjandi súlum. </a:t>
            </a:r>
          </a:p>
          <a:p>
            <a:pPr marL="531813" indent="-285750">
              <a:buFont typeface="Arial" panose="020B0604020202020204" pitchFamily="34" charset="0"/>
              <a:buChar char="•"/>
            </a:pPr>
            <a:r>
              <a:rPr lang="en-US" dirty="0"/>
              <a:t>Lárétti ásinn sýnir hvað gögnin tákna.</a:t>
            </a:r>
          </a:p>
          <a:p>
            <a:pPr marL="531813" indent="-285750">
              <a:buFont typeface="Arial" panose="020B0604020202020204" pitchFamily="34" charset="0"/>
              <a:buChar char="•"/>
            </a:pPr>
            <a:r>
              <a:rPr lang="en-US" dirty="0"/>
              <a:t>Lóðrétti ásinn sýnir tíðni eða hlutfallslega tíðni.</a:t>
            </a:r>
          </a:p>
        </p:txBody>
      </p:sp>
      <p:pic>
        <p:nvPicPr>
          <p:cNvPr id="11" name="Picture 10" descr="A histogram showing relative frequency of portfolio values. The data shows the relative frequency of portfolio values ranging from 59.95 to 75.95. The highest portfolio values of 65.95 to 69.95 have a relative frequency of 0.40, while the other portfolios ranging from 0.01 to 0.17 respectively.">
            <a:extLst>
              <a:ext uri="{FF2B5EF4-FFF2-40B4-BE49-F238E27FC236}">
                <a16:creationId xmlns:a16="http://schemas.microsoft.com/office/drawing/2014/main" id="{EDB034B0-DA4F-D645-88E8-D0F5EA32F0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auto">
          <a:xfrm>
            <a:off x="6435603" y="4057480"/>
            <a:ext cx="3148330" cy="213342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4494F9C-8181-3149-A771-B416290A81A0}"/>
              </a:ext>
            </a:extLst>
          </p:cNvPr>
          <p:cNvSpPr txBox="1"/>
          <p:nvPr/>
        </p:nvSpPr>
        <p:spPr>
          <a:xfrm>
            <a:off x="6435603" y="6224422"/>
            <a:ext cx="37327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ea typeface="Cambria" panose="02040503050406030204" pitchFamily="18" charset="0"/>
                <a:cs typeface="Cambria" panose="02040503050406030204" pitchFamily="18" charset="0"/>
              </a:rPr>
              <a:t>Mynd 13.6</a:t>
            </a:r>
            <a:r>
              <a:rPr lang="en-US" sz="1600" dirty="0">
                <a:ea typeface="Cambria" panose="02040503050406030204" pitchFamily="18" charset="0"/>
                <a:cs typeface="Cambria" panose="02040503050406030204" pitchFamily="18" charset="0"/>
              </a:rPr>
              <a:t> Stuðlarit yfir verðmæti eignasafna 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41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167280"/>
            <a:ext cx="9113292" cy="993085"/>
          </a:xfrm>
        </p:spPr>
        <p:txBody>
          <a:bodyPr>
            <a:normAutofit/>
          </a:bodyPr>
          <a:lstStyle/>
          <a:p>
            <a:r>
              <a:rPr lang="en-US" dirty="0"/>
              <a:t>13.6 NM 3: Búa til og túlka gröf fyrir tvíbreytugögn, svo sem tímaraðagröf og dreifirit.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5131" y="1271296"/>
            <a:ext cx="11090071" cy="2582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Myndræn framsetning tvíbreytugagna: </a:t>
            </a:r>
            <a:r>
              <a:rPr lang="en-US" sz="2400" b="1" i="1" dirty="0"/>
              <a:t>Tvíbreytugögn </a:t>
            </a:r>
            <a:r>
              <a:rPr lang="en-US" sz="2400" dirty="0"/>
              <a:t>eru pöruð gögn þar sem hvert gildi annarrar breytunnar er parað við gildi hinnar. Þau má sýna með tímaraðagröfum og dreifiritum.</a:t>
            </a:r>
          </a:p>
          <a:p>
            <a:pPr marL="465138" indent="-349250">
              <a:lnSpc>
                <a:spcPct val="100000"/>
              </a:lnSpc>
            </a:pPr>
            <a:r>
              <a:rPr lang="en-US" sz="1700" b="1" dirty="0"/>
              <a:t>Tímaraðagröf </a:t>
            </a:r>
            <a:r>
              <a:rPr lang="en-US" sz="1700" dirty="0"/>
              <a:t>sýna mæligögn eftir tíma, þar sem tími er á lárétta ásnum. 				</a:t>
            </a:r>
          </a:p>
          <a:p>
            <a:pPr marL="465138" indent="-3492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700" b="1" dirty="0"/>
              <a:t>Dreifirit </a:t>
            </a:r>
            <a:r>
              <a:rPr lang="en-US" sz="1700" dirty="0"/>
              <a:t>eru notuð til að sýna samband tveggja breyta; önnur breytan er sett á lárétta ásinn en hin á lóðrétta ásinn (x, y). Þannig má greina leitni og/eða mynstur í gögnunum.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 descr="A time-series graph for the annual CPI index from 2012 to 2021. The graph shows the CPI rising consistently from about 228 in 2012 to over 260 in 2021.">
            <a:extLst>
              <a:ext uri="{FF2B5EF4-FFF2-40B4-BE49-F238E27FC236}">
                <a16:creationId xmlns:a16="http://schemas.microsoft.com/office/drawing/2014/main" id="{E364DDE6-3B80-1D41-86FF-0CC4D4B093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auto">
          <a:xfrm>
            <a:off x="960626" y="3628283"/>
            <a:ext cx="4188066" cy="20543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D708C3-066C-7F45-8BA0-B9D0807DF81F}"/>
              </a:ext>
            </a:extLst>
          </p:cNvPr>
          <p:cNvSpPr txBox="1"/>
          <p:nvPr/>
        </p:nvSpPr>
        <p:spPr>
          <a:xfrm>
            <a:off x="973688" y="5758185"/>
            <a:ext cx="4936958" cy="358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  <a:tab pos="742950" algn="l"/>
              </a:tabLst>
            </a:pPr>
            <a:r>
              <a:rPr lang="en-US" sz="1600" b="1" dirty="0">
                <a:effectLst/>
                <a:ea typeface="Calibri" panose="020F0502020204030204" pitchFamily="34" charset="0"/>
              </a:rPr>
              <a:t>Mynd 13.7</a:t>
            </a:r>
            <a:r>
              <a:rPr lang="en-US" sz="1600" dirty="0">
                <a:effectLst/>
                <a:ea typeface="Calibri" panose="020F0502020204030204" pitchFamily="34" charset="0"/>
              </a:rPr>
              <a:t> Tímaraðarit árlegrar CPI-vísitölu, 2012–2021</a:t>
            </a:r>
          </a:p>
        </p:txBody>
      </p:sp>
      <p:pic>
        <p:nvPicPr>
          <p:cNvPr id="10" name="Picture 9" descr="A scatter diagram for Nike stock against S&amp;amp;P 500. The diagram shows that the Nike stock price rises from about 85 to 140 as the S&amp;amp;P 500 rises from 2900 to 4000. The data points generally align along an upwardly sloping line.">
            <a:extLst>
              <a:ext uri="{FF2B5EF4-FFF2-40B4-BE49-F238E27FC236}">
                <a16:creationId xmlns:a16="http://schemas.microsoft.com/office/drawing/2014/main" id="{6A546CAC-B3D0-3E47-A203-3EFDD601DD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 bwMode="auto">
          <a:xfrm>
            <a:off x="6483195" y="3628283"/>
            <a:ext cx="3656383" cy="20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013E2A-7965-DB46-8596-06BDDE7DDF0C}"/>
              </a:ext>
            </a:extLst>
          </p:cNvPr>
          <p:cNvSpPr txBox="1"/>
          <p:nvPr/>
        </p:nvSpPr>
        <p:spPr>
          <a:xfrm>
            <a:off x="6483195" y="5768348"/>
            <a:ext cx="5236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ea typeface="Calibri" panose="020F0502020204030204" pitchFamily="34" charset="0"/>
              </a:rPr>
              <a:t>Mynd 13.8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</a:rPr>
              <a:t> Dreifirit hlutabréfaverðs Nike og S&amp;P 500</a:t>
            </a:r>
            <a:endParaRPr lang="en-US" sz="1600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F10F032-8235-4DA8-BA9C-7EF79CAC0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96291" y="6271576"/>
            <a:ext cx="9167752" cy="442595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1F2328"/>
                </a:solidFill>
                <a:latin typeface="Monaspace Neon"/>
              </a:rPr>
              <a:t>Þetta ítarefni frá OpenStax er © Rice University og gefið út samkvæmt alþjóðlega leyfinu CC BY-NC-SA 4.0. Aðeins má afrita það eða breyta því í óviðskiptalegum tilgangi, en geta verður OpenStax og Rice University sem rétthafa og taka fram allar breytingar. Öllu aðlöguðu efni verður að deila með sams konar leyfi.</a:t>
            </a:r>
            <a:endParaRPr lang="en-US" dirty="0">
              <a:solidFill>
                <a:srgbClr val="4648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983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790904F9C249408A7CA3B9D08A7BE0" ma:contentTypeVersion="15" ma:contentTypeDescription="Create a new document." ma:contentTypeScope="" ma:versionID="3faa8c4be13b69a65cf005e6211115d0">
  <xsd:schema xmlns:xsd="http://www.w3.org/2001/XMLSchema" xmlns:xs="http://www.w3.org/2001/XMLSchema" xmlns:p="http://schemas.microsoft.com/office/2006/metadata/properties" xmlns:ns1="http://schemas.microsoft.com/sharepoint/v3" xmlns:ns2="a8548590-7e4a-4f13-9011-3aa7430d70cc" xmlns:ns3="fadfa398-53e0-4fcc-b85c-39c0430739bf" targetNamespace="http://schemas.microsoft.com/office/2006/metadata/properties" ma:root="true" ma:fieldsID="ca921f9196639a82221f7115a976e604" ns1:_="" ns2:_="" ns3:_="">
    <xsd:import namespace="http://schemas.microsoft.com/sharepoint/v3"/>
    <xsd:import namespace="a8548590-7e4a-4f13-9011-3aa7430d70cc"/>
    <xsd:import namespace="fadfa398-53e0-4fcc-b85c-39c043073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548590-7e4a-4f13-9011-3aa7430d7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fa398-53e0-4fcc-b85c-39c043073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D2E5BB-6244-4733-8F67-0D93E66382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2E0CEB-0ECA-4ED4-A4C9-6F2D8474E5A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93DA9F1C-590E-40C0-83D1-57B1517D1A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8548590-7e4a-4f13-9011-3aa7430d70cc"/>
    <ds:schemaRef ds:uri="fadfa398-53e0-4fcc-b85c-39c043073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24068</TotalTime>
  <Words>2729</Words>
  <Application>Microsoft Macintosh PowerPoint</Application>
  <PresentationFormat>Widescreen</PresentationFormat>
  <Paragraphs>256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Cambria</vt:lpstr>
      <vt:lpstr>Cambria Math</vt:lpstr>
      <vt:lpstr>Monaspace Neon</vt:lpstr>
      <vt:lpstr>Symbol</vt:lpstr>
      <vt:lpstr>Times New Roman</vt:lpstr>
      <vt:lpstr>Office Theme</vt:lpstr>
      <vt:lpstr>Principles of Finance</vt:lpstr>
      <vt:lpstr>13.1 LO 1: Calculate various measures of the average of a data set.</vt:lpstr>
      <vt:lpstr>13.1 LO 2: Recognize when a certain measure of center is more appropriate to use, such as weighted mean. </vt:lpstr>
      <vt:lpstr>13.1 LO 3: Distinguish among arithmetic mean, geometric mean, and weighted mean.</vt:lpstr>
      <vt:lpstr>13.2 LO 1: Define and calculate standard deviation for a data set.</vt:lpstr>
      <vt:lpstr>13.2 LO 1: Standard Deviation</vt:lpstr>
      <vt:lpstr>13.2 LO 2: Define and calculate variance for a data set.</vt:lpstr>
      <vt:lpstr>13.2 LO 3: Explain the relationship between standard deviation and variance. </vt:lpstr>
      <vt:lpstr>13.3 LO 1: Define and calculate z-scores for a measurement. </vt:lpstr>
      <vt:lpstr> 13.3 LO 2: Define and calculate quartiles and percentiles for a data set. </vt:lpstr>
      <vt:lpstr>13.3 LO 3: Use quartiles as a method to detect outliers in a  data set. </vt:lpstr>
      <vt:lpstr>13.4 LO 1: Construct and interpret a frequency distribution. </vt:lpstr>
      <vt:lpstr> 13.4 LO 2: Apply and evaluate probabilities using the normal distribution. </vt:lpstr>
      <vt:lpstr>13.4 LO 3: Apply and evaluate probabilities using the exponential distribution. </vt:lpstr>
      <vt:lpstr>13.5 LO 1: Calculate portfolio weights in an investment. </vt:lpstr>
      <vt:lpstr>13.5 LO 2: Calculate and interpret the expected values.</vt:lpstr>
      <vt:lpstr> 13.5 LO 3: Apply the normal distribution to characterize average and standard deviation in financial contexts. </vt:lpstr>
      <vt:lpstr> 13.6 LO 1: Determine appropriate graphs to use for various types of data. </vt:lpstr>
      <vt:lpstr>13.6 LO 2: Create and interpret univariate graphs such as bar graphs and histograms.</vt:lpstr>
      <vt:lpstr>13.6 LO 3: Create and interpret bivariate graphs such as time series graphs and scatter plot graphs.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Chu</dc:creator>
  <cp:lastModifiedBy>Theresa Masciale</cp:lastModifiedBy>
  <cp:revision>362</cp:revision>
  <cp:lastPrinted>2021-09-17T12:23:44Z</cp:lastPrinted>
  <dcterms:created xsi:type="dcterms:W3CDTF">2018-05-29T21:16:34Z</dcterms:created>
  <dcterms:modified xsi:type="dcterms:W3CDTF">2026-02-26T20:08:12Z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0x01010009790904F9C249408A7CA3B9D08A7BE0</vt:lpwstr>
  </property>
</Properties>
</file>