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7" r:id="rId6"/>
    <p:sldId id="264" r:id="rId7"/>
    <p:sldId id="265" r:id="rId8"/>
    <p:sldId id="266" r:id="rId9"/>
    <p:sldId id="259" r:id="rId10"/>
    <p:sldId id="260" r:id="rId11"/>
    <p:sldId id="261" r:id="rId12"/>
    <p:sldId id="267" r:id="rId13"/>
    <p:sldId id="268" r:id="rId14"/>
    <p:sldId id="262" r:id="rId15"/>
    <p:sldId id="269" r:id="rId16"/>
    <p:sldId id="270" r:id="rId17"/>
    <p:sldId id="258" r:id="rId18"/>
    <p:sldId id="26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E8"/>
    <a:srgbClr val="D2DECD"/>
    <a:srgbClr val="609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3B04C-22F3-48D0-BA12-2533E0F1A398}" v="69" dt="2022-03-02T18:00:40.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66" autoAdjust="0"/>
    <p:restoredTop sz="93973" autoAdjust="0"/>
  </p:normalViewPr>
  <p:slideViewPr>
    <p:cSldViewPr snapToGrid="0" snapToObjects="1">
      <p:cViewPr varScale="1">
        <p:scale>
          <a:sx n="119" d="100"/>
          <a:sy n="119" d="100"/>
        </p:scale>
        <p:origin x="5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microsoft.com/office/2016/11/relationships/changesInfo" Target="changesInfos/changesInfo1.xml"/><Relationship Id="rId26"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da Tantawi" userId="1182df7b-db93-4de3-b73a-f6778afee7dc" providerId="ADAL" clId="{67E3B04C-22F3-48D0-BA12-2533E0F1A398}"/>
    <pc:docChg chg="undo custSel modSld">
      <pc:chgData name="Randa Tantawi" userId="1182df7b-db93-4de3-b73a-f6778afee7dc" providerId="ADAL" clId="{67E3B04C-22F3-48D0-BA12-2533E0F1A398}" dt="2022-03-02T18:11:40.585" v="419" actId="6549"/>
      <pc:docMkLst>
        <pc:docMk/>
      </pc:docMkLst>
      <pc:sldChg chg="modSp mod">
        <pc:chgData name="Randa Tantawi" userId="1182df7b-db93-4de3-b73a-f6778afee7dc" providerId="ADAL" clId="{67E3B04C-22F3-48D0-BA12-2533E0F1A398}" dt="2022-03-02T17:42:19.985" v="42" actId="113"/>
        <pc:sldMkLst>
          <pc:docMk/>
          <pc:sldMk cId="3808343284" sldId="257"/>
        </pc:sldMkLst>
        <pc:spChg chg="mod">
          <ac:chgData name="Randa Tantawi" userId="1182df7b-db93-4de3-b73a-f6778afee7dc" providerId="ADAL" clId="{67E3B04C-22F3-48D0-BA12-2533E0F1A398}" dt="2022-03-02T17:36:43.324" v="0" actId="6549"/>
          <ac:spMkLst>
            <pc:docMk/>
            <pc:sldMk cId="3808343284" sldId="257"/>
            <ac:spMk id="2" creationId="{A94025BE-A478-4A46-803E-D2098337FEA7}"/>
          </ac:spMkLst>
        </pc:spChg>
        <pc:spChg chg="mod">
          <ac:chgData name="Randa Tantawi" userId="1182df7b-db93-4de3-b73a-f6778afee7dc" providerId="ADAL" clId="{67E3B04C-22F3-48D0-BA12-2533E0F1A398}" dt="2022-03-02T17:42:19.985" v="42" actId="113"/>
          <ac:spMkLst>
            <pc:docMk/>
            <pc:sldMk cId="3808343284" sldId="257"/>
            <ac:spMk id="3" creationId="{A79AA842-862F-4E4B-ACA1-B48F2116B364}"/>
          </ac:spMkLst>
        </pc:spChg>
      </pc:sldChg>
      <pc:sldChg chg="modSp mod">
        <pc:chgData name="Randa Tantawi" userId="1182df7b-db93-4de3-b73a-f6778afee7dc" providerId="ADAL" clId="{67E3B04C-22F3-48D0-BA12-2533E0F1A398}" dt="2022-03-02T18:09:47.794" v="394" actId="20577"/>
        <pc:sldMkLst>
          <pc:docMk/>
          <pc:sldMk cId="1067035083" sldId="258"/>
        </pc:sldMkLst>
        <pc:spChg chg="mod">
          <ac:chgData name="Randa Tantawi" userId="1182df7b-db93-4de3-b73a-f6778afee7dc" providerId="ADAL" clId="{67E3B04C-22F3-48D0-BA12-2533E0F1A398}" dt="2022-03-02T17:44:14.321" v="78" actId="6549"/>
          <ac:spMkLst>
            <pc:docMk/>
            <pc:sldMk cId="1067035083" sldId="258"/>
            <ac:spMk id="2" creationId="{676D73CF-74FD-40C7-933E-A08F14EB12B2}"/>
          </ac:spMkLst>
        </pc:spChg>
        <pc:spChg chg="mod">
          <ac:chgData name="Randa Tantawi" userId="1182df7b-db93-4de3-b73a-f6778afee7dc" providerId="ADAL" clId="{67E3B04C-22F3-48D0-BA12-2533E0F1A398}" dt="2022-03-02T18:09:47.794" v="394" actId="20577"/>
          <ac:spMkLst>
            <pc:docMk/>
            <pc:sldMk cId="1067035083" sldId="258"/>
            <ac:spMk id="3" creationId="{540469E5-CD66-4E12-97BA-EBB44E6FE707}"/>
          </ac:spMkLst>
        </pc:spChg>
      </pc:sldChg>
      <pc:sldChg chg="modSp mod">
        <pc:chgData name="Randa Tantawi" userId="1182df7b-db93-4de3-b73a-f6778afee7dc" providerId="ADAL" clId="{67E3B04C-22F3-48D0-BA12-2533E0F1A398}" dt="2022-03-02T17:49:29.807" v="136" actId="20577"/>
        <pc:sldMkLst>
          <pc:docMk/>
          <pc:sldMk cId="3442192975" sldId="259"/>
        </pc:sldMkLst>
        <pc:spChg chg="mod">
          <ac:chgData name="Randa Tantawi" userId="1182df7b-db93-4de3-b73a-f6778afee7dc" providerId="ADAL" clId="{67E3B04C-22F3-48D0-BA12-2533E0F1A398}" dt="2022-03-02T17:47:01.028" v="101" actId="20577"/>
          <ac:spMkLst>
            <pc:docMk/>
            <pc:sldMk cId="3442192975" sldId="259"/>
            <ac:spMk id="2" creationId="{00000000-0000-0000-0000-000000000000}"/>
          </ac:spMkLst>
        </pc:spChg>
        <pc:spChg chg="mod">
          <ac:chgData name="Randa Tantawi" userId="1182df7b-db93-4de3-b73a-f6778afee7dc" providerId="ADAL" clId="{67E3B04C-22F3-48D0-BA12-2533E0F1A398}" dt="2022-03-02T17:49:29.807" v="136" actId="20577"/>
          <ac:spMkLst>
            <pc:docMk/>
            <pc:sldMk cId="3442192975" sldId="259"/>
            <ac:spMk id="3" creationId="{00000000-0000-0000-0000-000000000000}"/>
          </ac:spMkLst>
        </pc:spChg>
      </pc:sldChg>
      <pc:sldChg chg="modSp mod">
        <pc:chgData name="Randa Tantawi" userId="1182df7b-db93-4de3-b73a-f6778afee7dc" providerId="ADAL" clId="{67E3B04C-22F3-48D0-BA12-2533E0F1A398}" dt="2022-03-02T17:50:17.430" v="145" actId="20577"/>
        <pc:sldMkLst>
          <pc:docMk/>
          <pc:sldMk cId="33581805" sldId="260"/>
        </pc:sldMkLst>
        <pc:spChg chg="mod">
          <ac:chgData name="Randa Tantawi" userId="1182df7b-db93-4de3-b73a-f6778afee7dc" providerId="ADAL" clId="{67E3B04C-22F3-48D0-BA12-2533E0F1A398}" dt="2022-03-02T17:50:17.430" v="145" actId="20577"/>
          <ac:spMkLst>
            <pc:docMk/>
            <pc:sldMk cId="33581805" sldId="260"/>
            <ac:spMk id="3" creationId="{00000000-0000-0000-0000-000000000000}"/>
          </ac:spMkLst>
        </pc:spChg>
      </pc:sldChg>
      <pc:sldChg chg="modSp mod">
        <pc:chgData name="Randa Tantawi" userId="1182df7b-db93-4de3-b73a-f6778afee7dc" providerId="ADAL" clId="{67E3B04C-22F3-48D0-BA12-2533E0F1A398}" dt="2022-03-02T17:53:00.883" v="176" actId="20577"/>
        <pc:sldMkLst>
          <pc:docMk/>
          <pc:sldMk cId="2303682695" sldId="261"/>
        </pc:sldMkLst>
        <pc:spChg chg="mod">
          <ac:chgData name="Randa Tantawi" userId="1182df7b-db93-4de3-b73a-f6778afee7dc" providerId="ADAL" clId="{67E3B04C-22F3-48D0-BA12-2533E0F1A398}" dt="2022-03-02T17:53:00.883" v="176" actId="20577"/>
          <ac:spMkLst>
            <pc:docMk/>
            <pc:sldMk cId="2303682695" sldId="261"/>
            <ac:spMk id="3" creationId="{00000000-0000-0000-0000-000000000000}"/>
          </ac:spMkLst>
        </pc:spChg>
        <pc:spChg chg="mod">
          <ac:chgData name="Randa Tantawi" userId="1182df7b-db93-4de3-b73a-f6778afee7dc" providerId="ADAL" clId="{67E3B04C-22F3-48D0-BA12-2533E0F1A398}" dt="2022-03-02T17:52:45.719" v="167" actId="20577"/>
          <ac:spMkLst>
            <pc:docMk/>
            <pc:sldMk cId="2303682695" sldId="261"/>
            <ac:spMk id="4" creationId="{00000000-0000-0000-0000-000000000000}"/>
          </ac:spMkLst>
        </pc:spChg>
      </pc:sldChg>
      <pc:sldChg chg="modSp mod">
        <pc:chgData name="Randa Tantawi" userId="1182df7b-db93-4de3-b73a-f6778afee7dc" providerId="ADAL" clId="{67E3B04C-22F3-48D0-BA12-2533E0F1A398}" dt="2022-03-02T18:01:07.640" v="292" actId="6549"/>
        <pc:sldMkLst>
          <pc:docMk/>
          <pc:sldMk cId="3998911623" sldId="262"/>
        </pc:sldMkLst>
        <pc:spChg chg="mod">
          <ac:chgData name="Randa Tantawi" userId="1182df7b-db93-4de3-b73a-f6778afee7dc" providerId="ADAL" clId="{67E3B04C-22F3-48D0-BA12-2533E0F1A398}" dt="2022-03-02T18:01:07.640" v="292" actId="6549"/>
          <ac:spMkLst>
            <pc:docMk/>
            <pc:sldMk cId="3998911623" sldId="262"/>
            <ac:spMk id="3" creationId="{00000000-0000-0000-0000-000000000000}"/>
          </ac:spMkLst>
        </pc:spChg>
        <pc:spChg chg="mod">
          <ac:chgData name="Randa Tantawi" userId="1182df7b-db93-4de3-b73a-f6778afee7dc" providerId="ADAL" clId="{67E3B04C-22F3-48D0-BA12-2533E0F1A398}" dt="2022-03-02T18:00:40.538" v="291" actId="20577"/>
          <ac:spMkLst>
            <pc:docMk/>
            <pc:sldMk cId="3998911623" sldId="262"/>
            <ac:spMk id="4" creationId="{00000000-0000-0000-0000-000000000000}"/>
          </ac:spMkLst>
        </pc:spChg>
      </pc:sldChg>
      <pc:sldChg chg="modSp mod">
        <pc:chgData name="Randa Tantawi" userId="1182df7b-db93-4de3-b73a-f6778afee7dc" providerId="ADAL" clId="{67E3B04C-22F3-48D0-BA12-2533E0F1A398}" dt="2022-03-02T18:11:40.585" v="419" actId="6549"/>
        <pc:sldMkLst>
          <pc:docMk/>
          <pc:sldMk cId="3951391279" sldId="263"/>
        </pc:sldMkLst>
        <pc:spChg chg="mod">
          <ac:chgData name="Randa Tantawi" userId="1182df7b-db93-4de3-b73a-f6778afee7dc" providerId="ADAL" clId="{67E3B04C-22F3-48D0-BA12-2533E0F1A398}" dt="2022-03-02T18:11:40.585" v="419" actId="6549"/>
          <ac:spMkLst>
            <pc:docMk/>
            <pc:sldMk cId="3951391279" sldId="263"/>
            <ac:spMk id="4" creationId="{00000000-0000-0000-0000-000000000000}"/>
          </ac:spMkLst>
        </pc:spChg>
        <pc:spChg chg="mod">
          <ac:chgData name="Randa Tantawi" userId="1182df7b-db93-4de3-b73a-f6778afee7dc" providerId="ADAL" clId="{67E3B04C-22F3-48D0-BA12-2533E0F1A398}" dt="2022-03-02T18:10:33.128" v="397" actId="20577"/>
          <ac:spMkLst>
            <pc:docMk/>
            <pc:sldMk cId="3951391279" sldId="263"/>
            <ac:spMk id="8" creationId="{A3A0A9BA-E3D7-E24E-9481-B78D83150542}"/>
          </ac:spMkLst>
        </pc:spChg>
      </pc:sldChg>
      <pc:sldChg chg="modSp mod">
        <pc:chgData name="Randa Tantawi" userId="1182df7b-db93-4de3-b73a-f6778afee7dc" providerId="ADAL" clId="{67E3B04C-22F3-48D0-BA12-2533E0F1A398}" dt="2022-03-02T17:45:55.011" v="98" actId="1076"/>
        <pc:sldMkLst>
          <pc:docMk/>
          <pc:sldMk cId="1578611228" sldId="264"/>
        </pc:sldMkLst>
        <pc:spChg chg="mod">
          <ac:chgData name="Randa Tantawi" userId="1182df7b-db93-4de3-b73a-f6778afee7dc" providerId="ADAL" clId="{67E3B04C-22F3-48D0-BA12-2533E0F1A398}" dt="2022-03-02T17:43:44.607" v="76" actId="20577"/>
          <ac:spMkLst>
            <pc:docMk/>
            <pc:sldMk cId="1578611228" sldId="264"/>
            <ac:spMk id="3" creationId="{00000000-0000-0000-0000-000000000000}"/>
          </ac:spMkLst>
        </pc:spChg>
        <pc:spChg chg="mod">
          <ac:chgData name="Randa Tantawi" userId="1182df7b-db93-4de3-b73a-f6778afee7dc" providerId="ADAL" clId="{67E3B04C-22F3-48D0-BA12-2533E0F1A398}" dt="2022-03-02T17:45:55.011" v="98" actId="1076"/>
          <ac:spMkLst>
            <pc:docMk/>
            <pc:sldMk cId="1578611228" sldId="264"/>
            <ac:spMk id="7" creationId="{00000000-0000-0000-0000-000000000000}"/>
          </ac:spMkLst>
        </pc:spChg>
      </pc:sldChg>
      <pc:sldChg chg="modSp mod">
        <pc:chgData name="Randa Tantawi" userId="1182df7b-db93-4de3-b73a-f6778afee7dc" providerId="ADAL" clId="{67E3B04C-22F3-48D0-BA12-2533E0F1A398}" dt="2022-03-02T17:46:01.191" v="99" actId="1076"/>
        <pc:sldMkLst>
          <pc:docMk/>
          <pc:sldMk cId="183101546" sldId="265"/>
        </pc:sldMkLst>
        <pc:spChg chg="mod">
          <ac:chgData name="Randa Tantawi" userId="1182df7b-db93-4de3-b73a-f6778afee7dc" providerId="ADAL" clId="{67E3B04C-22F3-48D0-BA12-2533E0F1A398}" dt="2022-03-02T17:45:26.038" v="86" actId="20577"/>
          <ac:spMkLst>
            <pc:docMk/>
            <pc:sldMk cId="183101546" sldId="265"/>
            <ac:spMk id="3" creationId="{00000000-0000-0000-0000-000000000000}"/>
          </ac:spMkLst>
        </pc:spChg>
        <pc:spChg chg="mod">
          <ac:chgData name="Randa Tantawi" userId="1182df7b-db93-4de3-b73a-f6778afee7dc" providerId="ADAL" clId="{67E3B04C-22F3-48D0-BA12-2533E0F1A398}" dt="2022-03-02T17:46:01.191" v="99" actId="1076"/>
          <ac:spMkLst>
            <pc:docMk/>
            <pc:sldMk cId="183101546" sldId="265"/>
            <ac:spMk id="7" creationId="{3918A397-4BB8-7742-A017-3C9D09776F0C}"/>
          </ac:spMkLst>
        </pc:spChg>
      </pc:sldChg>
      <pc:sldChg chg="modSp mod">
        <pc:chgData name="Randa Tantawi" userId="1182df7b-db93-4de3-b73a-f6778afee7dc" providerId="ADAL" clId="{67E3B04C-22F3-48D0-BA12-2533E0F1A398}" dt="2022-03-02T17:46:23.471" v="100" actId="20577"/>
        <pc:sldMkLst>
          <pc:docMk/>
          <pc:sldMk cId="3679776219" sldId="266"/>
        </pc:sldMkLst>
        <pc:spChg chg="mod">
          <ac:chgData name="Randa Tantawi" userId="1182df7b-db93-4de3-b73a-f6778afee7dc" providerId="ADAL" clId="{67E3B04C-22F3-48D0-BA12-2533E0F1A398}" dt="2022-03-02T17:46:23.471" v="100" actId="20577"/>
          <ac:spMkLst>
            <pc:docMk/>
            <pc:sldMk cId="3679776219" sldId="266"/>
            <ac:spMk id="2" creationId="{00000000-0000-0000-0000-000000000000}"/>
          </ac:spMkLst>
        </pc:spChg>
      </pc:sldChg>
      <pc:sldChg chg="modSp mod">
        <pc:chgData name="Randa Tantawi" userId="1182df7b-db93-4de3-b73a-f6778afee7dc" providerId="ADAL" clId="{67E3B04C-22F3-48D0-BA12-2533E0F1A398}" dt="2022-03-02T17:55:01.478" v="216" actId="6549"/>
        <pc:sldMkLst>
          <pc:docMk/>
          <pc:sldMk cId="4080363608" sldId="267"/>
        </pc:sldMkLst>
        <pc:spChg chg="mod">
          <ac:chgData name="Randa Tantawi" userId="1182df7b-db93-4de3-b73a-f6778afee7dc" providerId="ADAL" clId="{67E3B04C-22F3-48D0-BA12-2533E0F1A398}" dt="2022-03-02T17:55:01.478" v="216" actId="6549"/>
          <ac:spMkLst>
            <pc:docMk/>
            <pc:sldMk cId="4080363608" sldId="267"/>
            <ac:spMk id="3" creationId="{00000000-0000-0000-0000-000000000000}"/>
          </ac:spMkLst>
        </pc:spChg>
      </pc:sldChg>
      <pc:sldChg chg="modSp mod">
        <pc:chgData name="Randa Tantawi" userId="1182df7b-db93-4de3-b73a-f6778afee7dc" providerId="ADAL" clId="{67E3B04C-22F3-48D0-BA12-2533E0F1A398}" dt="2022-03-02T17:56:01.288" v="227" actId="20577"/>
        <pc:sldMkLst>
          <pc:docMk/>
          <pc:sldMk cId="1563423003" sldId="268"/>
        </pc:sldMkLst>
        <pc:spChg chg="mod">
          <ac:chgData name="Randa Tantawi" userId="1182df7b-db93-4de3-b73a-f6778afee7dc" providerId="ADAL" clId="{67E3B04C-22F3-48D0-BA12-2533E0F1A398}" dt="2022-03-02T17:56:01.288" v="227" actId="20577"/>
          <ac:spMkLst>
            <pc:docMk/>
            <pc:sldMk cId="1563423003" sldId="268"/>
            <ac:spMk id="3" creationId="{00000000-0000-0000-0000-000000000000}"/>
          </ac:spMkLst>
        </pc:spChg>
      </pc:sldChg>
      <pc:sldChg chg="modSp mod">
        <pc:chgData name="Randa Tantawi" userId="1182df7b-db93-4de3-b73a-f6778afee7dc" providerId="ADAL" clId="{67E3B04C-22F3-48D0-BA12-2533E0F1A398}" dt="2022-03-02T18:01:58.474" v="315" actId="20577"/>
        <pc:sldMkLst>
          <pc:docMk/>
          <pc:sldMk cId="450866500" sldId="269"/>
        </pc:sldMkLst>
        <pc:spChg chg="mod">
          <ac:chgData name="Randa Tantawi" userId="1182df7b-db93-4de3-b73a-f6778afee7dc" providerId="ADAL" clId="{67E3B04C-22F3-48D0-BA12-2533E0F1A398}" dt="2022-03-02T18:01:58.474" v="315" actId="20577"/>
          <ac:spMkLst>
            <pc:docMk/>
            <pc:sldMk cId="450866500" sldId="269"/>
            <ac:spMk id="3" creationId="{00000000-0000-0000-0000-000000000000}"/>
          </ac:spMkLst>
        </pc:spChg>
      </pc:sldChg>
      <pc:sldChg chg="modSp mod">
        <pc:chgData name="Randa Tantawi" userId="1182df7b-db93-4de3-b73a-f6778afee7dc" providerId="ADAL" clId="{67E3B04C-22F3-48D0-BA12-2533E0F1A398}" dt="2022-03-02T18:09:00.980" v="380" actId="20577"/>
        <pc:sldMkLst>
          <pc:docMk/>
          <pc:sldMk cId="2028598595" sldId="270"/>
        </pc:sldMkLst>
        <pc:spChg chg="mod">
          <ac:chgData name="Randa Tantawi" userId="1182df7b-db93-4de3-b73a-f6778afee7dc" providerId="ADAL" clId="{67E3B04C-22F3-48D0-BA12-2533E0F1A398}" dt="2022-03-02T18:09:00.980" v="380" actId="20577"/>
          <ac:spMkLst>
            <pc:docMk/>
            <pc:sldMk cId="2028598595" sldId="27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32C5C-4369-4B79-B6A3-6064281E0F2C}" type="datetimeFigureOut">
              <a:rPr lang="en-US" smtClean="0"/>
              <a:t>2/26/26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EA3429-8E8F-4455-825A-E8F157187DA8}" type="slidenum">
              <a:rPr lang="en-US" smtClean="0"/>
              <a:t>‹#›</a:t>
            </a:fld>
            <a:endParaRPr lang="en-US" dirty="0"/>
          </a:p>
        </p:txBody>
      </p:sp>
    </p:spTree>
    <p:extLst>
      <p:ext uri="{BB962C8B-B14F-4D97-AF65-F5344CB8AC3E}">
        <p14:creationId xmlns:p14="http://schemas.microsoft.com/office/powerpoint/2010/main" val="286498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EA3429-8E8F-4455-825A-E8F157187DA8}" type="slidenum">
              <a:rPr lang="en-US" smtClean="0"/>
              <a:t>1</a:t>
            </a:fld>
            <a:endParaRPr lang="en-US" dirty="0"/>
          </a:p>
        </p:txBody>
      </p:sp>
    </p:spTree>
    <p:extLst>
      <p:ext uri="{BB962C8B-B14F-4D97-AF65-F5344CB8AC3E}">
        <p14:creationId xmlns:p14="http://schemas.microsoft.com/office/powerpoint/2010/main" val="1712874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A3429-8E8F-4455-825A-E8F157187DA8}" type="slidenum">
              <a:rPr lang="en-US" smtClean="0"/>
              <a:t>9</a:t>
            </a:fld>
            <a:endParaRPr lang="en-US" dirty="0"/>
          </a:p>
        </p:txBody>
      </p:sp>
    </p:spTree>
    <p:extLst>
      <p:ext uri="{BB962C8B-B14F-4D97-AF65-F5344CB8AC3E}">
        <p14:creationId xmlns:p14="http://schemas.microsoft.com/office/powerpoint/2010/main" val="3140763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Undirstöðuatriði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3. kafli: Hagfræðilegar undirstöður – peningar og vextir</a:t>
            </a:r>
          </a:p>
        </p:txBody>
      </p:sp>
      <p:pic>
        <p:nvPicPr>
          <p:cNvPr id="5" name="Picture Placeholder 4">
            <a:extLst>
              <a:ext uri="{FF2B5EF4-FFF2-40B4-BE49-F238E27FC236}">
                <a16:creationId xmlns:a16="http://schemas.microsoft.com/office/drawing/2014/main" id="{5CB49630-7425-4DED-B685-614A78004C40}"/>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3">
            <a:extLst>
              <a:ext uri="{96DAC541-7B7A-43D3-8B79-37D633B846F1}">
                <asvg:svgBlip xmlns:asvg="http://schemas.microsoft.com/office/drawing/2016/SVG/main" r:embed="rId4"/>
              </a:ext>
            </a:extLst>
          </a:blip>
          <a:srcRect t="60" b="60"/>
          <a:stretch/>
        </p:blipFill>
        <p:spPr>
          <a:xfrm>
            <a:off x="5023845" y="2390620"/>
            <a:ext cx="2093976" cy="2706624"/>
          </a:xfr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a:xfrm>
            <a:off x="636864" y="285224"/>
            <a:ext cx="10515600" cy="535420"/>
          </a:xfrm>
        </p:spPr>
        <p:txBody>
          <a:bodyPr/>
          <a:lstStyle/>
          <a:p>
            <a:r>
              <a:rPr lang="en-US" dirty="0"/>
              <a:t>3.1 Örhagfræði</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2"/>
          </p:nvPr>
        </p:nvSpPr>
        <p:spPr>
          <a:xfrm>
            <a:off x="722586" y="991401"/>
            <a:ext cx="10515600" cy="5316961"/>
          </a:xfrm>
        </p:spPr>
        <p:txBody>
          <a:bodyPr>
            <a:noAutofit/>
          </a:bodyPr>
          <a:lstStyle/>
          <a:p>
            <a:pPr marL="0" indent="0">
              <a:buNone/>
            </a:pPr>
            <a:r>
              <a:rPr lang="en-US" b="1" dirty="0"/>
              <a:t>Örhagfræði:</a:t>
            </a:r>
            <a:r>
              <a:rPr lang="en-US" sz="2600" b="1" dirty="0"/>
              <a:t> </a:t>
            </a:r>
          </a:p>
          <a:p>
            <a:pPr lvl="1"/>
            <a:r>
              <a:rPr lang="en-US" dirty="0"/>
              <a:t>Fjallar um ákvarðanir og athafnir einstakra aðila í hagkerfinu, svo sem fyrirtækja og viðskiptavina, við ráðstöfun auðlinda til framleiðslu, viðskipta og neyslu</a:t>
            </a:r>
          </a:p>
          <a:p>
            <a:pPr marL="692150" indent="-238125"/>
            <a:r>
              <a:rPr lang="en-US" sz="2400" dirty="0"/>
              <a:t>Fjallar bæði um verð og framleiðslu á einstökum mörkuðum og samspil markaða</a:t>
            </a:r>
          </a:p>
          <a:p>
            <a:pPr>
              <a:lnSpc>
                <a:spcPct val="100000"/>
              </a:lnSpc>
              <a:buFont typeface="Arial" panose="020B0604020202020204" pitchFamily="34" charset="0"/>
              <a:buChar char="•"/>
            </a:pPr>
            <a:r>
              <a:rPr lang="en-US" b="1" dirty="0"/>
              <a:t>Framboð</a:t>
            </a:r>
            <a:r>
              <a:rPr lang="en-US" dirty="0"/>
              <a:t> </a:t>
            </a:r>
            <a:r>
              <a:rPr lang="en-US" b="1" dirty="0"/>
              <a:t>og</a:t>
            </a:r>
            <a:r>
              <a:rPr lang="en-US" dirty="0"/>
              <a:t> </a:t>
            </a:r>
            <a:r>
              <a:rPr lang="en-US" b="1" dirty="0"/>
              <a:t>eftirspurn</a:t>
            </a:r>
            <a:r>
              <a:rPr lang="en-US" dirty="0"/>
              <a:t> er kenning sem skýrir sambandið milli verðs vöru og vilja og getu fólks til að kaupa hana eða selja.</a:t>
            </a:r>
          </a:p>
          <a:p>
            <a:pPr marL="692150" indent="-238125"/>
            <a:r>
              <a:rPr lang="en-US" sz="2400" b="1" dirty="0"/>
              <a:t>Framboð: </a:t>
            </a:r>
            <a:r>
              <a:rPr lang="en-US" sz="2400" dirty="0"/>
              <a:t>Þegar verð vöru hækkar leitast seljendur við að hámarka hagnað sinn með því að auka selt magn.</a:t>
            </a:r>
          </a:p>
          <a:p>
            <a:pPr marL="692150" indent="-238125"/>
            <a:r>
              <a:rPr lang="en-US" sz="2400" b="1" dirty="0"/>
              <a:t>Eftirspurn:</a:t>
            </a:r>
            <a:r>
              <a:rPr lang="en-US" sz="2400" dirty="0"/>
              <a:t> Er það magn vöru eða þjónustu sem neytendur vilja og geta keypt við mismunandi verði á tilteknu tímabili</a:t>
            </a:r>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6255" y="142459"/>
            <a:ext cx="8676861" cy="796246"/>
          </a:xfrm>
        </p:spPr>
        <p:txBody>
          <a:bodyPr>
            <a:normAutofit fontScale="90000"/>
          </a:bodyPr>
          <a:lstStyle/>
          <a:p>
            <a:br>
              <a:rPr lang="en-US" sz="3100" dirty="0"/>
            </a:br>
            <a:r>
              <a:rPr lang="en-US" sz="3100" dirty="0"/>
              <a:t>3.1 Námsmarkmið 2: Útskýra áhrif breytinga á eftirspurn á jafnvægisverð og jafnvægismagn.</a:t>
            </a:r>
            <a:br>
              <a:rPr lang="en-US" dirty="0"/>
            </a:br>
            <a:endParaRPr lang="en-US" dirty="0"/>
          </a:p>
        </p:txBody>
      </p:sp>
      <p:sp>
        <p:nvSpPr>
          <p:cNvPr id="3" name="Content Placeholder 2"/>
          <p:cNvSpPr>
            <a:spLocks noGrp="1"/>
          </p:cNvSpPr>
          <p:nvPr>
            <p:ph sz="quarter" idx="12"/>
          </p:nvPr>
        </p:nvSpPr>
        <p:spPr>
          <a:xfrm>
            <a:off x="838200" y="1257487"/>
            <a:ext cx="10515600" cy="2929365"/>
          </a:xfrm>
        </p:spPr>
        <p:txBody>
          <a:bodyPr>
            <a:normAutofit/>
          </a:bodyPr>
          <a:lstStyle/>
          <a:p>
            <a:pPr marL="0" indent="0">
              <a:buNone/>
            </a:pPr>
            <a:r>
              <a:rPr lang="en-US" b="1" dirty="0"/>
              <a:t>Lögmál eftirspurnar: </a:t>
            </a:r>
            <a:r>
              <a:rPr lang="en-US" dirty="0"/>
              <a:t>Öfugt samband er milli verðs vöru og eftirspurnarmagns hennar.</a:t>
            </a:r>
          </a:p>
          <a:p>
            <a:pPr lvl="1"/>
            <a:r>
              <a:rPr lang="en-US" dirty="0"/>
              <a:t>Eftir því sem neysla vöru eða þjónustu eykst minnkar jaðarnytsemin. Því kann vilji til frekari kaupa aðeins að skapast ef verðið lækkar.</a:t>
            </a:r>
          </a:p>
          <a:p>
            <a:pPr lvl="1"/>
            <a:r>
              <a:rPr lang="en-US" dirty="0"/>
              <a:t>Eftirspurn ræðst bæði af vilja til að kaupa og greiðslugetu. Takmarkaðar tekjur draga úr greiðslugetu.</a:t>
            </a:r>
          </a:p>
        </p:txBody>
      </p:sp>
      <p:pic>
        <p:nvPicPr>
          <p:cNvPr id="9" name="Picture 8" descr="A graph shows the Demand Curve for pizzas as the price increases.A downward sloping line shows that as the price of pizzas go down, the demand increases.">
            <a:extLst>
              <a:ext uri="{FF2B5EF4-FFF2-40B4-BE49-F238E27FC236}">
                <a16:creationId xmlns:a16="http://schemas.microsoft.com/office/drawing/2014/main" id="{987E95A3-ED40-924C-BA6D-4D9E7FE66331}"/>
              </a:ext>
            </a:extLst>
          </p:cNvPr>
          <p:cNvPicPr>
            <a:picLocks noChangeAspect="1"/>
          </p:cNvPicPr>
          <p:nvPr/>
        </p:nvPicPr>
        <p:blipFill>
          <a:blip r:embed="rId3"/>
          <a:srcRect/>
          <a:stretch/>
        </p:blipFill>
        <p:spPr bwMode="auto">
          <a:xfrm>
            <a:off x="3752078" y="3648192"/>
            <a:ext cx="2971800" cy="2469395"/>
          </a:xfrm>
          <a:prstGeom prst="rect">
            <a:avLst/>
          </a:prstGeom>
          <a:noFill/>
          <a:ln>
            <a:noFill/>
          </a:ln>
        </p:spPr>
      </p:pic>
      <p:sp>
        <p:nvSpPr>
          <p:cNvPr id="7" name="Rectangle 6"/>
          <p:cNvSpPr/>
          <p:nvPr/>
        </p:nvSpPr>
        <p:spPr>
          <a:xfrm>
            <a:off x="3752077" y="6201795"/>
            <a:ext cx="3181157" cy="338554"/>
          </a:xfrm>
          <a:prstGeom prst="rect">
            <a:avLst/>
          </a:prstGeom>
        </p:spPr>
        <p:txBody>
          <a:bodyPr wrap="square">
            <a:spAutoFit/>
          </a:bodyPr>
          <a:lstStyle/>
          <a:p>
            <a:pPr algn="ctr"/>
            <a:r>
              <a:rPr lang="en-US" sz="1600" b="1" dirty="0">
                <a:ea typeface="Calibri" panose="020F0502020204030204" pitchFamily="34" charset="0"/>
              </a:rPr>
              <a:t>Mynd 3.2</a:t>
            </a:r>
            <a:r>
              <a:rPr lang="en-US" sz="1600" dirty="0">
                <a:ea typeface="Calibri" panose="020F0502020204030204" pitchFamily="34" charset="0"/>
              </a:rPr>
              <a:t> Eftirspurnarferill fyrir pítsur </a:t>
            </a:r>
            <a:endParaRPr lang="en-US" sz="1600" dirty="0"/>
          </a:p>
        </p:txBody>
      </p:sp>
    </p:spTree>
    <p:extLst>
      <p:ext uri="{BB962C8B-B14F-4D97-AF65-F5344CB8AC3E}">
        <p14:creationId xmlns:p14="http://schemas.microsoft.com/office/powerpoint/2010/main" val="1578611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033" y="302980"/>
            <a:ext cx="8769626" cy="535420"/>
          </a:xfrm>
        </p:spPr>
        <p:txBody>
          <a:bodyPr>
            <a:noAutofit/>
          </a:bodyPr>
          <a:lstStyle/>
          <a:p>
            <a:r>
              <a:rPr lang="en-US" dirty="0"/>
              <a:t>3.1 Námsmarkmið 3: Útskýra áhrif breytinga á framboði á jafnvægisverð og jafnvægismagn.</a:t>
            </a:r>
          </a:p>
        </p:txBody>
      </p:sp>
      <p:sp>
        <p:nvSpPr>
          <p:cNvPr id="3" name="Content Placeholder 2"/>
          <p:cNvSpPr>
            <a:spLocks noGrp="1"/>
          </p:cNvSpPr>
          <p:nvPr>
            <p:ph sz="quarter" idx="12"/>
          </p:nvPr>
        </p:nvSpPr>
        <p:spPr>
          <a:xfrm>
            <a:off x="838200" y="1249922"/>
            <a:ext cx="10515600" cy="1612547"/>
          </a:xfrm>
        </p:spPr>
        <p:txBody>
          <a:bodyPr/>
          <a:lstStyle/>
          <a:p>
            <a:pPr marL="0" indent="0">
              <a:buNone/>
            </a:pPr>
            <a:r>
              <a:rPr lang="en-US" b="1" dirty="0"/>
              <a:t>Lögmál framboðs: </a:t>
            </a:r>
            <a:r>
              <a:rPr lang="en-US" dirty="0"/>
              <a:t>Framboðsferill sýnir sambandið milli verðs vöru eða þjónustu og þess magns sem boðið er fram.</a:t>
            </a:r>
          </a:p>
          <a:p>
            <a:pPr marL="0" indent="0">
              <a:buNone/>
            </a:pPr>
            <a:r>
              <a:rPr lang="en-US" dirty="0"/>
              <a:t>Hækkandi verð hvetur framleiðendur til að bjóða meira magn fram.</a:t>
            </a:r>
          </a:p>
        </p:txBody>
      </p:sp>
      <p:pic>
        <p:nvPicPr>
          <p:cNvPr id="8" name="Picture 7" descr="The supply curve shows the relationship between the price of pizzas and the quantity of pizzas supplied. It shows that the price of pizzas increases as the supply of pizzas increases.">
            <a:extLst>
              <a:ext uri="{FF2B5EF4-FFF2-40B4-BE49-F238E27FC236}">
                <a16:creationId xmlns:a16="http://schemas.microsoft.com/office/drawing/2014/main" id="{7AFAFCC1-B473-7A4E-A6EA-B5F019C0E629}"/>
              </a:ext>
            </a:extLst>
          </p:cNvPr>
          <p:cNvPicPr>
            <a:picLocks noChangeAspect="1"/>
          </p:cNvPicPr>
          <p:nvPr/>
        </p:nvPicPr>
        <p:blipFill>
          <a:blip r:embed="rId2"/>
          <a:srcRect/>
          <a:stretch/>
        </p:blipFill>
        <p:spPr bwMode="auto">
          <a:xfrm>
            <a:off x="3991112" y="2927452"/>
            <a:ext cx="3709135" cy="2912012"/>
          </a:xfrm>
          <a:prstGeom prst="rect">
            <a:avLst/>
          </a:prstGeom>
          <a:noFill/>
          <a:ln>
            <a:noFill/>
          </a:ln>
        </p:spPr>
      </p:pic>
      <p:sp>
        <p:nvSpPr>
          <p:cNvPr id="7" name="Content Placeholder 6">
            <a:extLst>
              <a:ext uri="{FF2B5EF4-FFF2-40B4-BE49-F238E27FC236}">
                <a16:creationId xmlns:a16="http://schemas.microsoft.com/office/drawing/2014/main" id="{3918A397-4BB8-7742-A017-3C9D09776F0C}"/>
              </a:ext>
            </a:extLst>
          </p:cNvPr>
          <p:cNvSpPr>
            <a:spLocks noGrp="1"/>
          </p:cNvSpPr>
          <p:nvPr>
            <p:ph sz="quarter" idx="13"/>
          </p:nvPr>
        </p:nvSpPr>
        <p:spPr>
          <a:xfrm>
            <a:off x="3991112" y="6151983"/>
            <a:ext cx="3709135" cy="313938"/>
          </a:xfrm>
        </p:spPr>
        <p:txBody>
          <a:bodyPr>
            <a:normAutofit/>
          </a:bodyPr>
          <a:lstStyle/>
          <a:p>
            <a:r>
              <a:rPr lang="en-US" b="1" dirty="0"/>
              <a:t>Mynd 3.4</a:t>
            </a:r>
            <a:r>
              <a:rPr lang="en-US" dirty="0"/>
              <a:t> Framboðsferill fyrir pítsur</a:t>
            </a:r>
          </a:p>
        </p:txBody>
      </p:sp>
    </p:spTree>
    <p:extLst>
      <p:ext uri="{BB962C8B-B14F-4D97-AF65-F5344CB8AC3E}">
        <p14:creationId xmlns:p14="http://schemas.microsoft.com/office/powerpoint/2010/main" val="183101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346"/>
            <a:ext cx="10515600" cy="535420"/>
          </a:xfrm>
        </p:spPr>
        <p:txBody>
          <a:bodyPr/>
          <a:lstStyle/>
          <a:p>
            <a:r>
              <a:rPr lang="en-US" dirty="0"/>
              <a:t>3.1 Örhagfræði: Jafnvægi</a:t>
            </a:r>
          </a:p>
        </p:txBody>
      </p:sp>
      <p:sp>
        <p:nvSpPr>
          <p:cNvPr id="3" name="Content Placeholder 2"/>
          <p:cNvSpPr>
            <a:spLocks noGrp="1"/>
          </p:cNvSpPr>
          <p:nvPr>
            <p:ph sz="quarter" idx="12"/>
          </p:nvPr>
        </p:nvSpPr>
        <p:spPr/>
        <p:txBody>
          <a:bodyPr/>
          <a:lstStyle/>
          <a:p>
            <a:pPr marL="0" indent="0">
              <a:buNone/>
            </a:pPr>
            <a:r>
              <a:rPr lang="en-US" dirty="0"/>
              <a:t>Skurðpunktur framboðs- og eftirspurnarferlanna nefnist </a:t>
            </a:r>
            <a:r>
              <a:rPr lang="en-US" b="1" dirty="0"/>
              <a:t>jafnvægi</a:t>
            </a:r>
            <a:r>
              <a:rPr lang="en-US" dirty="0"/>
              <a:t>. Við </a:t>
            </a:r>
            <a:r>
              <a:rPr lang="en-US" b="1" dirty="0"/>
              <a:t>jafnvægisverð</a:t>
            </a:r>
            <a:r>
              <a:rPr lang="en-US" dirty="0"/>
              <a:t>,</a:t>
            </a:r>
            <a:r>
              <a:rPr lang="en-US" b="1" dirty="0"/>
              <a:t> </a:t>
            </a:r>
            <a:r>
              <a:rPr lang="en-US" dirty="0"/>
              <a:t>er eftirspurnarmagn jafnt framboðsmagni. </a:t>
            </a:r>
          </a:p>
        </p:txBody>
      </p:sp>
      <p:pic>
        <p:nvPicPr>
          <p:cNvPr id="9" name="Picture 8" descr="Graph of demand and supply of pizza showing equilibrium price and quantity when supply and demand curves intersect each other. The point where the demand and supply graphs meet is known as the intersection point. In this graph, the equilibrium occurs when the price of pizza is fifteen dollars and the quantity of pizzas is 30.">
            <a:extLst>
              <a:ext uri="{FF2B5EF4-FFF2-40B4-BE49-F238E27FC236}">
                <a16:creationId xmlns:a16="http://schemas.microsoft.com/office/drawing/2014/main" id="{FEEB8557-E83F-574F-86FA-729C1A29D8BD}"/>
              </a:ext>
            </a:extLst>
          </p:cNvPr>
          <p:cNvPicPr>
            <a:picLocks noChangeAspect="1"/>
          </p:cNvPicPr>
          <p:nvPr/>
        </p:nvPicPr>
        <p:blipFill>
          <a:blip r:embed="rId2"/>
          <a:srcRect/>
          <a:stretch/>
        </p:blipFill>
        <p:spPr bwMode="auto">
          <a:xfrm>
            <a:off x="4142341" y="2511704"/>
            <a:ext cx="3907317" cy="3067603"/>
          </a:xfrm>
          <a:prstGeom prst="rect">
            <a:avLst/>
          </a:prstGeom>
          <a:noFill/>
          <a:ln>
            <a:noFill/>
          </a:ln>
        </p:spPr>
      </p:pic>
      <p:sp>
        <p:nvSpPr>
          <p:cNvPr id="7" name="Rectangle 6"/>
          <p:cNvSpPr/>
          <p:nvPr/>
        </p:nvSpPr>
        <p:spPr>
          <a:xfrm>
            <a:off x="4142341" y="5856790"/>
            <a:ext cx="3907317" cy="584775"/>
          </a:xfrm>
          <a:prstGeom prst="rect">
            <a:avLst/>
          </a:prstGeom>
        </p:spPr>
        <p:txBody>
          <a:bodyPr wrap="square">
            <a:spAutoFit/>
          </a:bodyPr>
          <a:lstStyle/>
          <a:p>
            <a:r>
              <a:rPr lang="en-US" sz="1600" b="1" dirty="0"/>
              <a:t>Mynd 3.5</a:t>
            </a:r>
            <a:r>
              <a:rPr lang="en-US" sz="1600" dirty="0"/>
              <a:t> Graf framboðs og eftirspurnar sem sýnir jafnvægisverð og jafnvægismagn </a:t>
            </a:r>
          </a:p>
        </p:txBody>
      </p:sp>
    </p:spTree>
    <p:extLst>
      <p:ext uri="{BB962C8B-B14F-4D97-AF65-F5344CB8AC3E}">
        <p14:creationId xmlns:p14="http://schemas.microsoft.com/office/powerpoint/2010/main" val="3679776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224"/>
            <a:ext cx="10515600" cy="535420"/>
          </a:xfrm>
        </p:spPr>
        <p:txBody>
          <a:bodyPr/>
          <a:lstStyle/>
          <a:p>
            <a:r>
              <a:rPr lang="en-US" dirty="0"/>
              <a:t>3.2 Þjóðhagfræði</a:t>
            </a:r>
          </a:p>
        </p:txBody>
      </p:sp>
      <p:sp>
        <p:nvSpPr>
          <p:cNvPr id="3" name="Content Placeholder 2"/>
          <p:cNvSpPr>
            <a:spLocks noGrp="1"/>
          </p:cNvSpPr>
          <p:nvPr>
            <p:ph sz="quarter" idx="12"/>
          </p:nvPr>
        </p:nvSpPr>
        <p:spPr>
          <a:xfrm>
            <a:off x="838200" y="1011382"/>
            <a:ext cx="10515600" cy="4262983"/>
          </a:xfrm>
        </p:spPr>
        <p:txBody>
          <a:bodyPr>
            <a:normAutofit fontScale="92500" lnSpcReduction="10000"/>
          </a:bodyPr>
          <a:lstStyle/>
          <a:p>
            <a:pPr marL="0" indent="0">
              <a:lnSpc>
                <a:spcPct val="100000"/>
              </a:lnSpc>
              <a:buNone/>
            </a:pPr>
            <a:r>
              <a:rPr lang="en-US" sz="3000" b="1" dirty="0"/>
              <a:t>Þjóðhagfræði</a:t>
            </a:r>
            <a:r>
              <a:rPr lang="en-US" sz="3000" dirty="0"/>
              <a:t> fjallar um hagkerfið í heild og beinist að víðtækum viðfangsefnum á borð við:</a:t>
            </a:r>
          </a:p>
          <a:p>
            <a:pPr marL="461963" indent="-238125">
              <a:lnSpc>
                <a:spcPct val="100000"/>
              </a:lnSpc>
            </a:pPr>
            <a:r>
              <a:rPr lang="en-US" sz="2600" b="1" dirty="0"/>
              <a:t>Verðbólgu</a:t>
            </a:r>
            <a:r>
              <a:rPr lang="en-US" sz="2600" dirty="0"/>
              <a:t>, það er almenna hækkun verðlags</a:t>
            </a:r>
          </a:p>
          <a:p>
            <a:pPr marL="461963" indent="-238125">
              <a:lnSpc>
                <a:spcPct val="100000"/>
              </a:lnSpc>
            </a:pPr>
            <a:r>
              <a:rPr lang="en-US" sz="2600" b="1" dirty="0"/>
              <a:t>Atvinnuleysi</a:t>
            </a:r>
            <a:r>
              <a:rPr lang="en-US" sz="2600" dirty="0"/>
              <a:t>, það er mælikvarða á fjölda þeirra sem eru (1) án atvinnu, (2) í virkri atvinnuleit og (3) færir um að hefja störf</a:t>
            </a:r>
          </a:p>
          <a:p>
            <a:pPr marL="461963" indent="-238125">
              <a:lnSpc>
                <a:spcPct val="100000"/>
              </a:lnSpc>
            </a:pPr>
            <a:r>
              <a:rPr lang="en-US" sz="2600" b="1" dirty="0"/>
              <a:t>Framleiðslumagn</a:t>
            </a:r>
            <a:r>
              <a:rPr lang="en-US" sz="2600" dirty="0"/>
              <a:t>, það er</a:t>
            </a:r>
            <a:r>
              <a:rPr lang="en-US" sz="2600" b="1" dirty="0"/>
              <a:t> </a:t>
            </a:r>
            <a:r>
              <a:rPr lang="en-US" sz="2600" dirty="0"/>
              <a:t>mælikvarða á stærð hagkerfis</a:t>
            </a:r>
          </a:p>
          <a:p>
            <a:pPr marL="919163" lvl="1" indent="-238125">
              <a:lnSpc>
                <a:spcPct val="100000"/>
              </a:lnSpc>
            </a:pPr>
            <a:r>
              <a:rPr lang="en-US" sz="2200" dirty="0"/>
              <a:t>Verg landsframleiðsla (VLF) er peningavirði allrar fullunninnar vöru og þjónustu sem framleidd er innan lands á einu ári.</a:t>
            </a:r>
          </a:p>
          <a:p>
            <a:pPr marL="914400" lvl="1" indent="-238125">
              <a:lnSpc>
                <a:spcPct val="100000"/>
              </a:lnSpc>
              <a:buFont typeface="Arial" panose="020B0604020202020204" pitchFamily="34" charset="0"/>
              <a:buChar char="•"/>
            </a:pPr>
            <a:r>
              <a:rPr lang="en-US" sz="2200" dirty="0"/>
              <a:t>VLF er mæld með því að leggja saman öll útgjöld í hagkerfinu. Þau skiptast í fjóra flokka: einkaneyslu, fjárfestingu, samneyslu og hreinan útflutning.</a:t>
            </a:r>
          </a:p>
          <a:p>
            <a:pPr marL="0" indent="0">
              <a:buNone/>
            </a:pPr>
            <a:endParaRPr lang="en-US" dirty="0"/>
          </a:p>
        </p:txBody>
      </p:sp>
    </p:spTree>
    <p:extLst>
      <p:ext uri="{BB962C8B-B14F-4D97-AF65-F5344CB8AC3E}">
        <p14:creationId xmlns:p14="http://schemas.microsoft.com/office/powerpoint/2010/main" val="3442192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346"/>
            <a:ext cx="10515600" cy="535420"/>
          </a:xfrm>
        </p:spPr>
        <p:txBody>
          <a:bodyPr>
            <a:normAutofit/>
          </a:bodyPr>
          <a:lstStyle/>
          <a:p>
            <a:r>
              <a:rPr lang="en-US" dirty="0"/>
              <a:t>3.3 Námsmarkmið 1: Lýsa stigum hagsveiflunnar.  </a:t>
            </a:r>
          </a:p>
        </p:txBody>
      </p:sp>
      <p:sp>
        <p:nvSpPr>
          <p:cNvPr id="3" name="Content Placeholder 2"/>
          <p:cNvSpPr>
            <a:spLocks noGrp="1"/>
          </p:cNvSpPr>
          <p:nvPr>
            <p:ph sz="quarter" idx="12"/>
          </p:nvPr>
        </p:nvSpPr>
        <p:spPr>
          <a:xfrm>
            <a:off x="838200" y="1011384"/>
            <a:ext cx="10515600" cy="1673943"/>
          </a:xfrm>
        </p:spPr>
        <p:txBody>
          <a:bodyPr>
            <a:normAutofit/>
          </a:bodyPr>
          <a:lstStyle/>
          <a:p>
            <a:pPr marL="0" indent="0">
              <a:buNone/>
            </a:pPr>
            <a:r>
              <a:rPr lang="en-US" sz="2400" b="1" dirty="0"/>
              <a:t>Hagsveiflur </a:t>
            </a:r>
            <a:r>
              <a:rPr lang="en-US" sz="2400" dirty="0"/>
              <a:t>eru tímabil efnahagsþenslu og efnahagssamdráttar sem skiptast á. </a:t>
            </a:r>
          </a:p>
          <a:p>
            <a:pPr marL="0" indent="0">
              <a:buNone/>
            </a:pPr>
            <a:r>
              <a:rPr lang="en-US" sz="2400" dirty="0"/>
              <a:t>Bandaríska hagkerfið hefur vaxið til langs tíma þótt einnig hafi komið tímabil efnahagssamdráttar. Algengt er að skilgreina kreppu sem samdrátt tvö ársfjórðunga í röð. </a:t>
            </a:r>
          </a:p>
        </p:txBody>
      </p:sp>
      <p:pic>
        <p:nvPicPr>
          <p:cNvPr id="11" name="Picture 10" descr="A line graph shows the Quarterly Percentage Change in U.S. Real GDP from 1950 through 2020. Recessions are shown by shading in the graph and have occurred 11 times. During all recessions, there is a negative percent change in real GDP. 2020 shows the largest decrease in real GDP, at almost negative 10%, although no recession is indicated. This is quickly followed by the largest increase in real GDP, at 7.5% increase.">
            <a:extLst>
              <a:ext uri="{FF2B5EF4-FFF2-40B4-BE49-F238E27FC236}">
                <a16:creationId xmlns:a16="http://schemas.microsoft.com/office/drawing/2014/main" id="{1E7BB7E8-F735-F745-BCC6-AA23B57596DF}"/>
              </a:ext>
            </a:extLst>
          </p:cNvPr>
          <p:cNvPicPr>
            <a:picLocks noChangeAspect="1"/>
          </p:cNvPicPr>
          <p:nvPr/>
        </p:nvPicPr>
        <p:blipFill>
          <a:blip r:embed="rId2"/>
          <a:srcRect/>
          <a:stretch/>
        </p:blipFill>
        <p:spPr bwMode="auto">
          <a:xfrm>
            <a:off x="1939499" y="2685328"/>
            <a:ext cx="4901140" cy="2885126"/>
          </a:xfrm>
          <a:prstGeom prst="rect">
            <a:avLst/>
          </a:prstGeom>
          <a:noFill/>
          <a:ln>
            <a:noFill/>
          </a:ln>
        </p:spPr>
      </p:pic>
      <p:sp>
        <p:nvSpPr>
          <p:cNvPr id="8" name="Rectangle 7"/>
          <p:cNvSpPr/>
          <p:nvPr/>
        </p:nvSpPr>
        <p:spPr>
          <a:xfrm>
            <a:off x="1939499" y="5693690"/>
            <a:ext cx="5385766" cy="584775"/>
          </a:xfrm>
          <a:prstGeom prst="rect">
            <a:avLst/>
          </a:prstGeom>
        </p:spPr>
        <p:txBody>
          <a:bodyPr wrap="square">
            <a:spAutoFit/>
          </a:bodyPr>
          <a:lstStyle/>
          <a:p>
            <a:r>
              <a:rPr lang="en-US" sz="1600" b="1" dirty="0">
                <a:ea typeface="Calibri" panose="020F0502020204030204" pitchFamily="34" charset="0"/>
              </a:rPr>
              <a:t>Mynd 3.13</a:t>
            </a:r>
            <a:r>
              <a:rPr lang="en-US" sz="1600" dirty="0">
                <a:ea typeface="Calibri" panose="020F0502020204030204" pitchFamily="34" charset="0"/>
              </a:rPr>
              <a:t> Hlutfallsleg ársfjórðungsbreyting raunverulegrar VLF í Bandaríkjunum; skyggð svæði sýna krepputímabil</a:t>
            </a:r>
            <a:r>
              <a:rPr lang="en-US" sz="1600" baseline="30000" dirty="0">
                <a:ea typeface="Calibri" panose="020F0502020204030204" pitchFamily="34" charset="0"/>
              </a:rPr>
              <a:t>1</a:t>
            </a:r>
            <a:endParaRPr lang="en-US" sz="1600" baseline="30000" dirty="0"/>
          </a:p>
        </p:txBody>
      </p:sp>
      <p:pic>
        <p:nvPicPr>
          <p:cNvPr id="12" name="Picture 11" descr="A line graph shows how GDP has increased over time. It compares the business cycle to the long run trend.">
            <a:extLst>
              <a:ext uri="{FF2B5EF4-FFF2-40B4-BE49-F238E27FC236}">
                <a16:creationId xmlns:a16="http://schemas.microsoft.com/office/drawing/2014/main" id="{E69CD26A-ED0F-E84E-BC9D-0ED6EA34B2FF}"/>
              </a:ext>
            </a:extLst>
          </p:cNvPr>
          <p:cNvPicPr>
            <a:picLocks noChangeAspect="1"/>
          </p:cNvPicPr>
          <p:nvPr/>
        </p:nvPicPr>
        <p:blipFill>
          <a:blip r:embed="rId3"/>
          <a:srcRect/>
          <a:stretch/>
        </p:blipFill>
        <p:spPr bwMode="auto">
          <a:xfrm>
            <a:off x="8426563" y="2757954"/>
            <a:ext cx="2128548" cy="2159000"/>
          </a:xfrm>
          <a:prstGeom prst="rect">
            <a:avLst/>
          </a:prstGeom>
          <a:noFill/>
          <a:ln>
            <a:noFill/>
          </a:ln>
        </p:spPr>
      </p:pic>
      <p:sp>
        <p:nvSpPr>
          <p:cNvPr id="10" name="Rectangle 9"/>
          <p:cNvSpPr/>
          <p:nvPr/>
        </p:nvSpPr>
        <p:spPr>
          <a:xfrm>
            <a:off x="8426564" y="5175570"/>
            <a:ext cx="2627260" cy="607602"/>
          </a:xfrm>
          <a:prstGeom prst="rect">
            <a:avLst/>
          </a:prstGeom>
        </p:spPr>
        <p:txBody>
          <a:bodyPr wrap="square">
            <a:spAutoFit/>
          </a:bodyPr>
          <a:lstStyle/>
          <a:p>
            <a:pPr>
              <a:lnSpc>
                <a:spcPct val="107000"/>
              </a:lnSpc>
              <a:spcAft>
                <a:spcPts val="800"/>
              </a:spcAft>
            </a:pPr>
            <a:r>
              <a:rPr lang="en-US" sz="1600" b="1" dirty="0">
                <a:ea typeface="Calibri" panose="020F0502020204030204" pitchFamily="34" charset="0"/>
                <a:cs typeface="Arial" panose="020B0604020202020204" pitchFamily="34" charset="0"/>
              </a:rPr>
              <a:t>Mynd 3.14</a:t>
            </a:r>
            <a:r>
              <a:rPr lang="en-US" sz="1600" dirty="0">
                <a:ea typeface="Calibri" panose="020F0502020204030204" pitchFamily="34" charset="0"/>
                <a:cs typeface="Arial" panose="020B0604020202020204" pitchFamily="34" charset="0"/>
              </a:rPr>
              <a:t> Vöxtur VLF og hagsveiflan</a:t>
            </a:r>
            <a:endParaRPr lang="en-US" sz="1600" dirty="0">
              <a:effectLst/>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9E7F7D69-4263-D64E-9734-56FF2FED9475}"/>
              </a:ext>
            </a:extLst>
          </p:cNvPr>
          <p:cNvSpPr txBox="1"/>
          <p:nvPr/>
        </p:nvSpPr>
        <p:spPr>
          <a:xfrm>
            <a:off x="544010" y="6396458"/>
            <a:ext cx="11100122" cy="230832"/>
          </a:xfrm>
          <a:prstGeom prst="rect">
            <a:avLst/>
          </a:prstGeom>
          <a:noFill/>
        </p:spPr>
        <p:txBody>
          <a:bodyPr wrap="square" rtlCol="0">
            <a:spAutoFit/>
          </a:bodyPr>
          <a:lstStyle/>
          <a:p>
            <a:r>
              <a:rPr lang="en-US" sz="900" dirty="0"/>
              <a:t>1. Gögn frá US Bureau of Economic Analysis. „Gross Domestic Product (GDP).“ FRED. Federal Reserve Bank of St. Louis, sótt 7. júlí 2021. https://</a:t>
            </a:r>
            <a:r>
              <a:rPr lang="en-US" sz="900" dirty="0" err="1"/>
              <a:t>fred.stlouisfed.org</a:t>
            </a:r>
            <a:r>
              <a:rPr lang="en-US" sz="900" dirty="0"/>
              <a:t>/series/GDP </a:t>
            </a:r>
          </a:p>
        </p:txBody>
      </p:sp>
    </p:spTree>
    <p:extLst>
      <p:ext uri="{BB962C8B-B14F-4D97-AF65-F5344CB8AC3E}">
        <p14:creationId xmlns:p14="http://schemas.microsoft.com/office/powerpoint/2010/main" val="33581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346"/>
            <a:ext cx="10515600" cy="535420"/>
          </a:xfrm>
        </p:spPr>
        <p:txBody>
          <a:bodyPr/>
          <a:lstStyle/>
          <a:p>
            <a:r>
              <a:rPr lang="en-US" dirty="0"/>
              <a:t>3.4 Vextir </a:t>
            </a:r>
          </a:p>
        </p:txBody>
      </p:sp>
      <p:sp>
        <p:nvSpPr>
          <p:cNvPr id="3" name="Content Placeholder 2"/>
          <p:cNvSpPr>
            <a:spLocks noGrp="1"/>
          </p:cNvSpPr>
          <p:nvPr>
            <p:ph sz="quarter" idx="12"/>
          </p:nvPr>
        </p:nvSpPr>
        <p:spPr>
          <a:xfrm>
            <a:off x="838200" y="1011383"/>
            <a:ext cx="10515600" cy="2805243"/>
          </a:xfrm>
        </p:spPr>
        <p:txBody>
          <a:bodyPr/>
          <a:lstStyle/>
          <a:p>
            <a:r>
              <a:rPr lang="en-US" dirty="0"/>
              <a:t>Hugtakið </a:t>
            </a:r>
            <a:r>
              <a:rPr lang="en-US" b="1" dirty="0"/>
              <a:t>Vextir </a:t>
            </a:r>
            <a:r>
              <a:rPr lang="en-US" dirty="0"/>
              <a:t>eru „leiguverð“ peninga. Hugtökin framboð, eftirspurn og jafnvægi eiga við á þessum markaði eins og öðrum mörkuðum. Þetta er </a:t>
            </a:r>
            <a:r>
              <a:rPr lang="en-US" i="1" dirty="0"/>
              <a:t>markaður fyrir lánsfé</a:t>
            </a:r>
            <a:r>
              <a:rPr lang="en-US" dirty="0"/>
              <a:t>. </a:t>
            </a:r>
          </a:p>
          <a:p>
            <a:r>
              <a:rPr lang="en-US" dirty="0"/>
              <a:t>Hugtakið </a:t>
            </a:r>
            <a:r>
              <a:rPr lang="en-US" b="1" dirty="0"/>
              <a:t>nafnvextir</a:t>
            </a:r>
            <a:r>
              <a:rPr lang="en-US" dirty="0"/>
              <a:t> merkir uppgefna eða skráða vexti. </a:t>
            </a:r>
          </a:p>
          <a:p>
            <a:r>
              <a:rPr lang="en-US" dirty="0"/>
              <a:t>Hugtakið </a:t>
            </a:r>
            <a:r>
              <a:rPr lang="en-US" b="1" dirty="0"/>
              <a:t>raunvextir </a:t>
            </a:r>
            <a:r>
              <a:rPr lang="en-US" dirty="0"/>
              <a:t>merkir nafnvexti að frádregnum áhrifum verðbólgu.</a:t>
            </a:r>
          </a:p>
          <a:p>
            <a:endParaRPr lang="en-US" dirty="0"/>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a:xfrm>
                <a:off x="838200" y="3927463"/>
                <a:ext cx="10515600" cy="2078483"/>
              </a:xfrm>
            </p:spPr>
            <p:txBody>
              <a:bodyPr>
                <a:noAutofit/>
              </a:bodyPr>
              <a:lstStyle/>
              <a:p>
                <a:pPr algn="ctr" fontAlgn="base"/>
                <a14:m>
                  <m:oMath xmlns:m="http://schemas.openxmlformats.org/officeDocument/2006/math">
                    <m:r>
                      <m:rPr>
                        <m:sty m:val="p"/>
                      </m:rPr>
                      <a:rPr lang="en-US" sz="2400" b="0" i="0" smtClean="0">
                        <a:latin typeface="Cambria Math" panose="02040503050406030204" pitchFamily="18" charset="0"/>
                      </a:rPr>
                      <m:t>Real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Interest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Rate</m:t>
                    </m:r>
                    <m:r>
                      <a:rPr lang="en-US" sz="2400" b="0" i="0" smtClean="0">
                        <a:latin typeface="Cambria Math" panose="02040503050406030204" pitchFamily="18" charset="0"/>
                      </a:rPr>
                      <m:t>=</m:t>
                    </m:r>
                    <m:r>
                      <m:rPr>
                        <m:sty m:val="p"/>
                      </m:rPr>
                      <a:rPr lang="en-US" sz="2400" b="0" i="0" smtClean="0">
                        <a:latin typeface="Cambria Math" panose="02040503050406030204" pitchFamily="18" charset="0"/>
                      </a:rPr>
                      <m:t>Nominal</m:t>
                    </m:r>
                    <m:r>
                      <a:rPr lang="en-US" sz="2400" b="0" i="0">
                        <a:latin typeface="Cambria Math" panose="02040503050406030204" pitchFamily="18" charset="0"/>
                      </a:rPr>
                      <m:t> </m:t>
                    </m:r>
                    <m:r>
                      <m:rPr>
                        <m:sty m:val="p"/>
                      </m:rPr>
                      <a:rPr lang="en-US" sz="2400" b="0" i="0">
                        <a:latin typeface="Cambria Math" panose="02040503050406030204" pitchFamily="18" charset="0"/>
                      </a:rPr>
                      <m:t>Interest</m:t>
                    </m:r>
                    <m:r>
                      <a:rPr lang="en-US" sz="2400" b="0" i="0">
                        <a:latin typeface="Cambria Math" panose="02040503050406030204" pitchFamily="18" charset="0"/>
                      </a:rPr>
                      <m:t> </m:t>
                    </m:r>
                    <m:r>
                      <m:rPr>
                        <m:sty m:val="p"/>
                      </m:rPr>
                      <a:rPr lang="en-US" sz="2400" b="0" i="0">
                        <a:latin typeface="Cambria Math" panose="02040503050406030204" pitchFamily="18" charset="0"/>
                      </a:rPr>
                      <m:t>Rate</m:t>
                    </m:r>
                    <m:r>
                      <a:rPr lang="en-US" sz="2400" b="0" i="0" smtClean="0">
                        <a:latin typeface="Cambria Math" panose="02040503050406030204" pitchFamily="18" charset="0"/>
                      </a:rPr>
                      <m:t>−</m:t>
                    </m:r>
                    <m:r>
                      <m:rPr>
                        <m:sty m:val="p"/>
                      </m:rPr>
                      <a:rPr lang="en-US" sz="2400" b="0" i="0">
                        <a:latin typeface="Cambria Math" panose="02040503050406030204" pitchFamily="18" charset="0"/>
                      </a:rPr>
                      <m:t>Inflation</m:t>
                    </m:r>
                    <m:r>
                      <a:rPr lang="en-US" sz="2400" b="0" i="0">
                        <a:latin typeface="Cambria Math" panose="02040503050406030204" pitchFamily="18" charset="0"/>
                      </a:rPr>
                      <m:t> </m:t>
                    </m:r>
                    <m:r>
                      <m:rPr>
                        <m:sty m:val="p"/>
                      </m:rPr>
                      <a:rPr lang="en-US" sz="2400" b="0" i="0">
                        <a:latin typeface="Cambria Math" panose="02040503050406030204" pitchFamily="18" charset="0"/>
                      </a:rPr>
                      <m:t>Rate</m:t>
                    </m:r>
                  </m:oMath>
                </a14:m>
                <a:r>
                  <a:rPr lang="en-US" sz="2400" dirty="0"/>
                  <a:t> </a:t>
                </a:r>
              </a:p>
              <a:p>
                <a:endParaRPr lang="en-US" sz="2400" dirty="0"/>
              </a:p>
              <a:p>
                <a:r>
                  <a:rPr lang="en-US" sz="2400" dirty="0"/>
                  <a:t>Raunvextir, fremur en nafnvextir, ráða raunverulegum lántökukostnaði og ávinningi af lánveitingum. </a:t>
                </a:r>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xfrm>
                <a:off x="838200" y="3927463"/>
                <a:ext cx="10515600" cy="2078483"/>
              </a:xfrm>
              <a:blipFill>
                <a:blip r:embed="rId2"/>
                <a:stretch>
                  <a:fillRect l="-928" r="-1101"/>
                </a:stretch>
              </a:blipFill>
            </p:spPr>
            <p:txBody>
              <a:bodyPr/>
              <a:lstStyle/>
              <a:p>
                <a:r>
                  <a:rPr lang="en-US">
                    <a:noFill/>
                  </a:rPr>
                  <a:t> </a:t>
                </a:r>
              </a:p>
            </p:txBody>
          </p:sp>
        </mc:Fallback>
      </mc:AlternateContent>
    </p:spTree>
    <p:extLst>
      <p:ext uri="{BB962C8B-B14F-4D97-AF65-F5344CB8AC3E}">
        <p14:creationId xmlns:p14="http://schemas.microsoft.com/office/powerpoint/2010/main" val="2303682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4101"/>
            <a:ext cx="8743122" cy="602283"/>
          </a:xfrm>
        </p:spPr>
        <p:txBody>
          <a:bodyPr>
            <a:noAutofit/>
          </a:bodyPr>
          <a:lstStyle/>
          <a:p>
            <a:r>
              <a:rPr lang="en-US" dirty="0"/>
              <a:t>3.4 Námsmarkmið 3: Útskýra samband vaxta og áhættu.  </a:t>
            </a:r>
          </a:p>
        </p:txBody>
      </p:sp>
      <p:sp>
        <p:nvSpPr>
          <p:cNvPr id="3" name="Content Placeholder 2"/>
          <p:cNvSpPr>
            <a:spLocks noGrp="1"/>
          </p:cNvSpPr>
          <p:nvPr>
            <p:ph sz="quarter" idx="12"/>
          </p:nvPr>
        </p:nvSpPr>
        <p:spPr>
          <a:xfrm>
            <a:off x="838200" y="1070356"/>
            <a:ext cx="10515600" cy="1500566"/>
          </a:xfrm>
        </p:spPr>
        <p:txBody>
          <a:bodyPr/>
          <a:lstStyle/>
          <a:p>
            <a:pPr marL="0" indent="0">
              <a:buNone/>
            </a:pPr>
            <a:r>
              <a:rPr lang="en-US" dirty="0"/>
              <a:t>Niðurhallandi ferillinn hér að neðan sýnir lántakendur, það er þá sem eftirspurn hafa eftir lánsfé. Hærri vextir leiða til minni eftirspurnar eftir lánsfé.</a:t>
            </a:r>
          </a:p>
        </p:txBody>
      </p:sp>
      <p:pic>
        <p:nvPicPr>
          <p:cNvPr id="9" name="Picture 8" descr="The graph shows the Equilibrium in the Loanable Funds Market. The equilibrium interest rate is determined by the intersection of the demand and supply curves.">
            <a:extLst>
              <a:ext uri="{FF2B5EF4-FFF2-40B4-BE49-F238E27FC236}">
                <a16:creationId xmlns:a16="http://schemas.microsoft.com/office/drawing/2014/main" id="{97E27C14-47EC-BA4D-A3C4-20EE25551FD6}"/>
              </a:ext>
            </a:extLst>
          </p:cNvPr>
          <p:cNvPicPr>
            <a:picLocks noChangeAspect="1"/>
          </p:cNvPicPr>
          <p:nvPr/>
        </p:nvPicPr>
        <p:blipFill>
          <a:blip r:embed="rId3"/>
          <a:srcRect/>
          <a:stretch/>
        </p:blipFill>
        <p:spPr bwMode="auto">
          <a:xfrm>
            <a:off x="3624489" y="2570922"/>
            <a:ext cx="3849743" cy="2847755"/>
          </a:xfrm>
          <a:prstGeom prst="rect">
            <a:avLst/>
          </a:prstGeom>
          <a:noFill/>
          <a:ln>
            <a:noFill/>
          </a:ln>
        </p:spPr>
      </p:pic>
      <p:sp>
        <p:nvSpPr>
          <p:cNvPr id="7" name="Rectangle 6"/>
          <p:cNvSpPr/>
          <p:nvPr/>
        </p:nvSpPr>
        <p:spPr>
          <a:xfrm>
            <a:off x="3624489" y="5787644"/>
            <a:ext cx="4626010" cy="344069"/>
          </a:xfrm>
          <a:prstGeom prst="rect">
            <a:avLst/>
          </a:prstGeom>
        </p:spPr>
        <p:txBody>
          <a:bodyPr wrap="none">
            <a:spAutoFit/>
          </a:bodyPr>
          <a:lstStyle/>
          <a:p>
            <a:pPr fontAlgn="base">
              <a:lnSpc>
                <a:spcPct val="107000"/>
              </a:lnSpc>
            </a:pPr>
            <a:r>
              <a:rPr lang="en-US" sz="1600" b="1" dirty="0">
                <a:ea typeface="Calibri" panose="020F0502020204030204" pitchFamily="34" charset="0"/>
                <a:cs typeface="Arial" panose="020B0604020202020204" pitchFamily="34" charset="0"/>
              </a:rPr>
              <a:t>Mynd 3.17</a:t>
            </a:r>
            <a:r>
              <a:rPr lang="en-US" sz="1600" dirty="0">
                <a:ea typeface="Calibri" panose="020F0502020204030204" pitchFamily="34" charset="0"/>
                <a:cs typeface="Arial" panose="020B0604020202020204" pitchFamily="34" charset="0"/>
              </a:rPr>
              <a:t> Jafnvægi á markaði fyrir lánsfé</a:t>
            </a:r>
            <a:endParaRPr lang="en-US" sz="16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0363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831" y="285224"/>
            <a:ext cx="10515600" cy="535420"/>
          </a:xfrm>
        </p:spPr>
        <p:txBody>
          <a:bodyPr>
            <a:normAutofit/>
          </a:bodyPr>
          <a:lstStyle/>
          <a:p>
            <a:r>
              <a:rPr lang="en-US" sz="2700" dirty="0"/>
              <a:t>3.4 Námsmarkmið 3: Áhættuálag</a:t>
            </a:r>
          </a:p>
        </p:txBody>
      </p:sp>
      <p:sp>
        <p:nvSpPr>
          <p:cNvPr id="3" name="Content Placeholder 2"/>
          <p:cNvSpPr>
            <a:spLocks noGrp="1"/>
          </p:cNvSpPr>
          <p:nvPr>
            <p:ph sz="quarter" idx="12"/>
          </p:nvPr>
        </p:nvSpPr>
        <p:spPr>
          <a:xfrm>
            <a:off x="467346" y="948884"/>
            <a:ext cx="10945292" cy="1111852"/>
          </a:xfrm>
        </p:spPr>
        <p:txBody>
          <a:bodyPr>
            <a:normAutofit/>
          </a:bodyPr>
          <a:lstStyle/>
          <a:p>
            <a:pPr marL="0" indent="0">
              <a:buNone/>
            </a:pPr>
            <a:r>
              <a:rPr lang="en-US" sz="2400" b="1" dirty="0"/>
              <a:t>Áhættuálag: </a:t>
            </a:r>
            <a:r>
              <a:rPr lang="en-US" sz="2400" dirty="0"/>
              <a:t>Lántakendur og lánaafurðir eru af ýmsum toga. Tegund lántakanda og lánaafurðar ræður því hvaða vextir eru innheimtir. Mismunandi vextir skýrast af mismunandi </a:t>
            </a:r>
            <a:r>
              <a:rPr lang="en-US" sz="2400" b="1" dirty="0"/>
              <a:t>áhættuálagi</a:t>
            </a:r>
            <a:r>
              <a:rPr lang="en-US" sz="2400" dirty="0"/>
              <a:t>.</a:t>
            </a:r>
          </a:p>
        </p:txBody>
      </p:sp>
      <p:pic>
        <p:nvPicPr>
          <p:cNvPr id="9" name="Picture 8" descr="A line graph showsthe Interest Rate on U.S. Treasury Bills, the bank prime loan rate, and Credit Cards. It shows that the interest rate on credit cards is the highest, while the interest rate on 3-month treasury constant maturity rate is the lowest. The Bank Prime Loan Rate is in the middle of these two rates. The three rates rise and fall during the same time periods, although the credit card rate is always significantly higher than the other two rates.">
            <a:extLst>
              <a:ext uri="{FF2B5EF4-FFF2-40B4-BE49-F238E27FC236}">
                <a16:creationId xmlns:a16="http://schemas.microsoft.com/office/drawing/2014/main" id="{F14B3C59-7E1F-0A4F-9C83-4B677F9458CF}"/>
              </a:ext>
            </a:extLst>
          </p:cNvPr>
          <p:cNvPicPr>
            <a:picLocks noChangeAspect="1"/>
          </p:cNvPicPr>
          <p:nvPr/>
        </p:nvPicPr>
        <p:blipFill>
          <a:blip r:embed="rId2"/>
          <a:srcRect/>
          <a:stretch/>
        </p:blipFill>
        <p:spPr bwMode="auto">
          <a:xfrm>
            <a:off x="2341861" y="2077275"/>
            <a:ext cx="4286331" cy="2934563"/>
          </a:xfrm>
          <a:prstGeom prst="rect">
            <a:avLst/>
          </a:prstGeom>
          <a:noFill/>
          <a:ln>
            <a:noFill/>
          </a:ln>
        </p:spPr>
      </p:pic>
      <p:sp>
        <p:nvSpPr>
          <p:cNvPr id="4" name="TextBox 3">
            <a:extLst>
              <a:ext uri="{FF2B5EF4-FFF2-40B4-BE49-F238E27FC236}">
                <a16:creationId xmlns:a16="http://schemas.microsoft.com/office/drawing/2014/main" id="{F68746ED-654A-AD4C-BC2A-D91BD7615C34}"/>
              </a:ext>
            </a:extLst>
          </p:cNvPr>
          <p:cNvSpPr txBox="1"/>
          <p:nvPr/>
        </p:nvSpPr>
        <p:spPr>
          <a:xfrm>
            <a:off x="2341861" y="5134700"/>
            <a:ext cx="9070777" cy="954107"/>
          </a:xfrm>
          <a:prstGeom prst="rect">
            <a:avLst/>
          </a:prstGeom>
          <a:noFill/>
        </p:spPr>
        <p:txBody>
          <a:bodyPr wrap="square" rtlCol="0">
            <a:spAutoFit/>
          </a:bodyPr>
          <a:lstStyle/>
          <a:p>
            <a:r>
              <a:rPr lang="en-US" sz="1400" b="1" dirty="0">
                <a:ea typeface="Calibri" panose="020F0502020204030204" pitchFamily="34" charset="0"/>
              </a:rPr>
              <a:t>Mynd 3.18</a:t>
            </a:r>
            <a:r>
              <a:rPr lang="en-US" sz="1400" dirty="0">
                <a:ea typeface="Calibri" panose="020F0502020204030204" pitchFamily="34" charset="0"/>
              </a:rPr>
              <a:t> Vextir bandarískra ríkisvíxla og kreditkorta</a:t>
            </a:r>
            <a:r>
              <a:rPr lang="en-US" sz="1400" baseline="30000" dirty="0">
                <a:ea typeface="Calibri" panose="020F0502020204030204" pitchFamily="34" charset="0"/>
              </a:rPr>
              <a:t>2</a:t>
            </a:r>
            <a:endParaRPr lang="en-US" sz="1400" baseline="30000" dirty="0"/>
          </a:p>
          <a:p>
            <a:r>
              <a:rPr lang="en-US" sz="1400" dirty="0"/>
              <a:t>Grafið sýnir vexti sem meirihluti 25 stærstu tryggðu bandarísku viðskiptabankanna, miðað við eignir innanlands, birtir. Aðalvextir eru ein tegund grunnvaxta sem bankar nota við verðlagningu skammtímalána til fyrirtækja. Nánari upplýsingar um gögn um ríkisbréf með föstum líftíma má finna hjá stjórn Seðlabanka Bandaríkjanna og bandaríska fjármálaráðuneytinu.</a:t>
            </a:r>
          </a:p>
        </p:txBody>
      </p:sp>
      <p:sp>
        <p:nvSpPr>
          <p:cNvPr id="5" name="TextBox 4">
            <a:extLst>
              <a:ext uri="{FF2B5EF4-FFF2-40B4-BE49-F238E27FC236}">
                <a16:creationId xmlns:a16="http://schemas.microsoft.com/office/drawing/2014/main" id="{D96B17AB-AD85-4E4F-9E48-E40D52C6FDB4}"/>
              </a:ext>
            </a:extLst>
          </p:cNvPr>
          <p:cNvSpPr txBox="1"/>
          <p:nvPr/>
        </p:nvSpPr>
        <p:spPr>
          <a:xfrm>
            <a:off x="544010" y="6211669"/>
            <a:ext cx="11111695" cy="507831"/>
          </a:xfrm>
          <a:prstGeom prst="rect">
            <a:avLst/>
          </a:prstGeom>
          <a:noFill/>
        </p:spPr>
        <p:txBody>
          <a:bodyPr wrap="square" rtlCol="0">
            <a:spAutoFit/>
          </a:bodyPr>
          <a:lstStyle/>
          <a:p>
            <a:r>
              <a:rPr lang="en-US" sz="900" dirty="0"/>
              <a:t>2. Gögn frá Board of Governors of the Federal Reserve System (US). „Bank Prime Loan Rate (DPRIME).“ FRED. Federal Reserve Bank of St. Louis, sótt 8. júlí 2021. https://fred.stlouisfed.org/series/DPRIME; Board of Governors of the Federal Reserve System (US). „3-Month Treasury Constant Maturity Rate (DGS3MO).“ FRED. Federal Reserve Bank of St. Louis, sótt 8. júlí 2021. https://fred.stlouisfed.org/series/DGS3MO; Board of Governors of the Federal Reserve System (US). „Commercial Bank Interest Rate on Credit Card Plans, All Accounts (TERMCBCCALLNS).“ FRED. Federal Reserve Bank of St. Louis, sótt 8. júlí 2021. https://fred.stlouisfed.org/series/TERMCBCCALLNS</a:t>
            </a:r>
          </a:p>
        </p:txBody>
      </p:sp>
    </p:spTree>
    <p:extLst>
      <p:ext uri="{BB962C8B-B14F-4D97-AF65-F5344CB8AC3E}">
        <p14:creationId xmlns:p14="http://schemas.microsoft.com/office/powerpoint/2010/main" val="156342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224"/>
            <a:ext cx="10515600" cy="535420"/>
          </a:xfrm>
        </p:spPr>
        <p:txBody>
          <a:bodyPr>
            <a:normAutofit/>
          </a:bodyPr>
          <a:lstStyle/>
          <a:p>
            <a:r>
              <a:rPr lang="en-US" dirty="0"/>
              <a:t>3.5 Gengi gjaldmiðla</a:t>
            </a:r>
          </a:p>
        </p:txBody>
      </p:sp>
      <p:sp>
        <p:nvSpPr>
          <p:cNvPr id="3" name="Content Placeholder 2"/>
          <p:cNvSpPr>
            <a:spLocks noGrp="1"/>
          </p:cNvSpPr>
          <p:nvPr>
            <p:ph sz="quarter" idx="12"/>
          </p:nvPr>
        </p:nvSpPr>
        <p:spPr/>
        <p:txBody>
          <a:bodyPr/>
          <a:lstStyle/>
          <a:p>
            <a:pPr marL="0" indent="0">
              <a:buNone/>
            </a:pPr>
            <a:r>
              <a:rPr lang="en-US" dirty="0"/>
              <a:t>Gjaldeyrisviðskipti felast í því að tilteknu magni eins gjaldmiðils er skipt fyrir tiltekið magn annars. Hlutfallið sem ræður skiptum eins gjaldmiðils fyrir annan kallast </a:t>
            </a:r>
            <a:r>
              <a:rPr lang="en-US" b="1" dirty="0"/>
              <a:t>gengi gjaldmiðla</a:t>
            </a:r>
            <a:r>
              <a:rPr lang="en-US" dirty="0"/>
              <a:t>. Gengið má gefa upp í einingum hvors gjaldmiðilsins sem er.</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3"/>
              </p:nvPr>
            </p:nvSpPr>
            <p:spPr>
              <a:xfrm>
                <a:off x="838200" y="3180523"/>
                <a:ext cx="10515600" cy="2825424"/>
              </a:xfrm>
            </p:spPr>
            <p:txBody>
              <a:bodyPr>
                <a:normAutofit/>
              </a:bodyPr>
              <a:lstStyle/>
              <a:p>
                <a:pPr algn="ctr" fontAlgn="base"/>
                <a14:m>
                  <m:oMathPara xmlns:m="http://schemas.openxmlformats.org/officeDocument/2006/math">
                    <m:oMathParaPr>
                      <m:jc m:val="centerGroup"/>
                    </m:oMathParaPr>
                    <m:oMath xmlns:m="http://schemas.openxmlformats.org/officeDocument/2006/math">
                      <m:r>
                        <a:rPr lang="en-US" sz="2000" b="0" i="0" smtClean="0">
                          <a:latin typeface="Cambria Math" panose="02040503050406030204" pitchFamily="18" charset="0"/>
                        </a:rPr>
                        <m:t>              </m:t>
                      </m:r>
                      <m:r>
                        <m:rPr>
                          <m:sty m:val="p"/>
                        </m:rPr>
                        <a:rPr lang="en-US" sz="2000" smtClean="0">
                          <a:latin typeface="Cambria Math" panose="02040503050406030204" pitchFamily="18" charset="0"/>
                        </a:rPr>
                        <m:t>MXN</m:t>
                      </m:r>
                      <m:r>
                        <a:rPr lang="en-US" sz="2000" smtClean="0">
                          <a:latin typeface="Cambria Math" panose="02040503050406030204" pitchFamily="18" charset="0"/>
                        </a:rPr>
                        <m:t> </m:t>
                      </m:r>
                      <m:r>
                        <a:rPr lang="en-US" sz="2000" i="1">
                          <a:latin typeface="Cambria Math" panose="02040503050406030204" pitchFamily="18" charset="0"/>
                        </a:rPr>
                        <m:t>1=</m:t>
                      </m:r>
                      <m:r>
                        <m:rPr>
                          <m:sty m:val="p"/>
                        </m:rPr>
                        <a:rPr lang="en-US" sz="2000">
                          <a:latin typeface="Cambria Math" panose="02040503050406030204" pitchFamily="18" charset="0"/>
                        </a:rPr>
                        <m:t>USD</m:t>
                      </m:r>
                      <m:r>
                        <a:rPr lang="en-US" sz="2000">
                          <a:latin typeface="Cambria Math" panose="02040503050406030204" pitchFamily="18" charset="0"/>
                        </a:rPr>
                        <m:t> </m:t>
                      </m:r>
                      <m:r>
                        <a:rPr lang="en-US" sz="2000" i="1">
                          <a:latin typeface="Cambria Math" panose="02040503050406030204" pitchFamily="18" charset="0"/>
                        </a:rPr>
                        <m:t>0.0625</m:t>
                      </m:r>
                    </m:oMath>
                  </m:oMathPara>
                </a14:m>
                <a:endParaRPr lang="en-US" sz="2000" i="1" dirty="0">
                  <a:latin typeface="Cambria Math" panose="02040503050406030204" pitchFamily="18" charset="0"/>
                </a:endParaRPr>
              </a:p>
              <a:p>
                <a:pPr algn="ctr" fontAlgn="base"/>
                <a:endParaRPr lang="en-US" sz="2000" i="1" dirty="0">
                  <a:latin typeface="Cambria Math" panose="02040503050406030204" pitchFamily="18" charset="0"/>
                </a:endParaRPr>
              </a:p>
              <a:p>
                <a:pPr algn="ctr" fontAlgn="base"/>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             </m:t>
                      </m:r>
                      <m:f>
                        <m:fPr>
                          <m:ctrlPr>
                            <a:rPr lang="en-US" sz="2000" i="1">
                              <a:latin typeface="Cambria Math" panose="02040503050406030204" pitchFamily="18" charset="0"/>
                            </a:rPr>
                          </m:ctrlPr>
                        </m:fPr>
                        <m:num>
                          <m:r>
                            <m:rPr>
                              <m:sty m:val="p"/>
                            </m:rPr>
                            <a:rPr lang="en-US" sz="2000">
                              <a:latin typeface="Cambria Math" panose="02040503050406030204" pitchFamily="18" charset="0"/>
                            </a:rPr>
                            <m:t>MXN</m:t>
                          </m:r>
                          <m:r>
                            <a:rPr lang="en-US" sz="2000">
                              <a:latin typeface="Cambria Math" panose="02040503050406030204" pitchFamily="18" charset="0"/>
                            </a:rPr>
                            <m:t> </m:t>
                          </m:r>
                          <m:r>
                            <a:rPr lang="en-US" sz="2000" i="1">
                              <a:latin typeface="Cambria Math" panose="02040503050406030204" pitchFamily="18" charset="0"/>
                            </a:rPr>
                            <m:t>1</m:t>
                          </m:r>
                        </m:num>
                        <m:den>
                          <m:r>
                            <a:rPr lang="en-US" sz="2000" i="1">
                              <a:latin typeface="Cambria Math" panose="02040503050406030204" pitchFamily="18" charset="0"/>
                            </a:rPr>
                            <m:t>0.0625</m:t>
                          </m:r>
                        </m:den>
                      </m:f>
                      <m:r>
                        <a:rPr lang="en-US" sz="2000" i="1">
                          <a:latin typeface="Cambria Math" panose="02040503050406030204" pitchFamily="18" charset="0"/>
                        </a:rPr>
                        <m:t>=</m:t>
                      </m:r>
                      <m:f>
                        <m:fPr>
                          <m:ctrlPr>
                            <a:rPr lang="en-US" sz="2000" i="1">
                              <a:latin typeface="Cambria Math" panose="02040503050406030204" pitchFamily="18" charset="0"/>
                            </a:rPr>
                          </m:ctrlPr>
                        </m:fPr>
                        <m:num>
                          <m:r>
                            <m:rPr>
                              <m:sty m:val="p"/>
                            </m:rPr>
                            <a:rPr lang="en-US" sz="2000">
                              <a:latin typeface="Cambria Math" panose="02040503050406030204" pitchFamily="18" charset="0"/>
                            </a:rPr>
                            <m:t>USD</m:t>
                          </m:r>
                          <m:r>
                            <a:rPr lang="en-US" sz="2000">
                              <a:latin typeface="Cambria Math" panose="02040503050406030204" pitchFamily="18" charset="0"/>
                            </a:rPr>
                            <m:t> </m:t>
                          </m:r>
                          <m:r>
                            <a:rPr lang="en-US" sz="2000" i="1">
                              <a:latin typeface="Cambria Math" panose="02040503050406030204" pitchFamily="18" charset="0"/>
                            </a:rPr>
                            <m:t>0.0625</m:t>
                          </m:r>
                        </m:num>
                        <m:den>
                          <m:r>
                            <a:rPr lang="en-US" sz="2000" i="1">
                              <a:latin typeface="Cambria Math" panose="02040503050406030204" pitchFamily="18" charset="0"/>
                            </a:rPr>
                            <m:t>0.0625</m:t>
                          </m:r>
                        </m:den>
                      </m:f>
                    </m:oMath>
                  </m:oMathPara>
                </a14:m>
                <a:endParaRPr lang="en-US" sz="2000" dirty="0"/>
              </a:p>
              <a:p>
                <a:pPr algn="ctr" fontAlgn="base"/>
                <a:endParaRPr lang="en-US" sz="2000" dirty="0">
                  <a:latin typeface="Cambria Math" panose="02040503050406030204" pitchFamily="18" charset="0"/>
                </a:endParaRPr>
              </a:p>
              <a:p>
                <a:pPr algn="ctr" fontAlgn="base"/>
                <a14:m>
                  <m:oMathPara xmlns:m="http://schemas.openxmlformats.org/officeDocument/2006/math">
                    <m:oMathParaPr>
                      <m:jc m:val="centerGroup"/>
                    </m:oMathParaPr>
                    <m:oMath xmlns:m="http://schemas.openxmlformats.org/officeDocument/2006/math">
                      <m:r>
                        <m:rPr>
                          <m:sty m:val="p"/>
                        </m:rPr>
                        <a:rPr lang="en-US" sz="2000">
                          <a:latin typeface="Cambria Math" panose="02040503050406030204" pitchFamily="18" charset="0"/>
                        </a:rPr>
                        <m:t>MXN</m:t>
                      </m:r>
                      <m:r>
                        <a:rPr lang="en-US" sz="2000">
                          <a:latin typeface="Cambria Math" panose="02040503050406030204" pitchFamily="18" charset="0"/>
                        </a:rPr>
                        <m:t> </m:t>
                      </m:r>
                      <m:r>
                        <a:rPr lang="en-US" sz="2000" i="1">
                          <a:latin typeface="Cambria Math" panose="02040503050406030204" pitchFamily="18" charset="0"/>
                        </a:rPr>
                        <m:t>16=</m:t>
                      </m:r>
                      <m:r>
                        <m:rPr>
                          <m:sty m:val="p"/>
                        </m:rPr>
                        <a:rPr lang="en-US" sz="2000">
                          <a:latin typeface="Cambria Math" panose="02040503050406030204" pitchFamily="18" charset="0"/>
                        </a:rPr>
                        <m:t>USD</m:t>
                      </m:r>
                      <m:r>
                        <a:rPr lang="en-US" sz="2000">
                          <a:latin typeface="Cambria Math" panose="02040503050406030204" pitchFamily="18" charset="0"/>
                        </a:rPr>
                        <m:t> </m:t>
                      </m:r>
                      <m:r>
                        <a:rPr lang="en-US" sz="2000" i="1">
                          <a:latin typeface="Cambria Math" panose="02040503050406030204" pitchFamily="18" charset="0"/>
                        </a:rPr>
                        <m:t>1</m:t>
                      </m:r>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3"/>
              </p:nvPr>
            </p:nvSpPr>
            <p:spPr>
              <a:xfrm>
                <a:off x="838200" y="3180523"/>
                <a:ext cx="10515600" cy="2825424"/>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98911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226"/>
            <a:ext cx="8716617" cy="535420"/>
          </a:xfrm>
        </p:spPr>
        <p:txBody>
          <a:bodyPr>
            <a:noAutofit/>
          </a:bodyPr>
          <a:lstStyle/>
          <a:p>
            <a:r>
              <a:rPr lang="en-US" dirty="0"/>
              <a:t>3.5 Námsmarkmið 1: Útskýra hvað felst í styrkingu eða veikingu gjaldmiðils.</a:t>
            </a:r>
          </a:p>
        </p:txBody>
      </p:sp>
      <p:sp>
        <p:nvSpPr>
          <p:cNvPr id="3" name="Content Placeholder 2"/>
          <p:cNvSpPr>
            <a:spLocks noGrp="1"/>
          </p:cNvSpPr>
          <p:nvPr>
            <p:ph sz="quarter" idx="12"/>
          </p:nvPr>
        </p:nvSpPr>
        <p:spPr>
          <a:xfrm>
            <a:off x="838200" y="1404729"/>
            <a:ext cx="10515600" cy="2862471"/>
          </a:xfrm>
        </p:spPr>
        <p:txBody>
          <a:bodyPr/>
          <a:lstStyle/>
          <a:p>
            <a:pPr marL="0" indent="0">
              <a:buNone/>
            </a:pPr>
            <a:r>
              <a:rPr lang="en-US" dirty="0"/>
              <a:t>Gjaldmiðill </a:t>
            </a:r>
            <a:r>
              <a:rPr lang="en-US" b="1" dirty="0"/>
              <a:t>styrkist</a:t>
            </a:r>
            <a:r>
              <a:rPr lang="en-US" dirty="0"/>
              <a:t> þegar það þarf </a:t>
            </a:r>
            <a:r>
              <a:rPr lang="en-US" i="1" dirty="0"/>
              <a:t>meira</a:t>
            </a:r>
            <a:r>
              <a:rPr lang="en-US" dirty="0"/>
              <a:t> af hinum gjaldmiðlinum til að kaupa hann. </a:t>
            </a:r>
          </a:p>
          <a:p>
            <a:pPr marL="0" indent="0">
              <a:buNone/>
            </a:pPr>
            <a:r>
              <a:rPr lang="en-US" dirty="0"/>
              <a:t>Gjaldmiðill </a:t>
            </a:r>
            <a:r>
              <a:rPr lang="en-US" b="1" dirty="0"/>
              <a:t>veikist</a:t>
            </a:r>
            <a:r>
              <a:rPr lang="en-US" dirty="0"/>
              <a:t> þegar það þarf </a:t>
            </a:r>
            <a:r>
              <a:rPr lang="en-US" i="1" dirty="0"/>
              <a:t>minna</a:t>
            </a:r>
            <a:r>
              <a:rPr lang="en-US" dirty="0"/>
              <a:t> af hinum gjaldmiðlinum til að kaupa hann. </a:t>
            </a:r>
          </a:p>
        </p:txBody>
      </p:sp>
    </p:spTree>
    <p:extLst>
      <p:ext uri="{BB962C8B-B14F-4D97-AF65-F5344CB8AC3E}">
        <p14:creationId xmlns:p14="http://schemas.microsoft.com/office/powerpoint/2010/main" val="45086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5226"/>
            <a:ext cx="10515600" cy="535420"/>
          </a:xfrm>
        </p:spPr>
        <p:txBody>
          <a:bodyPr>
            <a:normAutofit/>
          </a:bodyPr>
          <a:lstStyle/>
          <a:p>
            <a:r>
              <a:rPr lang="en-US" dirty="0"/>
              <a:t>3.5 Námsmarkmið 3: Útskýra áhættuna sem fylgir gjaldeyrisáhættu vegna framtíðargreiðslna.</a:t>
            </a:r>
          </a:p>
        </p:txBody>
      </p:sp>
      <p:sp>
        <p:nvSpPr>
          <p:cNvPr id="3" name="Content Placeholder 2"/>
          <p:cNvSpPr>
            <a:spLocks noGrp="1"/>
          </p:cNvSpPr>
          <p:nvPr>
            <p:ph sz="quarter" idx="12"/>
          </p:nvPr>
        </p:nvSpPr>
        <p:spPr/>
        <p:txBody>
          <a:bodyPr>
            <a:noAutofit/>
          </a:bodyPr>
          <a:lstStyle/>
          <a:p>
            <a:pPr marL="0" indent="0">
              <a:buNone/>
            </a:pPr>
            <a:r>
              <a:rPr lang="en-US" b="1" dirty="0"/>
              <a:t>Gjaldeyrisáhætta vegna framtíðargreiðslna: </a:t>
            </a:r>
            <a:r>
              <a:rPr lang="en-US" dirty="0"/>
              <a:t>Hættan á að verðmæti væntanlegra tekna eða gjalda fyrirtækis breytist vegna gengisbreytinga</a:t>
            </a:r>
            <a:endParaRPr lang="en-US" sz="2600" dirty="0"/>
          </a:p>
          <a:p>
            <a:pPr marL="461963" indent="-238125"/>
            <a:r>
              <a:rPr lang="en-US" sz="2400" dirty="0"/>
              <a:t>Dæmi 1: Bandarískt fyrirtæki selur vöru til viðskiptavinar í Bretlandi sem greiðir seljandanum í sterlingspundum eftir 30 daga. Veikist sterlingspundið á þessu tímabili lækkar verðmæti greiðslunnar í Bandaríkjadölum.</a:t>
            </a:r>
          </a:p>
          <a:p>
            <a:pPr marL="461963" indent="-238125"/>
            <a:r>
              <a:rPr lang="en-US" sz="2400" dirty="0"/>
              <a:t>Dæmi 2: Bandarískt fyrirtæki skuldar mexíkóskum birgi pesóa vegna aðfanga sem það hefur keypt. Veikist mexíkóski pesóinn greiðir bandaríski kaupandinn lægri fjárhæð í Bandaríkjadölum.</a:t>
            </a:r>
          </a:p>
        </p:txBody>
      </p:sp>
    </p:spTree>
    <p:extLst>
      <p:ext uri="{BB962C8B-B14F-4D97-AF65-F5344CB8AC3E}">
        <p14:creationId xmlns:p14="http://schemas.microsoft.com/office/powerpoint/2010/main" val="2028598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276347"/>
            <a:ext cx="10515600" cy="535420"/>
          </a:xfrm>
        </p:spPr>
        <p:txBody>
          <a:bodyPr/>
          <a:lstStyle/>
          <a:p>
            <a:r>
              <a:rPr lang="en-US" dirty="0"/>
              <a:t>3.6 Heimildir og einkenni hagtalna</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011383"/>
            <a:ext cx="10515600" cy="3255818"/>
          </a:xfrm>
        </p:spPr>
        <p:txBody>
          <a:bodyPr/>
          <a:lstStyle/>
          <a:p>
            <a:pPr marL="0" indent="0">
              <a:buNone/>
            </a:pPr>
            <a:r>
              <a:rPr lang="en-US" b="1" dirty="0"/>
              <a:t>Vísitölur: </a:t>
            </a:r>
            <a:r>
              <a:rPr lang="en-US" dirty="0"/>
              <a:t>Vísitala er notuð til að fylgjast með þróun tiltekins þáttar hagkerfis eða fjármálamarkaðar. </a:t>
            </a:r>
          </a:p>
          <a:p>
            <a:pPr marL="461963" indent="-238125"/>
            <a:r>
              <a:rPr lang="en-US" sz="2400" dirty="0"/>
              <a:t>Vísitala auðveldar samanburð á gildi breytu á mismunandi tímum. </a:t>
            </a:r>
          </a:p>
          <a:p>
            <a:pPr marL="461963" indent="-238125"/>
            <a:r>
              <a:rPr lang="en-US" sz="2400" dirty="0"/>
              <a:t>Vísitölur eru oft notaðar þegar þróun yfir tíma skiptir meira máli en algildi breytunnar á tilteknum tíma.</a:t>
            </a:r>
          </a:p>
          <a:p>
            <a:pPr marL="0" indent="0">
              <a:buNone/>
            </a:pPr>
            <a:endParaRPr lang="en-US" dirty="0"/>
          </a:p>
        </p:txBody>
      </p:sp>
    </p:spTree>
    <p:extLst>
      <p:ext uri="{BB962C8B-B14F-4D97-AF65-F5344CB8AC3E}">
        <p14:creationId xmlns:p14="http://schemas.microsoft.com/office/powerpoint/2010/main" val="1067035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346"/>
            <a:ext cx="10515600" cy="535420"/>
          </a:xfrm>
        </p:spPr>
        <p:txBody>
          <a:bodyPr>
            <a:normAutofit/>
          </a:bodyPr>
          <a:lstStyle/>
          <a:p>
            <a:r>
              <a:rPr lang="en-US" dirty="0"/>
              <a:t>3.6 Námsmarkmið 1: Túlka hagtölur.  </a:t>
            </a:r>
          </a:p>
        </p:txBody>
      </p:sp>
      <p:sp>
        <p:nvSpPr>
          <p:cNvPr id="4" name="Content Placeholder 3"/>
          <p:cNvSpPr>
            <a:spLocks noGrp="1"/>
          </p:cNvSpPr>
          <p:nvPr>
            <p:ph sz="quarter" idx="13"/>
          </p:nvPr>
        </p:nvSpPr>
        <p:spPr>
          <a:xfrm>
            <a:off x="838200" y="942782"/>
            <a:ext cx="10515600" cy="1127693"/>
          </a:xfrm>
        </p:spPr>
        <p:txBody>
          <a:bodyPr>
            <a:normAutofit/>
          </a:bodyPr>
          <a:lstStyle/>
          <a:p>
            <a:r>
              <a:rPr lang="en-US" sz="2800" dirty="0"/>
              <a:t>Með vísitölu má bera saman áhrif verðbólgu á framfærslukostnað í ólíkum löndum.</a:t>
            </a:r>
          </a:p>
        </p:txBody>
      </p:sp>
      <p:graphicFrame>
        <p:nvGraphicFramePr>
          <p:cNvPr id="6" name="Content Placeholder 5"/>
          <p:cNvGraphicFramePr>
            <a:graphicFrameLocks noGrp="1"/>
          </p:cNvGraphicFramePr>
          <p:nvPr>
            <p:ph sz="quarter" idx="12"/>
            <p:extLst>
              <p:ext uri="{D42A27DB-BD31-4B8C-83A1-F6EECF244321}">
                <p14:modId xmlns:p14="http://schemas.microsoft.com/office/powerpoint/2010/main" val="862143518"/>
              </p:ext>
            </p:extLst>
          </p:nvPr>
        </p:nvGraphicFramePr>
        <p:xfrm>
          <a:off x="838200" y="2070475"/>
          <a:ext cx="10515600" cy="2669232"/>
        </p:xfrm>
        <a:graphic>
          <a:graphicData uri="http://schemas.openxmlformats.org/drawingml/2006/table">
            <a:tbl>
              <a:tblPr firstRow="1" firstCol="1" bandRow="1">
                <a:tableStyleId>{5C22544A-7EE6-4342-B048-85BDC9FD1C3A}</a:tableStyleId>
              </a:tblPr>
              <a:tblGrid>
                <a:gridCol w="2628900">
                  <a:extLst>
                    <a:ext uri="{9D8B030D-6E8A-4147-A177-3AD203B41FA5}">
                      <a16:colId xmlns:a16="http://schemas.microsoft.com/office/drawing/2014/main" val="2426861031"/>
                    </a:ext>
                  </a:extLst>
                </a:gridCol>
                <a:gridCol w="2628900">
                  <a:extLst>
                    <a:ext uri="{9D8B030D-6E8A-4147-A177-3AD203B41FA5}">
                      <a16:colId xmlns:a16="http://schemas.microsoft.com/office/drawing/2014/main" val="2730661882"/>
                    </a:ext>
                  </a:extLst>
                </a:gridCol>
                <a:gridCol w="2628900">
                  <a:extLst>
                    <a:ext uri="{9D8B030D-6E8A-4147-A177-3AD203B41FA5}">
                      <a16:colId xmlns:a16="http://schemas.microsoft.com/office/drawing/2014/main" val="2802344626"/>
                    </a:ext>
                  </a:extLst>
                </a:gridCol>
                <a:gridCol w="2628900">
                  <a:extLst>
                    <a:ext uri="{9D8B030D-6E8A-4147-A177-3AD203B41FA5}">
                      <a16:colId xmlns:a16="http://schemas.microsoft.com/office/drawing/2014/main" val="3187468458"/>
                    </a:ext>
                  </a:extLst>
                </a:gridCol>
              </a:tblGrid>
              <a:tr h="369668">
                <a:tc>
                  <a:txBody>
                    <a:bodyPr/>
                    <a:lstStyle/>
                    <a:p>
                      <a:pPr marL="0" marR="0" algn="ctr" defTabSz="914400" rtl="0" eaLnBrk="1" fontAlgn="base" latinLnBrk="0" hangingPunct="1">
                        <a:lnSpc>
                          <a:spcPct val="107000"/>
                        </a:lnSpc>
                        <a:spcBef>
                          <a:spcPts val="0"/>
                        </a:spcBef>
                        <a:spcAft>
                          <a:spcPts val="0"/>
                        </a:spcAft>
                      </a:pPr>
                      <a:r>
                        <a:rPr lang="en-US" sz="2000" b="1" kern="1200" dirty="0">
                          <a:solidFill>
                            <a:schemeClr val="lt1"/>
                          </a:solidFill>
                          <a:effectLst/>
                          <a:latin typeface="+mn-lt"/>
                          <a:ea typeface="+mn-ea"/>
                          <a:cs typeface="+mn-cs"/>
                        </a:rPr>
                        <a:t>Ár</a:t>
                      </a:r>
                    </a:p>
                  </a:txBody>
                  <a:tcPr marL="68580" marR="68580" marT="0" marB="0" anchor="b">
                    <a:solidFill>
                      <a:srgbClr val="609A33"/>
                    </a:solidFill>
                  </a:tcPr>
                </a:tc>
                <a:tc>
                  <a:txBody>
                    <a:bodyPr/>
                    <a:lstStyle/>
                    <a:p>
                      <a:pPr marL="0" marR="0" algn="ctr" defTabSz="914400" rtl="0" eaLnBrk="1" fontAlgn="base" latinLnBrk="0" hangingPunct="1">
                        <a:lnSpc>
                          <a:spcPct val="107000"/>
                        </a:lnSpc>
                        <a:spcBef>
                          <a:spcPts val="0"/>
                        </a:spcBef>
                        <a:spcAft>
                          <a:spcPts val="0"/>
                        </a:spcAft>
                      </a:pPr>
                      <a:r>
                        <a:rPr lang="en-US" sz="2000" b="1" kern="1200" dirty="0">
                          <a:solidFill>
                            <a:schemeClr val="lt1"/>
                          </a:solidFill>
                          <a:effectLst/>
                          <a:latin typeface="+mn-lt"/>
                          <a:ea typeface="+mn-ea"/>
                          <a:cs typeface="+mn-cs"/>
                        </a:rPr>
                        <a:t>Bandaríkin</a:t>
                      </a:r>
                    </a:p>
                  </a:txBody>
                  <a:tcPr marL="68580" marR="68580" marT="0" marB="0" anchor="b">
                    <a:solidFill>
                      <a:srgbClr val="609A33"/>
                    </a:solidFill>
                  </a:tcPr>
                </a:tc>
                <a:tc>
                  <a:txBody>
                    <a:bodyPr/>
                    <a:lstStyle/>
                    <a:p>
                      <a:pPr marL="0" marR="0" algn="ctr" defTabSz="914400" rtl="0" eaLnBrk="1" fontAlgn="base" latinLnBrk="0" hangingPunct="1">
                        <a:lnSpc>
                          <a:spcPct val="107000"/>
                        </a:lnSpc>
                        <a:spcBef>
                          <a:spcPts val="0"/>
                        </a:spcBef>
                        <a:spcAft>
                          <a:spcPts val="0"/>
                        </a:spcAft>
                      </a:pPr>
                      <a:r>
                        <a:rPr lang="en-US" sz="2000" b="1" kern="1200" dirty="0">
                          <a:solidFill>
                            <a:schemeClr val="lt1"/>
                          </a:solidFill>
                          <a:effectLst/>
                          <a:latin typeface="+mn-lt"/>
                          <a:ea typeface="+mn-ea"/>
                          <a:cs typeface="+mn-cs"/>
                        </a:rPr>
                        <a:t>Sviss</a:t>
                      </a:r>
                    </a:p>
                  </a:txBody>
                  <a:tcPr marL="68580" marR="68580" marT="0" marB="0" anchor="b">
                    <a:solidFill>
                      <a:srgbClr val="609A33"/>
                    </a:solidFill>
                  </a:tcPr>
                </a:tc>
                <a:tc>
                  <a:txBody>
                    <a:bodyPr/>
                    <a:lstStyle/>
                    <a:p>
                      <a:pPr marL="0" marR="0" algn="ctr" defTabSz="914400" rtl="0" eaLnBrk="1" fontAlgn="base" latinLnBrk="0" hangingPunct="1">
                        <a:lnSpc>
                          <a:spcPct val="107000"/>
                        </a:lnSpc>
                        <a:spcBef>
                          <a:spcPts val="0"/>
                        </a:spcBef>
                        <a:spcAft>
                          <a:spcPts val="0"/>
                        </a:spcAft>
                      </a:pPr>
                      <a:r>
                        <a:rPr lang="en-US" sz="2000" b="1" kern="1200" dirty="0">
                          <a:solidFill>
                            <a:schemeClr val="lt1"/>
                          </a:solidFill>
                          <a:effectLst/>
                          <a:latin typeface="+mn-lt"/>
                          <a:ea typeface="+mn-ea"/>
                          <a:cs typeface="+mn-cs"/>
                        </a:rPr>
                        <a:t>Japan</a:t>
                      </a:r>
                    </a:p>
                  </a:txBody>
                  <a:tcPr marL="68580" marR="68580" marT="0" marB="0" anchor="b">
                    <a:solidFill>
                      <a:srgbClr val="609A33"/>
                    </a:solidFill>
                  </a:tcPr>
                </a:tc>
                <a:extLst>
                  <a:ext uri="{0D108BD9-81ED-4DB2-BD59-A6C34878D82A}">
                    <a16:rowId xmlns:a16="http://schemas.microsoft.com/office/drawing/2014/main" val="4252534959"/>
                  </a:ext>
                </a:extLst>
              </a:tr>
              <a:tr h="369668">
                <a:tc>
                  <a:txBody>
                    <a:bodyPr/>
                    <a:lstStyle/>
                    <a:p>
                      <a:pPr marL="0" marR="0" algn="ctr">
                        <a:lnSpc>
                          <a:spcPct val="107000"/>
                        </a:lnSpc>
                        <a:spcBef>
                          <a:spcPts val="0"/>
                        </a:spcBef>
                        <a:spcAft>
                          <a:spcPts val="0"/>
                        </a:spcAft>
                      </a:pPr>
                      <a:r>
                        <a:rPr lang="en-US" sz="2400" dirty="0">
                          <a:solidFill>
                            <a:schemeClr val="tx1"/>
                          </a:solidFill>
                          <a:effectLst/>
                        </a:rPr>
                        <a:t>1970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100.0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100.0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100.0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extLst>
                  <a:ext uri="{0D108BD9-81ED-4DB2-BD59-A6C34878D82A}">
                    <a16:rowId xmlns:a16="http://schemas.microsoft.com/office/drawing/2014/main" val="3450290469"/>
                  </a:ext>
                </a:extLst>
              </a:tr>
              <a:tr h="369668">
                <a:tc>
                  <a:txBody>
                    <a:bodyPr/>
                    <a:lstStyle/>
                    <a:p>
                      <a:pPr marL="0" marR="0" algn="ctr">
                        <a:lnSpc>
                          <a:spcPct val="107000"/>
                        </a:lnSpc>
                        <a:spcBef>
                          <a:spcPts val="0"/>
                        </a:spcBef>
                        <a:spcAft>
                          <a:spcPts val="0"/>
                        </a:spcAft>
                      </a:pPr>
                      <a:r>
                        <a:rPr lang="en-US" sz="2400" dirty="0">
                          <a:solidFill>
                            <a:schemeClr val="tx1"/>
                          </a:solidFill>
                          <a:effectLst/>
                        </a:rPr>
                        <a:t>1980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212.3</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162.3</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232.5</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extLst>
                  <a:ext uri="{0D108BD9-81ED-4DB2-BD59-A6C34878D82A}">
                    <a16:rowId xmlns:a16="http://schemas.microsoft.com/office/drawing/2014/main" val="731525840"/>
                  </a:ext>
                </a:extLst>
              </a:tr>
              <a:tr h="429489">
                <a:tc>
                  <a:txBody>
                    <a:bodyPr/>
                    <a:lstStyle/>
                    <a:p>
                      <a:pPr marL="0" marR="0" algn="ctr">
                        <a:lnSpc>
                          <a:spcPct val="107000"/>
                        </a:lnSpc>
                        <a:spcBef>
                          <a:spcPts val="0"/>
                        </a:spcBef>
                        <a:spcAft>
                          <a:spcPts val="0"/>
                        </a:spcAft>
                      </a:pPr>
                      <a:r>
                        <a:rPr lang="en-US" sz="2400" dirty="0">
                          <a:solidFill>
                            <a:schemeClr val="tx1"/>
                          </a:solidFill>
                          <a:effectLst/>
                        </a:rPr>
                        <a:t>1990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336.5</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226.4</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291.2</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extLst>
                  <a:ext uri="{0D108BD9-81ED-4DB2-BD59-A6C34878D82A}">
                    <a16:rowId xmlns:a16="http://schemas.microsoft.com/office/drawing/2014/main" val="1541114653"/>
                  </a:ext>
                </a:extLst>
              </a:tr>
              <a:tr h="369668">
                <a:tc>
                  <a:txBody>
                    <a:bodyPr/>
                    <a:lstStyle/>
                    <a:p>
                      <a:pPr marL="0" marR="0" algn="ctr">
                        <a:lnSpc>
                          <a:spcPct val="107000"/>
                        </a:lnSpc>
                        <a:spcBef>
                          <a:spcPts val="0"/>
                        </a:spcBef>
                        <a:spcAft>
                          <a:spcPts val="0"/>
                        </a:spcAft>
                      </a:pPr>
                      <a:r>
                        <a:rPr lang="en-US" sz="2400" dirty="0">
                          <a:solidFill>
                            <a:schemeClr val="tx1"/>
                          </a:solidFill>
                          <a:effectLst/>
                        </a:rPr>
                        <a:t>2000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443.5</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278.2</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322.1</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extLst>
                  <a:ext uri="{0D108BD9-81ED-4DB2-BD59-A6C34878D82A}">
                    <a16:rowId xmlns:a16="http://schemas.microsoft.com/office/drawing/2014/main" val="1299577916"/>
                  </a:ext>
                </a:extLst>
              </a:tr>
              <a:tr h="369668">
                <a:tc>
                  <a:txBody>
                    <a:bodyPr/>
                    <a:lstStyle/>
                    <a:p>
                      <a:pPr marL="0" marR="0" algn="ctr">
                        <a:lnSpc>
                          <a:spcPct val="107000"/>
                        </a:lnSpc>
                        <a:spcBef>
                          <a:spcPts val="0"/>
                        </a:spcBef>
                        <a:spcAft>
                          <a:spcPts val="0"/>
                        </a:spcAft>
                      </a:pPr>
                      <a:r>
                        <a:rPr lang="en-US" sz="2400" dirty="0">
                          <a:solidFill>
                            <a:schemeClr val="tx1"/>
                          </a:solidFill>
                          <a:effectLst/>
                        </a:rPr>
                        <a:t>2010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561.6</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304.3</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tc>
                  <a:txBody>
                    <a:bodyPr/>
                    <a:lstStyle/>
                    <a:p>
                      <a:pPr marL="0" marR="0" algn="ctr">
                        <a:lnSpc>
                          <a:spcPct val="107000"/>
                        </a:lnSpc>
                        <a:spcBef>
                          <a:spcPts val="0"/>
                        </a:spcBef>
                        <a:spcAft>
                          <a:spcPts val="0"/>
                        </a:spcAft>
                      </a:pPr>
                      <a:r>
                        <a:rPr lang="en-US" sz="2400" dirty="0">
                          <a:solidFill>
                            <a:schemeClr val="tx1"/>
                          </a:solidFill>
                          <a:effectLst/>
                        </a:rPr>
                        <a:t>313.6</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D2DECD"/>
                    </a:solidFill>
                  </a:tcPr>
                </a:tc>
                <a:extLst>
                  <a:ext uri="{0D108BD9-81ED-4DB2-BD59-A6C34878D82A}">
                    <a16:rowId xmlns:a16="http://schemas.microsoft.com/office/drawing/2014/main" val="4238008067"/>
                  </a:ext>
                </a:extLst>
              </a:tr>
              <a:tr h="369668">
                <a:tc>
                  <a:txBody>
                    <a:bodyPr/>
                    <a:lstStyle/>
                    <a:p>
                      <a:pPr marL="0" marR="0" algn="ctr">
                        <a:lnSpc>
                          <a:spcPct val="107000"/>
                        </a:lnSpc>
                        <a:spcBef>
                          <a:spcPts val="0"/>
                        </a:spcBef>
                        <a:spcAft>
                          <a:spcPts val="0"/>
                        </a:spcAft>
                      </a:pPr>
                      <a:r>
                        <a:rPr lang="en-US" sz="2400" dirty="0">
                          <a:solidFill>
                            <a:schemeClr val="tx1"/>
                          </a:solidFill>
                          <a:effectLst/>
                        </a:rPr>
                        <a:t>2020</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666.6</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302.3</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tc>
                  <a:txBody>
                    <a:bodyPr/>
                    <a:lstStyle/>
                    <a:p>
                      <a:pPr marL="0" marR="0" algn="ctr">
                        <a:lnSpc>
                          <a:spcPct val="107000"/>
                        </a:lnSpc>
                        <a:spcBef>
                          <a:spcPts val="0"/>
                        </a:spcBef>
                        <a:spcAft>
                          <a:spcPts val="0"/>
                        </a:spcAft>
                      </a:pPr>
                      <a:r>
                        <a:rPr lang="en-US" sz="2400" dirty="0">
                          <a:solidFill>
                            <a:schemeClr val="tx1"/>
                          </a:solidFill>
                          <a:effectLst/>
                        </a:rPr>
                        <a:t>331.8</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solidFill>
                      <a:srgbClr val="EAEFE8"/>
                    </a:solidFill>
                  </a:tcPr>
                </a:tc>
                <a:extLst>
                  <a:ext uri="{0D108BD9-81ED-4DB2-BD59-A6C34878D82A}">
                    <a16:rowId xmlns:a16="http://schemas.microsoft.com/office/drawing/2014/main" val="2399401580"/>
                  </a:ext>
                </a:extLst>
              </a:tr>
            </a:tbl>
          </a:graphicData>
        </a:graphic>
      </p:graphicFrame>
      <p:sp>
        <p:nvSpPr>
          <p:cNvPr id="7" name="Rectangle 6"/>
          <p:cNvSpPr/>
          <p:nvPr/>
        </p:nvSpPr>
        <p:spPr>
          <a:xfrm>
            <a:off x="838200" y="4877587"/>
            <a:ext cx="7125903" cy="338554"/>
          </a:xfrm>
          <a:prstGeom prst="rect">
            <a:avLst/>
          </a:prstGeom>
        </p:spPr>
        <p:txBody>
          <a:bodyPr wrap="square">
            <a:spAutoFit/>
          </a:bodyPr>
          <a:lstStyle/>
          <a:p>
            <a:r>
              <a:rPr lang="en-US" sz="1600" b="1" dirty="0">
                <a:ea typeface="Calibri" panose="020F0502020204030204" pitchFamily="34" charset="0"/>
              </a:rPr>
              <a:t>Tafla 3.6 </a:t>
            </a:r>
            <a:r>
              <a:rPr lang="en-US" sz="1600" dirty="0">
                <a:ea typeface="Calibri" panose="020F0502020204030204" pitchFamily="34" charset="0"/>
              </a:rPr>
              <a:t>Vísitala neysluverðs í Bandaríkjunum, Sviss og Japan</a:t>
            </a:r>
            <a:r>
              <a:rPr lang="en-US" sz="1600" baseline="30000" dirty="0">
                <a:ea typeface="Calibri" panose="020F0502020204030204" pitchFamily="34" charset="0"/>
              </a:rPr>
              <a:t>3</a:t>
            </a:r>
            <a:endParaRPr lang="en-US" sz="1600" baseline="30000" dirty="0"/>
          </a:p>
        </p:txBody>
      </p:sp>
      <p:sp>
        <p:nvSpPr>
          <p:cNvPr id="8" name="TextBox 7">
            <a:extLst>
              <a:ext uri="{FF2B5EF4-FFF2-40B4-BE49-F238E27FC236}">
                <a16:creationId xmlns:a16="http://schemas.microsoft.com/office/drawing/2014/main" id="{30B77D47-C168-454A-8E27-ACFAE2525D22}"/>
              </a:ext>
            </a:extLst>
          </p:cNvPr>
          <p:cNvSpPr txBox="1"/>
          <p:nvPr/>
        </p:nvSpPr>
        <p:spPr>
          <a:xfrm>
            <a:off x="774540" y="5375048"/>
            <a:ext cx="10579260" cy="646331"/>
          </a:xfrm>
          <a:prstGeom prst="rect">
            <a:avLst/>
          </a:prstGeom>
          <a:noFill/>
        </p:spPr>
        <p:txBody>
          <a:bodyPr wrap="square" rtlCol="0">
            <a:spAutoFit/>
          </a:bodyPr>
          <a:lstStyle/>
          <a:p>
            <a:r>
              <a:rPr lang="en-US" sz="900" dirty="0"/>
              <a:t>3. Gögn frá US Bureau of Labor Statistics. „Consumer Price Index for All Urban Consumers: All Items in US City Average (CPIAUCNS).“ FRED. Federal Reserve Bank of St. Louis, sótt 31. júlí 2021. https://</a:t>
            </a:r>
            <a:r>
              <a:rPr lang="en-US" sz="900" dirty="0" err="1"/>
              <a:t>fred.stlouisfed.org</a:t>
            </a:r>
            <a:r>
              <a:rPr lang="en-US" sz="900" dirty="0"/>
              <a:t>/series/CPIAUCNS; Efnahags- og framfarastofnunin. „Vísitala neysluverðs: Allir liðir fyrir Sviss (CHECPIALLMINMEI).“ FRED. Seðlabanki St. Louis, sótt 31. júlí 2021. https://</a:t>
            </a:r>
            <a:r>
              <a:rPr lang="en-US" sz="900" dirty="0" err="1"/>
              <a:t>fred.stlouisfed.org</a:t>
            </a:r>
            <a:r>
              <a:rPr lang="en-US" sz="900" dirty="0"/>
              <a:t>/series/CHECPIALLMINMEI; Efnahags- og framfarastofnunin. „Vísitala neysluverðs fyrir alla liði í Japan (JPNCPIALLMINMEI).“ FRED. Seðlabanki St. Louis, sótt 31. júlí 2021. https://</a:t>
            </a:r>
            <a:r>
              <a:rPr lang="en-US" sz="900" dirty="0" err="1"/>
              <a:t>fred.stlouisfed.org</a:t>
            </a:r>
            <a:r>
              <a:rPr lang="en-US" sz="900" dirty="0"/>
              <a:t>/series/JPNCPIALLMINMEI </a:t>
            </a:r>
          </a:p>
        </p:txBody>
      </p:sp>
      <p:sp>
        <p:nvSpPr>
          <p:cNvPr id="9" name="TextBox 8">
            <a:extLst>
              <a:ext uri="{FF2B5EF4-FFF2-40B4-BE49-F238E27FC236}">
                <a16:creationId xmlns:a16="http://schemas.microsoft.com/office/drawing/2014/main" id="{D54967E8-26E9-4E5D-9C71-C29A3876BD57}"/>
              </a:ext>
            </a:extLst>
          </p:cNvPr>
          <p:cNvSpPr txBox="1"/>
          <p:nvPr/>
        </p:nvSpPr>
        <p:spPr>
          <a:xfrm>
            <a:off x="1477926" y="6180286"/>
            <a:ext cx="9207795" cy="646331"/>
          </a:xfrm>
          <a:prstGeom prst="rect">
            <a:avLst/>
          </a:prstGeom>
          <a:noFill/>
        </p:spPr>
        <p:txBody>
          <a:bodyPr wrap="square" rtlCol="0">
            <a:spAutoFit/>
          </a:bodyPr>
          <a:lstStyle/>
          <a:p>
            <a:pPr lvl="0">
              <a:defRPr/>
            </a:pPr>
            <a:r>
              <a:rPr lang="en-US" sz="1200" dirty="0">
                <a:solidFill>
                  <a:srgbClr val="1F2328"/>
                </a:solidFill>
                <a:latin typeface="Monaspace Neon"/>
              </a:rPr>
              <a:t>Þetta viðbótarefni frá OpenStax er © Rice University og gefið út samkvæmt alþjóðlega CC BY-NC-SA 4.0 leyfinu. Heimilt er að afrita það eða breyta því, en aðeins í óviðskiptalegum tilgangi. Tilgreina verður OpenStax og Rice University sem rétthafa og geta allra breytinga. Öllum aðlöguðum útgáfum verður að deila með sams konar leyfi.</a:t>
            </a:r>
            <a:endParaRPr lang="en-US" sz="1200" dirty="0">
              <a:solidFill>
                <a:srgbClr val="464846"/>
              </a:solidFill>
            </a:endParaRPr>
          </a:p>
        </p:txBody>
      </p:sp>
    </p:spTree>
    <p:extLst>
      <p:ext uri="{BB962C8B-B14F-4D97-AF65-F5344CB8AC3E}">
        <p14:creationId xmlns:p14="http://schemas.microsoft.com/office/powerpoint/2010/main" val="3951391279"/>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7DDEAB-6D0C-42AD-9E6B-21293A977E6D}">
  <ds:schemaRefs>
    <ds:schemaRef ds:uri="http://schemas.microsoft.com/sharepoint/v3/contenttype/forms"/>
  </ds:schemaRefs>
</ds:datastoreItem>
</file>

<file path=customXml/itemProps2.xml><?xml version="1.0" encoding="utf-8"?>
<ds:datastoreItem xmlns:ds="http://schemas.openxmlformats.org/officeDocument/2006/customXml" ds:itemID="{2103A9A6-08B6-46C5-862C-AD8B57FDF1CD}">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CF775915-AF32-4CB0-8AAE-29F1D20DA4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960</TotalTime>
  <Words>1603</Words>
  <Application>Microsoft Macintosh PowerPoint</Application>
  <PresentationFormat>Widescreen</PresentationFormat>
  <Paragraphs>102</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Cambria Math</vt:lpstr>
      <vt:lpstr>Monaspace Neon</vt:lpstr>
      <vt:lpstr>Office Theme</vt:lpstr>
      <vt:lpstr>Principles of Finance</vt:lpstr>
      <vt:lpstr>3.1 Microeconomics</vt:lpstr>
      <vt:lpstr> 3.1 LO 2: Discuss how changes in demand will impact equilibrium price and quantity. </vt:lpstr>
      <vt:lpstr>3.1 LO 3: Discuss how changes in supply will impact equilibrium price and quantity.</vt:lpstr>
      <vt:lpstr>3.1 Microeconomics: Equilibrium</vt:lpstr>
      <vt:lpstr>3.2 Macroeconomics</vt:lpstr>
      <vt:lpstr>3.3 LO 1: Outline the stages of the business cycle.  </vt:lpstr>
      <vt:lpstr>3.4 Interest Rates </vt:lpstr>
      <vt:lpstr>3.4 LO 3: Explain the relationship between interest rates and risk.  </vt:lpstr>
      <vt:lpstr>3.4 LO 3: Risk Premiums</vt:lpstr>
      <vt:lpstr>3.5 Foreign Exchange Rates</vt:lpstr>
      <vt:lpstr>3.5 LO 1: Explain what it means for a currency to appreciate or depreciate.</vt:lpstr>
      <vt:lpstr>3.5 LO 3: Explain the risks involved in translation exposure.</vt:lpstr>
      <vt:lpstr>3.6 Sources and Characteristics of Economic Data</vt:lpstr>
      <vt:lpstr>3.6 LO 1: Interpret economic data.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179</cp:revision>
  <dcterms:created xsi:type="dcterms:W3CDTF">2018-05-29T21:16:34Z</dcterms:created>
  <dcterms:modified xsi:type="dcterms:W3CDTF">2026-02-26T20:00:21Z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