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commentAuthors.xml" ContentType="application/vnd.openxmlformats-officedocument.presentationml.commentAuthors+xml"/>
  <Override PartName="/ppt/media/image3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  <p:sldMasterId id="2147483649" r:id="rId5"/>
  </p:sldMasterIdLst>
  <p:notesMasterIdLst>
    <p:notesMasterId r:id="rId28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x="12193588" cy="6858000"/>
  <p:notesSz cx="7772400" cy="10058400"/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742950" indent="-28575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11430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6002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20574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w" initials="" lastIdx="2" clrIdx="0"/>
  <p:cmAuthor id="2" name="Marlo Bennett" initials="MB" lastIdx="1" clrIdx="1">
    <p:extLst>
      <p:ext uri="{19B8F6BF-5375-455C-9EA6-DF929625EA0E}">
        <p15:presenceInfo xmlns:p15="http://schemas.microsoft.com/office/powerpoint/2012/main" userId="Marlo Bennet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2E9528-56DF-6CA5-2227-969859C7C7EB}" v="41" dt="2022-03-24T14:40:45.8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 autoAdjust="0"/>
    <p:restoredTop sz="96301" autoAdjust="0"/>
  </p:normalViewPr>
  <p:slideViewPr>
    <p:cSldViewPr showGuides="1">
      <p:cViewPr varScale="1">
        <p:scale>
          <a:sx n="122" d="100"/>
          <a:sy n="122" d="100"/>
        </p:scale>
        <p:origin x="680" y="20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-17268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29" Type="http://schemas.openxmlformats.org/officeDocument/2006/relationships/commentAuthors" Target="commentAuthor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33" Type="http://schemas.openxmlformats.org/officeDocument/2006/relationships/tableStyles" Target="tableStyles.xml"/><Relationship Id="rId34" Type="http://schemas.microsoft.com/office/2016/11/relationships/changesInfo" Target="changesInfos/changesInfo1.xml"/><Relationship Id="rId35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y Pecora" userId="S::e.pecora@sixredmarbles.com::8474b31c-570b-43b3-a96f-3b8ab99b3357" providerId="AD" clId="Web-{612E9528-56DF-6CA5-2227-969859C7C7EB}"/>
    <pc:docChg chg="modSld">
      <pc:chgData name="Emily Pecora" userId="S::e.pecora@sixredmarbles.com::8474b31c-570b-43b3-a96f-3b8ab99b3357" providerId="AD" clId="Web-{612E9528-56DF-6CA5-2227-969859C7C7EB}" dt="2022-03-24T14:40:45.817" v="32" actId="20577"/>
      <pc:docMkLst>
        <pc:docMk/>
      </pc:docMkLst>
      <pc:sldChg chg="modSp">
        <pc:chgData name="Emily Pecora" userId="S::e.pecora@sixredmarbles.com::8474b31c-570b-43b3-a96f-3b8ab99b3357" providerId="AD" clId="Web-{612E9528-56DF-6CA5-2227-969859C7C7EB}" dt="2022-03-24T14:33:43.910" v="1" actId="20577"/>
        <pc:sldMkLst>
          <pc:docMk/>
          <pc:sldMk cId="0" sldId="257"/>
        </pc:sldMkLst>
        <pc:spChg chg="mod">
          <ac:chgData name="Emily Pecora" userId="S::e.pecora@sixredmarbles.com::8474b31c-570b-43b3-a96f-3b8ab99b3357" providerId="AD" clId="Web-{612E9528-56DF-6CA5-2227-969859C7C7EB}" dt="2022-03-24T14:33:43.910" v="1" actId="20577"/>
          <ac:spMkLst>
            <pc:docMk/>
            <pc:sldMk cId="0" sldId="257"/>
            <ac:spMk id="6146" creationId="{8E9D578A-45E4-0C4F-900A-5413D8566723}"/>
          </ac:spMkLst>
        </pc:spChg>
      </pc:sldChg>
      <pc:sldChg chg="modSp">
        <pc:chgData name="Emily Pecora" userId="S::e.pecora@sixredmarbles.com::8474b31c-570b-43b3-a96f-3b8ab99b3357" providerId="AD" clId="Web-{612E9528-56DF-6CA5-2227-969859C7C7EB}" dt="2022-03-24T14:33:52.739" v="2" actId="1076"/>
        <pc:sldMkLst>
          <pc:docMk/>
          <pc:sldMk cId="0" sldId="259"/>
        </pc:sldMkLst>
        <pc:spChg chg="mod">
          <ac:chgData name="Emily Pecora" userId="S::e.pecora@sixredmarbles.com::8474b31c-570b-43b3-a96f-3b8ab99b3357" providerId="AD" clId="Web-{612E9528-56DF-6CA5-2227-969859C7C7EB}" dt="2022-03-24T14:33:52.739" v="2" actId="1076"/>
          <ac:spMkLst>
            <pc:docMk/>
            <pc:sldMk cId="0" sldId="259"/>
            <ac:spMk id="8194" creationId="{1A146F07-761F-A445-B21C-2BBEED0C8BBB}"/>
          </ac:spMkLst>
        </pc:spChg>
      </pc:sldChg>
      <pc:sldChg chg="modSp">
        <pc:chgData name="Emily Pecora" userId="S::e.pecora@sixredmarbles.com::8474b31c-570b-43b3-a96f-3b8ab99b3357" providerId="AD" clId="Web-{612E9528-56DF-6CA5-2227-969859C7C7EB}" dt="2022-03-24T14:34:10.332" v="4" actId="20577"/>
        <pc:sldMkLst>
          <pc:docMk/>
          <pc:sldMk cId="0" sldId="263"/>
        </pc:sldMkLst>
        <pc:spChg chg="mod">
          <ac:chgData name="Emily Pecora" userId="S::e.pecora@sixredmarbles.com::8474b31c-570b-43b3-a96f-3b8ab99b3357" providerId="AD" clId="Web-{612E9528-56DF-6CA5-2227-969859C7C7EB}" dt="2022-03-24T14:34:10.332" v="4" actId="20577"/>
          <ac:spMkLst>
            <pc:docMk/>
            <pc:sldMk cId="0" sldId="263"/>
            <ac:spMk id="12290" creationId="{39580C20-C9AD-1D4D-8CBA-E3D14362924B}"/>
          </ac:spMkLst>
        </pc:spChg>
      </pc:sldChg>
      <pc:sldChg chg="modSp">
        <pc:chgData name="Emily Pecora" userId="S::e.pecora@sixredmarbles.com::8474b31c-570b-43b3-a96f-3b8ab99b3357" providerId="AD" clId="Web-{612E9528-56DF-6CA5-2227-969859C7C7EB}" dt="2022-03-24T14:34:22.551" v="6" actId="20577"/>
        <pc:sldMkLst>
          <pc:docMk/>
          <pc:sldMk cId="0" sldId="267"/>
        </pc:sldMkLst>
        <pc:spChg chg="mod">
          <ac:chgData name="Emily Pecora" userId="S::e.pecora@sixredmarbles.com::8474b31c-570b-43b3-a96f-3b8ab99b3357" providerId="AD" clId="Web-{612E9528-56DF-6CA5-2227-969859C7C7EB}" dt="2022-03-24T14:34:22.551" v="6" actId="20577"/>
          <ac:spMkLst>
            <pc:docMk/>
            <pc:sldMk cId="0" sldId="267"/>
            <ac:spMk id="26626" creationId="{F030348C-88B5-214A-9CD9-300A7EE0F5F3}"/>
          </ac:spMkLst>
        </pc:spChg>
      </pc:sldChg>
      <pc:sldChg chg="modSp">
        <pc:chgData name="Emily Pecora" userId="S::e.pecora@sixredmarbles.com::8474b31c-570b-43b3-a96f-3b8ab99b3357" providerId="AD" clId="Web-{612E9528-56DF-6CA5-2227-969859C7C7EB}" dt="2022-03-24T14:34:37.895" v="8" actId="20577"/>
        <pc:sldMkLst>
          <pc:docMk/>
          <pc:sldMk cId="0" sldId="269"/>
        </pc:sldMkLst>
        <pc:spChg chg="mod">
          <ac:chgData name="Emily Pecora" userId="S::e.pecora@sixredmarbles.com::8474b31c-570b-43b3-a96f-3b8ab99b3357" providerId="AD" clId="Web-{612E9528-56DF-6CA5-2227-969859C7C7EB}" dt="2022-03-24T14:34:37.895" v="8" actId="20577"/>
          <ac:spMkLst>
            <pc:docMk/>
            <pc:sldMk cId="0" sldId="269"/>
            <ac:spMk id="30722" creationId="{31DE04E4-4D3D-5044-B6AE-F61B04CB836A}"/>
          </ac:spMkLst>
        </pc:spChg>
      </pc:sldChg>
      <pc:sldChg chg="modSp">
        <pc:chgData name="Emily Pecora" userId="S::e.pecora@sixredmarbles.com::8474b31c-570b-43b3-a96f-3b8ab99b3357" providerId="AD" clId="Web-{612E9528-56DF-6CA5-2227-969859C7C7EB}" dt="2022-03-24T14:36:22.301" v="13" actId="1076"/>
        <pc:sldMkLst>
          <pc:docMk/>
          <pc:sldMk cId="0" sldId="270"/>
        </pc:sldMkLst>
        <pc:spChg chg="mod">
          <ac:chgData name="Emily Pecora" userId="S::e.pecora@sixredmarbles.com::8474b31c-570b-43b3-a96f-3b8ab99b3357" providerId="AD" clId="Web-{612E9528-56DF-6CA5-2227-969859C7C7EB}" dt="2022-03-24T14:36:22.301" v="13" actId="1076"/>
          <ac:spMkLst>
            <pc:docMk/>
            <pc:sldMk cId="0" sldId="270"/>
            <ac:spMk id="32770" creationId="{64F523A6-B6C0-5145-A4A6-31BD5482D0CA}"/>
          </ac:spMkLst>
        </pc:spChg>
      </pc:sldChg>
      <pc:sldChg chg="modSp">
        <pc:chgData name="Emily Pecora" userId="S::e.pecora@sixredmarbles.com::8474b31c-570b-43b3-a96f-3b8ab99b3357" providerId="AD" clId="Web-{612E9528-56DF-6CA5-2227-969859C7C7EB}" dt="2022-03-24T14:36:37.833" v="15" actId="20577"/>
        <pc:sldMkLst>
          <pc:docMk/>
          <pc:sldMk cId="0" sldId="272"/>
        </pc:sldMkLst>
        <pc:spChg chg="mod">
          <ac:chgData name="Emily Pecora" userId="S::e.pecora@sixredmarbles.com::8474b31c-570b-43b3-a96f-3b8ab99b3357" providerId="AD" clId="Web-{612E9528-56DF-6CA5-2227-969859C7C7EB}" dt="2022-03-24T14:36:37.833" v="15" actId="20577"/>
          <ac:spMkLst>
            <pc:docMk/>
            <pc:sldMk cId="0" sldId="272"/>
            <ac:spMk id="36866" creationId="{E0BA0048-8A1E-E54D-AED0-401A9873F8C0}"/>
          </ac:spMkLst>
        </pc:spChg>
      </pc:sldChg>
      <pc:sldChg chg="modSp">
        <pc:chgData name="Emily Pecora" userId="S::e.pecora@sixredmarbles.com::8474b31c-570b-43b3-a96f-3b8ab99b3357" providerId="AD" clId="Web-{612E9528-56DF-6CA5-2227-969859C7C7EB}" dt="2022-03-24T14:36:43.192" v="17" actId="20577"/>
        <pc:sldMkLst>
          <pc:docMk/>
          <pc:sldMk cId="0" sldId="273"/>
        </pc:sldMkLst>
        <pc:spChg chg="mod">
          <ac:chgData name="Emily Pecora" userId="S::e.pecora@sixredmarbles.com::8474b31c-570b-43b3-a96f-3b8ab99b3357" providerId="AD" clId="Web-{612E9528-56DF-6CA5-2227-969859C7C7EB}" dt="2022-03-24T14:36:43.192" v="17" actId="20577"/>
          <ac:spMkLst>
            <pc:docMk/>
            <pc:sldMk cId="0" sldId="273"/>
            <ac:spMk id="38914" creationId="{85C98AD1-40FE-9A4A-AB89-4EC8A886A243}"/>
          </ac:spMkLst>
        </pc:spChg>
      </pc:sldChg>
      <pc:sldChg chg="modSp">
        <pc:chgData name="Emily Pecora" userId="S::e.pecora@sixredmarbles.com::8474b31c-570b-43b3-a96f-3b8ab99b3357" providerId="AD" clId="Web-{612E9528-56DF-6CA5-2227-969859C7C7EB}" dt="2022-03-24T14:36:53.395" v="18" actId="1076"/>
        <pc:sldMkLst>
          <pc:docMk/>
          <pc:sldMk cId="0" sldId="274"/>
        </pc:sldMkLst>
        <pc:spChg chg="mod">
          <ac:chgData name="Emily Pecora" userId="S::e.pecora@sixredmarbles.com::8474b31c-570b-43b3-a96f-3b8ab99b3357" providerId="AD" clId="Web-{612E9528-56DF-6CA5-2227-969859C7C7EB}" dt="2022-03-24T14:36:53.395" v="18" actId="1076"/>
          <ac:spMkLst>
            <pc:docMk/>
            <pc:sldMk cId="0" sldId="274"/>
            <ac:spMk id="23554" creationId="{06C75481-9F16-8C49-923B-959D108C57E9}"/>
          </ac:spMkLst>
        </pc:spChg>
      </pc:sldChg>
      <pc:sldChg chg="modSp">
        <pc:chgData name="Emily Pecora" userId="S::e.pecora@sixredmarbles.com::8474b31c-570b-43b3-a96f-3b8ab99b3357" providerId="AD" clId="Web-{612E9528-56DF-6CA5-2227-969859C7C7EB}" dt="2022-03-24T14:40:45.817" v="32" actId="20577"/>
        <pc:sldMkLst>
          <pc:docMk/>
          <pc:sldMk cId="0" sldId="275"/>
        </pc:sldMkLst>
        <pc:spChg chg="mod">
          <ac:chgData name="Emily Pecora" userId="S::e.pecora@sixredmarbles.com::8474b31c-570b-43b3-a96f-3b8ab99b3357" providerId="AD" clId="Web-{612E9528-56DF-6CA5-2227-969859C7C7EB}" dt="2022-03-24T14:40:45.817" v="32" actId="20577"/>
          <ac:spMkLst>
            <pc:docMk/>
            <pc:sldMk cId="0" sldId="275"/>
            <ac:spMk id="24578" creationId="{E44CAD59-8E01-BA48-8E29-0C62F2D5A845}"/>
          </ac:spMkLst>
        </pc:spChg>
      </pc:sldChg>
      <pc:sldChg chg="modSp">
        <pc:chgData name="Emily Pecora" userId="S::e.pecora@sixredmarbles.com::8474b31c-570b-43b3-a96f-3b8ab99b3357" providerId="AD" clId="Web-{612E9528-56DF-6CA5-2227-969859C7C7EB}" dt="2022-03-24T14:37:18.364" v="20" actId="20577"/>
        <pc:sldMkLst>
          <pc:docMk/>
          <pc:sldMk cId="0" sldId="276"/>
        </pc:sldMkLst>
        <pc:spChg chg="mod">
          <ac:chgData name="Emily Pecora" userId="S::e.pecora@sixredmarbles.com::8474b31c-570b-43b3-a96f-3b8ab99b3357" providerId="AD" clId="Web-{612E9528-56DF-6CA5-2227-969859C7C7EB}" dt="2022-03-24T14:37:18.364" v="20" actId="20577"/>
          <ac:spMkLst>
            <pc:docMk/>
            <pc:sldMk cId="0" sldId="276"/>
            <ac:spMk id="45058" creationId="{9FEE522A-F973-C443-8B10-13593F7F2103}"/>
          </ac:spMkLst>
        </pc:spChg>
      </pc:sldChg>
      <pc:sldChg chg="modSp">
        <pc:chgData name="Emily Pecora" userId="S::e.pecora@sixredmarbles.com::8474b31c-570b-43b3-a96f-3b8ab99b3357" providerId="AD" clId="Web-{612E9528-56DF-6CA5-2227-969859C7C7EB}" dt="2022-03-24T14:37:23.817" v="21" actId="1076"/>
        <pc:sldMkLst>
          <pc:docMk/>
          <pc:sldMk cId="0" sldId="277"/>
        </pc:sldMkLst>
        <pc:spChg chg="mod">
          <ac:chgData name="Emily Pecora" userId="S::e.pecora@sixredmarbles.com::8474b31c-570b-43b3-a96f-3b8ab99b3357" providerId="AD" clId="Web-{612E9528-56DF-6CA5-2227-969859C7C7EB}" dt="2022-03-24T14:37:23.817" v="21" actId="1076"/>
          <ac:spMkLst>
            <pc:docMk/>
            <pc:sldMk cId="0" sldId="277"/>
            <ac:spMk id="47107" creationId="{29EF96FE-251B-4C48-8792-00BAE4BBA14D}"/>
          </ac:spMkLst>
        </pc:spChg>
      </pc:sldChg>
    </pc:docChg>
  </pc:docChgLst>
</pc:chgInfo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1">
            <a:extLst>
              <a:ext uri="{FF2B5EF4-FFF2-40B4-BE49-F238E27FC236}">
                <a16:creationId xmlns:a16="http://schemas.microsoft.com/office/drawing/2014/main" id="{BDAC5B45-9750-4C4F-8276-8FD8902C20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 cap="sq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3075" name="AutoShape 2">
            <a:extLst>
              <a:ext uri="{FF2B5EF4-FFF2-40B4-BE49-F238E27FC236}">
                <a16:creationId xmlns:a16="http://schemas.microsoft.com/office/drawing/2014/main" id="{556B1DF2-188A-D546-ABC1-74E2E3A5B2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3076" name="AutoShape 3">
            <a:extLst>
              <a:ext uri="{FF2B5EF4-FFF2-40B4-BE49-F238E27FC236}">
                <a16:creationId xmlns:a16="http://schemas.microsoft.com/office/drawing/2014/main" id="{31576291-8EB9-EE42-B8A7-7295642FFD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3077" name="AutoShape 4">
            <a:extLst>
              <a:ext uri="{FF2B5EF4-FFF2-40B4-BE49-F238E27FC236}">
                <a16:creationId xmlns:a16="http://schemas.microsoft.com/office/drawing/2014/main" id="{77717C68-BC4C-3E43-9254-45D8190FCA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3078" name="AutoShape 5">
            <a:extLst>
              <a:ext uri="{FF2B5EF4-FFF2-40B4-BE49-F238E27FC236}">
                <a16:creationId xmlns:a16="http://schemas.microsoft.com/office/drawing/2014/main" id="{1A5B1C1B-E793-6747-BFB4-B5180F08F6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3079" name="AutoShape 6">
            <a:extLst>
              <a:ext uri="{FF2B5EF4-FFF2-40B4-BE49-F238E27FC236}">
                <a16:creationId xmlns:a16="http://schemas.microsoft.com/office/drawing/2014/main" id="{4F871326-ACCB-CE49-9769-A9DC0C77EE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3080" name="AutoShape 7">
            <a:extLst>
              <a:ext uri="{FF2B5EF4-FFF2-40B4-BE49-F238E27FC236}">
                <a16:creationId xmlns:a16="http://schemas.microsoft.com/office/drawing/2014/main" id="{28263CE9-D85E-EC4C-821D-84E8116583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3081" name="AutoShape 8">
            <a:extLst>
              <a:ext uri="{FF2B5EF4-FFF2-40B4-BE49-F238E27FC236}">
                <a16:creationId xmlns:a16="http://schemas.microsoft.com/office/drawing/2014/main" id="{85BDC047-5A07-314A-B348-2CCC303326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3082" name="AutoShape 9">
            <a:extLst>
              <a:ext uri="{FF2B5EF4-FFF2-40B4-BE49-F238E27FC236}">
                <a16:creationId xmlns:a16="http://schemas.microsoft.com/office/drawing/2014/main" id="{A2A0BF91-F51F-E44E-BCBB-81111BE5AF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3083" name="AutoShape 10">
            <a:extLst>
              <a:ext uri="{FF2B5EF4-FFF2-40B4-BE49-F238E27FC236}">
                <a16:creationId xmlns:a16="http://schemas.microsoft.com/office/drawing/2014/main" id="{3068C757-4FDB-0D42-B5B0-8AD28AE53E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3084" name="AutoShape 11">
            <a:extLst>
              <a:ext uri="{FF2B5EF4-FFF2-40B4-BE49-F238E27FC236}">
                <a16:creationId xmlns:a16="http://schemas.microsoft.com/office/drawing/2014/main" id="{EF6C5D9B-DC75-BF45-9249-E495F353E1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3085" name="Rectangle 12">
            <a:extLst>
              <a:ext uri="{FF2B5EF4-FFF2-40B4-BE49-F238E27FC236}">
                <a16:creationId xmlns:a16="http://schemas.microsoft.com/office/drawing/2014/main" id="{2BCD221F-CE17-CA4E-9DAF-75A3E410C1C0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10150" cy="3752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4109" name="Rectangle 13">
            <a:extLst>
              <a:ext uri="{FF2B5EF4-FFF2-40B4-BE49-F238E27FC236}">
                <a16:creationId xmlns:a16="http://schemas.microsoft.com/office/drawing/2014/main" id="{A5752506-90BC-3141-90FD-B5DC54ACBC3A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199188" cy="450691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noProof="0"/>
          </a:p>
        </p:txBody>
      </p:sp>
      <p:sp>
        <p:nvSpPr>
          <p:cNvPr id="3087" name="Text Box 14">
            <a:extLst>
              <a:ext uri="{FF2B5EF4-FFF2-40B4-BE49-F238E27FC236}">
                <a16:creationId xmlns:a16="http://schemas.microsoft.com/office/drawing/2014/main" id="{09D3F6B9-49C3-ED40-9D88-F3E4C06091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3088" name="Text Box 15">
            <a:extLst>
              <a:ext uri="{FF2B5EF4-FFF2-40B4-BE49-F238E27FC236}">
                <a16:creationId xmlns:a16="http://schemas.microsoft.com/office/drawing/2014/main" id="{5D5D35EC-4205-FF4B-810D-1D6C7031A9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0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3089" name="Text Box 16">
            <a:extLst>
              <a:ext uri="{FF2B5EF4-FFF2-40B4-BE49-F238E27FC236}">
                <a16:creationId xmlns:a16="http://schemas.microsoft.com/office/drawing/2014/main" id="{69974DB5-8907-7B4F-A094-2945DBC9DA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4113" name="Rectangle 17">
            <a:extLst>
              <a:ext uri="{FF2B5EF4-FFF2-40B4-BE49-F238E27FC236}">
                <a16:creationId xmlns:a16="http://schemas.microsoft.com/office/drawing/2014/main" id="{DAFA35A5-0B1F-0946-9685-716B55944054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54387" cy="4841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0B2A1223-8EBF-6949-A0EA-657016164C4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11914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7">
            <a:extLst>
              <a:ext uri="{FF2B5EF4-FFF2-40B4-BE49-F238E27FC236}">
                <a16:creationId xmlns:a16="http://schemas.microsoft.com/office/drawing/2014/main" id="{7484E0DF-2BBE-294F-B094-ED7192741DB4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2356FEF-D7AC-EB4C-BE3E-402CC958AA46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en-US" altLang="en-US" sz="1400" dirty="0"/>
          </a:p>
        </p:txBody>
      </p:sp>
      <p:sp>
        <p:nvSpPr>
          <p:cNvPr id="5123" name="Text Box 1">
            <a:extLst>
              <a:ext uri="{FF2B5EF4-FFF2-40B4-BE49-F238E27FC236}">
                <a16:creationId xmlns:a16="http://schemas.microsoft.com/office/drawing/2014/main" id="{26C9B766-0ACB-DA4B-8ADE-168E32FCDA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7AA01C28-8BE4-CA44-8E01-79142DC19E0A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en-US" altLang="en-US" sz="1400" dirty="0"/>
          </a:p>
        </p:txBody>
      </p:sp>
      <p:sp>
        <p:nvSpPr>
          <p:cNvPr id="5124" name="Text Box 2">
            <a:extLst>
              <a:ext uri="{FF2B5EF4-FFF2-40B4-BE49-F238E27FC236}">
                <a16:creationId xmlns:a16="http://schemas.microsoft.com/office/drawing/2014/main" id="{02665FB6-1454-F54A-9072-81F072A9A7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5" name="Text Box 3">
            <a:extLst>
              <a:ext uri="{FF2B5EF4-FFF2-40B4-BE49-F238E27FC236}">
                <a16:creationId xmlns:a16="http://schemas.microsoft.com/office/drawing/2014/main" id="{1CDA6DEF-40F5-8F4D-B95D-E9B278E4ED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412150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7">
            <a:extLst>
              <a:ext uri="{FF2B5EF4-FFF2-40B4-BE49-F238E27FC236}">
                <a16:creationId xmlns:a16="http://schemas.microsoft.com/office/drawing/2014/main" id="{2D3E1CA1-DC36-0A46-8D90-B77067158671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0209453-9C96-E443-B354-C6EEA310F099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en-US" sz="1400" dirty="0"/>
          </a:p>
        </p:txBody>
      </p:sp>
      <p:sp>
        <p:nvSpPr>
          <p:cNvPr id="7171" name="Text Box 1">
            <a:extLst>
              <a:ext uri="{FF2B5EF4-FFF2-40B4-BE49-F238E27FC236}">
                <a16:creationId xmlns:a16="http://schemas.microsoft.com/office/drawing/2014/main" id="{09FDCE11-4009-3446-AB1C-1217E0DE9F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EABBCE48-D719-FA4B-B8E8-E07D1425C4C5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en-US" sz="1400" dirty="0"/>
          </a:p>
        </p:txBody>
      </p:sp>
      <p:sp>
        <p:nvSpPr>
          <p:cNvPr id="7172" name="Text Box 2">
            <a:extLst>
              <a:ext uri="{FF2B5EF4-FFF2-40B4-BE49-F238E27FC236}">
                <a16:creationId xmlns:a16="http://schemas.microsoft.com/office/drawing/2014/main" id="{F4CE395B-8805-0B4F-B269-B9BBAA2CBD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3" name="Text Box 3">
            <a:extLst>
              <a:ext uri="{FF2B5EF4-FFF2-40B4-BE49-F238E27FC236}">
                <a16:creationId xmlns:a16="http://schemas.microsoft.com/office/drawing/2014/main" id="{4C71A00D-06F0-D441-9308-249935E361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035231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7">
            <a:extLst>
              <a:ext uri="{FF2B5EF4-FFF2-40B4-BE49-F238E27FC236}">
                <a16:creationId xmlns:a16="http://schemas.microsoft.com/office/drawing/2014/main" id="{C5CCB09A-F778-DC43-BAF1-F533FF75264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EDB133D-4193-6B4A-8E1E-3B0F16C2EE70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en-US" sz="1400" dirty="0"/>
          </a:p>
        </p:txBody>
      </p:sp>
      <p:sp>
        <p:nvSpPr>
          <p:cNvPr id="9219" name="Text Box 1">
            <a:extLst>
              <a:ext uri="{FF2B5EF4-FFF2-40B4-BE49-F238E27FC236}">
                <a16:creationId xmlns:a16="http://schemas.microsoft.com/office/drawing/2014/main" id="{E95F29F9-1437-FC4C-A511-B937C8534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E4FFF3C0-4B01-E848-BDD3-82AAA017AEE7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en-US" sz="1400" dirty="0"/>
          </a:p>
        </p:txBody>
      </p:sp>
      <p:sp>
        <p:nvSpPr>
          <p:cNvPr id="9220" name="Text Box 2">
            <a:extLst>
              <a:ext uri="{FF2B5EF4-FFF2-40B4-BE49-F238E27FC236}">
                <a16:creationId xmlns:a16="http://schemas.microsoft.com/office/drawing/2014/main" id="{1105025C-A8C9-9641-A2EF-1565BEAC55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221" name="Text Box 3">
            <a:extLst>
              <a:ext uri="{FF2B5EF4-FFF2-40B4-BE49-F238E27FC236}">
                <a16:creationId xmlns:a16="http://schemas.microsoft.com/office/drawing/2014/main" id="{15433EEB-5941-5B48-B3E8-2F5A2E1A09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293530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7">
            <a:extLst>
              <a:ext uri="{FF2B5EF4-FFF2-40B4-BE49-F238E27FC236}">
                <a16:creationId xmlns:a16="http://schemas.microsoft.com/office/drawing/2014/main" id="{21486562-4148-BF45-86B1-E754E27CC5E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392A48E-3543-704E-8871-4FB9B85A2D0F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en-US" sz="1400" dirty="0"/>
          </a:p>
        </p:txBody>
      </p:sp>
      <p:sp>
        <p:nvSpPr>
          <p:cNvPr id="11267" name="Text Box 1">
            <a:extLst>
              <a:ext uri="{FF2B5EF4-FFF2-40B4-BE49-F238E27FC236}">
                <a16:creationId xmlns:a16="http://schemas.microsoft.com/office/drawing/2014/main" id="{68A07C4C-C1EB-FF48-9F64-ED4129B8C8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A44D6E8C-2B4F-5F40-8A9E-0460EE65D42B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en-US" sz="1400" dirty="0"/>
          </a:p>
        </p:txBody>
      </p:sp>
      <p:sp>
        <p:nvSpPr>
          <p:cNvPr id="11268" name="Text Box 2">
            <a:extLst>
              <a:ext uri="{FF2B5EF4-FFF2-40B4-BE49-F238E27FC236}">
                <a16:creationId xmlns:a16="http://schemas.microsoft.com/office/drawing/2014/main" id="{43BBDB97-AF61-6144-BE37-B2CEA03F23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69" name="Text Box 3">
            <a:extLst>
              <a:ext uri="{FF2B5EF4-FFF2-40B4-BE49-F238E27FC236}">
                <a16:creationId xmlns:a16="http://schemas.microsoft.com/office/drawing/2014/main" id="{40096BF6-EBFD-5441-8857-4F3D616853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578148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7">
            <a:extLst>
              <a:ext uri="{FF2B5EF4-FFF2-40B4-BE49-F238E27FC236}">
                <a16:creationId xmlns:a16="http://schemas.microsoft.com/office/drawing/2014/main" id="{1B691F76-5D32-A44A-9C51-4B85F3A01F54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13B4E1E-CFEA-3C47-94C0-E68A757AB5EF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en-US" sz="1400" dirty="0"/>
          </a:p>
        </p:txBody>
      </p:sp>
      <p:sp>
        <p:nvSpPr>
          <p:cNvPr id="13315" name="Text Box 1">
            <a:extLst>
              <a:ext uri="{FF2B5EF4-FFF2-40B4-BE49-F238E27FC236}">
                <a16:creationId xmlns:a16="http://schemas.microsoft.com/office/drawing/2014/main" id="{4296FA13-06BF-174A-9252-4AAF8CD58F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D43E37A7-2233-5845-B9BF-E99BB67D5979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en-US" sz="1400" dirty="0"/>
          </a:p>
        </p:txBody>
      </p:sp>
      <p:sp>
        <p:nvSpPr>
          <p:cNvPr id="13316" name="Text Box 2">
            <a:extLst>
              <a:ext uri="{FF2B5EF4-FFF2-40B4-BE49-F238E27FC236}">
                <a16:creationId xmlns:a16="http://schemas.microsoft.com/office/drawing/2014/main" id="{023E16BC-A658-B449-8658-808005AC7D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317" name="Text Box 3">
            <a:extLst>
              <a:ext uri="{FF2B5EF4-FFF2-40B4-BE49-F238E27FC236}">
                <a16:creationId xmlns:a16="http://schemas.microsoft.com/office/drawing/2014/main" id="{0A26ADF7-3E43-F848-B693-8B48A1F039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536657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7">
            <a:extLst>
              <a:ext uri="{FF2B5EF4-FFF2-40B4-BE49-F238E27FC236}">
                <a16:creationId xmlns:a16="http://schemas.microsoft.com/office/drawing/2014/main" id="{EEBC7514-82B5-8641-8BD9-022B46970C09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BB46574-FD00-ED45-B522-7467C41D8172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en-US" sz="1400" dirty="0"/>
          </a:p>
        </p:txBody>
      </p:sp>
      <p:sp>
        <p:nvSpPr>
          <p:cNvPr id="15363" name="Text Box 1">
            <a:extLst>
              <a:ext uri="{FF2B5EF4-FFF2-40B4-BE49-F238E27FC236}">
                <a16:creationId xmlns:a16="http://schemas.microsoft.com/office/drawing/2014/main" id="{22CA24C7-ABB7-2849-B259-58271DF6BC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776A445F-79F5-424E-A34D-563D0973D2C3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en-US" sz="1400" dirty="0"/>
          </a:p>
        </p:txBody>
      </p:sp>
      <p:sp>
        <p:nvSpPr>
          <p:cNvPr id="15364" name="Text Box 2">
            <a:extLst>
              <a:ext uri="{FF2B5EF4-FFF2-40B4-BE49-F238E27FC236}">
                <a16:creationId xmlns:a16="http://schemas.microsoft.com/office/drawing/2014/main" id="{2B512E6F-36BD-D442-98AD-BA72B157D1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5" name="Text Box 3">
            <a:extLst>
              <a:ext uri="{FF2B5EF4-FFF2-40B4-BE49-F238E27FC236}">
                <a16:creationId xmlns:a16="http://schemas.microsoft.com/office/drawing/2014/main" id="{9AC3DEF8-0928-7749-94FA-A5D6CD96B8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980136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7">
            <a:extLst>
              <a:ext uri="{FF2B5EF4-FFF2-40B4-BE49-F238E27FC236}">
                <a16:creationId xmlns:a16="http://schemas.microsoft.com/office/drawing/2014/main" id="{9DBB03A9-A74C-8745-81B4-306480F43CD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84609CF-6BDA-FB4D-9AED-91648ACE9EE0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en-US" sz="1400" dirty="0"/>
          </a:p>
        </p:txBody>
      </p:sp>
      <p:sp>
        <p:nvSpPr>
          <p:cNvPr id="17411" name="Text Box 1">
            <a:extLst>
              <a:ext uri="{FF2B5EF4-FFF2-40B4-BE49-F238E27FC236}">
                <a16:creationId xmlns:a16="http://schemas.microsoft.com/office/drawing/2014/main" id="{98A5818A-9A4B-804D-98F3-69B39F37D2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5FB0F66C-226F-D64D-A876-84078D546960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en-US" sz="1400" dirty="0"/>
          </a:p>
        </p:txBody>
      </p:sp>
      <p:sp>
        <p:nvSpPr>
          <p:cNvPr id="17412" name="Text Box 2">
            <a:extLst>
              <a:ext uri="{FF2B5EF4-FFF2-40B4-BE49-F238E27FC236}">
                <a16:creationId xmlns:a16="http://schemas.microsoft.com/office/drawing/2014/main" id="{655C3B2C-D2F7-EC44-947B-91A44A60CB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413" name="Text Box 3">
            <a:extLst>
              <a:ext uri="{FF2B5EF4-FFF2-40B4-BE49-F238E27FC236}">
                <a16:creationId xmlns:a16="http://schemas.microsoft.com/office/drawing/2014/main" id="{80097770-41E7-3941-9F0B-119C5840FF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218633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7">
            <a:extLst>
              <a:ext uri="{FF2B5EF4-FFF2-40B4-BE49-F238E27FC236}">
                <a16:creationId xmlns:a16="http://schemas.microsoft.com/office/drawing/2014/main" id="{6E76EF7E-F8D0-A046-B7BE-FE8F28736B6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4AD1D28-BDD7-7B44-BE20-01D4D99EDB2D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en-US" sz="1400" dirty="0"/>
          </a:p>
        </p:txBody>
      </p:sp>
      <p:sp>
        <p:nvSpPr>
          <p:cNvPr id="19459" name="Text Box 1">
            <a:extLst>
              <a:ext uri="{FF2B5EF4-FFF2-40B4-BE49-F238E27FC236}">
                <a16:creationId xmlns:a16="http://schemas.microsoft.com/office/drawing/2014/main" id="{1E5661C5-542F-EB4C-AA44-3DD61E305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2E34C390-0B76-9046-8F85-28CD810FCBAC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en-US" sz="1400" dirty="0"/>
          </a:p>
        </p:txBody>
      </p:sp>
      <p:sp>
        <p:nvSpPr>
          <p:cNvPr id="19460" name="Text Box 2">
            <a:extLst>
              <a:ext uri="{FF2B5EF4-FFF2-40B4-BE49-F238E27FC236}">
                <a16:creationId xmlns:a16="http://schemas.microsoft.com/office/drawing/2014/main" id="{87C82339-781D-6748-9439-E178AECDFE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61" name="Text Box 3">
            <a:extLst>
              <a:ext uri="{FF2B5EF4-FFF2-40B4-BE49-F238E27FC236}">
                <a16:creationId xmlns:a16="http://schemas.microsoft.com/office/drawing/2014/main" id="{19E05413-3672-BA46-B761-F609FBB9F5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294212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7">
            <a:extLst>
              <a:ext uri="{FF2B5EF4-FFF2-40B4-BE49-F238E27FC236}">
                <a16:creationId xmlns:a16="http://schemas.microsoft.com/office/drawing/2014/main" id="{B55B6706-1F8A-7748-8458-17F8BE7407A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DD50CC3-7B61-314B-9F82-AE2E07DFE741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en-US" sz="1400" dirty="0"/>
          </a:p>
        </p:txBody>
      </p:sp>
      <p:sp>
        <p:nvSpPr>
          <p:cNvPr id="21507" name="Text Box 1">
            <a:extLst>
              <a:ext uri="{FF2B5EF4-FFF2-40B4-BE49-F238E27FC236}">
                <a16:creationId xmlns:a16="http://schemas.microsoft.com/office/drawing/2014/main" id="{B8DD1C19-F5A4-A043-A202-A92481631E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93FCE42A-01AE-944E-BE68-FA1FE996626D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en-US" sz="1400" dirty="0"/>
          </a:p>
        </p:txBody>
      </p:sp>
      <p:sp>
        <p:nvSpPr>
          <p:cNvPr id="21508" name="Text Box 2">
            <a:extLst>
              <a:ext uri="{FF2B5EF4-FFF2-40B4-BE49-F238E27FC236}">
                <a16:creationId xmlns:a16="http://schemas.microsoft.com/office/drawing/2014/main" id="{24328CEA-3377-974F-AD50-D5CCA06F77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1509" name="Text Box 3">
            <a:extLst>
              <a:ext uri="{FF2B5EF4-FFF2-40B4-BE49-F238E27FC236}">
                <a16:creationId xmlns:a16="http://schemas.microsoft.com/office/drawing/2014/main" id="{7F584E14-52D7-2248-8A56-63414AA768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07548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7">
            <a:extLst>
              <a:ext uri="{FF2B5EF4-FFF2-40B4-BE49-F238E27FC236}">
                <a16:creationId xmlns:a16="http://schemas.microsoft.com/office/drawing/2014/main" id="{3D01C10F-1710-4645-92AF-EA248027A5AC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42BC5EA-5681-1D45-928E-834FBB82C80A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en-US" sz="1400" dirty="0"/>
          </a:p>
        </p:txBody>
      </p:sp>
      <p:sp>
        <p:nvSpPr>
          <p:cNvPr id="23555" name="Text Box 1">
            <a:extLst>
              <a:ext uri="{FF2B5EF4-FFF2-40B4-BE49-F238E27FC236}">
                <a16:creationId xmlns:a16="http://schemas.microsoft.com/office/drawing/2014/main" id="{2D14C36E-A8B4-1842-AC71-78BD177DF5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5AD2BCE7-528F-EE49-BA60-C0202E28B43E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en-US" sz="1400" dirty="0"/>
          </a:p>
        </p:txBody>
      </p:sp>
      <p:sp>
        <p:nvSpPr>
          <p:cNvPr id="23556" name="Text Box 2">
            <a:extLst>
              <a:ext uri="{FF2B5EF4-FFF2-40B4-BE49-F238E27FC236}">
                <a16:creationId xmlns:a16="http://schemas.microsoft.com/office/drawing/2014/main" id="{B4277D2E-CA0D-1047-AC12-7821CD90F0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3557" name="Text Box 3">
            <a:extLst>
              <a:ext uri="{FF2B5EF4-FFF2-40B4-BE49-F238E27FC236}">
                <a16:creationId xmlns:a16="http://schemas.microsoft.com/office/drawing/2014/main" id="{222C0F99-E683-E545-8127-D694A65234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930881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7">
            <a:extLst>
              <a:ext uri="{FF2B5EF4-FFF2-40B4-BE49-F238E27FC236}">
                <a16:creationId xmlns:a16="http://schemas.microsoft.com/office/drawing/2014/main" id="{CB8A5D4C-792F-744E-B2B0-A783E7F1E14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9F0714B-7F7B-6744-BAA7-79F67436E0E7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en-US" sz="1400" dirty="0"/>
          </a:p>
        </p:txBody>
      </p:sp>
      <p:sp>
        <p:nvSpPr>
          <p:cNvPr id="25603" name="Text Box 1">
            <a:extLst>
              <a:ext uri="{FF2B5EF4-FFF2-40B4-BE49-F238E27FC236}">
                <a16:creationId xmlns:a16="http://schemas.microsoft.com/office/drawing/2014/main" id="{68164510-F795-6947-8D61-9450123CEB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10B929D5-4A12-E547-A6E9-675358CC10D7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en-US" sz="1400" dirty="0"/>
          </a:p>
        </p:txBody>
      </p:sp>
      <p:sp>
        <p:nvSpPr>
          <p:cNvPr id="25604" name="Text Box 2">
            <a:extLst>
              <a:ext uri="{FF2B5EF4-FFF2-40B4-BE49-F238E27FC236}">
                <a16:creationId xmlns:a16="http://schemas.microsoft.com/office/drawing/2014/main" id="{8D109B75-B085-234B-988A-F605104446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5605" name="Text Box 3">
            <a:extLst>
              <a:ext uri="{FF2B5EF4-FFF2-40B4-BE49-F238E27FC236}">
                <a16:creationId xmlns:a16="http://schemas.microsoft.com/office/drawing/2014/main" id="{C4783FF4-0B04-3447-A6DD-3D317C850F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606593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7">
            <a:extLst>
              <a:ext uri="{FF2B5EF4-FFF2-40B4-BE49-F238E27FC236}">
                <a16:creationId xmlns:a16="http://schemas.microsoft.com/office/drawing/2014/main" id="{43220BE1-2058-8F48-8E4E-D7C150CA236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4D6E557-4B57-3E48-B474-589304497D4D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en-US" sz="1400" dirty="0"/>
          </a:p>
        </p:txBody>
      </p:sp>
      <p:sp>
        <p:nvSpPr>
          <p:cNvPr id="27651" name="Text Box 1">
            <a:extLst>
              <a:ext uri="{FF2B5EF4-FFF2-40B4-BE49-F238E27FC236}">
                <a16:creationId xmlns:a16="http://schemas.microsoft.com/office/drawing/2014/main" id="{89161437-88AF-C84B-9CF4-E72A82451E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CA4CE091-A78D-FE43-81C2-7915153CC130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en-US" sz="1400" dirty="0"/>
          </a:p>
        </p:txBody>
      </p:sp>
      <p:sp>
        <p:nvSpPr>
          <p:cNvPr id="27652" name="Text Box 2">
            <a:extLst>
              <a:ext uri="{FF2B5EF4-FFF2-40B4-BE49-F238E27FC236}">
                <a16:creationId xmlns:a16="http://schemas.microsoft.com/office/drawing/2014/main" id="{A57C4A6F-9CF8-E64D-9DEE-BEFB69AEEF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7653" name="Text Box 3">
            <a:extLst>
              <a:ext uri="{FF2B5EF4-FFF2-40B4-BE49-F238E27FC236}">
                <a16:creationId xmlns:a16="http://schemas.microsoft.com/office/drawing/2014/main" id="{A50B5B33-EB74-9147-9049-420E5C3A6A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922779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7">
            <a:extLst>
              <a:ext uri="{FF2B5EF4-FFF2-40B4-BE49-F238E27FC236}">
                <a16:creationId xmlns:a16="http://schemas.microsoft.com/office/drawing/2014/main" id="{4A2BFF4D-41A9-E84F-91A8-691761E99E5C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748B636-4795-F84E-89BF-DDBB995312F5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en-US" sz="1400" dirty="0"/>
          </a:p>
        </p:txBody>
      </p:sp>
      <p:sp>
        <p:nvSpPr>
          <p:cNvPr id="29699" name="Text Box 1">
            <a:extLst>
              <a:ext uri="{FF2B5EF4-FFF2-40B4-BE49-F238E27FC236}">
                <a16:creationId xmlns:a16="http://schemas.microsoft.com/office/drawing/2014/main" id="{AE042B4E-8C08-CA45-9ED9-1387BBBF67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FF793003-601C-E940-8F26-65DAE7C60F0B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en-US" sz="1400" dirty="0"/>
          </a:p>
        </p:txBody>
      </p:sp>
      <p:sp>
        <p:nvSpPr>
          <p:cNvPr id="29700" name="Text Box 2">
            <a:extLst>
              <a:ext uri="{FF2B5EF4-FFF2-40B4-BE49-F238E27FC236}">
                <a16:creationId xmlns:a16="http://schemas.microsoft.com/office/drawing/2014/main" id="{94F5E11D-A8D2-2E4F-9ADA-2DB58AD606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9701" name="Text Box 3">
            <a:extLst>
              <a:ext uri="{FF2B5EF4-FFF2-40B4-BE49-F238E27FC236}">
                <a16:creationId xmlns:a16="http://schemas.microsoft.com/office/drawing/2014/main" id="{FF17D406-460A-4E4A-901C-9667D9D4F0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432011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7">
            <a:extLst>
              <a:ext uri="{FF2B5EF4-FFF2-40B4-BE49-F238E27FC236}">
                <a16:creationId xmlns:a16="http://schemas.microsoft.com/office/drawing/2014/main" id="{4FA2A314-BC82-C748-B143-4372593897D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E7A8EDC-5FF1-7B4D-A489-BC40FEB06999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en-US" sz="1400" dirty="0"/>
          </a:p>
        </p:txBody>
      </p:sp>
      <p:sp>
        <p:nvSpPr>
          <p:cNvPr id="31747" name="Text Box 1">
            <a:extLst>
              <a:ext uri="{FF2B5EF4-FFF2-40B4-BE49-F238E27FC236}">
                <a16:creationId xmlns:a16="http://schemas.microsoft.com/office/drawing/2014/main" id="{A3012B90-FD22-0E47-BD2B-7831821B66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60D8BFA4-C00E-E246-BA39-85E80A93A6FD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en-US" sz="1400" dirty="0"/>
          </a:p>
        </p:txBody>
      </p:sp>
      <p:sp>
        <p:nvSpPr>
          <p:cNvPr id="31748" name="Text Box 2">
            <a:extLst>
              <a:ext uri="{FF2B5EF4-FFF2-40B4-BE49-F238E27FC236}">
                <a16:creationId xmlns:a16="http://schemas.microsoft.com/office/drawing/2014/main" id="{4859FD3B-F1C0-9648-A4F3-830D137988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1749" name="Text Box 3">
            <a:extLst>
              <a:ext uri="{FF2B5EF4-FFF2-40B4-BE49-F238E27FC236}">
                <a16:creationId xmlns:a16="http://schemas.microsoft.com/office/drawing/2014/main" id="{2E477579-CF78-9444-8C01-6195594421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578270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7">
            <a:extLst>
              <a:ext uri="{FF2B5EF4-FFF2-40B4-BE49-F238E27FC236}">
                <a16:creationId xmlns:a16="http://schemas.microsoft.com/office/drawing/2014/main" id="{EE964C64-A2F5-614E-A585-8AA4B8721B5F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BB3F367-AE53-C447-AA01-0A54E828F479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en-US" sz="1400" dirty="0"/>
          </a:p>
        </p:txBody>
      </p:sp>
      <p:sp>
        <p:nvSpPr>
          <p:cNvPr id="33795" name="Text Box 1">
            <a:extLst>
              <a:ext uri="{FF2B5EF4-FFF2-40B4-BE49-F238E27FC236}">
                <a16:creationId xmlns:a16="http://schemas.microsoft.com/office/drawing/2014/main" id="{70A99421-5776-A644-96E4-2E30118838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397C1DE1-4A00-E940-A770-1C403184FC0B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en-US" sz="1400" dirty="0"/>
          </a:p>
        </p:txBody>
      </p:sp>
      <p:sp>
        <p:nvSpPr>
          <p:cNvPr id="33796" name="Text Box 2">
            <a:extLst>
              <a:ext uri="{FF2B5EF4-FFF2-40B4-BE49-F238E27FC236}">
                <a16:creationId xmlns:a16="http://schemas.microsoft.com/office/drawing/2014/main" id="{94CE2961-E8BF-9241-B61D-7DD95D41D8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3797" name="Text Box 3">
            <a:extLst>
              <a:ext uri="{FF2B5EF4-FFF2-40B4-BE49-F238E27FC236}">
                <a16:creationId xmlns:a16="http://schemas.microsoft.com/office/drawing/2014/main" id="{CBCB48A4-8440-0C4F-84D4-2496731EC1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341500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7">
            <a:extLst>
              <a:ext uri="{FF2B5EF4-FFF2-40B4-BE49-F238E27FC236}">
                <a16:creationId xmlns:a16="http://schemas.microsoft.com/office/drawing/2014/main" id="{C22555B8-4CFA-164C-AAD7-DA21EAF8518B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7659712-74F4-0E4C-9F62-F99ADEE2FD7C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en-US" sz="1400" dirty="0"/>
          </a:p>
        </p:txBody>
      </p:sp>
      <p:sp>
        <p:nvSpPr>
          <p:cNvPr id="35843" name="Text Box 1">
            <a:extLst>
              <a:ext uri="{FF2B5EF4-FFF2-40B4-BE49-F238E27FC236}">
                <a16:creationId xmlns:a16="http://schemas.microsoft.com/office/drawing/2014/main" id="{6DE07887-025E-0B48-8865-78ACB5443B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7A38DB20-80F0-754E-BB8C-5DED85C752D8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en-US" sz="1400" dirty="0"/>
          </a:p>
        </p:txBody>
      </p:sp>
      <p:sp>
        <p:nvSpPr>
          <p:cNvPr id="35844" name="Text Box 2">
            <a:extLst>
              <a:ext uri="{FF2B5EF4-FFF2-40B4-BE49-F238E27FC236}">
                <a16:creationId xmlns:a16="http://schemas.microsoft.com/office/drawing/2014/main" id="{6FB1E8C1-75CF-704A-BAE8-9E158443FD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5845" name="Text Box 3">
            <a:extLst>
              <a:ext uri="{FF2B5EF4-FFF2-40B4-BE49-F238E27FC236}">
                <a16:creationId xmlns:a16="http://schemas.microsoft.com/office/drawing/2014/main" id="{0BA37338-690C-F741-A879-126F09CE29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371603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7">
            <a:extLst>
              <a:ext uri="{FF2B5EF4-FFF2-40B4-BE49-F238E27FC236}">
                <a16:creationId xmlns:a16="http://schemas.microsoft.com/office/drawing/2014/main" id="{50BFB84C-FBE2-724A-9B03-16E81ED4084D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A498DA8-3BF5-8C41-AAC3-9CFC6670B7AD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US" altLang="en-US" sz="1400" dirty="0"/>
          </a:p>
        </p:txBody>
      </p:sp>
      <p:sp>
        <p:nvSpPr>
          <p:cNvPr id="37891" name="Text Box 1">
            <a:extLst>
              <a:ext uri="{FF2B5EF4-FFF2-40B4-BE49-F238E27FC236}">
                <a16:creationId xmlns:a16="http://schemas.microsoft.com/office/drawing/2014/main" id="{AA400775-E617-EE40-A1D7-46CD7F34E2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996CFCB3-7E81-1947-804F-940E372BBF13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US" altLang="en-US" sz="1400" dirty="0"/>
          </a:p>
        </p:txBody>
      </p:sp>
      <p:sp>
        <p:nvSpPr>
          <p:cNvPr id="37892" name="Text Box 2">
            <a:extLst>
              <a:ext uri="{FF2B5EF4-FFF2-40B4-BE49-F238E27FC236}">
                <a16:creationId xmlns:a16="http://schemas.microsoft.com/office/drawing/2014/main" id="{28AE3C71-F342-DE4A-AE5F-690D8AF4C5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7893" name="Text Box 3">
            <a:extLst>
              <a:ext uri="{FF2B5EF4-FFF2-40B4-BE49-F238E27FC236}">
                <a16:creationId xmlns:a16="http://schemas.microsoft.com/office/drawing/2014/main" id="{9C23EA9C-1D02-C14E-A6A7-3CFFC4D8EC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157816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7">
            <a:extLst>
              <a:ext uri="{FF2B5EF4-FFF2-40B4-BE49-F238E27FC236}">
                <a16:creationId xmlns:a16="http://schemas.microsoft.com/office/drawing/2014/main" id="{14F224FF-1235-E74A-AEE8-7E52B9E54974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C5062B0-7DDA-3D48-887C-A73991FC3C09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en-US" altLang="en-US" sz="1400" dirty="0"/>
          </a:p>
        </p:txBody>
      </p:sp>
      <p:sp>
        <p:nvSpPr>
          <p:cNvPr id="39939" name="Text Box 1">
            <a:extLst>
              <a:ext uri="{FF2B5EF4-FFF2-40B4-BE49-F238E27FC236}">
                <a16:creationId xmlns:a16="http://schemas.microsoft.com/office/drawing/2014/main" id="{BE371887-FAE6-734A-9594-6E08A3A90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BDB50AF9-8DFD-804A-88DD-A8637BA1DF22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en-US" altLang="en-US" sz="1400" dirty="0"/>
          </a:p>
        </p:txBody>
      </p:sp>
      <p:sp>
        <p:nvSpPr>
          <p:cNvPr id="39940" name="Text Box 2">
            <a:extLst>
              <a:ext uri="{FF2B5EF4-FFF2-40B4-BE49-F238E27FC236}">
                <a16:creationId xmlns:a16="http://schemas.microsoft.com/office/drawing/2014/main" id="{F90A3212-362B-244F-B449-D333AC5299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9941" name="Text Box 3">
            <a:extLst>
              <a:ext uri="{FF2B5EF4-FFF2-40B4-BE49-F238E27FC236}">
                <a16:creationId xmlns:a16="http://schemas.microsoft.com/office/drawing/2014/main" id="{C8A6A5CD-C7C8-1641-A410-866D793C50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252218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7">
            <a:extLst>
              <a:ext uri="{FF2B5EF4-FFF2-40B4-BE49-F238E27FC236}">
                <a16:creationId xmlns:a16="http://schemas.microsoft.com/office/drawing/2014/main" id="{64F36DB6-CFE1-1547-BE46-1C143A7556B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8ADFCA0-E427-7E42-9408-692D0958104F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en-US" altLang="en-US" sz="1400" dirty="0"/>
          </a:p>
        </p:txBody>
      </p:sp>
      <p:sp>
        <p:nvSpPr>
          <p:cNvPr id="41987" name="Text Box 1">
            <a:extLst>
              <a:ext uri="{FF2B5EF4-FFF2-40B4-BE49-F238E27FC236}">
                <a16:creationId xmlns:a16="http://schemas.microsoft.com/office/drawing/2014/main" id="{B923AD05-2AEC-5C49-8D96-86E2876948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C3346B3B-7BB1-B844-8AA4-8AF7D6B1FA60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en-US" altLang="en-US" sz="1400" dirty="0"/>
          </a:p>
        </p:txBody>
      </p:sp>
      <p:sp>
        <p:nvSpPr>
          <p:cNvPr id="41988" name="Text Box 2">
            <a:extLst>
              <a:ext uri="{FF2B5EF4-FFF2-40B4-BE49-F238E27FC236}">
                <a16:creationId xmlns:a16="http://schemas.microsoft.com/office/drawing/2014/main" id="{86D9E4D9-CC0E-0D46-B666-4008E6C016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989" name="Text Box 3">
            <a:extLst>
              <a:ext uri="{FF2B5EF4-FFF2-40B4-BE49-F238E27FC236}">
                <a16:creationId xmlns:a16="http://schemas.microsoft.com/office/drawing/2014/main" id="{3214956D-34A6-6B4C-A161-E530DCB449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79210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7">
            <a:extLst>
              <a:ext uri="{FF2B5EF4-FFF2-40B4-BE49-F238E27FC236}">
                <a16:creationId xmlns:a16="http://schemas.microsoft.com/office/drawing/2014/main" id="{A6DDA3F6-017A-2749-BC34-57733222A3D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45406E7-89BB-2249-8C1B-05589D83AE74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en-US" altLang="en-US" sz="1400" dirty="0"/>
          </a:p>
        </p:txBody>
      </p:sp>
      <p:sp>
        <p:nvSpPr>
          <p:cNvPr id="44035" name="Text Box 1">
            <a:extLst>
              <a:ext uri="{FF2B5EF4-FFF2-40B4-BE49-F238E27FC236}">
                <a16:creationId xmlns:a16="http://schemas.microsoft.com/office/drawing/2014/main" id="{13E73E71-E3FB-2D4D-98D2-094FA489EC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3EABFEA1-2F4B-E546-9CFA-ABE18CAE16A6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en-US" altLang="en-US" sz="1400" dirty="0"/>
          </a:p>
        </p:txBody>
      </p:sp>
      <p:sp>
        <p:nvSpPr>
          <p:cNvPr id="44036" name="Text Box 2">
            <a:extLst>
              <a:ext uri="{FF2B5EF4-FFF2-40B4-BE49-F238E27FC236}">
                <a16:creationId xmlns:a16="http://schemas.microsoft.com/office/drawing/2014/main" id="{CDDD693C-928B-7741-B4C5-30AD211CBE9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4037" name="Text Box 3">
            <a:extLst>
              <a:ext uri="{FF2B5EF4-FFF2-40B4-BE49-F238E27FC236}">
                <a16:creationId xmlns:a16="http://schemas.microsoft.com/office/drawing/2014/main" id="{20A4942A-4B01-8549-9CE9-BE52A527AB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339742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7">
            <a:extLst>
              <a:ext uri="{FF2B5EF4-FFF2-40B4-BE49-F238E27FC236}">
                <a16:creationId xmlns:a16="http://schemas.microsoft.com/office/drawing/2014/main" id="{64F97E35-EA85-F740-BE1D-E7C3D0A00273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3FB8A64-746C-A14F-9247-6EEFBAF45B54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en-US" altLang="en-US" sz="1400" dirty="0"/>
          </a:p>
        </p:txBody>
      </p:sp>
      <p:sp>
        <p:nvSpPr>
          <p:cNvPr id="46083" name="Text Box 1">
            <a:extLst>
              <a:ext uri="{FF2B5EF4-FFF2-40B4-BE49-F238E27FC236}">
                <a16:creationId xmlns:a16="http://schemas.microsoft.com/office/drawing/2014/main" id="{FA5D5FB1-98F5-264E-8754-93B5073A8E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41282B98-E9D0-FA4F-A1C2-19965856D19A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en-US" altLang="en-US" sz="1400" dirty="0"/>
          </a:p>
        </p:txBody>
      </p:sp>
      <p:sp>
        <p:nvSpPr>
          <p:cNvPr id="46084" name="Text Box 2">
            <a:extLst>
              <a:ext uri="{FF2B5EF4-FFF2-40B4-BE49-F238E27FC236}">
                <a16:creationId xmlns:a16="http://schemas.microsoft.com/office/drawing/2014/main" id="{58B6FADD-37B0-0A42-8AED-526DC06BFD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6085" name="Text Box 3">
            <a:extLst>
              <a:ext uri="{FF2B5EF4-FFF2-40B4-BE49-F238E27FC236}">
                <a16:creationId xmlns:a16="http://schemas.microsoft.com/office/drawing/2014/main" id="{FEFA47A2-C647-3B46-8192-764E118D54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352285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7">
            <a:extLst>
              <a:ext uri="{FF2B5EF4-FFF2-40B4-BE49-F238E27FC236}">
                <a16:creationId xmlns:a16="http://schemas.microsoft.com/office/drawing/2014/main" id="{A29A86A6-EF2D-FA4E-8637-F30FF3190E2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DAA426D-2BA0-4E4D-A2FB-9FF0EAC9A082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en-US" altLang="en-US" sz="1400" dirty="0"/>
          </a:p>
        </p:txBody>
      </p:sp>
      <p:sp>
        <p:nvSpPr>
          <p:cNvPr id="48131" name="Text Box 1">
            <a:extLst>
              <a:ext uri="{FF2B5EF4-FFF2-40B4-BE49-F238E27FC236}">
                <a16:creationId xmlns:a16="http://schemas.microsoft.com/office/drawing/2014/main" id="{769599BD-D719-9940-9D38-50E6D0D65A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686CA1EB-87BA-9045-A7DE-911508435594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en-US" altLang="en-US" sz="1400" dirty="0"/>
          </a:p>
        </p:txBody>
      </p:sp>
      <p:sp>
        <p:nvSpPr>
          <p:cNvPr id="48132" name="Text Box 2">
            <a:extLst>
              <a:ext uri="{FF2B5EF4-FFF2-40B4-BE49-F238E27FC236}">
                <a16:creationId xmlns:a16="http://schemas.microsoft.com/office/drawing/2014/main" id="{60EA6161-358A-5341-A35C-D2B45860062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8133" name="Text Box 3">
            <a:extLst>
              <a:ext uri="{FF2B5EF4-FFF2-40B4-BE49-F238E27FC236}">
                <a16:creationId xmlns:a16="http://schemas.microsoft.com/office/drawing/2014/main" id="{58C60309-82EC-5944-AE2C-7088BAE0EF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3613754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558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558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8301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32773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7188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7188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466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400675" cy="45069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2675" y="1604963"/>
            <a:ext cx="5400675" cy="45069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12220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7187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3788" y="1681163"/>
            <a:ext cx="51831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3788" y="2505075"/>
            <a:ext cx="51831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9886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25452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3584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378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901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3787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6944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9838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913" y="273050"/>
            <a:ext cx="2738437" cy="58388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3050"/>
            <a:ext cx="8062913" cy="58388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098509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53750" cy="112553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480288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558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558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708055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28642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7188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7188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611817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400675" cy="45069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2675" y="1604963"/>
            <a:ext cx="5400675" cy="45069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275417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7187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3788" y="1681163"/>
            <a:ext cx="51831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3788" y="2505075"/>
            <a:ext cx="51831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823245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785970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49883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378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20081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3787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969870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690241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913" y="273050"/>
            <a:ext cx="2738437" cy="58388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3050"/>
            <a:ext cx="8062913" cy="58388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45660803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eg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13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>
            <a:extLst>
              <a:ext uri="{FF2B5EF4-FFF2-40B4-BE49-F238E27FC236}">
                <a16:creationId xmlns:a16="http://schemas.microsoft.com/office/drawing/2014/main" id="{4EFF3303-B81C-4B41-B44C-A1488D33B4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509713"/>
            <a:ext cx="9142413" cy="671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1027" name="Rectangle 2">
            <a:extLst>
              <a:ext uri="{FF2B5EF4-FFF2-40B4-BE49-F238E27FC236}">
                <a16:creationId xmlns:a16="http://schemas.microsoft.com/office/drawing/2014/main" id="{623AD5B2-6D68-9E41-97E8-6961A5BADA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3050"/>
            <a:ext cx="1095375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F56AD9E9-8488-4840-BEA1-68567943BD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4963"/>
            <a:ext cx="10953750" cy="4506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2pPr>
      <a:lvl3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3pPr>
      <a:lvl4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4pPr>
      <a:lvl5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5pPr>
      <a:lvl6pPr marL="2514600" indent="-228600"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6pPr>
      <a:lvl7pPr marL="2971800" indent="-228600"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7pPr>
      <a:lvl8pPr marL="3429000" indent="-228600"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8pPr>
      <a:lvl9pPr marL="3886200" indent="-228600"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9pPr>
    </p:titleStyle>
    <p:bodyStyle>
      <a:lvl1pPr marL="342900" indent="-342900" algn="l" defTabSz="457200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>
            <a:extLst>
              <a:ext uri="{FF2B5EF4-FFF2-40B4-BE49-F238E27FC236}">
                <a16:creationId xmlns:a16="http://schemas.microsoft.com/office/drawing/2014/main" id="{4FA03E57-EEED-694B-B73F-6F8284EA24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3050"/>
            <a:ext cx="1095375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2051" name="Rectangle 2">
            <a:extLst>
              <a:ext uri="{FF2B5EF4-FFF2-40B4-BE49-F238E27FC236}">
                <a16:creationId xmlns:a16="http://schemas.microsoft.com/office/drawing/2014/main" id="{A9C4074A-5BB9-434A-8BAA-2177BE5CD4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4963"/>
            <a:ext cx="10953750" cy="4506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2pPr>
      <a:lvl3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3pPr>
      <a:lvl4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4pPr>
      <a:lvl5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5pPr>
      <a:lvl6pPr marL="2514600" indent="-228600"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6pPr>
      <a:lvl7pPr marL="2971800" indent="-228600"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7pPr>
      <a:lvl8pPr marL="3429000" indent="-228600"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8pPr>
      <a:lvl9pPr marL="3886200" indent="-228600"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9pPr>
    </p:titleStyle>
    <p:bodyStyle>
      <a:lvl1pPr marL="342900" indent="-342900" algn="l" defTabSz="457200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5" Type="http://schemas.openxmlformats.org/officeDocument/2006/relationships/image" Target="../media/image3.sv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e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e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e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eg"/><Relationship Id="rId4" Type="http://schemas.openxmlformats.org/officeDocument/2006/relationships/image" Target="../media/image50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eg"/><Relationship Id="rId4" Type="http://schemas.openxmlformats.org/officeDocument/2006/relationships/image" Target="../media/image6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eg"/><Relationship Id="rId4" Type="http://schemas.openxmlformats.org/officeDocument/2006/relationships/image" Target="../media/image30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e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e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e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jpe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jpeg"/><Relationship Id="rId4" Type="http://schemas.openxmlformats.org/officeDocument/2006/relationships/image" Target="../media/image7.png"/><Relationship Id="rId5" Type="http://schemas.openxmlformats.org/officeDocument/2006/relationships/image" Target="../media/image70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jpe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jpe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jpe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jpe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jpe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jpe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jpeg"/><Relationship Id="rId4" Type="http://schemas.openxmlformats.org/officeDocument/2006/relationships/image" Target="../media/image8.png"/><Relationship Id="rId5" Type="http://schemas.openxmlformats.org/officeDocument/2006/relationships/image" Target="../media/image6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jpe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>
            <a:extLst>
              <a:ext uri="{FF2B5EF4-FFF2-40B4-BE49-F238E27FC236}">
                <a16:creationId xmlns:a16="http://schemas.microsoft.com/office/drawing/2014/main" id="{38464309-1606-2840-8986-A83A126CA97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524000" y="498475"/>
            <a:ext cx="9142413" cy="10096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ctr" defTabSz="457200" rtl="0" eaLnBrk="1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Grunnatriði fjármála</a:t>
            </a:r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79153809-7955-004D-A12D-6F0D97D22E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509713"/>
            <a:ext cx="9142413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2800" dirty="0">
                <a:solidFill>
                  <a:srgbClr val="1B1E3F"/>
                </a:solidFill>
                <a:latin typeface="Calibri (Body)"/>
              </a:rPr>
              <a:t>17. kafli: Hvernig fyrirtæki afla fjármagns</a:t>
            </a:r>
          </a:p>
        </p:txBody>
      </p:sp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6CDC9A83-9F63-4727-A7E9-8E0F44E013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>
            <a:picLocks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60" b="60"/>
          <a:stretch/>
        </p:blipFill>
        <p:spPr>
          <a:xfrm>
            <a:off x="4959098" y="2390620"/>
            <a:ext cx="2093976" cy="270662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>
            <a:extLst>
              <a:ext uri="{FF2B5EF4-FFF2-40B4-BE49-F238E27FC236}">
                <a16:creationId xmlns:a16="http://schemas.microsoft.com/office/drawing/2014/main" id="{8E9D578A-45E4-0C4F-900A-5413D856672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519113" y="273275"/>
            <a:ext cx="9375775" cy="11239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/>
                <a:cs typeface="+mn-cs"/>
              </a:rPr>
              <a:t>17.1 LO 1: Greina á milli þeirra tveggja meginuppsprettna fjármagns sem koma fram í efnahagsreikningi.</a:t>
            </a: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0855866C-7F4A-7243-A169-6305AD0178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763" y="1485900"/>
            <a:ext cx="10788650" cy="447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800100" indent="-342900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457200" indent="-45720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45000"/>
              <a:buFont typeface="Wingdings" pitchFamily="2" charset="2"/>
              <a:buChar char=""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Fjármagn fyrirtækis kemur frá tveimur meginuppsprettum fjármögnunar rekstrarins:</a:t>
            </a:r>
          </a:p>
          <a:p>
            <a:pPr lvl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Skuldir: skuldbindingar eða fjárhæðir sem greiða ber lánardrottnum</a:t>
            </a:r>
          </a:p>
          <a:p>
            <a:pPr lvl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Eigið fé: fjármagn sem eigendur leggja fyrirtækinu til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45000"/>
              <a:buFont typeface="Wingdings" pitchFamily="2" charset="2"/>
              <a:buChar char=""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Áhættusnið skulda og eigin fjár eru mjög ólík.</a:t>
            </a:r>
          </a:p>
          <a:p>
            <a:pPr lvl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Verði fyrirtæki gjaldþrota ber því fyrst að greiða skuldir; eigendur eigin fjár fá aðeins greitt eftir að allar skuldbindingar hafa verið uppfylltar.</a:t>
            </a:r>
          </a:p>
          <a:p>
            <a:pPr lvl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Eigið fé ber meiri áhættu en skuldir, en mögulegur ávinningur af fjárfestingu í eigin fé er ótakmarkaður.</a:t>
            </a:r>
          </a:p>
          <a:p>
            <a:pPr lvl="2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Times New Roman" panose="02020603050405020304" pitchFamily="18" charset="0"/>
              <a:buChar char="•"/>
            </a:pPr>
            <a:r>
              <a:rPr lang="en-US" altLang="en-US" sz="1800" dirty="0">
                <a:solidFill>
                  <a:srgbClr val="464846"/>
                </a:solidFill>
                <a:latin typeface="Calibri (Body)"/>
              </a:rPr>
              <a:t>Gangi fyrirtæki vel má vænta þess að hlutabréf þess hækki í verði með tímanum og auki þannig auð hluthafa.</a:t>
            </a:r>
          </a:p>
          <a:p>
            <a:pPr lvl="2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Times New Roman" panose="02020603050405020304" pitchFamily="18" charset="0"/>
              <a:buChar char="•"/>
            </a:pPr>
            <a:r>
              <a:rPr lang="en-US" altLang="en-US" sz="1800" dirty="0">
                <a:solidFill>
                  <a:srgbClr val="464846"/>
                </a:solidFill>
                <a:latin typeface="Calibri (Body)"/>
              </a:rPr>
              <a:t>Lánveitendur geta í mesta lagi vænst vaxtagreiðslna og endurgreiðslu höfuðstóls, en njóta ekki þeirrar verðmætaaukningar sem verður ef fyrirtækinu vegnar vel.</a:t>
            </a:r>
          </a:p>
          <a:p>
            <a:pPr>
              <a:lnSpc>
                <a:spcPct val="100000"/>
              </a:lnSpc>
              <a:spcAft>
                <a:spcPct val="0"/>
              </a:spcAft>
              <a:buClrTx/>
              <a:buSzPct val="45000"/>
              <a:buFontTx/>
              <a:buNone/>
            </a:pPr>
            <a:endParaRPr lang="en-US" altLang="en-US" sz="2400" dirty="0">
              <a:solidFill>
                <a:srgbClr val="464846"/>
              </a:solidFill>
              <a:latin typeface="Calibri" panose="020F0502020204030204" pitchFamily="34" charset="0"/>
            </a:endParaRPr>
          </a:p>
          <a:p>
            <a:pPr>
              <a:lnSpc>
                <a:spcPct val="100000"/>
              </a:lnSpc>
              <a:spcAft>
                <a:spcPct val="0"/>
              </a:spcAft>
              <a:buClrTx/>
              <a:buSzPct val="45000"/>
              <a:buFontTx/>
              <a:buNone/>
            </a:pPr>
            <a:r>
              <a:rPr lang="en-US" altLang="en-US" sz="2000" dirty="0">
                <a:solidFill>
                  <a:srgbClr val="464846"/>
                </a:solidFill>
                <a:latin typeface="Calibri" panose="020F0502020204030204" pitchFamily="34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>
            <a:extLst>
              <a:ext uri="{FF2B5EF4-FFF2-40B4-BE49-F238E27FC236}">
                <a16:creationId xmlns:a16="http://schemas.microsoft.com/office/drawing/2014/main" id="{EE7CE7C4-2530-0E4A-8DC2-6D41BCF5D31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519113" y="281982"/>
            <a:ext cx="9375775" cy="11239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17.1 LO 2: Útskýra hvers vegna fjármagnskostnaður fellur til.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 pitchFamily="34" charset="0"/>
                <a:ea typeface="Microsoft YaHei" panose="020B0503020204020204" pitchFamily="34" charset="-122"/>
                <a:cs typeface="+mn-cs"/>
              </a:rPr>
              <a:t> </a:t>
            </a: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E0B81441-47A9-6142-A77D-F66211D64F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763" y="1485900"/>
            <a:ext cx="10788650" cy="4479925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1363" indent="-284163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>
                <a:srgbClr val="000000"/>
              </a:buClr>
              <a:buSzPct val="45000"/>
              <a:buFont typeface="Times New Roman" panose="02020603050405020304" pitchFamily="18" charset="0"/>
              <a:buNone/>
              <a:defRPr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Lánveitendur og eigendur eigin fjár vænta ávöxtunar fyrir það fjármagn sem þeir leggja fyrirtækinu til.</a:t>
            </a:r>
          </a:p>
          <a:p>
            <a:pPr marL="460375" lvl="1" indent="-223838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49213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Aðrir fjárfestingarkostir keppa um fjármagn og því verður fyrirtæki að bjóða samkeppnishæfa ávöxtun til að afla þess fjármagns sem það þarf.</a:t>
            </a:r>
          </a:p>
          <a:p>
            <a:pPr marL="460375" indent="-223838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tabLst>
                <a:tab pos="49213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Hér skiptir fórnarkostnaður máli. Fórnarkostnaður þess að fjármagna tiltekið fyrirtæki er sú ávöxtun sem fjárfestir verður af með því að velja ekki næstbesta fjárfestingarkostinn.</a:t>
            </a:r>
          </a:p>
          <a:p>
            <a:pPr marL="460375" indent="-223838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49213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Fjármögnun er ekki ókeypis og því verður að taka kostnað hennar með í fjárfestingarákvarðanir fyrirtækisins.</a:t>
            </a:r>
          </a:p>
          <a:p>
            <a:pPr marL="920750" lvl="1" indent="-223838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Fjárfestingar fyrirtækis ættu að skila að minnsta kosti sömu ávöxtun og nemur kostnaðinum við að afla fjármagns.</a:t>
            </a:r>
          </a:p>
          <a:p>
            <a:pPr>
              <a:buSzPct val="45000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" panose="020F0502020204030204" pitchFamily="34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>
            <a:extLst>
              <a:ext uri="{FF2B5EF4-FFF2-40B4-BE49-F238E27FC236}">
                <a16:creationId xmlns:a16="http://schemas.microsoft.com/office/drawing/2014/main" id="{233A27FD-7B7E-1A46-AF61-E71E9B2BA7F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07988" y="235220"/>
            <a:ext cx="9375775" cy="11239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171 LO 3: Reikna vægi fjármögnunarþátta í fjármagnsskipan fyrirtækis.</a:t>
            </a:r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1A146F07-761F-A445-B21C-2BBEED0C8B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244" y="1314778"/>
            <a:ext cx="10788650" cy="4514850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1363" indent="-284163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>
                <a:srgbClr val="000000"/>
              </a:buClr>
              <a:buSzPct val="45000"/>
              <a:buFont typeface="Times New Roman" panose="02020603050405020304" pitchFamily="18" charset="0"/>
              <a:buNone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Við mat á fjármagnskostnaði fyrirtækis eru hlutföll skulda og eigin fjár af heildarfjármagni mikilvæg forsenda.</a:t>
            </a:r>
          </a:p>
          <a:p>
            <a:pPr marL="522288" lvl="1" indent="-298450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en-US" altLang="en-US" sz="2000" dirty="0">
              <a:solidFill>
                <a:srgbClr val="464846"/>
              </a:solidFill>
              <a:latin typeface="Calibri" panose="020F0502020204030204" pitchFamily="34" charset="0"/>
            </a:endParaRPr>
          </a:p>
          <a:p>
            <a:pPr marL="522288" indent="-29845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Athugið að nota skal markaðsvirði en ekki bókfært virði.</a:t>
            </a:r>
          </a:p>
          <a:p>
            <a:pPr marL="920750" lvl="1" indent="-373063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Bókfært virði er það virði sem skuldir og eigið fé eru skráð á í reikningsskilum, en það endurspeglar ekki markaðsvirði þeirra.</a:t>
            </a:r>
          </a:p>
          <a:p>
            <a:pPr marL="920750" lvl="1" indent="-373063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Skuldir skráðs fyrirtækis ganga kaupum og sölum á fjármálamörkuðum og ákvarða má markaðsvirði þeirra út frá markaðsgögnum. Hið sama gildir um eigið fé fyrirtækisins; markaðsvirði þess má ákvarða út frá markaðsverði.</a:t>
            </a:r>
          </a:p>
          <a:p>
            <a:pPr marL="522288" indent="-29845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Vægin eru reiknuð á eftirfarandi hátt:</a:t>
            </a:r>
          </a:p>
          <a:p>
            <a:pPr marL="920750" lvl="1" indent="-36195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Vægi skulda er markaðsvirði skulda/markaðsvirði fyrirtækis.</a:t>
            </a:r>
          </a:p>
          <a:p>
            <a:pPr marL="920750" lvl="1" indent="-36195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Vægi eigin fjár er markaðsvirði eigin fjár/markaðsvirði fyrirtækis.</a:t>
            </a:r>
          </a:p>
          <a:p>
            <a:pPr marL="522288" indent="-29845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Niðurstaðan sýnir hlutfallið af heildarmarkaðsvirði fyrirtækisins.</a:t>
            </a:r>
          </a:p>
          <a:p>
            <a:pPr marL="920750" lvl="1" indent="-36195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Samanlagt hlutfallslegt vægi skulda og eigin fjár er 100%.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5EF6697-DDA7-4A5C-950D-438EEB658006}"/>
                  </a:ext>
                </a:extLst>
              </p:cNvPr>
              <p:cNvSpPr txBox="1"/>
              <p:nvPr/>
            </p:nvSpPr>
            <p:spPr>
              <a:xfrm>
                <a:off x="2657474" y="1905000"/>
                <a:ext cx="763031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en-US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Market</m:t>
                      </m:r>
                      <m:r>
                        <m:rPr>
                          <m:nor/>
                        </m:rPr>
                        <a:rPr lang="en-US" altLang="en-US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en-US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Value</m:t>
                      </m:r>
                      <m:r>
                        <m:rPr>
                          <m:nor/>
                        </m:rPr>
                        <a:rPr lang="en-US" altLang="en-US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en-US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US" altLang="en-US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en-US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altLang="en-US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en-US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Firm</m:t>
                      </m:r>
                      <m:r>
                        <m:rPr>
                          <m:nor/>
                        </m:rPr>
                        <a:rPr lang="en-US" altLang="en-US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 </m:t>
                      </m:r>
                      <m:r>
                        <m:rPr>
                          <m:nor/>
                        </m:rPr>
                        <a:rPr lang="en-US" altLang="en-US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Market</m:t>
                      </m:r>
                      <m:r>
                        <m:rPr>
                          <m:nor/>
                        </m:rPr>
                        <a:rPr lang="en-US" altLang="en-US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en-US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Value</m:t>
                      </m:r>
                      <m:r>
                        <m:rPr>
                          <m:nor/>
                        </m:rPr>
                        <a:rPr lang="en-US" altLang="en-US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en-US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US" altLang="en-US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en-US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Debt</m:t>
                      </m:r>
                      <m:r>
                        <m:rPr>
                          <m:nor/>
                        </m:rPr>
                        <a:rPr lang="en-US" altLang="en-US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+  </m:t>
                      </m:r>
                      <m:r>
                        <m:rPr>
                          <m:nor/>
                        </m:rPr>
                        <a:rPr lang="en-US" altLang="en-US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Market</m:t>
                      </m:r>
                      <m:r>
                        <m:rPr>
                          <m:nor/>
                        </m:rPr>
                        <a:rPr lang="en-US" altLang="en-US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en-US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Value</m:t>
                      </m:r>
                      <m:r>
                        <m:rPr>
                          <m:nor/>
                        </m:rPr>
                        <a:rPr lang="en-US" altLang="en-US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en-US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US" altLang="en-US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en-US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Equity</m:t>
                      </m:r>
                    </m:oMath>
                  </m:oMathPara>
                </a14:m>
                <a:endParaRPr lang="en-US" altLang="en-US" dirty="0">
                  <a:solidFill>
                    <a:srgbClr val="464846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5EF6697-DDA7-4A5C-950D-438EEB6580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7474" y="1905000"/>
                <a:ext cx="7630319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>
            <a:extLst>
              <a:ext uri="{FF2B5EF4-FFF2-40B4-BE49-F238E27FC236}">
                <a16:creationId xmlns:a16="http://schemas.microsoft.com/office/drawing/2014/main" id="{1A689783-E476-B244-8869-27ABE10DD65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286744"/>
            <a:ext cx="8247063" cy="782638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17.2 LO 1: Reikna fjármagnskostnað skulda eftir skatta.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19" name="Rectangle 3">
                <a:extLst>
                  <a:ext uri="{FF2B5EF4-FFF2-40B4-BE49-F238E27FC236}">
                    <a16:creationId xmlns:a16="http://schemas.microsoft.com/office/drawing/2014/main" id="{54008A83-726F-304B-99CA-70EB053EFF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6475" y="1371600"/>
                <a:ext cx="10423525" cy="35607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lIns="90000" tIns="45000" rIns="90000" bIns="45000"/>
              <a:lstStyle>
                <a:lvl1pPr marL="204788" indent="-204788">
                  <a:tabLst>
                    <a:tab pos="204788" algn="l"/>
                    <a:tab pos="661988" algn="l"/>
                    <a:tab pos="1119188" algn="l"/>
                    <a:tab pos="1576388" algn="l"/>
                    <a:tab pos="2033588" algn="l"/>
                    <a:tab pos="2490788" algn="l"/>
                    <a:tab pos="2947988" algn="l"/>
                    <a:tab pos="3405188" algn="l"/>
                    <a:tab pos="3862388" algn="l"/>
                    <a:tab pos="4319588" algn="l"/>
                    <a:tab pos="4776788" algn="l"/>
                    <a:tab pos="5233988" algn="l"/>
                    <a:tab pos="5691188" algn="l"/>
                    <a:tab pos="6148388" algn="l"/>
                    <a:tab pos="6605588" algn="l"/>
                    <a:tab pos="7062788" algn="l"/>
                    <a:tab pos="7519988" algn="l"/>
                    <a:tab pos="7977188" algn="l"/>
                    <a:tab pos="8434388" algn="l"/>
                    <a:tab pos="8891588" algn="l"/>
                    <a:tab pos="9348788" algn="l"/>
                    <a:tab pos="9601200" algn="l"/>
                    <a:tab pos="10058400" algn="l"/>
                  </a:tabLst>
                  <a:defRPr>
                    <a:solidFill>
                      <a:srgbClr val="FFFFFF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1pPr>
                <a:lvl2pPr marL="741363" indent="-284163">
                  <a:tabLst>
                    <a:tab pos="204788" algn="l"/>
                    <a:tab pos="661988" algn="l"/>
                    <a:tab pos="1119188" algn="l"/>
                    <a:tab pos="1576388" algn="l"/>
                    <a:tab pos="2033588" algn="l"/>
                    <a:tab pos="2490788" algn="l"/>
                    <a:tab pos="2947988" algn="l"/>
                    <a:tab pos="3405188" algn="l"/>
                    <a:tab pos="3862388" algn="l"/>
                    <a:tab pos="4319588" algn="l"/>
                    <a:tab pos="4776788" algn="l"/>
                    <a:tab pos="5233988" algn="l"/>
                    <a:tab pos="5691188" algn="l"/>
                    <a:tab pos="6148388" algn="l"/>
                    <a:tab pos="6605588" algn="l"/>
                    <a:tab pos="7062788" algn="l"/>
                    <a:tab pos="7519988" algn="l"/>
                    <a:tab pos="7977188" algn="l"/>
                    <a:tab pos="8434388" algn="l"/>
                    <a:tab pos="8891588" algn="l"/>
                    <a:tab pos="9348788" algn="l"/>
                    <a:tab pos="9601200" algn="l"/>
                    <a:tab pos="10058400" algn="l"/>
                  </a:tabLst>
                  <a:defRPr>
                    <a:solidFill>
                      <a:srgbClr val="FFFFFF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2pPr>
                <a:lvl3pPr>
                  <a:tabLst>
                    <a:tab pos="204788" algn="l"/>
                    <a:tab pos="661988" algn="l"/>
                    <a:tab pos="1119188" algn="l"/>
                    <a:tab pos="1576388" algn="l"/>
                    <a:tab pos="2033588" algn="l"/>
                    <a:tab pos="2490788" algn="l"/>
                    <a:tab pos="2947988" algn="l"/>
                    <a:tab pos="3405188" algn="l"/>
                    <a:tab pos="3862388" algn="l"/>
                    <a:tab pos="4319588" algn="l"/>
                    <a:tab pos="4776788" algn="l"/>
                    <a:tab pos="5233988" algn="l"/>
                    <a:tab pos="5691188" algn="l"/>
                    <a:tab pos="6148388" algn="l"/>
                    <a:tab pos="6605588" algn="l"/>
                    <a:tab pos="7062788" algn="l"/>
                    <a:tab pos="7519988" algn="l"/>
                    <a:tab pos="7977188" algn="l"/>
                    <a:tab pos="8434388" algn="l"/>
                    <a:tab pos="8891588" algn="l"/>
                    <a:tab pos="9348788" algn="l"/>
                    <a:tab pos="9601200" algn="l"/>
                    <a:tab pos="10058400" algn="l"/>
                  </a:tabLst>
                  <a:defRPr>
                    <a:solidFill>
                      <a:srgbClr val="FFFFFF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3pPr>
                <a:lvl4pPr>
                  <a:tabLst>
                    <a:tab pos="204788" algn="l"/>
                    <a:tab pos="661988" algn="l"/>
                    <a:tab pos="1119188" algn="l"/>
                    <a:tab pos="1576388" algn="l"/>
                    <a:tab pos="2033588" algn="l"/>
                    <a:tab pos="2490788" algn="l"/>
                    <a:tab pos="2947988" algn="l"/>
                    <a:tab pos="3405188" algn="l"/>
                    <a:tab pos="3862388" algn="l"/>
                    <a:tab pos="4319588" algn="l"/>
                    <a:tab pos="4776788" algn="l"/>
                    <a:tab pos="5233988" algn="l"/>
                    <a:tab pos="5691188" algn="l"/>
                    <a:tab pos="6148388" algn="l"/>
                    <a:tab pos="6605588" algn="l"/>
                    <a:tab pos="7062788" algn="l"/>
                    <a:tab pos="7519988" algn="l"/>
                    <a:tab pos="7977188" algn="l"/>
                    <a:tab pos="8434388" algn="l"/>
                    <a:tab pos="8891588" algn="l"/>
                    <a:tab pos="9348788" algn="l"/>
                    <a:tab pos="9601200" algn="l"/>
                    <a:tab pos="10058400" algn="l"/>
                  </a:tabLst>
                  <a:defRPr>
                    <a:solidFill>
                      <a:srgbClr val="FFFFFF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4pPr>
                <a:lvl5pPr>
                  <a:tabLst>
                    <a:tab pos="204788" algn="l"/>
                    <a:tab pos="661988" algn="l"/>
                    <a:tab pos="1119188" algn="l"/>
                    <a:tab pos="1576388" algn="l"/>
                    <a:tab pos="2033588" algn="l"/>
                    <a:tab pos="2490788" algn="l"/>
                    <a:tab pos="2947988" algn="l"/>
                    <a:tab pos="3405188" algn="l"/>
                    <a:tab pos="3862388" algn="l"/>
                    <a:tab pos="4319588" algn="l"/>
                    <a:tab pos="4776788" algn="l"/>
                    <a:tab pos="5233988" algn="l"/>
                    <a:tab pos="5691188" algn="l"/>
                    <a:tab pos="6148388" algn="l"/>
                    <a:tab pos="6605588" algn="l"/>
                    <a:tab pos="7062788" algn="l"/>
                    <a:tab pos="7519988" algn="l"/>
                    <a:tab pos="7977188" algn="l"/>
                    <a:tab pos="8434388" algn="l"/>
                    <a:tab pos="8891588" algn="l"/>
                    <a:tab pos="9348788" algn="l"/>
                    <a:tab pos="9601200" algn="l"/>
                    <a:tab pos="10058400" algn="l"/>
                  </a:tabLst>
                  <a:defRPr>
                    <a:solidFill>
                      <a:srgbClr val="FFFFFF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204788" algn="l"/>
                    <a:tab pos="661988" algn="l"/>
                    <a:tab pos="1119188" algn="l"/>
                    <a:tab pos="1576388" algn="l"/>
                    <a:tab pos="2033588" algn="l"/>
                    <a:tab pos="2490788" algn="l"/>
                    <a:tab pos="2947988" algn="l"/>
                    <a:tab pos="3405188" algn="l"/>
                    <a:tab pos="3862388" algn="l"/>
                    <a:tab pos="4319588" algn="l"/>
                    <a:tab pos="4776788" algn="l"/>
                    <a:tab pos="5233988" algn="l"/>
                    <a:tab pos="5691188" algn="l"/>
                    <a:tab pos="6148388" algn="l"/>
                    <a:tab pos="6605588" algn="l"/>
                    <a:tab pos="7062788" algn="l"/>
                    <a:tab pos="7519988" algn="l"/>
                    <a:tab pos="7977188" algn="l"/>
                    <a:tab pos="8434388" algn="l"/>
                    <a:tab pos="8891588" algn="l"/>
                    <a:tab pos="9348788" algn="l"/>
                    <a:tab pos="9601200" algn="l"/>
                    <a:tab pos="10058400" algn="l"/>
                  </a:tabLst>
                  <a:defRPr>
                    <a:solidFill>
                      <a:srgbClr val="FFFFFF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204788" algn="l"/>
                    <a:tab pos="661988" algn="l"/>
                    <a:tab pos="1119188" algn="l"/>
                    <a:tab pos="1576388" algn="l"/>
                    <a:tab pos="2033588" algn="l"/>
                    <a:tab pos="2490788" algn="l"/>
                    <a:tab pos="2947988" algn="l"/>
                    <a:tab pos="3405188" algn="l"/>
                    <a:tab pos="3862388" algn="l"/>
                    <a:tab pos="4319588" algn="l"/>
                    <a:tab pos="4776788" algn="l"/>
                    <a:tab pos="5233988" algn="l"/>
                    <a:tab pos="5691188" algn="l"/>
                    <a:tab pos="6148388" algn="l"/>
                    <a:tab pos="6605588" algn="l"/>
                    <a:tab pos="7062788" algn="l"/>
                    <a:tab pos="7519988" algn="l"/>
                    <a:tab pos="7977188" algn="l"/>
                    <a:tab pos="8434388" algn="l"/>
                    <a:tab pos="8891588" algn="l"/>
                    <a:tab pos="9348788" algn="l"/>
                    <a:tab pos="9601200" algn="l"/>
                    <a:tab pos="10058400" algn="l"/>
                  </a:tabLst>
                  <a:defRPr>
                    <a:solidFill>
                      <a:srgbClr val="FFFFFF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204788" algn="l"/>
                    <a:tab pos="661988" algn="l"/>
                    <a:tab pos="1119188" algn="l"/>
                    <a:tab pos="1576388" algn="l"/>
                    <a:tab pos="2033588" algn="l"/>
                    <a:tab pos="2490788" algn="l"/>
                    <a:tab pos="2947988" algn="l"/>
                    <a:tab pos="3405188" algn="l"/>
                    <a:tab pos="3862388" algn="l"/>
                    <a:tab pos="4319588" algn="l"/>
                    <a:tab pos="4776788" algn="l"/>
                    <a:tab pos="5233988" algn="l"/>
                    <a:tab pos="5691188" algn="l"/>
                    <a:tab pos="6148388" algn="l"/>
                    <a:tab pos="6605588" algn="l"/>
                    <a:tab pos="7062788" algn="l"/>
                    <a:tab pos="7519988" algn="l"/>
                    <a:tab pos="7977188" algn="l"/>
                    <a:tab pos="8434388" algn="l"/>
                    <a:tab pos="8891588" algn="l"/>
                    <a:tab pos="9348788" algn="l"/>
                    <a:tab pos="9601200" algn="l"/>
                    <a:tab pos="10058400" algn="l"/>
                  </a:tabLst>
                  <a:defRPr>
                    <a:solidFill>
                      <a:srgbClr val="FFFFFF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204788" algn="l"/>
                    <a:tab pos="661988" algn="l"/>
                    <a:tab pos="1119188" algn="l"/>
                    <a:tab pos="1576388" algn="l"/>
                    <a:tab pos="2033588" algn="l"/>
                    <a:tab pos="2490788" algn="l"/>
                    <a:tab pos="2947988" algn="l"/>
                    <a:tab pos="3405188" algn="l"/>
                    <a:tab pos="3862388" algn="l"/>
                    <a:tab pos="4319588" algn="l"/>
                    <a:tab pos="4776788" algn="l"/>
                    <a:tab pos="5233988" algn="l"/>
                    <a:tab pos="5691188" algn="l"/>
                    <a:tab pos="6148388" algn="l"/>
                    <a:tab pos="6605588" algn="l"/>
                    <a:tab pos="7062788" algn="l"/>
                    <a:tab pos="7519988" algn="l"/>
                    <a:tab pos="7977188" algn="l"/>
                    <a:tab pos="8434388" algn="l"/>
                    <a:tab pos="8891588" algn="l"/>
                    <a:tab pos="9348788" algn="l"/>
                    <a:tab pos="9601200" algn="l"/>
                    <a:tab pos="10058400" algn="l"/>
                  </a:tabLst>
                  <a:defRPr>
                    <a:solidFill>
                      <a:srgbClr val="FFFFFF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9pPr>
              </a:lstStyle>
              <a:p>
                <a:pPr marL="0" indent="0">
                  <a:buClr>
                    <a:srgbClr val="000000"/>
                  </a:buClr>
                  <a:buSzPct val="45000"/>
                  <a:buFont typeface="Times New Roman" panose="02020603050405020304" pitchFamily="18" charset="0"/>
                  <a:buNone/>
                  <a:defRPr/>
                </a:pPr>
                <a:r>
                  <a:rPr lang="en-US" altLang="en-US" sz="2800" dirty="0">
                    <a:solidFill>
                      <a:srgbClr val="464846"/>
                    </a:solidFill>
                    <a:latin typeface="Calibri (Body)"/>
                  </a:rPr>
                  <a:t>Skuldakostnaður fyrirtækis er sú vaxtaprósenta sem það þarf að greiða til að afla lánsfjár.</a:t>
                </a:r>
              </a:p>
              <a:p>
                <a:pPr marL="460375" lvl="1" indent="-336550"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/>
                </a:pPr>
                <a:r>
                  <a:rPr lang="en-US" altLang="en-US" sz="2400" dirty="0">
                    <a:solidFill>
                      <a:srgbClr val="464846"/>
                    </a:solidFill>
                    <a:latin typeface="Calibri (Body)"/>
                  </a:rPr>
                  <a:t>Hjá fyrirtækjum með markaðsskuldir má ákvarða þennan kostnað með því að reikna núverandi ávöxtunarkröfu til gjalddaga skuldanna.</a:t>
                </a:r>
              </a:p>
              <a:p>
                <a:pPr marL="460375" indent="-200025">
                  <a:buClr>
                    <a:srgbClr val="000000"/>
                  </a:buClr>
                  <a:buSzPct val="45000"/>
                  <a:buFont typeface="Wingdings" pitchFamily="2" charset="2"/>
                  <a:buChar char=""/>
                  <a:defRPr/>
                </a:pPr>
                <a:r>
                  <a:rPr lang="en-US" altLang="en-US" sz="2400" dirty="0">
                    <a:solidFill>
                      <a:srgbClr val="464846"/>
                    </a:solidFill>
                    <a:latin typeface="Calibri (Body)"/>
                  </a:rPr>
                  <a:t>Vaxtagjöld af skuldum eru frádráttarbær frá skatti. Skattskuldbinding fyrirtækisins lækkar því sem nemur vaxtagjöldunum margfölduðum með jaðarskattshlutfalli tekjuskatts fyrirtækja. -</a:t>
                </a:r>
              </a:p>
              <a:p>
                <a:pPr marL="808038" lvl="1" indent="-347663"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/>
                </a:pPr>
                <a:r>
                  <a:rPr lang="en-US" altLang="en-US" sz="2000" dirty="0">
                    <a:solidFill>
                      <a:srgbClr val="464846"/>
                    </a:solidFill>
                    <a:latin typeface="Calibri (Body)"/>
                  </a:rPr>
                  <a:t>Ef fyrirtæki greiðir 10% vexti af lánum og tekjuskattshlutfall fyrirtækja er 21% jafngildir skattahagræðið 10% × 21%, eða 2.1%. Raunverulegur lántökukostnaður eftir skatta er því </a:t>
                </a:r>
                <a14:m>
                  <m:oMath xmlns:m="http://schemas.openxmlformats.org/officeDocument/2006/math">
                    <m:r>
                      <a:rPr lang="en-US" altLang="en-US" sz="2000" i="1" dirty="0" smtClean="0">
                        <a:solidFill>
                          <a:srgbClr val="464846"/>
                        </a:solidFill>
                        <a:latin typeface="Cambria Math" panose="02040503050406030204" pitchFamily="18" charset="0"/>
                      </a:rPr>
                      <m:t>10% – </m:t>
                    </m:r>
                    <m:r>
                      <a:rPr lang="en-US" altLang="en-US" sz="2000" i="1" dirty="0">
                        <a:solidFill>
                          <a:srgbClr val="464846"/>
                        </a:solidFill>
                        <a:latin typeface="Cambria Math" panose="02040503050406030204" pitchFamily="18" charset="0"/>
                      </a:rPr>
                      <m:t>2.1% = 7.9</m:t>
                    </m:r>
                    <m:r>
                      <a:rPr lang="en-US" altLang="en-US" sz="2000" i="1" dirty="0" smtClean="0">
                        <a:solidFill>
                          <a:srgbClr val="464846"/>
                        </a:solidFill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endParaRPr lang="en-US" altLang="en-US" sz="2000" dirty="0">
                  <a:solidFill>
                    <a:srgbClr val="464846"/>
                  </a:solidFill>
                  <a:latin typeface="Calibri (Body)"/>
                </a:endParaRPr>
              </a:p>
              <a:p>
                <a:pPr marL="808038" lvl="1" indent="-347663"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/>
                </a:pPr>
                <a:r>
                  <a:rPr lang="en-US" altLang="en-US" sz="2200" dirty="0">
                    <a:solidFill>
                      <a:srgbClr val="464846"/>
                    </a:solidFill>
                    <a:latin typeface="Calibri" panose="020F0502020204030204" pitchFamily="34" charset="0"/>
                  </a:rPr>
                  <a:t> </a:t>
                </a:r>
              </a:p>
              <a:p>
                <a:pPr marL="428625" indent="-414338" eaLnBrk="1">
                  <a:buSzPct val="45000"/>
                  <a:defRPr/>
                </a:pPr>
                <a:endParaRPr lang="en-US" altLang="en-US" sz="2800" dirty="0">
                  <a:solidFill>
                    <a:srgbClr val="464846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9219" name="Rectangle 3">
                <a:extLst>
                  <a:ext uri="{FF2B5EF4-FFF2-40B4-BE49-F238E27FC236}">
                    <a16:creationId xmlns:a16="http://schemas.microsoft.com/office/drawing/2014/main" id="{54008A83-726F-304B-99CA-70EB053EFF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06475" y="1371600"/>
                <a:ext cx="10423525" cy="3560763"/>
              </a:xfrm>
              <a:prstGeom prst="rect">
                <a:avLst/>
              </a:prstGeom>
              <a:blipFill>
                <a:blip r:embed="rId4"/>
                <a:stretch>
                  <a:fillRect l="-1228" t="-1712" r="-351" b="-15925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1FFEEFA-1479-4A71-A1B6-26DF9212501F}"/>
                  </a:ext>
                </a:extLst>
              </p:cNvPr>
              <p:cNvSpPr txBox="1"/>
              <p:nvPr/>
            </p:nvSpPr>
            <p:spPr>
              <a:xfrm>
                <a:off x="865767" y="5047134"/>
                <a:ext cx="102108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After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libri" panose="020F0502020204030204" pitchFamily="34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Tax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Cost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Debt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 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Pre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libri" panose="020F0502020204030204" pitchFamily="34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Tax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Cost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Debt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en-US" sz="2000" i="1" dirty="0" smtClean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(1 – 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income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tax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rate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2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1FFEEFA-1479-4A71-A1B6-26DF921250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767" y="5047134"/>
                <a:ext cx="10210800" cy="400110"/>
              </a:xfrm>
              <a:prstGeom prst="rect">
                <a:avLst/>
              </a:prstGeom>
              <a:blipFill>
                <a:blip r:embed="rId5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>
            <a:extLst>
              <a:ext uri="{FF2B5EF4-FFF2-40B4-BE49-F238E27FC236}">
                <a16:creationId xmlns:a16="http://schemas.microsoft.com/office/drawing/2014/main" id="{0324C0D5-7473-2847-9817-231C511CCCE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8247063" cy="782638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17.2 LO 2: Útskýra hvers vegna ávöxtun lánveitenda er ekki sú sama og kostnaður fyrirtækisins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 pitchFamily="34" charset="0"/>
                <a:ea typeface="Microsoft YaHei" panose="020B0503020204020204" pitchFamily="34" charset="-122"/>
                <a:cs typeface="+mn-cs"/>
              </a:rPr>
              <a:t>  </a:t>
            </a:r>
          </a:p>
        </p:txBody>
      </p:sp>
      <p:sp>
        <p:nvSpPr>
          <p:cNvPr id="14341" name="Text Box 4">
            <a:extLst>
              <a:ext uri="{FF2B5EF4-FFF2-40B4-BE49-F238E27FC236}">
                <a16:creationId xmlns:a16="http://schemas.microsoft.com/office/drawing/2014/main" id="{288D50C5-119A-124D-A5F4-249C96F371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6475" y="1463675"/>
            <a:ext cx="1034573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18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kallast markaðsáhætta. </a:t>
            </a:r>
          </a:p>
        </p:txBody>
      </p:sp>
      <p:sp>
        <p:nvSpPr>
          <p:cNvPr id="14342" name="Rectangle 5">
            <a:extLst>
              <a:ext uri="{FF2B5EF4-FFF2-40B4-BE49-F238E27FC236}">
                <a16:creationId xmlns:a16="http://schemas.microsoft.com/office/drawing/2014/main" id="{D839A256-B269-1F4A-AFC0-168E4A413A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325" y="1463675"/>
            <a:ext cx="10698163" cy="4246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Aft>
                <a:spcPct val="0"/>
              </a:spcAft>
              <a:buSzPct val="45000"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  <a:cs typeface="Calibri" panose="020F0502020204030204" pitchFamily="34" charset="0"/>
              </a:rPr>
              <a:t>Hins vegar </a:t>
            </a:r>
            <a:r>
              <a:rPr lang="en-US" altLang="en-US" sz="2800" b="1" dirty="0">
                <a:solidFill>
                  <a:srgbClr val="464846"/>
                </a:solidFill>
                <a:latin typeface="Calibri (Body)"/>
                <a:cs typeface="Calibri" panose="020F0502020204030204" pitchFamily="34" charset="0"/>
              </a:rPr>
              <a:t>krefja lánveitendur </a:t>
            </a:r>
            <a:r>
              <a:rPr lang="en-US" altLang="en-US" sz="2800" dirty="0">
                <a:solidFill>
                  <a:srgbClr val="464846"/>
                </a:solidFill>
                <a:latin typeface="Calibri (Body)"/>
                <a:cs typeface="Calibri" panose="020F0502020204030204" pitchFamily="34" charset="0"/>
              </a:rPr>
              <a:t>lántaka um skuldakostnað fyrir skatta, eða nafnskuldakostnað, en skuldakostnaður fyrirtækis eftir skatta er lægri þar sem vaxtagjöld eru frádráttarbær.</a:t>
            </a:r>
          </a:p>
          <a:p>
            <a:pPr>
              <a:lnSpc>
                <a:spcPct val="100000"/>
              </a:lnSpc>
              <a:spcAft>
                <a:spcPct val="0"/>
              </a:spcAft>
              <a:buSzPct val="45000"/>
            </a:pPr>
            <a:endParaRPr lang="en-US" altLang="en-US" sz="2800" dirty="0">
              <a:solidFill>
                <a:srgbClr val="46484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645FD85-461D-4D4F-BAC2-3A0469966B7F}"/>
                  </a:ext>
                </a:extLst>
              </p:cNvPr>
              <p:cNvSpPr txBox="1"/>
              <p:nvPr/>
            </p:nvSpPr>
            <p:spPr>
              <a:xfrm>
                <a:off x="822325" y="3272294"/>
                <a:ext cx="1069816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en-US" sz="24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After</m:t>
                      </m:r>
                      <m:r>
                        <m:rPr>
                          <m:nor/>
                        </m:rPr>
                        <a:rPr lang="en-US" altLang="en-US" sz="2400" dirty="0">
                          <a:solidFill>
                            <a:srgbClr val="464846"/>
                          </a:solidFill>
                          <a:latin typeface="Calibri" panose="020F0502020204030204" pitchFamily="34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US" altLang="en-US" sz="24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Tax</m:t>
                      </m:r>
                      <m:r>
                        <m:rPr>
                          <m:nor/>
                        </m:rPr>
                        <a:rPr lang="en-US" altLang="en-US" sz="24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en-US" sz="24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Cost</m:t>
                      </m:r>
                      <m:r>
                        <m:rPr>
                          <m:nor/>
                        </m:rPr>
                        <a:rPr lang="en-US" altLang="en-US" sz="24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en-US" sz="24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US" altLang="en-US" sz="24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en-US" sz="24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Debt</m:t>
                      </m:r>
                      <m:r>
                        <m:rPr>
                          <m:nor/>
                        </m:rPr>
                        <a:rPr lang="en-US" altLang="en-US" sz="24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 </m:t>
                      </m:r>
                      <m:r>
                        <m:rPr>
                          <m:nor/>
                        </m:rPr>
                        <a:rPr lang="en-US" altLang="en-US" sz="24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Pre</m:t>
                      </m:r>
                      <m:r>
                        <m:rPr>
                          <m:nor/>
                        </m:rPr>
                        <a:rPr lang="en-US" altLang="en-US" sz="2400" dirty="0">
                          <a:solidFill>
                            <a:srgbClr val="464846"/>
                          </a:solidFill>
                          <a:latin typeface="Calibri" panose="020F0502020204030204" pitchFamily="34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US" altLang="en-US" sz="24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Tax</m:t>
                      </m:r>
                      <m:r>
                        <m:rPr>
                          <m:nor/>
                        </m:rPr>
                        <a:rPr lang="en-US" altLang="en-US" sz="24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en-US" sz="24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Cost</m:t>
                      </m:r>
                      <m:r>
                        <m:rPr>
                          <m:nor/>
                        </m:rPr>
                        <a:rPr lang="en-US" altLang="en-US" sz="24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en-US" sz="24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US" altLang="en-US" sz="24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en-US" sz="24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Debt</m:t>
                      </m:r>
                      <m:r>
                        <m:rPr>
                          <m:nor/>
                        </m:rPr>
                        <a:rPr lang="en-US" altLang="en-US" sz="24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en-US" sz="2400" i="1" dirty="0" smtClean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en-US" sz="24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(1 – </m:t>
                      </m:r>
                      <m:r>
                        <m:rPr>
                          <m:nor/>
                        </m:rPr>
                        <a:rPr lang="en-US" altLang="en-US" sz="24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income</m:t>
                      </m:r>
                      <m:r>
                        <m:rPr>
                          <m:nor/>
                        </m:rPr>
                        <a:rPr lang="en-US" altLang="en-US" sz="24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en-US" sz="24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tax</m:t>
                      </m:r>
                      <m:r>
                        <m:rPr>
                          <m:nor/>
                        </m:rPr>
                        <a:rPr lang="en-US" altLang="en-US" sz="24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en-US" sz="24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rate</m:t>
                      </m:r>
                      <m:r>
                        <m:rPr>
                          <m:nor/>
                        </m:rPr>
                        <a:rPr lang="en-US" altLang="en-US" sz="24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C645FD85-461D-4D4F-BAC2-3A0469966B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325" y="3272294"/>
                <a:ext cx="10698163" cy="461665"/>
              </a:xfrm>
              <a:prstGeom prst="rect">
                <a:avLst/>
              </a:prstGeom>
              <a:blipFill rotWithShape="0">
                <a:blip r:embed="rId4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>
            <a:extLst>
              <a:ext uri="{FF2B5EF4-FFF2-40B4-BE49-F238E27FC236}">
                <a16:creationId xmlns:a16="http://schemas.microsoft.com/office/drawing/2014/main" id="{B07B40D7-AAB5-6742-895D-A99D7755F50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593725" y="187325"/>
            <a:ext cx="9097963" cy="1000125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b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</a:b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17.2 LO 3: Reikna fjármagnskostnað eigin fjár.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 </a:t>
            </a:r>
            <a:b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</a:b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11266" name="Rectangle 2">
            <a:extLst>
              <a:ext uri="{FF2B5EF4-FFF2-40B4-BE49-F238E27FC236}">
                <a16:creationId xmlns:a16="http://schemas.microsoft.com/office/drawing/2014/main" id="{B301C945-06F1-3041-BFC4-F729B42E10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725" y="1187450"/>
            <a:ext cx="10926763" cy="4522788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1363" indent="-284163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>
                <a:srgbClr val="000000"/>
              </a:buClr>
              <a:buSzPct val="45000"/>
              <a:buFont typeface="Times New Roman" panose="02020603050405020304" pitchFamily="18" charset="0"/>
              <a:buNone/>
              <a:defRPr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Eigendur eigin fjár (eigendur fyrirtækisins) vænta ávöxtunar í samræmi við þá áhættu sem fylgir fjárfestingu þeirra.</a:t>
            </a:r>
          </a:p>
          <a:p>
            <a:pPr marL="522288" indent="-28575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Hlutlægasta leiðin til að ákvarða kostnað eigin fjár er að nota verðlagningarlíkan fjármagnseigna (CAPM), sem er sett fram þannig:</a:t>
            </a:r>
          </a:p>
          <a:p>
            <a:pPr marL="522288" indent="-285750"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endParaRPr lang="en-US" altLang="en-US" sz="2400" dirty="0">
              <a:solidFill>
                <a:srgbClr val="464846"/>
              </a:solidFill>
              <a:latin typeface="Calibri (Body)"/>
            </a:endParaRPr>
          </a:p>
          <a:p>
            <a:pPr marL="920750" lvl="1" indent="-274638"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defRPr/>
            </a:pPr>
            <a:endParaRPr lang="en-US" altLang="en-US" sz="2400" dirty="0">
              <a:solidFill>
                <a:srgbClr val="464846"/>
              </a:solidFill>
              <a:latin typeface="Calibri (Body)"/>
            </a:endParaRPr>
          </a:p>
          <a:p>
            <a:pPr marL="460375" indent="-223838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Áhættulausir vextir eru sú ávöxtun sem langtímaskuldabréf bandaríska ríkisins bjóða.</a:t>
            </a:r>
          </a:p>
          <a:p>
            <a:pPr marL="460375" indent="-223838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Beta mælir hversu næm ávöxtun fyrirtækisins er fyrir breytingum á ávöxtun markaðarins.</a:t>
            </a:r>
          </a:p>
          <a:p>
            <a:pPr marL="460375" indent="-223838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Markaðsávöxtun er ávöxtun hlutabréfamarkaðarins í heild. Samkvæmt skilgreiningu hefur markaðurinn beta-gildið einn og heildarávöxtun hans samsvarar væntri ávöxtun af fjárfestingu í dæmigerðu hlutabréfi.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3ECD778-1242-374D-971D-7E51ED548FF7}"/>
                  </a:ext>
                </a:extLst>
              </p:cNvPr>
              <p:cNvSpPr txBox="1"/>
              <p:nvPr/>
            </p:nvSpPr>
            <p:spPr>
              <a:xfrm>
                <a:off x="915194" y="2927058"/>
                <a:ext cx="10926763" cy="984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Cost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en-US" sz="2000" b="0" i="0" dirty="0" smtClean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quity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 </m:t>
                      </m:r>
                      <m:r>
                        <m:rPr>
                          <m:nor/>
                        </m:rPr>
                        <a:rPr lang="en-US" altLang="en-US" sz="2000" b="0" i="0" dirty="0" smtClean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R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isk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libri" panose="020F0502020204030204" pitchFamily="34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US" altLang="en-US" sz="2000" b="0" i="0" dirty="0" smtClean="0">
                          <a:solidFill>
                            <a:srgbClr val="464846"/>
                          </a:solidFill>
                          <a:latin typeface="Calibri" panose="020F0502020204030204" pitchFamily="34" charset="0"/>
                        </a:rPr>
                        <m:t>F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ree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en-US" sz="2000" b="0" i="0" dirty="0" smtClean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R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ate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+ (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Beta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en-US" sz="2000" i="1" dirty="0" smtClean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(</m:t>
                      </m:r>
                      <m:r>
                        <m:rPr>
                          <m:nor/>
                        </m:rPr>
                        <a:rPr lang="en-US" altLang="en-US" sz="2000" b="0" i="0" dirty="0" smtClean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M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arket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en-US" sz="2000" b="0" i="0" dirty="0" smtClean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R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ate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en-US" sz="2000" b="0" i="0" dirty="0" smtClean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R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eturn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– </m:t>
                      </m:r>
                      <m:r>
                        <m:rPr>
                          <m:nor/>
                        </m:rPr>
                        <a:rPr lang="en-US" altLang="en-US" sz="2000" b="0" i="0" dirty="0" smtClean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R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isk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libri" panose="020F0502020204030204" pitchFamily="34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US" altLang="en-US" sz="2000" b="0" i="0" dirty="0" smtClean="0">
                          <a:solidFill>
                            <a:srgbClr val="464846"/>
                          </a:solidFill>
                          <a:latin typeface="Calibri" panose="020F0502020204030204" pitchFamily="34" charset="0"/>
                        </a:rPr>
                        <m:t>F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ree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en-US" sz="2000" b="0" i="0" dirty="0" smtClean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R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ate</m:t>
                      </m:r>
                      <m:r>
                        <m:rPr>
                          <m:nor/>
                        </m:rPr>
                        <a:rPr lang="en-US" altLang="en-US" sz="20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))</m:t>
                      </m:r>
                    </m:oMath>
                  </m:oMathPara>
                </a14:m>
                <a:endParaRPr lang="en-US" altLang="en-US" sz="2200" dirty="0">
                  <a:solidFill>
                    <a:srgbClr val="464846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3ECD778-1242-374D-971D-7E51ED548F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194" y="2927058"/>
                <a:ext cx="10926763" cy="98488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>
            <a:extLst>
              <a:ext uri="{FF2B5EF4-FFF2-40B4-BE49-F238E27FC236}">
                <a16:creationId xmlns:a16="http://schemas.microsoft.com/office/drawing/2014/main" id="{CEEAA3F8-017C-0346-8F32-A7DE7DF2DDC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239713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17.3 LO 1: Reikna veginn meðalfjármagnskostnað (WACC).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 pitchFamily="34" charset="0"/>
                <a:ea typeface="Microsoft YaHei" panose="020B0503020204020204" pitchFamily="34" charset="-122"/>
                <a:cs typeface="+mn-cs"/>
              </a:rPr>
              <a:t> </a:t>
            </a:r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39580C20-C9AD-1D4D-8CBA-E3D1436292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279525"/>
            <a:ext cx="10426700" cy="5121275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 anchor="t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1363" indent="-284163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>
                <a:srgbClr val="000000"/>
              </a:buClr>
              <a:buSzPct val="45000"/>
              <a:buFont typeface="Times New Roman" panose="02020603050405020304" pitchFamily="18" charset="0"/>
              <a:buNone/>
              <a:defRPr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Veginn </a:t>
            </a:r>
            <a:r>
              <a:rPr lang="en-US" altLang="en-US" sz="2800" b="1" dirty="0">
                <a:solidFill>
                  <a:srgbClr val="464846"/>
                </a:solidFill>
                <a:latin typeface="Calibri (Body)"/>
              </a:rPr>
              <a:t>meðalfjármagnskostnaður (WACC) </a:t>
            </a: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er sú lágmarksávöxtun sem fjárfestingar fyrirtækis þurfa að skila til að standa undir fjármögnunarkostnaði þess.</a:t>
            </a:r>
          </a:p>
          <a:p>
            <a:pPr marL="347345" indent="-111125"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Formúlan fyrir veginn meðalfjármagnskostnað er:</a:t>
            </a:r>
          </a:p>
          <a:p>
            <a:pPr marL="236220">
              <a:buClr>
                <a:srgbClr val="000000"/>
              </a:buClr>
              <a:buSzPct val="45000"/>
              <a:defRPr/>
            </a:pPr>
            <a:endParaRPr lang="en-US" altLang="en-US" sz="2400" dirty="0">
              <a:solidFill>
                <a:srgbClr val="464846"/>
              </a:solidFill>
              <a:latin typeface="Calibri (Body)"/>
            </a:endParaRPr>
          </a:p>
          <a:p>
            <a:pPr marL="457200" lvl="1" inden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 sz="2400" dirty="0">
              <a:solidFill>
                <a:srgbClr val="464846"/>
              </a:solidFill>
              <a:latin typeface="Calibri (Body)"/>
            </a:endParaRPr>
          </a:p>
          <a:p>
            <a:pPr marL="10795" lvl="1" inden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  <a:ea typeface="Microsoft YaHei"/>
              </a:rPr>
              <a:t>WACC = (skuldakostnaður × (1 – skatthlutfall) × vægi skulda) + (kostnaður eigin fjár × vægi eigin fjár)</a:t>
            </a:r>
          </a:p>
          <a:p>
            <a:pPr marL="460375" lvl="1" indent="-22352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(Skuldakostnaður margfaldaður með 1 – skatthlutfall) = skuldakostnaður eftir skatta.</a:t>
            </a:r>
          </a:p>
          <a:p>
            <a:pPr marL="460375" lvl="1" indent="-22352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Vægi skulda og eigin fjár er hlutfall hvors um sig af heildarfjármagni.</a:t>
            </a:r>
          </a:p>
          <a:p>
            <a:pPr marL="460375" lvl="1" indent="-22352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Kostnaður eigin fjár er sá kostnaður sem fyrirtæki ber við að afla fjármögnunar með eigin fé.</a:t>
            </a:r>
          </a:p>
          <a:p>
            <a:pPr marL="746125" lvl="2" indent="-27305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5588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Athugið að kostnaður eigin fjár nýtur ekki vaxtaskattskjaldar líkt og vaxtagjöld. Því er hann ekki margfaldaður með (1 – skatthlutfall), ólíkt skuldakostnaði.</a:t>
            </a:r>
          </a:p>
          <a:p>
            <a:pPr marL="228600" indent="-213995" eaLnBrk="1">
              <a:lnSpc>
                <a:spcPct val="90000"/>
              </a:lnSpc>
              <a:spcBef>
                <a:spcPts val="1000"/>
              </a:spcBef>
              <a:buSzPct val="45000"/>
              <a:defRPr/>
            </a:pPr>
            <a:endParaRPr lang="en-US" altLang="en-US" sz="2400" dirty="0">
              <a:solidFill>
                <a:srgbClr val="46484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7E60BCF-20F9-024D-82AB-26DC7B1AB83E}"/>
                  </a:ext>
                </a:extLst>
              </p:cNvPr>
              <p:cNvSpPr txBox="1"/>
              <p:nvPr/>
            </p:nvSpPr>
            <p:spPr>
              <a:xfrm>
                <a:off x="2286794" y="3075057"/>
                <a:ext cx="51816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2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WACC</m:t>
                          </m:r>
                        </m:sub>
                      </m:sSub>
                      <m:r>
                        <a:rPr lang="en-US" sz="22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2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</m:t>
                      </m:r>
                      <m:r>
                        <a:rPr lang="en-US" sz="22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%×</m:t>
                      </m:r>
                      <m:sSub>
                        <m:sSubPr>
                          <m:ctrlPr>
                            <a:rPr lang="en-US" sz="22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2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d</m:t>
                          </m:r>
                        </m:sub>
                      </m:sSub>
                      <m:d>
                        <m:dPr>
                          <m:ctrlPr>
                            <a:rPr lang="en-US" sz="22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22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en-US" sz="22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2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  <m:r>
                        <a:rPr lang="en-US" sz="22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%×</m:t>
                      </m:r>
                      <m:sSub>
                        <m:sSubPr>
                          <m:ctrlPr>
                            <a:rPr lang="en-US" sz="22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2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</m:t>
                          </m:r>
                        </m:sub>
                      </m:sSub>
                    </m:oMath>
                  </m:oMathPara>
                </a14:m>
                <a:endParaRPr 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7E60BCF-20F9-024D-82AB-26DC7B1AB8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794" y="3075057"/>
                <a:ext cx="5181600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>
            <a:extLst>
              <a:ext uri="{FF2B5EF4-FFF2-40B4-BE49-F238E27FC236}">
                <a16:creationId xmlns:a16="http://schemas.microsoft.com/office/drawing/2014/main" id="{3F798740-9BEB-C649-8F45-666E732AB50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239713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17.3 LO 2: Lýsa þeim álitaefnum sem koma upp við mat á fjármagnskostnaði eigin fjár.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 pitchFamily="34" charset="0"/>
                <a:ea typeface="Microsoft YaHei" panose="020B0503020204020204" pitchFamily="34" charset="-122"/>
                <a:cs typeface="+mn-cs"/>
              </a:rPr>
              <a:t>  </a:t>
            </a:r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401A5B5D-69B6-9143-9113-C3B1A26677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295400"/>
            <a:ext cx="10499725" cy="5172075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1363" indent="-284163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>
                <a:srgbClr val="000000"/>
              </a:buClr>
              <a:buSzPct val="45000"/>
              <a:buFont typeface="Times New Roman" panose="02020603050405020304" pitchFamily="18" charset="0"/>
              <a:buNone/>
              <a:defRPr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Við útreikning á </a:t>
            </a:r>
            <a:r>
              <a:rPr lang="en-US" altLang="en-US" sz="2800" b="1" dirty="0">
                <a:solidFill>
                  <a:srgbClr val="464846"/>
                </a:solidFill>
                <a:latin typeface="Calibri (Body)"/>
              </a:rPr>
              <a:t>kostnaður eigin fjár </a:t>
            </a: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með verðlagningarlíkani fjármagnseigna þarf að meta eftirfarandi breytur:</a:t>
            </a:r>
          </a:p>
          <a:p>
            <a:pPr marL="800100" lvl="1" indent="-34290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Áhættulausir vextir</a:t>
            </a:r>
          </a:p>
          <a:p>
            <a:pPr marL="800100" lvl="1" indent="-34290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Markaðsáhættuálagið (þ.e. ávöxtunarkrafa markaðarins – áhættulausir vextir)</a:t>
            </a:r>
          </a:p>
          <a:p>
            <a:pPr marL="800100" lvl="1" indent="-34290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Betagildi fyrirtækisins</a:t>
            </a:r>
          </a:p>
          <a:p>
            <a:pPr>
              <a:buClr>
                <a:srgbClr val="000000"/>
              </a:buClr>
              <a:buSzPct val="45000"/>
              <a:buFont typeface="Times New Roman" panose="02020603050405020304" pitchFamily="18" charset="0"/>
              <a:buNone/>
              <a:defRPr/>
            </a:pPr>
            <a:endParaRPr lang="en-US" altLang="en-US" sz="2400" dirty="0">
              <a:solidFill>
                <a:srgbClr val="464846"/>
              </a:solidFill>
              <a:latin typeface="Calibri (Body)"/>
            </a:endParaRPr>
          </a:p>
          <a:p>
            <a:pPr marL="460375" indent="-174625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Erfitt getur verið að ákvarða viðeigandi gildi fyrir þessar þrjár forsendur. Tilhneiging er til að nota söguleg gögn, en engin trygging er fyrir því að sagan endurtaki sig.</a:t>
            </a:r>
          </a:p>
          <a:p>
            <a:pPr marL="460375" indent="-174625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 Þegar öllu er á botninn hvolft er mat á kostnaði eigin fjár fremur list en vísindi.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>
            <a:extLst>
              <a:ext uri="{FF2B5EF4-FFF2-40B4-BE49-F238E27FC236}">
                <a16:creationId xmlns:a16="http://schemas.microsoft.com/office/drawing/2014/main" id="{34EED45E-DF93-BE4C-8B6F-C6DF47F31BE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222295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17.3 LO 3: Lýsið notkun nettóskulda við útreikning WACC.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 pitchFamily="34" charset="0"/>
                <a:ea typeface="Microsoft YaHei" panose="020B0503020204020204" pitchFamily="34" charset="-122"/>
                <a:cs typeface="+mn-cs"/>
              </a:rPr>
              <a:t> </a:t>
            </a: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F189DA0B-22B5-F648-82E2-AEDB96345E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189038"/>
            <a:ext cx="10499725" cy="3459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6012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800100" indent="-342900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6012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6012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64846"/>
              </a:buClr>
              <a:buSzPct val="45000"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Sumir greinendur nota </a:t>
            </a:r>
            <a:r>
              <a:rPr lang="en-US" altLang="en-US" sz="2800" b="1" dirty="0">
                <a:solidFill>
                  <a:srgbClr val="464846"/>
                </a:solidFill>
                <a:latin typeface="Calibri (Body)"/>
              </a:rPr>
              <a:t>nettóskuldir </a:t>
            </a: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í stað heildarskulda þegar vægi skulda í heildarfjármagni er ákvarðað.</a:t>
            </a:r>
          </a:p>
          <a:p>
            <a:pPr lvl="1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Rökin eru þau að fyrirtæki geti notað lausafé sitt til að greiða niður skuldir og því gefi heildarskuldir ekki rétta mynd af raunverulegri skuldabyrði þess.</a:t>
            </a:r>
          </a:p>
          <a:p>
            <a:pPr lvl="1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Í því tilviki eru handbært fé og ígildi þess dregin frá markaðsvirði skulda áður en vægi skuldanna er reiknað.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>
            <a:extLst>
              <a:ext uri="{FF2B5EF4-FFF2-40B4-BE49-F238E27FC236}">
                <a16:creationId xmlns:a16="http://schemas.microsoft.com/office/drawing/2014/main" id="{F86F1F90-E099-5444-B1CE-0FB2B2EC4B1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239713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17.4 LO 1:  Greinið á milli skuldsetts og óskuldsetts fyrirtækis.</a:t>
            </a:r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3F0E252E-B944-684D-9C35-861DF233E7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6963" y="1279525"/>
            <a:ext cx="10361612" cy="5716588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 marL="228600" indent="-227013"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1363" indent="-284163"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1587" indent="0" eaLnBrk="1">
              <a:lnSpc>
                <a:spcPct val="90000"/>
              </a:lnSpc>
              <a:spcBef>
                <a:spcPts val="1000"/>
              </a:spcBef>
              <a:buClr>
                <a:srgbClr val="464846"/>
              </a:buClr>
              <a:buSzPct val="45000"/>
              <a:buFont typeface="Times New Roman" panose="02020603050405020304" pitchFamily="18" charset="0"/>
              <a:buNone/>
              <a:defRPr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Rekstur fyrirtækis má fjármagna eingöngu með eigin fé, eingöngu eða að mestu með skuldum eða með blöndu þessara kosta, svo sem 20% skuldum og 80% eigin fé, 50% skuldum og 50% eigin fé eða öðru hlutfalli.</a:t>
            </a:r>
          </a:p>
          <a:p>
            <a:pPr marL="460375" indent="-223838" eaLnBrk="1">
              <a:lnSpc>
                <a:spcPct val="90000"/>
              </a:lnSpc>
              <a:spcBef>
                <a:spcPts val="1000"/>
              </a:spcBef>
              <a:buClr>
                <a:srgbClr val="464846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Fyrirtæki sem er alfarið fjármagnað með eigin fé býr aðeins við svonefnda rekstraráhættu (þ.e. áhættu sem öll fyrirtæki standa frammi fyrir, svo sem hagsveiflur og samkeppnisþrýsting).</a:t>
            </a:r>
          </a:p>
          <a:p>
            <a:pPr marL="460375" indent="-223838" eaLnBrk="1">
              <a:lnSpc>
                <a:spcPct val="90000"/>
              </a:lnSpc>
              <a:spcBef>
                <a:spcPts val="1000"/>
              </a:spcBef>
              <a:buClr>
                <a:srgbClr val="464846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Þegar fyrirtæki tekur á sig skuldir eykst einnig fjárhagsleg áhætta þess—hættan á að það geti ekki staðið við fjárskuldbindingar sínar á gjalddaga.</a:t>
            </a:r>
          </a:p>
          <a:p>
            <a:pPr marL="914400" lvl="1" indent="-457200" eaLnBrk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Eftir því sem fyrirtæki tekur á sig meiri skuldir, því meiri verður fjárhagsleg áhætta þess. Þessi viðbótaráhætta stafar af skuldsetningunni.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>
            <a:extLst>
              <a:ext uri="{FF2B5EF4-FFF2-40B4-BE49-F238E27FC236}">
                <a16:creationId xmlns:a16="http://schemas.microsoft.com/office/drawing/2014/main" id="{F030348C-88B5-214A-9CD9-300A7EE0F5F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29491" y="239713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l">
              <a:lnSpc>
                <a:spcPct val="100000"/>
              </a:lnSpc>
              <a:spcAft>
                <a:spcPct val="0"/>
              </a:spcAft>
              <a:buClrTx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/>
                <a:cs typeface="+mn-cs"/>
              </a:rPr>
              <a:t>17.4 LO 2: Útskýrið hvers vegna val á fjármagnsskipan hefur ekki áhrif á virði fyrirtækis á fullkomnum fjármálamarkaði.</a:t>
            </a:r>
            <a:r>
              <a:rPr lang="en-US" altLang="en-US" sz="2800" b="1" dirty="0">
                <a:solidFill>
                  <a:schemeClr val="tx1"/>
                </a:solidFill>
                <a:latin typeface="Calibri Light (Headings)"/>
                <a:ea typeface="Microsoft YaHei"/>
                <a:cs typeface="+mn-cs"/>
              </a:rPr>
              <a:t> </a:t>
            </a: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 Light (Headings)"/>
              <a:cs typeface="+mn-cs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7F6360DA-D9DE-F246-9416-4D601FCE90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371600"/>
            <a:ext cx="10590213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800100" indent="-342900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Þótt fyrirtæki telji gjarnan að auknar skuldir lækki fjármagnskostnað þeirra eru kostnaður skulda og kostnaður eigin fjár ekki fastar stærðir heldur breytast þegar fjármagnsskipaninni er breytt.</a:t>
            </a:r>
          </a:p>
          <a:p>
            <a:pPr lvl="1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Ef kostnaður skulda og eigin fjár væri fastur myndu auknar skuldir lækka vegið meðaltal fjármagnskostnaðar, þar sem ódýrari skuldir kæmu að hluta í stað dýrara eigin fjár.</a:t>
            </a:r>
          </a:p>
          <a:p>
            <a:pPr lvl="1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Vandinn er að aukin skuldsetning hækkar yfirleitt kostnað skulda, þar sem lánveitendur krefjast hærri ávöxtunar vegna þeirrar viðbótaráhættu sem skuldunum fylgir.</a:t>
            </a:r>
          </a:p>
          <a:p>
            <a:pPr lvl="1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Með aukinni skuldsetningu hækkar kostnaður eigin fjár einnig. Auknar skuldir geta því hækkað bæði kostnað skulda og eigin fjár, þannig að virði fyrirtækisins kann að haldast óbreytt.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">
            <a:extLst>
              <a:ext uri="{FF2B5EF4-FFF2-40B4-BE49-F238E27FC236}">
                <a16:creationId xmlns:a16="http://schemas.microsoft.com/office/drawing/2014/main" id="{31FEE52C-154C-6146-A116-83B67A3CCE4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222295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17.4 LO 3: Reiknið vaxtaskattaskjöldinn.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 pitchFamily="34" charset="0"/>
                <a:ea typeface="Microsoft YaHei" panose="020B0503020204020204" pitchFamily="34" charset="-122"/>
                <a:cs typeface="+mn-cs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410" name="Rectangle 2">
                <a:extLst>
                  <a:ext uri="{FF2B5EF4-FFF2-40B4-BE49-F238E27FC236}">
                    <a16:creationId xmlns:a16="http://schemas.microsoft.com/office/drawing/2014/main" id="{F276DDD0-24F0-4A4E-910F-BAE577832A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5988" y="1219200"/>
                <a:ext cx="10512425" cy="45402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lIns="90000" tIns="45000" rIns="90000" bIns="45000"/>
              <a:lstStyle>
                <a:lvl1pPr marL="457200" indent="-457200">
                  <a:tabLst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601200" algn="l"/>
                    <a:tab pos="10058400" algn="l"/>
                  </a:tabLst>
                  <a:defRPr>
                    <a:solidFill>
                      <a:srgbClr val="FFFFFF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1pPr>
                <a:lvl2pPr marL="741363" indent="-284163">
                  <a:tabLst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601200" algn="l"/>
                    <a:tab pos="10058400" algn="l"/>
                  </a:tabLst>
                  <a:defRPr>
                    <a:solidFill>
                      <a:srgbClr val="FFFFFF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2pPr>
                <a:lvl3pPr>
                  <a:tabLst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601200" algn="l"/>
                    <a:tab pos="10058400" algn="l"/>
                  </a:tabLst>
                  <a:defRPr>
                    <a:solidFill>
                      <a:srgbClr val="FFFFFF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3pPr>
                <a:lvl4pPr>
                  <a:tabLst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601200" algn="l"/>
                    <a:tab pos="10058400" algn="l"/>
                  </a:tabLst>
                  <a:defRPr>
                    <a:solidFill>
                      <a:srgbClr val="FFFFFF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4pPr>
                <a:lvl5pPr>
                  <a:tabLst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601200" algn="l"/>
                    <a:tab pos="10058400" algn="l"/>
                  </a:tabLst>
                  <a:defRPr>
                    <a:solidFill>
                      <a:srgbClr val="FFFFFF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601200" algn="l"/>
                    <a:tab pos="10058400" algn="l"/>
                  </a:tabLst>
                  <a:defRPr>
                    <a:solidFill>
                      <a:srgbClr val="FFFFFF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601200" algn="l"/>
                    <a:tab pos="10058400" algn="l"/>
                  </a:tabLst>
                  <a:defRPr>
                    <a:solidFill>
                      <a:srgbClr val="FFFFFF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601200" algn="l"/>
                    <a:tab pos="10058400" algn="l"/>
                  </a:tabLst>
                  <a:defRPr>
                    <a:solidFill>
                      <a:srgbClr val="FFFFFF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601200" algn="l"/>
                    <a:tab pos="10058400" algn="l"/>
                  </a:tabLst>
                  <a:defRPr>
                    <a:solidFill>
                      <a:srgbClr val="FFFFFF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9pPr>
              </a:lstStyle>
              <a:p>
                <a:pPr marL="0" indent="0">
                  <a:buClr>
                    <a:srgbClr val="000000"/>
                  </a:buClr>
                  <a:buSzPct val="45000"/>
                  <a:buFont typeface="Times New Roman" panose="02020603050405020304" pitchFamily="18" charset="0"/>
                  <a:buNone/>
                  <a:defRPr/>
                </a:pPr>
                <a:r>
                  <a:rPr lang="en-US" altLang="en-US" sz="2800" dirty="0">
                    <a:solidFill>
                      <a:srgbClr val="464846"/>
                    </a:solidFill>
                    <a:latin typeface="Calibri (Body)"/>
                  </a:rPr>
                  <a:t>Vextir af skuldum eru frádráttarbærir frá skatti. Tekjuskattskuldbinding fyrirtækis lækkar því um vaxtagjöldin margfölduð með jaðarskattshlutfalli tekjuskatts fyrirtækja.</a:t>
                </a:r>
              </a:p>
              <a:p>
                <a:pPr marL="460375" indent="-223838">
                  <a:buClr>
                    <a:srgbClr val="000000"/>
                  </a:buClr>
                  <a:buSzPct val="45000"/>
                  <a:buFont typeface="Wingdings" pitchFamily="2" charset="2"/>
                  <a:buChar char=""/>
                  <a:tabLst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601200" algn="l"/>
                    <a:tab pos="10058400" algn="l"/>
                  </a:tabLst>
                  <a:defRPr/>
                </a:pPr>
                <a:r>
                  <a:rPr lang="en-US" altLang="en-US" sz="2600" dirty="0">
                    <a:solidFill>
                      <a:srgbClr val="464846"/>
                    </a:solidFill>
                    <a:latin typeface="Calibri (Body)"/>
                  </a:rPr>
                  <a:t>Ef fyrirtæki greiðir 10% vexti af lánum og tekjuskattshlutfall fyrirtækja er 21%, jafngildir skattahagræðið 10% × 21%, eða 2,1%. Raunverulegur kostnaður lántöku eftir skatta er því </a:t>
                </a:r>
                <a14:m>
                  <m:oMath xmlns:m="http://schemas.openxmlformats.org/officeDocument/2006/math">
                    <m:r>
                      <a:rPr lang="en-US" altLang="en-US" sz="2600" i="1" dirty="0" smtClean="0">
                        <a:solidFill>
                          <a:srgbClr val="464846"/>
                        </a:solidFill>
                        <a:latin typeface="Cambria Math" panose="02040503050406030204" pitchFamily="18" charset="0"/>
                      </a:rPr>
                      <m:t>10% – 2.1% = 7.9%</m:t>
                    </m:r>
                  </m:oMath>
                </a14:m>
                <a:endParaRPr lang="en-US" altLang="en-US" sz="2600" dirty="0">
                  <a:solidFill>
                    <a:srgbClr val="464846"/>
                  </a:solidFill>
                  <a:latin typeface="Calibri (Body)"/>
                </a:endParaRPr>
              </a:p>
              <a:p>
                <a:pPr marL="460375" indent="-223838" eaLnBrk="1">
                  <a:lnSpc>
                    <a:spcPct val="90000"/>
                  </a:lnSpc>
                  <a:spcBef>
                    <a:spcPts val="100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Char char=""/>
                  <a:tabLst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601200" algn="l"/>
                    <a:tab pos="10058400" algn="l"/>
                  </a:tabLst>
                  <a:defRPr/>
                </a:pPr>
                <a:r>
                  <a:rPr lang="en-US" altLang="en-US" sz="2600" dirty="0">
                    <a:solidFill>
                      <a:srgbClr val="464846"/>
                    </a:solidFill>
                    <a:latin typeface="Calibri (Body)"/>
                  </a:rPr>
                  <a:t>Kostnaður skulda eftir skatta = </a:t>
                </a:r>
              </a:p>
              <a:p>
                <a:pPr marL="236537" indent="0" eaLnBrk="1">
                  <a:lnSpc>
                    <a:spcPct val="90000"/>
                  </a:lnSpc>
                  <a:spcBef>
                    <a:spcPts val="1000"/>
                  </a:spcBef>
                  <a:buClr>
                    <a:srgbClr val="000000"/>
                  </a:buClr>
                  <a:buSzPct val="45000"/>
                  <a:tabLst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601200" algn="l"/>
                    <a:tab pos="10058400" algn="l"/>
                  </a:tabLst>
                  <a:defRPr/>
                </a:pPr>
                <a:r>
                  <a:rPr lang="en-US" altLang="en-US" sz="2600" dirty="0">
                    <a:solidFill>
                      <a:srgbClr val="464846"/>
                    </a:solidFill>
                    <a:latin typeface="Calibri (Body)"/>
                  </a:rPr>
                  <a:t>eða kostnaður skulda fyrir skatta × (1 – tekjuskattshlutfall).</a:t>
                </a:r>
              </a:p>
              <a:p>
                <a:pPr marL="460375" indent="-223838" eaLnBrk="1">
                  <a:lnSpc>
                    <a:spcPct val="90000"/>
                  </a:lnSpc>
                  <a:spcBef>
                    <a:spcPts val="100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Char char=""/>
                  <a:tabLst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601200" algn="l"/>
                    <a:tab pos="10058400" algn="l"/>
                  </a:tabLst>
                  <a:defRPr/>
                </a:pPr>
                <a:r>
                  <a:rPr lang="en-US" altLang="en-US" sz="2600" dirty="0">
                    <a:solidFill>
                      <a:srgbClr val="464846"/>
                    </a:solidFill>
                    <a:latin typeface="Calibri (Body)"/>
                  </a:rPr>
                  <a:t>Vaxtaskattaskjöldurinn er reiknaður í fjárhæðum á eftirfarandi hátt:</a:t>
                </a:r>
              </a:p>
              <a:p>
                <a:pPr marL="696913" lvl="1" indent="-236538" eaLnBrk="1">
                  <a:lnSpc>
                    <a:spcPct val="90000"/>
                  </a:lnSpc>
                  <a:spcBef>
                    <a:spcPts val="100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Char char=""/>
                  <a:tabLst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601200" algn="l"/>
                    <a:tab pos="10058400" algn="l"/>
                  </a:tabLst>
                  <a:defRPr/>
                </a:pPr>
                <a:r>
                  <a:rPr lang="en-US" altLang="en-US" sz="2600" dirty="0">
                    <a:solidFill>
                      <a:srgbClr val="464846"/>
                    </a:solidFill>
                    <a:latin typeface="Calibri (Body)"/>
                  </a:rPr>
                  <a:t>Vaxtagjöld × tekjuskattshlutfall fyrirtækja</a:t>
                </a:r>
              </a:p>
            </p:txBody>
          </p:sp>
        </mc:Choice>
        <mc:Fallback xmlns="">
          <p:sp>
            <p:nvSpPr>
              <p:cNvPr id="17410" name="Rectangle 2">
                <a:extLst>
                  <a:ext uri="{FF2B5EF4-FFF2-40B4-BE49-F238E27FC236}">
                    <a16:creationId xmlns:a16="http://schemas.microsoft.com/office/drawing/2014/main" id="{F276DDD0-24F0-4A4E-910F-BAE577832A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5988" y="1219200"/>
                <a:ext cx="10512425" cy="4540250"/>
              </a:xfrm>
              <a:prstGeom prst="rect">
                <a:avLst/>
              </a:prstGeom>
              <a:blipFill>
                <a:blip r:embed="rId4"/>
                <a:stretch>
                  <a:fillRect l="-1159" t="-1342" r="-1101" b="-11141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411B956-82AF-864C-BD29-6EF9810DCF42}"/>
                  </a:ext>
                </a:extLst>
              </p:cNvPr>
              <p:cNvSpPr txBox="1"/>
              <p:nvPr/>
            </p:nvSpPr>
            <p:spPr>
              <a:xfrm>
                <a:off x="4344194" y="4191000"/>
                <a:ext cx="32766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20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d</m:t>
                          </m:r>
                        </m:sub>
                      </m:sSub>
                      <m:d>
                        <m:dPr>
                          <m:ctrlPr>
                            <a:rPr lang="en-US" sz="22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22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</m:oMath>
                  </m:oMathPara>
                </a14:m>
                <a:endParaRPr 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8411B956-82AF-864C-BD29-6EF9810DCF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4194" y="4191000"/>
                <a:ext cx="3276600" cy="430887"/>
              </a:xfrm>
              <a:prstGeom prst="rect">
                <a:avLst/>
              </a:prstGeom>
              <a:blipFill rotWithShape="0">
                <a:blip r:embed="rId5"/>
                <a:stretch>
                  <a:fillRect b="-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">
            <a:extLst>
              <a:ext uri="{FF2B5EF4-FFF2-40B4-BE49-F238E27FC236}">
                <a16:creationId xmlns:a16="http://schemas.microsoft.com/office/drawing/2014/main" id="{31DE04E4-4D3D-5044-B6AE-F61B04CB836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285750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l">
              <a:lnSpc>
                <a:spcPct val="100000"/>
              </a:lnSpc>
              <a:spcAft>
                <a:spcPct val="0"/>
              </a:spcAft>
              <a:buClrTx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/>
                <a:cs typeface="+mn-cs"/>
              </a:rPr>
              <a:t>17.4 LO 4: Útskýrið hvernig vaxtaskattaskjöldurinn hvetur til skuldsetningar.</a:t>
            </a:r>
            <a:r>
              <a:rPr lang="en-US" altLang="en-US" sz="2800" b="1" dirty="0">
                <a:solidFill>
                  <a:schemeClr val="tx1"/>
                </a:solidFill>
                <a:latin typeface="Calibri Light"/>
                <a:ea typeface="Microsoft YaHei"/>
                <a:cs typeface="Calibri Light"/>
              </a:rPr>
              <a:t> </a:t>
            </a: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 Light" panose="020F0302020204030204" pitchFamily="34" charset="0"/>
              <a:cs typeface="+mn-cs"/>
            </a:endParaRPr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619E28F0-8108-F04B-8D1D-6C1CEA5977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6963" y="1371600"/>
            <a:ext cx="10331450" cy="4387850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 marL="457200" indent="-45720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1363" indent="-284163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indent="0" eaLnBrk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Times New Roman" panose="02020603050405020304" pitchFamily="18" charset="0"/>
              <a:buNone/>
              <a:defRPr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Þar sem vaxtagjöld eru frádráttarbær og skapa skattaskjöld eða skattahagræði hefur skuldsetning áhrif á virði fyrirtækis.</a:t>
            </a:r>
          </a:p>
          <a:p>
            <a:pPr marL="460375" indent="-223838" eaLnBrk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Skuldir eru yfirleitt ódýrari en eigið fé, enda áhættuminni og njóta þess að vextir eru frádráttarbærir. Fyrirtæki hafa því eðlilega tilhneigingu til að nota lánsfé í fjármagnsskipan sinni.</a:t>
            </a:r>
          </a:p>
          <a:p>
            <a:pPr marL="460375" indent="-223838" eaLnBrk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Hér þarf þó að gæta varúðar: Með auknum skuldum krefjast lánveitendur hærri vaxta vegna aukinnar fjárhagslegrar áhættu, og eigendur eigin fjár krefjast einnig hærri ávöxtunar vegna hennar.</a:t>
            </a:r>
          </a:p>
          <a:p>
            <a:pPr marL="920750" lvl="1" indent="-223838" eaLnBrk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Aukin skuldsetning er því ekki endilega til bóta.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">
            <a:extLst>
              <a:ext uri="{FF2B5EF4-FFF2-40B4-BE49-F238E27FC236}">
                <a16:creationId xmlns:a16="http://schemas.microsoft.com/office/drawing/2014/main" id="{64F523A6-B6C0-5145-A4A6-31BD5482D0C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27966" y="274748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R="0" lvl="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/>
                <a:cs typeface="+mn-cs"/>
              </a:rPr>
              <a:t>17.5 LO 1: Útskýrið hvernig aukin skuldsetning</a:t>
            </a:r>
            <a:br>
              <a:rPr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</a:b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/>
                <a:cs typeface="+mn-cs"/>
              </a:rPr>
              <a:t>eykur líkur á fjárhagserfiðleikum.</a:t>
            </a:r>
            <a:endParaRPr lang="en-US" dirty="0">
              <a:solidFill>
                <a:schemeClr val="tx1"/>
              </a:solidFill>
              <a:ea typeface="Microsoft YaHei"/>
              <a:cs typeface="Arial" panose="020B0604020202020204" pitchFamily="34" charset="0"/>
            </a:endParaRPr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217B7825-1DCB-9D43-B119-5DBCC58289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6963" y="1189038"/>
            <a:ext cx="10331450" cy="5394325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1363" indent="-284163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>
                <a:srgbClr val="000000"/>
              </a:buClr>
              <a:buSzPct val="45000"/>
              <a:buFont typeface="Times New Roman" panose="02020603050405020304" pitchFamily="18" charset="0"/>
              <a:buNone/>
              <a:defRPr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Eftir því sem fyrirtæki tekur á sig meiri skuldir eykst fjárhagsleg áhætta þess, einkum hættan á fjárhagserfiðleikum eða að það geti ekki staðið við skuldbindingar sínar.</a:t>
            </a:r>
          </a:p>
          <a:p>
            <a:pPr marL="460375" indent="-223838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Óskuldsett fyrirtæki búa aðeins við rekstraráhættu.</a:t>
            </a:r>
          </a:p>
          <a:p>
            <a:pPr marL="1128712" lvl="1" indent="-45720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Rekstraráhætta felst í venjulegri áhættu í rekstri, svo sem áhættu vegna efnahagsumhverfis og samkeppnisþrýstings.</a:t>
            </a:r>
          </a:p>
          <a:p>
            <a:pPr marL="460375" indent="-223838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Skuldsett fyrirtæki taka á sig viðbótaráhættu þar sem líkur á fjárhagserfiðleikum aukast.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">
            <a:extLst>
              <a:ext uri="{FF2B5EF4-FFF2-40B4-BE49-F238E27FC236}">
                <a16:creationId xmlns:a16="http://schemas.microsoft.com/office/drawing/2014/main" id="{81CD7188-3855-944D-BDE4-6B28B911D76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239713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17.5 LO 2: Útskýrið hvernig hætta á fjárhagserfiðleikum hefur áhrif á fjármagnskostnað.</a:t>
            </a:r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51CA1DF5-AC35-A344-9ACF-157F29E3DB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6963" y="1189038"/>
            <a:ext cx="10331450" cy="5394325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1363" indent="-284163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>
                <a:srgbClr val="000000"/>
              </a:buClr>
              <a:buSzPct val="45000"/>
              <a:buFont typeface="Times New Roman" panose="02020603050405020304" pitchFamily="18" charset="0"/>
              <a:buNone/>
              <a:defRPr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Þegar fyrirtæki tekur á sig meiri skuldir:</a:t>
            </a:r>
          </a:p>
          <a:p>
            <a:pPr marL="914400" lvl="1" indent="-45720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Kostnaður skulda hækkar þar sem lánardrottnar krefjast meiri ávöxtunar vegna fjárhagslegrar áhættu.</a:t>
            </a:r>
          </a:p>
          <a:p>
            <a:pPr marL="914400" lvl="1" indent="-45720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Kostnaður eigin fjár hækkar einnig þar sem auknar lántökur bæta fjárhagslegri áhættu við rekstraráhættu fyrirtækisins.</a:t>
            </a:r>
          </a:p>
          <a:p>
            <a:pPr marL="460375" indent="-287338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tabLst>
                <a:tab pos="223838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 </a:t>
            </a: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Þegar fyrirtæki fer úr því að vera skuldlaust yfir í aukna skuldsetningu lækkar WACC fyrst og nær lágmarki. Þegar kostnaður skulda og eigin fjár hækkar tekur WACC hins vegar einnig að hækka.</a:t>
            </a:r>
          </a:p>
          <a:p>
            <a:pPr marL="914400" lvl="1" indent="-45720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Ákveðið skuldastig telst ákjósanlegt. Það er við það stig þar sem WACC er lægst.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">
            <a:extLst>
              <a:ext uri="{FF2B5EF4-FFF2-40B4-BE49-F238E27FC236}">
                <a16:creationId xmlns:a16="http://schemas.microsoft.com/office/drawing/2014/main" id="{E0BA0048-8A1E-E54D-AED0-401A9873F8C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239713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/>
                <a:cs typeface="+mn-cs"/>
              </a:rPr>
              <a:t>17.5 LO 3: Ræðið þá kosti og galla sem fyrirtæki þarf að vega og meta þegar það eykur skuldsetningu sína.</a:t>
            </a:r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A22252C2-2260-D444-A11C-60B4EB5671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4275" y="1295400"/>
            <a:ext cx="10244138" cy="5195888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1363" indent="-284163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>
                <a:srgbClr val="000000"/>
              </a:buClr>
              <a:buSzPct val="45000"/>
              <a:buFont typeface="Times New Roman" panose="02020603050405020304" pitchFamily="18" charset="0"/>
              <a:buNone/>
              <a:defRPr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Fyrirtæki leitast við að lágmarka vegið meðaltal fjármagnskostnaðar. Þegar WACC er lágmarkað eykst virði fyrirtækisins.</a:t>
            </a:r>
          </a:p>
          <a:p>
            <a:pPr marL="460375" indent="-223838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 Til að ákvarða ákjósanlegt skuldastig þarf fyrirtækið þó að vega og meta eftirfarandi kosti og galla:</a:t>
            </a:r>
          </a:p>
          <a:p>
            <a:pPr marL="920750" lvl="1" indent="-223838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020763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Meiri skuldir leiða til stærri skattaskjaldar.</a:t>
            </a:r>
          </a:p>
          <a:p>
            <a:pPr marL="920750" lvl="1" indent="-223838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020763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Meiri skuldir auka þó einnig fjárhagslega áhættu.</a:t>
            </a:r>
          </a:p>
          <a:p>
            <a:pPr marL="571500" indent="-334963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tabLst>
                <a:tab pos="0" algn="l"/>
                <a:tab pos="223838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Við aukna skuldsetningu lækkar vegið meðaltal fjármagnskostnaðar fyrst en hækkar síðan ef skuldir fara yfir ákveðið stig.</a:t>
            </a:r>
          </a:p>
          <a:p>
            <a:pPr marL="920750" lvl="1" indent="-223838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684213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Að ákvarða nákvæmlega hvenær WACC tekur að hækka er fremur list en vísindi.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">
            <a:extLst>
              <a:ext uri="{FF2B5EF4-FFF2-40B4-BE49-F238E27FC236}">
                <a16:creationId xmlns:a16="http://schemas.microsoft.com/office/drawing/2014/main" id="{85C98AD1-40FE-9A4A-AB89-4EC8A886A24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239713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l">
              <a:lnSpc>
                <a:spcPct val="100000"/>
              </a:lnSpc>
              <a:spcAft>
                <a:spcPct val="0"/>
              </a:spcAft>
              <a:buClrTx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/>
                <a:cs typeface="+mn-cs"/>
              </a:rPr>
              <a:t>17.5 LO 4:</a:t>
            </a:r>
            <a:r>
              <a:rPr lang="en-US" altLang="en-US" sz="2800" b="1" dirty="0">
                <a:solidFill>
                  <a:schemeClr val="tx1"/>
                </a:solidFill>
                <a:latin typeface="Calibri Light (Headings)"/>
                <a:ea typeface="Microsoft YaHei"/>
                <a:cs typeface="+mn-cs"/>
              </a:rPr>
              <a:t> 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/>
                <a:cs typeface="+mn-cs"/>
              </a:rPr>
              <a:t> Útskýrið hugtakið ákjósanleg</a:t>
            </a:r>
            <a:r>
              <a:rPr lang="en-US" altLang="en-US" sz="2800" b="1" dirty="0">
                <a:solidFill>
                  <a:schemeClr val="tx1"/>
                </a:solidFill>
                <a:latin typeface="Calibri Light (Headings)"/>
                <a:ea typeface="Microsoft YaHei"/>
                <a:cs typeface="+mn-cs"/>
              </a:rPr>
              <a:t> 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/>
                <a:cs typeface="+mn-cs"/>
              </a:rPr>
              <a:t>fjármagnsskipan.</a:t>
            </a:r>
            <a:r>
              <a:rPr lang="en-US" altLang="en-US" sz="2800" b="1" dirty="0">
                <a:solidFill>
                  <a:schemeClr val="tx1"/>
                </a:solidFill>
                <a:latin typeface="Calibri Light (Headings)"/>
                <a:ea typeface="Microsoft YaHei"/>
                <a:cs typeface="+mn-cs"/>
              </a:rPr>
              <a:t> </a:t>
            </a: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 Light (Headings)"/>
              <a:cs typeface="+mn-cs"/>
            </a:endParaRPr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434DF5E5-ABE9-3241-BDF5-96F89A448F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189038"/>
            <a:ext cx="10423525" cy="5302250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 marL="207963" indent="-204788"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3175" indent="0">
              <a:buClr>
                <a:srgbClr val="000000"/>
              </a:buClr>
              <a:buSzPct val="45000"/>
              <a:buFont typeface="Times New Roman" panose="02020603050405020304" pitchFamily="18" charset="0"/>
              <a:buNone/>
              <a:defRPr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Ákjósanleg </a:t>
            </a:r>
            <a:r>
              <a:rPr lang="en-US" altLang="en-US" sz="2800" b="1" dirty="0">
                <a:solidFill>
                  <a:srgbClr val="464846"/>
                </a:solidFill>
                <a:latin typeface="Calibri (Body)"/>
              </a:rPr>
              <a:t>fjármagnsskipan</a:t>
            </a: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 er það skuldahlutfall sem lágmarkar veginn meðalfjármagnskostnað fyrirtækis.</a:t>
            </a:r>
          </a:p>
          <a:p>
            <a:pPr marL="460375" indent="-200025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Lægsta mögulega WACC leiðir til hæsta mögulega virðis fyrirtækisins.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">
            <a:extLst>
              <a:ext uri="{FF2B5EF4-FFF2-40B4-BE49-F238E27FC236}">
                <a16:creationId xmlns:a16="http://schemas.microsoft.com/office/drawing/2014/main" id="{BDC8C18C-6E69-B545-AE48-F0DCD248B31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239713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17.6 LO 1:  Reiknaðu ávöxtunarkröfu eigenda forgangshlutabréfa.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 pitchFamily="34" charset="0"/>
                <a:ea typeface="Microsoft YaHei" panose="020B0503020204020204" pitchFamily="34" charset="-122"/>
                <a:cs typeface="+mn-cs"/>
              </a:rPr>
              <a:t> </a:t>
            </a:r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06C75481-9F16-8C49-923B-959D108C57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8877" y="1385998"/>
            <a:ext cx="10423525" cy="5302250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 marL="204788" indent="-204788">
              <a:tabLst>
                <a:tab pos="204788" algn="l"/>
                <a:tab pos="661988" algn="l"/>
                <a:tab pos="1119188" algn="l"/>
                <a:tab pos="1576388" algn="l"/>
                <a:tab pos="2033588" algn="l"/>
                <a:tab pos="2490788" algn="l"/>
                <a:tab pos="2947988" algn="l"/>
                <a:tab pos="3405188" algn="l"/>
                <a:tab pos="3862388" algn="l"/>
                <a:tab pos="4319588" algn="l"/>
                <a:tab pos="4776788" algn="l"/>
                <a:tab pos="5233988" algn="l"/>
                <a:tab pos="5691188" algn="l"/>
                <a:tab pos="6148388" algn="l"/>
                <a:tab pos="6605588" algn="l"/>
                <a:tab pos="7062788" algn="l"/>
                <a:tab pos="7519988" algn="l"/>
                <a:tab pos="7977188" algn="l"/>
                <a:tab pos="8434388" algn="l"/>
                <a:tab pos="8891588" algn="l"/>
                <a:tab pos="9348788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1363" indent="-284163">
              <a:tabLst>
                <a:tab pos="204788" algn="l"/>
                <a:tab pos="661988" algn="l"/>
                <a:tab pos="1119188" algn="l"/>
                <a:tab pos="1576388" algn="l"/>
                <a:tab pos="2033588" algn="l"/>
                <a:tab pos="2490788" algn="l"/>
                <a:tab pos="2947988" algn="l"/>
                <a:tab pos="3405188" algn="l"/>
                <a:tab pos="3862388" algn="l"/>
                <a:tab pos="4319588" algn="l"/>
                <a:tab pos="4776788" algn="l"/>
                <a:tab pos="5233988" algn="l"/>
                <a:tab pos="5691188" algn="l"/>
                <a:tab pos="6148388" algn="l"/>
                <a:tab pos="6605588" algn="l"/>
                <a:tab pos="7062788" algn="l"/>
                <a:tab pos="7519988" algn="l"/>
                <a:tab pos="7977188" algn="l"/>
                <a:tab pos="8434388" algn="l"/>
                <a:tab pos="8891588" algn="l"/>
                <a:tab pos="9348788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204788" algn="l"/>
                <a:tab pos="661988" algn="l"/>
                <a:tab pos="1119188" algn="l"/>
                <a:tab pos="1576388" algn="l"/>
                <a:tab pos="2033588" algn="l"/>
                <a:tab pos="2490788" algn="l"/>
                <a:tab pos="2947988" algn="l"/>
                <a:tab pos="3405188" algn="l"/>
                <a:tab pos="3862388" algn="l"/>
                <a:tab pos="4319588" algn="l"/>
                <a:tab pos="4776788" algn="l"/>
                <a:tab pos="5233988" algn="l"/>
                <a:tab pos="5691188" algn="l"/>
                <a:tab pos="6148388" algn="l"/>
                <a:tab pos="6605588" algn="l"/>
                <a:tab pos="7062788" algn="l"/>
                <a:tab pos="7519988" algn="l"/>
                <a:tab pos="7977188" algn="l"/>
                <a:tab pos="8434388" algn="l"/>
                <a:tab pos="8891588" algn="l"/>
                <a:tab pos="9348788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204788" algn="l"/>
                <a:tab pos="661988" algn="l"/>
                <a:tab pos="1119188" algn="l"/>
                <a:tab pos="1576388" algn="l"/>
                <a:tab pos="2033588" algn="l"/>
                <a:tab pos="2490788" algn="l"/>
                <a:tab pos="2947988" algn="l"/>
                <a:tab pos="3405188" algn="l"/>
                <a:tab pos="3862388" algn="l"/>
                <a:tab pos="4319588" algn="l"/>
                <a:tab pos="4776788" algn="l"/>
                <a:tab pos="5233988" algn="l"/>
                <a:tab pos="5691188" algn="l"/>
                <a:tab pos="6148388" algn="l"/>
                <a:tab pos="6605588" algn="l"/>
                <a:tab pos="7062788" algn="l"/>
                <a:tab pos="7519988" algn="l"/>
                <a:tab pos="7977188" algn="l"/>
                <a:tab pos="8434388" algn="l"/>
                <a:tab pos="8891588" algn="l"/>
                <a:tab pos="9348788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204788" algn="l"/>
                <a:tab pos="661988" algn="l"/>
                <a:tab pos="1119188" algn="l"/>
                <a:tab pos="1576388" algn="l"/>
                <a:tab pos="2033588" algn="l"/>
                <a:tab pos="2490788" algn="l"/>
                <a:tab pos="2947988" algn="l"/>
                <a:tab pos="3405188" algn="l"/>
                <a:tab pos="3862388" algn="l"/>
                <a:tab pos="4319588" algn="l"/>
                <a:tab pos="4776788" algn="l"/>
                <a:tab pos="5233988" algn="l"/>
                <a:tab pos="5691188" algn="l"/>
                <a:tab pos="6148388" algn="l"/>
                <a:tab pos="6605588" algn="l"/>
                <a:tab pos="7062788" algn="l"/>
                <a:tab pos="7519988" algn="l"/>
                <a:tab pos="7977188" algn="l"/>
                <a:tab pos="8434388" algn="l"/>
                <a:tab pos="8891588" algn="l"/>
                <a:tab pos="9348788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4788" algn="l"/>
                <a:tab pos="661988" algn="l"/>
                <a:tab pos="1119188" algn="l"/>
                <a:tab pos="1576388" algn="l"/>
                <a:tab pos="2033588" algn="l"/>
                <a:tab pos="2490788" algn="l"/>
                <a:tab pos="2947988" algn="l"/>
                <a:tab pos="3405188" algn="l"/>
                <a:tab pos="3862388" algn="l"/>
                <a:tab pos="4319588" algn="l"/>
                <a:tab pos="4776788" algn="l"/>
                <a:tab pos="5233988" algn="l"/>
                <a:tab pos="5691188" algn="l"/>
                <a:tab pos="6148388" algn="l"/>
                <a:tab pos="6605588" algn="l"/>
                <a:tab pos="7062788" algn="l"/>
                <a:tab pos="7519988" algn="l"/>
                <a:tab pos="7977188" algn="l"/>
                <a:tab pos="8434388" algn="l"/>
                <a:tab pos="8891588" algn="l"/>
                <a:tab pos="9348788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4788" algn="l"/>
                <a:tab pos="661988" algn="l"/>
                <a:tab pos="1119188" algn="l"/>
                <a:tab pos="1576388" algn="l"/>
                <a:tab pos="2033588" algn="l"/>
                <a:tab pos="2490788" algn="l"/>
                <a:tab pos="2947988" algn="l"/>
                <a:tab pos="3405188" algn="l"/>
                <a:tab pos="3862388" algn="l"/>
                <a:tab pos="4319588" algn="l"/>
                <a:tab pos="4776788" algn="l"/>
                <a:tab pos="5233988" algn="l"/>
                <a:tab pos="5691188" algn="l"/>
                <a:tab pos="6148388" algn="l"/>
                <a:tab pos="6605588" algn="l"/>
                <a:tab pos="7062788" algn="l"/>
                <a:tab pos="7519988" algn="l"/>
                <a:tab pos="7977188" algn="l"/>
                <a:tab pos="8434388" algn="l"/>
                <a:tab pos="8891588" algn="l"/>
                <a:tab pos="9348788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4788" algn="l"/>
                <a:tab pos="661988" algn="l"/>
                <a:tab pos="1119188" algn="l"/>
                <a:tab pos="1576388" algn="l"/>
                <a:tab pos="2033588" algn="l"/>
                <a:tab pos="2490788" algn="l"/>
                <a:tab pos="2947988" algn="l"/>
                <a:tab pos="3405188" algn="l"/>
                <a:tab pos="3862388" algn="l"/>
                <a:tab pos="4319588" algn="l"/>
                <a:tab pos="4776788" algn="l"/>
                <a:tab pos="5233988" algn="l"/>
                <a:tab pos="5691188" algn="l"/>
                <a:tab pos="6148388" algn="l"/>
                <a:tab pos="6605588" algn="l"/>
                <a:tab pos="7062788" algn="l"/>
                <a:tab pos="7519988" algn="l"/>
                <a:tab pos="7977188" algn="l"/>
                <a:tab pos="8434388" algn="l"/>
                <a:tab pos="8891588" algn="l"/>
                <a:tab pos="9348788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4788" algn="l"/>
                <a:tab pos="661988" algn="l"/>
                <a:tab pos="1119188" algn="l"/>
                <a:tab pos="1576388" algn="l"/>
                <a:tab pos="2033588" algn="l"/>
                <a:tab pos="2490788" algn="l"/>
                <a:tab pos="2947988" algn="l"/>
                <a:tab pos="3405188" algn="l"/>
                <a:tab pos="3862388" algn="l"/>
                <a:tab pos="4319588" algn="l"/>
                <a:tab pos="4776788" algn="l"/>
                <a:tab pos="5233988" algn="l"/>
                <a:tab pos="5691188" algn="l"/>
                <a:tab pos="6148388" algn="l"/>
                <a:tab pos="6605588" algn="l"/>
                <a:tab pos="7062788" algn="l"/>
                <a:tab pos="7519988" algn="l"/>
                <a:tab pos="7977188" algn="l"/>
                <a:tab pos="8434388" algn="l"/>
                <a:tab pos="8891588" algn="l"/>
                <a:tab pos="9348788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indent="0">
              <a:buClr>
                <a:srgbClr val="000000"/>
              </a:buClr>
              <a:buSzPct val="45000"/>
              <a:buFont typeface="Times New Roman" panose="02020603050405020304" pitchFamily="18" charset="0"/>
              <a:buNone/>
              <a:defRPr/>
            </a:pPr>
            <a:r>
              <a:rPr lang="en-US" altLang="en-US" sz="2800" b="1" dirty="0">
                <a:solidFill>
                  <a:srgbClr val="464846"/>
                </a:solidFill>
                <a:latin typeface="Calibri (Body)"/>
              </a:rPr>
              <a:t>Eigendur forgangshlutabréfa </a:t>
            </a: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eiga verðbréf sem hafa bæði einkenni skulda og eigin fjár.</a:t>
            </a:r>
          </a:p>
          <a:p>
            <a:pPr marL="460375" lvl="1" indent="-223838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Forgangshlutabréf njóta forgangs við arðgreiðslur, því ekki má greiða eigendum almennra hlutabréfa arð fyrr en eigendur forgangshlutabréfa hafa fengið greitt.</a:t>
            </a:r>
          </a:p>
          <a:p>
            <a:pPr marL="460375" lvl="1" indent="-223838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Forgangshlutabréfum fylgir yfirleitt föst arðgreiðsla sem svipar til vaxtagreiðslu af skuldum en er jafnan lægri.</a:t>
            </a:r>
          </a:p>
          <a:p>
            <a:pPr marL="460375" lvl="1" indent="-223838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Forgangshlutabréf eru nokkru áhættusamari en skuldir en áhættuminni en almenn hlutabréf.</a:t>
            </a:r>
          </a:p>
          <a:p>
            <a:pPr marL="460375" lvl="1" indent="-223838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Eigendur forgangshlutabréfa hafa ekki atkvæðisrétt með sama hætti og eigendur almennra hlutabréfa og teljast því ekki fullgildir eigendur fyrirtækisins að þessu leyti.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Kostnaður forgangshlutafjár er arðgreiðsla forgangshlutabréfs deild með verði þess.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">
            <a:extLst>
              <a:ext uri="{FF2B5EF4-FFF2-40B4-BE49-F238E27FC236}">
                <a16:creationId xmlns:a16="http://schemas.microsoft.com/office/drawing/2014/main" id="{0853FA4F-9B71-1B4C-9275-EDBC07C2D5C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951417" y="239713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17.6 LO 2:  Reiknaðu WACC fyrirtækis sem gefur út </a:t>
            </a:r>
            <a:b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</a:b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forgangshlutabréf. </a:t>
            </a:r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E44CAD59-8E01-BA48-8E29-0C62F2D5A8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096963"/>
            <a:ext cx="10423525" cy="5302250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 anchor="t"/>
          <a:lstStyle>
            <a:lvl1pPr marL="204788" indent="-204788">
              <a:tabLst>
                <a:tab pos="204788" algn="l"/>
                <a:tab pos="661988" algn="l"/>
                <a:tab pos="1119188" algn="l"/>
                <a:tab pos="1576388" algn="l"/>
                <a:tab pos="2033588" algn="l"/>
                <a:tab pos="2490788" algn="l"/>
                <a:tab pos="2947988" algn="l"/>
                <a:tab pos="3405188" algn="l"/>
                <a:tab pos="3862388" algn="l"/>
                <a:tab pos="4319588" algn="l"/>
                <a:tab pos="4776788" algn="l"/>
                <a:tab pos="5233988" algn="l"/>
                <a:tab pos="5691188" algn="l"/>
                <a:tab pos="6148388" algn="l"/>
                <a:tab pos="6605588" algn="l"/>
                <a:tab pos="7062788" algn="l"/>
                <a:tab pos="7519988" algn="l"/>
                <a:tab pos="7977188" algn="l"/>
                <a:tab pos="8434388" algn="l"/>
                <a:tab pos="8891588" algn="l"/>
                <a:tab pos="9348788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1363" indent="-284163">
              <a:tabLst>
                <a:tab pos="204788" algn="l"/>
                <a:tab pos="661988" algn="l"/>
                <a:tab pos="1119188" algn="l"/>
                <a:tab pos="1576388" algn="l"/>
                <a:tab pos="2033588" algn="l"/>
                <a:tab pos="2490788" algn="l"/>
                <a:tab pos="2947988" algn="l"/>
                <a:tab pos="3405188" algn="l"/>
                <a:tab pos="3862388" algn="l"/>
                <a:tab pos="4319588" algn="l"/>
                <a:tab pos="4776788" algn="l"/>
                <a:tab pos="5233988" algn="l"/>
                <a:tab pos="5691188" algn="l"/>
                <a:tab pos="6148388" algn="l"/>
                <a:tab pos="6605588" algn="l"/>
                <a:tab pos="7062788" algn="l"/>
                <a:tab pos="7519988" algn="l"/>
                <a:tab pos="7977188" algn="l"/>
                <a:tab pos="8434388" algn="l"/>
                <a:tab pos="8891588" algn="l"/>
                <a:tab pos="9348788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204788" algn="l"/>
                <a:tab pos="661988" algn="l"/>
                <a:tab pos="1119188" algn="l"/>
                <a:tab pos="1576388" algn="l"/>
                <a:tab pos="2033588" algn="l"/>
                <a:tab pos="2490788" algn="l"/>
                <a:tab pos="2947988" algn="l"/>
                <a:tab pos="3405188" algn="l"/>
                <a:tab pos="3862388" algn="l"/>
                <a:tab pos="4319588" algn="l"/>
                <a:tab pos="4776788" algn="l"/>
                <a:tab pos="5233988" algn="l"/>
                <a:tab pos="5691188" algn="l"/>
                <a:tab pos="6148388" algn="l"/>
                <a:tab pos="6605588" algn="l"/>
                <a:tab pos="7062788" algn="l"/>
                <a:tab pos="7519988" algn="l"/>
                <a:tab pos="7977188" algn="l"/>
                <a:tab pos="8434388" algn="l"/>
                <a:tab pos="8891588" algn="l"/>
                <a:tab pos="9348788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204788" algn="l"/>
                <a:tab pos="661988" algn="l"/>
                <a:tab pos="1119188" algn="l"/>
                <a:tab pos="1576388" algn="l"/>
                <a:tab pos="2033588" algn="l"/>
                <a:tab pos="2490788" algn="l"/>
                <a:tab pos="2947988" algn="l"/>
                <a:tab pos="3405188" algn="l"/>
                <a:tab pos="3862388" algn="l"/>
                <a:tab pos="4319588" algn="l"/>
                <a:tab pos="4776788" algn="l"/>
                <a:tab pos="5233988" algn="l"/>
                <a:tab pos="5691188" algn="l"/>
                <a:tab pos="6148388" algn="l"/>
                <a:tab pos="6605588" algn="l"/>
                <a:tab pos="7062788" algn="l"/>
                <a:tab pos="7519988" algn="l"/>
                <a:tab pos="7977188" algn="l"/>
                <a:tab pos="8434388" algn="l"/>
                <a:tab pos="8891588" algn="l"/>
                <a:tab pos="9348788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204788" algn="l"/>
                <a:tab pos="661988" algn="l"/>
                <a:tab pos="1119188" algn="l"/>
                <a:tab pos="1576388" algn="l"/>
                <a:tab pos="2033588" algn="l"/>
                <a:tab pos="2490788" algn="l"/>
                <a:tab pos="2947988" algn="l"/>
                <a:tab pos="3405188" algn="l"/>
                <a:tab pos="3862388" algn="l"/>
                <a:tab pos="4319588" algn="l"/>
                <a:tab pos="4776788" algn="l"/>
                <a:tab pos="5233988" algn="l"/>
                <a:tab pos="5691188" algn="l"/>
                <a:tab pos="6148388" algn="l"/>
                <a:tab pos="6605588" algn="l"/>
                <a:tab pos="7062788" algn="l"/>
                <a:tab pos="7519988" algn="l"/>
                <a:tab pos="7977188" algn="l"/>
                <a:tab pos="8434388" algn="l"/>
                <a:tab pos="8891588" algn="l"/>
                <a:tab pos="9348788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4788" algn="l"/>
                <a:tab pos="661988" algn="l"/>
                <a:tab pos="1119188" algn="l"/>
                <a:tab pos="1576388" algn="l"/>
                <a:tab pos="2033588" algn="l"/>
                <a:tab pos="2490788" algn="l"/>
                <a:tab pos="2947988" algn="l"/>
                <a:tab pos="3405188" algn="l"/>
                <a:tab pos="3862388" algn="l"/>
                <a:tab pos="4319588" algn="l"/>
                <a:tab pos="4776788" algn="l"/>
                <a:tab pos="5233988" algn="l"/>
                <a:tab pos="5691188" algn="l"/>
                <a:tab pos="6148388" algn="l"/>
                <a:tab pos="6605588" algn="l"/>
                <a:tab pos="7062788" algn="l"/>
                <a:tab pos="7519988" algn="l"/>
                <a:tab pos="7977188" algn="l"/>
                <a:tab pos="8434388" algn="l"/>
                <a:tab pos="8891588" algn="l"/>
                <a:tab pos="9348788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4788" algn="l"/>
                <a:tab pos="661988" algn="l"/>
                <a:tab pos="1119188" algn="l"/>
                <a:tab pos="1576388" algn="l"/>
                <a:tab pos="2033588" algn="l"/>
                <a:tab pos="2490788" algn="l"/>
                <a:tab pos="2947988" algn="l"/>
                <a:tab pos="3405188" algn="l"/>
                <a:tab pos="3862388" algn="l"/>
                <a:tab pos="4319588" algn="l"/>
                <a:tab pos="4776788" algn="l"/>
                <a:tab pos="5233988" algn="l"/>
                <a:tab pos="5691188" algn="l"/>
                <a:tab pos="6148388" algn="l"/>
                <a:tab pos="6605588" algn="l"/>
                <a:tab pos="7062788" algn="l"/>
                <a:tab pos="7519988" algn="l"/>
                <a:tab pos="7977188" algn="l"/>
                <a:tab pos="8434388" algn="l"/>
                <a:tab pos="8891588" algn="l"/>
                <a:tab pos="9348788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4788" algn="l"/>
                <a:tab pos="661988" algn="l"/>
                <a:tab pos="1119188" algn="l"/>
                <a:tab pos="1576388" algn="l"/>
                <a:tab pos="2033588" algn="l"/>
                <a:tab pos="2490788" algn="l"/>
                <a:tab pos="2947988" algn="l"/>
                <a:tab pos="3405188" algn="l"/>
                <a:tab pos="3862388" algn="l"/>
                <a:tab pos="4319588" algn="l"/>
                <a:tab pos="4776788" algn="l"/>
                <a:tab pos="5233988" algn="l"/>
                <a:tab pos="5691188" algn="l"/>
                <a:tab pos="6148388" algn="l"/>
                <a:tab pos="6605588" algn="l"/>
                <a:tab pos="7062788" algn="l"/>
                <a:tab pos="7519988" algn="l"/>
                <a:tab pos="7977188" algn="l"/>
                <a:tab pos="8434388" algn="l"/>
                <a:tab pos="8891588" algn="l"/>
                <a:tab pos="9348788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4788" algn="l"/>
                <a:tab pos="661988" algn="l"/>
                <a:tab pos="1119188" algn="l"/>
                <a:tab pos="1576388" algn="l"/>
                <a:tab pos="2033588" algn="l"/>
                <a:tab pos="2490788" algn="l"/>
                <a:tab pos="2947988" algn="l"/>
                <a:tab pos="3405188" algn="l"/>
                <a:tab pos="3862388" algn="l"/>
                <a:tab pos="4319588" algn="l"/>
                <a:tab pos="4776788" algn="l"/>
                <a:tab pos="5233988" algn="l"/>
                <a:tab pos="5691188" algn="l"/>
                <a:tab pos="6148388" algn="l"/>
                <a:tab pos="6605588" algn="l"/>
                <a:tab pos="7062788" algn="l"/>
                <a:tab pos="7519988" algn="l"/>
                <a:tab pos="7977188" algn="l"/>
                <a:tab pos="8434388" algn="l"/>
                <a:tab pos="8891588" algn="l"/>
                <a:tab pos="9348788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indent="0">
              <a:buClr>
                <a:srgbClr val="000000"/>
              </a:buClr>
              <a:buSzPct val="45000"/>
              <a:buFont typeface="Times New Roman" panose="02020603050405020304" pitchFamily="18" charset="0"/>
              <a:buNone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  <a:ea typeface="Microsoft YaHei"/>
              </a:rPr>
              <a:t>Þegar fyrirtæki hefur einnig útistandandi forgangshlutabréf þarf að aðlaga formúluna fyrir veginn meðalfjármagnskostnað.</a:t>
            </a:r>
          </a:p>
          <a:p>
            <a:pPr marL="204470" indent="-204470"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  <a:ea typeface="Microsoft YaHei"/>
              </a:rPr>
              <a:t>Upprunalega formúlan fyrir veginn meðalfjármagnskostnað er:</a:t>
            </a:r>
          </a:p>
          <a:p>
            <a:pPr marL="204470" indent="-204470"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endParaRPr lang="en-US" altLang="en-US" sz="2400" dirty="0">
              <a:solidFill>
                <a:srgbClr val="46484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04470" indent="-204470"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endParaRPr lang="en-US" altLang="en-US" sz="2400" dirty="0">
              <a:solidFill>
                <a:srgbClr val="46484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04470" indent="-204470"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  <a:ea typeface="Microsoft YaHei"/>
              </a:rPr>
              <a:t>Þegar forgangshlutafé er hluti af fjármagnsskipaninni verður veginn meðalfjármagnskostnaður:</a:t>
            </a:r>
          </a:p>
          <a:p>
            <a:pPr marL="800100" lvl="1" indent="-342900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en-US" altLang="en-US" sz="2400" dirty="0">
              <a:solidFill>
                <a:srgbClr val="464846"/>
              </a:solidFill>
              <a:latin typeface="Calibri" panose="020F0502020204030204" pitchFamily="34" charset="0"/>
            </a:endParaRPr>
          </a:p>
          <a:p>
            <a:pPr marL="457200" lvl="1" indent="0">
              <a:buClr>
                <a:srgbClr val="000000"/>
              </a:buClr>
              <a:buSzPct val="100000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  <a:ea typeface="Microsoft YaHei"/>
              </a:rPr>
              <a:t>Eða WACC = (skuldafjármagnskostnaður × (1 – skatthlutfall) × vægi skulda) + (kostnaður forgangshlutafjár × vægi forgangshlutafjár) + (kostnaður almenns hlutafjár × vægi almenns hlutafjár)</a:t>
            </a:r>
            <a:endParaRPr lang="en-US" altLang="en-US" sz="2400" dirty="0">
              <a:solidFill>
                <a:srgbClr val="464846"/>
              </a:solidFill>
              <a:latin typeface="Calibri"/>
              <a:ea typeface="Microsoft YaHei"/>
              <a:cs typeface="Calibri"/>
            </a:endParaRPr>
          </a:p>
          <a:p>
            <a:pPr marL="457200" lvl="1" indent="0">
              <a:defRPr/>
            </a:pPr>
            <a:endParaRPr lang="en-US" altLang="en-US" sz="2400" dirty="0">
              <a:solidFill>
                <a:srgbClr val="464846"/>
              </a:solidFill>
              <a:latin typeface="Calibri (Body)"/>
              <a:ea typeface="Microsoft YaHei"/>
            </a:endParaRPr>
          </a:p>
          <a:p>
            <a:pPr marL="457200" lvl="1" indent="0"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  <a:ea typeface="Microsoft YaHei"/>
              </a:rPr>
              <a:t>Arður af forgangshlutabréfum er ekki frádráttarbær frá skatti, frekar en arður af almennum hlutabréfum. Því er kostnaður forgangshlutafjár ekki leiðréttur fyrir skattaáhrifum.</a:t>
            </a:r>
            <a:endParaRPr lang="en-US" altLang="en-US" sz="2400">
              <a:solidFill>
                <a:srgbClr val="464846"/>
              </a:solidFill>
              <a:latin typeface="Calibri" panose="020F0502020204030204" pitchFamily="34" charset="0"/>
              <a:ea typeface="Microsoft YaHei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D4BB89F-7A64-B24D-89FE-2110ED72441D}"/>
                  </a:ext>
                </a:extLst>
              </p:cNvPr>
              <p:cNvSpPr txBox="1"/>
              <p:nvPr/>
            </p:nvSpPr>
            <p:spPr>
              <a:xfrm>
                <a:off x="4151552" y="3363351"/>
                <a:ext cx="6508272" cy="7380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2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WACC</m:t>
                          </m:r>
                        </m:sub>
                      </m:sSub>
                      <m:r>
                        <a:rPr lang="en-US" sz="22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2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</m:t>
                      </m:r>
                      <m:r>
                        <a:rPr lang="en-US" sz="22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%×</m:t>
                      </m:r>
                      <m:sSub>
                        <m:sSubPr>
                          <m:ctrlPr>
                            <a:rPr lang="en-US" sz="22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2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d</m:t>
                          </m:r>
                        </m:sub>
                      </m:sSub>
                      <m:d>
                        <m:dPr>
                          <m:ctrlPr>
                            <a:rPr lang="en-US" sz="22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22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en-US" sz="22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2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en-US" sz="22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%×</m:t>
                      </m:r>
                      <m:sSub>
                        <m:sSubPr>
                          <m:ctrlPr>
                            <a:rPr lang="en-US" sz="22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2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pfd</m:t>
                          </m:r>
                        </m:sub>
                      </m:sSub>
                      <m:r>
                        <a:rPr lang="en-US" sz="22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2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  <m:r>
                        <a:rPr lang="en-US" sz="22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%×</m:t>
                      </m:r>
                      <m:sSub>
                        <m:sSubPr>
                          <m:ctrlPr>
                            <a:rPr lang="en-US" sz="22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2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</m:t>
                          </m:r>
                        </m:sub>
                      </m:sSub>
                    </m:oMath>
                  </m:oMathPara>
                </a14:m>
                <a:endParaRPr 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0D4BB89F-7A64-B24D-89FE-2110ED7244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1552" y="3363351"/>
                <a:ext cx="6508272" cy="73802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A2108E9-5C51-714F-BABB-0C827F330CE9}"/>
                  </a:ext>
                </a:extLst>
              </p:cNvPr>
              <p:cNvSpPr txBox="1"/>
              <p:nvPr/>
            </p:nvSpPr>
            <p:spPr>
              <a:xfrm>
                <a:off x="3810794" y="2333414"/>
                <a:ext cx="51816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2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WACC</m:t>
                          </m:r>
                        </m:sub>
                      </m:sSub>
                      <m:r>
                        <a:rPr lang="en-US" sz="22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2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</m:t>
                      </m:r>
                      <m:r>
                        <a:rPr lang="en-US" sz="22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%×</m:t>
                      </m:r>
                      <m:sSub>
                        <m:sSubPr>
                          <m:ctrlPr>
                            <a:rPr lang="en-US" sz="22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2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d</m:t>
                          </m:r>
                        </m:sub>
                      </m:sSub>
                      <m:d>
                        <m:dPr>
                          <m:ctrlPr>
                            <a:rPr lang="en-US" sz="22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22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en-US" sz="22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2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  <m:r>
                        <a:rPr lang="en-US" sz="22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%×</m:t>
                      </m:r>
                      <m:sSub>
                        <m:sSubPr>
                          <m:ctrlPr>
                            <a:rPr lang="en-US" sz="22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2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</m:t>
                          </m:r>
                        </m:sub>
                      </m:sSub>
                    </m:oMath>
                  </m:oMathPara>
                </a14:m>
                <a:endParaRPr 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A2108E9-5C51-714F-BABB-0C827F330C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794" y="2333414"/>
                <a:ext cx="5181600" cy="7078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">
            <a:extLst>
              <a:ext uri="{FF2B5EF4-FFF2-40B4-BE49-F238E27FC236}">
                <a16:creationId xmlns:a16="http://schemas.microsoft.com/office/drawing/2014/main" id="{9FEE522A-F973-C443-8B10-13593F7F210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239713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l">
              <a:lnSpc>
                <a:spcPct val="100000"/>
              </a:lnSpc>
              <a:spcAft>
                <a:spcPct val="0"/>
              </a:spcAft>
              <a:buClrTx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/>
                <a:cs typeface="+mn-cs"/>
              </a:rPr>
              <a:t>17.6 LO 3:</a:t>
            </a:r>
            <a:r>
              <a:rPr lang="en-US" altLang="en-US" sz="2800" b="1" dirty="0">
                <a:solidFill>
                  <a:schemeClr val="tx1"/>
                </a:solidFill>
                <a:latin typeface="Calibri Light (Headings)"/>
                <a:ea typeface="Microsoft YaHei"/>
                <a:cs typeface="+mn-cs"/>
              </a:rPr>
              <a:t> 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/>
                <a:cs typeface="+mn-cs"/>
              </a:rPr>
              <a:t> Fjallaðu um áhrif útgáfu nýs hlutafjár á kostnað eigin fjár.</a:t>
            </a:r>
            <a:r>
              <a:rPr lang="en-US" altLang="en-US" sz="2800" b="1" dirty="0">
                <a:solidFill>
                  <a:schemeClr val="tx1"/>
                </a:solidFill>
                <a:latin typeface="Calibri Light"/>
                <a:ea typeface="Microsoft YaHei"/>
                <a:cs typeface="Calibri Light"/>
              </a:rPr>
              <a:t> </a:t>
            </a: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 Light" panose="020F0302020204030204" pitchFamily="34" charset="0"/>
              <a:cs typeface="+mn-cs"/>
            </a:endParaRPr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F7E9834E-7A49-DE49-B63A-B7ADC61A9B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295400"/>
            <a:ext cx="10423525" cy="5103813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 marL="204788" indent="-204788">
              <a:tabLst>
                <a:tab pos="204788" algn="l"/>
                <a:tab pos="661988" algn="l"/>
                <a:tab pos="1119188" algn="l"/>
                <a:tab pos="1576388" algn="l"/>
                <a:tab pos="2033588" algn="l"/>
                <a:tab pos="2490788" algn="l"/>
                <a:tab pos="2947988" algn="l"/>
                <a:tab pos="3405188" algn="l"/>
                <a:tab pos="3862388" algn="l"/>
                <a:tab pos="4319588" algn="l"/>
                <a:tab pos="4776788" algn="l"/>
                <a:tab pos="5233988" algn="l"/>
                <a:tab pos="5691188" algn="l"/>
                <a:tab pos="6148388" algn="l"/>
                <a:tab pos="6605588" algn="l"/>
                <a:tab pos="7062788" algn="l"/>
                <a:tab pos="7519988" algn="l"/>
                <a:tab pos="7977188" algn="l"/>
                <a:tab pos="8434388" algn="l"/>
                <a:tab pos="8891588" algn="l"/>
                <a:tab pos="9348788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1363" indent="-284163">
              <a:tabLst>
                <a:tab pos="204788" algn="l"/>
                <a:tab pos="661988" algn="l"/>
                <a:tab pos="1119188" algn="l"/>
                <a:tab pos="1576388" algn="l"/>
                <a:tab pos="2033588" algn="l"/>
                <a:tab pos="2490788" algn="l"/>
                <a:tab pos="2947988" algn="l"/>
                <a:tab pos="3405188" algn="l"/>
                <a:tab pos="3862388" algn="l"/>
                <a:tab pos="4319588" algn="l"/>
                <a:tab pos="4776788" algn="l"/>
                <a:tab pos="5233988" algn="l"/>
                <a:tab pos="5691188" algn="l"/>
                <a:tab pos="6148388" algn="l"/>
                <a:tab pos="6605588" algn="l"/>
                <a:tab pos="7062788" algn="l"/>
                <a:tab pos="7519988" algn="l"/>
                <a:tab pos="7977188" algn="l"/>
                <a:tab pos="8434388" algn="l"/>
                <a:tab pos="8891588" algn="l"/>
                <a:tab pos="9348788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204788" algn="l"/>
                <a:tab pos="661988" algn="l"/>
                <a:tab pos="1119188" algn="l"/>
                <a:tab pos="1576388" algn="l"/>
                <a:tab pos="2033588" algn="l"/>
                <a:tab pos="2490788" algn="l"/>
                <a:tab pos="2947988" algn="l"/>
                <a:tab pos="3405188" algn="l"/>
                <a:tab pos="3862388" algn="l"/>
                <a:tab pos="4319588" algn="l"/>
                <a:tab pos="4776788" algn="l"/>
                <a:tab pos="5233988" algn="l"/>
                <a:tab pos="5691188" algn="l"/>
                <a:tab pos="6148388" algn="l"/>
                <a:tab pos="6605588" algn="l"/>
                <a:tab pos="7062788" algn="l"/>
                <a:tab pos="7519988" algn="l"/>
                <a:tab pos="7977188" algn="l"/>
                <a:tab pos="8434388" algn="l"/>
                <a:tab pos="8891588" algn="l"/>
                <a:tab pos="9348788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204788" algn="l"/>
                <a:tab pos="661988" algn="l"/>
                <a:tab pos="1119188" algn="l"/>
                <a:tab pos="1576388" algn="l"/>
                <a:tab pos="2033588" algn="l"/>
                <a:tab pos="2490788" algn="l"/>
                <a:tab pos="2947988" algn="l"/>
                <a:tab pos="3405188" algn="l"/>
                <a:tab pos="3862388" algn="l"/>
                <a:tab pos="4319588" algn="l"/>
                <a:tab pos="4776788" algn="l"/>
                <a:tab pos="5233988" algn="l"/>
                <a:tab pos="5691188" algn="l"/>
                <a:tab pos="6148388" algn="l"/>
                <a:tab pos="6605588" algn="l"/>
                <a:tab pos="7062788" algn="l"/>
                <a:tab pos="7519988" algn="l"/>
                <a:tab pos="7977188" algn="l"/>
                <a:tab pos="8434388" algn="l"/>
                <a:tab pos="8891588" algn="l"/>
                <a:tab pos="9348788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204788" algn="l"/>
                <a:tab pos="661988" algn="l"/>
                <a:tab pos="1119188" algn="l"/>
                <a:tab pos="1576388" algn="l"/>
                <a:tab pos="2033588" algn="l"/>
                <a:tab pos="2490788" algn="l"/>
                <a:tab pos="2947988" algn="l"/>
                <a:tab pos="3405188" algn="l"/>
                <a:tab pos="3862388" algn="l"/>
                <a:tab pos="4319588" algn="l"/>
                <a:tab pos="4776788" algn="l"/>
                <a:tab pos="5233988" algn="l"/>
                <a:tab pos="5691188" algn="l"/>
                <a:tab pos="6148388" algn="l"/>
                <a:tab pos="6605588" algn="l"/>
                <a:tab pos="7062788" algn="l"/>
                <a:tab pos="7519988" algn="l"/>
                <a:tab pos="7977188" algn="l"/>
                <a:tab pos="8434388" algn="l"/>
                <a:tab pos="8891588" algn="l"/>
                <a:tab pos="9348788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4788" algn="l"/>
                <a:tab pos="661988" algn="l"/>
                <a:tab pos="1119188" algn="l"/>
                <a:tab pos="1576388" algn="l"/>
                <a:tab pos="2033588" algn="l"/>
                <a:tab pos="2490788" algn="l"/>
                <a:tab pos="2947988" algn="l"/>
                <a:tab pos="3405188" algn="l"/>
                <a:tab pos="3862388" algn="l"/>
                <a:tab pos="4319588" algn="l"/>
                <a:tab pos="4776788" algn="l"/>
                <a:tab pos="5233988" algn="l"/>
                <a:tab pos="5691188" algn="l"/>
                <a:tab pos="6148388" algn="l"/>
                <a:tab pos="6605588" algn="l"/>
                <a:tab pos="7062788" algn="l"/>
                <a:tab pos="7519988" algn="l"/>
                <a:tab pos="7977188" algn="l"/>
                <a:tab pos="8434388" algn="l"/>
                <a:tab pos="8891588" algn="l"/>
                <a:tab pos="9348788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4788" algn="l"/>
                <a:tab pos="661988" algn="l"/>
                <a:tab pos="1119188" algn="l"/>
                <a:tab pos="1576388" algn="l"/>
                <a:tab pos="2033588" algn="l"/>
                <a:tab pos="2490788" algn="l"/>
                <a:tab pos="2947988" algn="l"/>
                <a:tab pos="3405188" algn="l"/>
                <a:tab pos="3862388" algn="l"/>
                <a:tab pos="4319588" algn="l"/>
                <a:tab pos="4776788" algn="l"/>
                <a:tab pos="5233988" algn="l"/>
                <a:tab pos="5691188" algn="l"/>
                <a:tab pos="6148388" algn="l"/>
                <a:tab pos="6605588" algn="l"/>
                <a:tab pos="7062788" algn="l"/>
                <a:tab pos="7519988" algn="l"/>
                <a:tab pos="7977188" algn="l"/>
                <a:tab pos="8434388" algn="l"/>
                <a:tab pos="8891588" algn="l"/>
                <a:tab pos="9348788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4788" algn="l"/>
                <a:tab pos="661988" algn="l"/>
                <a:tab pos="1119188" algn="l"/>
                <a:tab pos="1576388" algn="l"/>
                <a:tab pos="2033588" algn="l"/>
                <a:tab pos="2490788" algn="l"/>
                <a:tab pos="2947988" algn="l"/>
                <a:tab pos="3405188" algn="l"/>
                <a:tab pos="3862388" algn="l"/>
                <a:tab pos="4319588" algn="l"/>
                <a:tab pos="4776788" algn="l"/>
                <a:tab pos="5233988" algn="l"/>
                <a:tab pos="5691188" algn="l"/>
                <a:tab pos="6148388" algn="l"/>
                <a:tab pos="6605588" algn="l"/>
                <a:tab pos="7062788" algn="l"/>
                <a:tab pos="7519988" algn="l"/>
                <a:tab pos="7977188" algn="l"/>
                <a:tab pos="8434388" algn="l"/>
                <a:tab pos="8891588" algn="l"/>
                <a:tab pos="9348788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4788" algn="l"/>
                <a:tab pos="661988" algn="l"/>
                <a:tab pos="1119188" algn="l"/>
                <a:tab pos="1576388" algn="l"/>
                <a:tab pos="2033588" algn="l"/>
                <a:tab pos="2490788" algn="l"/>
                <a:tab pos="2947988" algn="l"/>
                <a:tab pos="3405188" algn="l"/>
                <a:tab pos="3862388" algn="l"/>
                <a:tab pos="4319588" algn="l"/>
                <a:tab pos="4776788" algn="l"/>
                <a:tab pos="5233988" algn="l"/>
                <a:tab pos="5691188" algn="l"/>
                <a:tab pos="6148388" algn="l"/>
                <a:tab pos="6605588" algn="l"/>
                <a:tab pos="7062788" algn="l"/>
                <a:tab pos="7519988" algn="l"/>
                <a:tab pos="7977188" algn="l"/>
                <a:tab pos="8434388" algn="l"/>
                <a:tab pos="8891588" algn="l"/>
                <a:tab pos="9348788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indent="0">
              <a:buClr>
                <a:srgbClr val="000000"/>
              </a:buClr>
              <a:buSzPct val="45000"/>
              <a:buFont typeface="Times New Roman" panose="02020603050405020304" pitchFamily="18" charset="0"/>
              <a:buNone/>
              <a:defRPr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Þegar fyrirtæki hyggst afla eigin fjár með útgáfu nýrra hlutabréfa þarf það að leiðrétta kostnað eigin fjár fyrir útgáfukostnaði.</a:t>
            </a:r>
          </a:p>
          <a:p>
            <a:pPr marL="914400" lvl="1" indent="-45720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Útgáfukostnaður felur meðal annars í sér skráningargjöld til Securities and Exchange Commission og þóknanir fjárfestingarbanka fyrir sölu nýju verðbréfanna.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Þá þarf að draga útgáfukostnaðinn frá brúttóandvirði hlutafjárútboðsins, þar sem aðeins hreint söluandvirði skiptir máli.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">
            <a:extLst>
              <a:ext uri="{FF2B5EF4-FFF2-40B4-BE49-F238E27FC236}">
                <a16:creationId xmlns:a16="http://schemas.microsoft.com/office/drawing/2014/main" id="{7D615E4E-3872-EE4B-8CCC-FFB5DFA4FC3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239713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17.6 LO 4:  Útskýrðu hvernig breytanleg skuldabréf virka.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 pitchFamily="34" charset="0"/>
                <a:ea typeface="Microsoft YaHei" panose="020B0503020204020204" pitchFamily="34" charset="-122"/>
                <a:cs typeface="+mn-cs"/>
              </a:rPr>
              <a:t> </a:t>
            </a:r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29EF96FE-251B-4C48-8792-00BAE4BBA1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838" y="1368480"/>
            <a:ext cx="10423525" cy="530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4788" algn="l"/>
                <a:tab pos="661988" algn="l"/>
                <a:tab pos="1119188" algn="l"/>
                <a:tab pos="1576388" algn="l"/>
                <a:tab pos="2033588" algn="l"/>
                <a:tab pos="2490788" algn="l"/>
                <a:tab pos="2947988" algn="l"/>
                <a:tab pos="3405188" algn="l"/>
                <a:tab pos="3862388" algn="l"/>
                <a:tab pos="4319588" algn="l"/>
                <a:tab pos="4776788" algn="l"/>
                <a:tab pos="5233988" algn="l"/>
                <a:tab pos="5691188" algn="l"/>
                <a:tab pos="6148388" algn="l"/>
                <a:tab pos="6605588" algn="l"/>
                <a:tab pos="7062788" algn="l"/>
                <a:tab pos="7519988" algn="l"/>
                <a:tab pos="7977188" algn="l"/>
                <a:tab pos="8434388" algn="l"/>
                <a:tab pos="8891588" algn="l"/>
                <a:tab pos="9348788" algn="l"/>
                <a:tab pos="96012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914400" indent="-457200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4788" algn="l"/>
                <a:tab pos="661988" algn="l"/>
                <a:tab pos="1119188" algn="l"/>
                <a:tab pos="1576388" algn="l"/>
                <a:tab pos="2033588" algn="l"/>
                <a:tab pos="2490788" algn="l"/>
                <a:tab pos="2947988" algn="l"/>
                <a:tab pos="3405188" algn="l"/>
                <a:tab pos="3862388" algn="l"/>
                <a:tab pos="4319588" algn="l"/>
                <a:tab pos="4776788" algn="l"/>
                <a:tab pos="5233988" algn="l"/>
                <a:tab pos="5691188" algn="l"/>
                <a:tab pos="6148388" algn="l"/>
                <a:tab pos="6605588" algn="l"/>
                <a:tab pos="7062788" algn="l"/>
                <a:tab pos="7519988" algn="l"/>
                <a:tab pos="7977188" algn="l"/>
                <a:tab pos="8434388" algn="l"/>
                <a:tab pos="8891588" algn="l"/>
                <a:tab pos="9348788" algn="l"/>
                <a:tab pos="96012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4788" algn="l"/>
                <a:tab pos="661988" algn="l"/>
                <a:tab pos="1119188" algn="l"/>
                <a:tab pos="1576388" algn="l"/>
                <a:tab pos="2033588" algn="l"/>
                <a:tab pos="2490788" algn="l"/>
                <a:tab pos="2947988" algn="l"/>
                <a:tab pos="3405188" algn="l"/>
                <a:tab pos="3862388" algn="l"/>
                <a:tab pos="4319588" algn="l"/>
                <a:tab pos="4776788" algn="l"/>
                <a:tab pos="5233988" algn="l"/>
                <a:tab pos="5691188" algn="l"/>
                <a:tab pos="6148388" algn="l"/>
                <a:tab pos="6605588" algn="l"/>
                <a:tab pos="7062788" algn="l"/>
                <a:tab pos="7519988" algn="l"/>
                <a:tab pos="7977188" algn="l"/>
                <a:tab pos="8434388" algn="l"/>
                <a:tab pos="8891588" algn="l"/>
                <a:tab pos="9348788" algn="l"/>
                <a:tab pos="96012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4788" algn="l"/>
                <a:tab pos="661988" algn="l"/>
                <a:tab pos="1119188" algn="l"/>
                <a:tab pos="1576388" algn="l"/>
                <a:tab pos="2033588" algn="l"/>
                <a:tab pos="2490788" algn="l"/>
                <a:tab pos="2947988" algn="l"/>
                <a:tab pos="3405188" algn="l"/>
                <a:tab pos="3862388" algn="l"/>
                <a:tab pos="4319588" algn="l"/>
                <a:tab pos="4776788" algn="l"/>
                <a:tab pos="5233988" algn="l"/>
                <a:tab pos="5691188" algn="l"/>
                <a:tab pos="6148388" algn="l"/>
                <a:tab pos="6605588" algn="l"/>
                <a:tab pos="7062788" algn="l"/>
                <a:tab pos="7519988" algn="l"/>
                <a:tab pos="7977188" algn="l"/>
                <a:tab pos="8434388" algn="l"/>
                <a:tab pos="8891588" algn="l"/>
                <a:tab pos="9348788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4788" algn="l"/>
                <a:tab pos="661988" algn="l"/>
                <a:tab pos="1119188" algn="l"/>
                <a:tab pos="1576388" algn="l"/>
                <a:tab pos="2033588" algn="l"/>
                <a:tab pos="2490788" algn="l"/>
                <a:tab pos="2947988" algn="l"/>
                <a:tab pos="3405188" algn="l"/>
                <a:tab pos="3862388" algn="l"/>
                <a:tab pos="4319588" algn="l"/>
                <a:tab pos="4776788" algn="l"/>
                <a:tab pos="5233988" algn="l"/>
                <a:tab pos="5691188" algn="l"/>
                <a:tab pos="6148388" algn="l"/>
                <a:tab pos="6605588" algn="l"/>
                <a:tab pos="7062788" algn="l"/>
                <a:tab pos="7519988" algn="l"/>
                <a:tab pos="7977188" algn="l"/>
                <a:tab pos="8434388" algn="l"/>
                <a:tab pos="8891588" algn="l"/>
                <a:tab pos="9348788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4788" algn="l"/>
                <a:tab pos="661988" algn="l"/>
                <a:tab pos="1119188" algn="l"/>
                <a:tab pos="1576388" algn="l"/>
                <a:tab pos="2033588" algn="l"/>
                <a:tab pos="2490788" algn="l"/>
                <a:tab pos="2947988" algn="l"/>
                <a:tab pos="3405188" algn="l"/>
                <a:tab pos="3862388" algn="l"/>
                <a:tab pos="4319588" algn="l"/>
                <a:tab pos="4776788" algn="l"/>
                <a:tab pos="5233988" algn="l"/>
                <a:tab pos="5691188" algn="l"/>
                <a:tab pos="6148388" algn="l"/>
                <a:tab pos="6605588" algn="l"/>
                <a:tab pos="7062788" algn="l"/>
                <a:tab pos="7519988" algn="l"/>
                <a:tab pos="7977188" algn="l"/>
                <a:tab pos="8434388" algn="l"/>
                <a:tab pos="8891588" algn="l"/>
                <a:tab pos="9348788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4788" algn="l"/>
                <a:tab pos="661988" algn="l"/>
                <a:tab pos="1119188" algn="l"/>
                <a:tab pos="1576388" algn="l"/>
                <a:tab pos="2033588" algn="l"/>
                <a:tab pos="2490788" algn="l"/>
                <a:tab pos="2947988" algn="l"/>
                <a:tab pos="3405188" algn="l"/>
                <a:tab pos="3862388" algn="l"/>
                <a:tab pos="4319588" algn="l"/>
                <a:tab pos="4776788" algn="l"/>
                <a:tab pos="5233988" algn="l"/>
                <a:tab pos="5691188" algn="l"/>
                <a:tab pos="6148388" algn="l"/>
                <a:tab pos="6605588" algn="l"/>
                <a:tab pos="7062788" algn="l"/>
                <a:tab pos="7519988" algn="l"/>
                <a:tab pos="7977188" algn="l"/>
                <a:tab pos="8434388" algn="l"/>
                <a:tab pos="8891588" algn="l"/>
                <a:tab pos="9348788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4788" algn="l"/>
                <a:tab pos="661988" algn="l"/>
                <a:tab pos="1119188" algn="l"/>
                <a:tab pos="1576388" algn="l"/>
                <a:tab pos="2033588" algn="l"/>
                <a:tab pos="2490788" algn="l"/>
                <a:tab pos="2947988" algn="l"/>
                <a:tab pos="3405188" algn="l"/>
                <a:tab pos="3862388" algn="l"/>
                <a:tab pos="4319588" algn="l"/>
                <a:tab pos="4776788" algn="l"/>
                <a:tab pos="5233988" algn="l"/>
                <a:tab pos="5691188" algn="l"/>
                <a:tab pos="6148388" algn="l"/>
                <a:tab pos="6605588" algn="l"/>
                <a:tab pos="7062788" algn="l"/>
                <a:tab pos="7519988" algn="l"/>
                <a:tab pos="7977188" algn="l"/>
                <a:tab pos="8434388" algn="l"/>
                <a:tab pos="8891588" algn="l"/>
                <a:tab pos="9348788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4788" algn="l"/>
                <a:tab pos="661988" algn="l"/>
                <a:tab pos="1119188" algn="l"/>
                <a:tab pos="1576388" algn="l"/>
                <a:tab pos="2033588" algn="l"/>
                <a:tab pos="2490788" algn="l"/>
                <a:tab pos="2947988" algn="l"/>
                <a:tab pos="3405188" algn="l"/>
                <a:tab pos="3862388" algn="l"/>
                <a:tab pos="4319588" algn="l"/>
                <a:tab pos="4776788" algn="l"/>
                <a:tab pos="5233988" algn="l"/>
                <a:tab pos="5691188" algn="l"/>
                <a:tab pos="6148388" algn="l"/>
                <a:tab pos="6605588" algn="l"/>
                <a:tab pos="7062788" algn="l"/>
                <a:tab pos="7519988" algn="l"/>
                <a:tab pos="7977188" algn="l"/>
                <a:tab pos="8434388" algn="l"/>
                <a:tab pos="8891588" algn="l"/>
                <a:tab pos="9348788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Aft>
                <a:spcPct val="0"/>
              </a:spcAft>
              <a:buSzPct val="45000"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Stundum eru skuldabréf gefin út með </a:t>
            </a:r>
            <a:r>
              <a:rPr lang="en-US" altLang="en-US" sz="2800" b="1" dirty="0">
                <a:solidFill>
                  <a:srgbClr val="464846"/>
                </a:solidFill>
                <a:latin typeface="Calibri (Body)"/>
              </a:rPr>
              <a:t>breytanleikaákvæði</a:t>
            </a: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 sem veitir eigendum þeirra rétt til að breyta skuldabréfunum í fyrirfram ákveðinn fjölda almennra hlutabréfa.</a:t>
            </a:r>
          </a:p>
          <a:p>
            <a:pPr lvl="1">
              <a:lnSpc>
                <a:spcPct val="100000"/>
              </a:lnSpc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Eigendur skuldabréfanna njóta því þess öryggis sem samningsbundnar vaxtagreiðslur veita.</a:t>
            </a:r>
          </a:p>
          <a:p>
            <a:pPr lvl="1">
              <a:lnSpc>
                <a:spcPct val="100000"/>
              </a:lnSpc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Þeir geta jafnframt notið góðs af mögulegri hækkun verðs almennu hlutabréfanna ef fyrirtækinu vegnar vel.</a:t>
            </a:r>
          </a:p>
          <a:p>
            <a:pPr lvl="1">
              <a:lnSpc>
                <a:spcPct val="100000"/>
              </a:lnSpc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Breytingarrétturinn hefur sjálfstætt verðgildi og eigandi skuldabréfsins ákveður hvort og hvenær hann nýtir réttinn.</a:t>
            </a:r>
          </a:p>
        </p:txBody>
      </p:sp>
      <p:sp>
        <p:nvSpPr>
          <p:cNvPr id="47110" name="Rectangle 4">
            <a:extLst>
              <a:ext uri="{FF2B5EF4-FFF2-40B4-BE49-F238E27FC236}">
                <a16:creationId xmlns:a16="http://schemas.microsoft.com/office/drawing/2014/main" id="{A1A8D18B-237F-D945-814B-3F866D9AFF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793" y="6089521"/>
            <a:ext cx="9144001" cy="36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lvl="0" defTabSz="9144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200" dirty="0">
                <a:solidFill>
                  <a:srgbClr val="1F2328"/>
                </a:solidFill>
                <a:latin typeface="Monaspace Neon"/>
              </a:rPr>
              <a:t>Þetta ítarefni OpenStax er © Rice University og gefið út samkvæmt alþjóðlega leyfinu CC BY-NC-SA 4.0. Heimilt er að afrita það eða breyta því eingöngu í óviðskiptalegum tilgangi, en geta verður OpenStax og Rice University og tilgreina allar breytingar. Öllum aðlögunum skal deilt með sams konar leyfi.</a:t>
            </a:r>
            <a:endParaRPr lang="en-US" sz="1200" dirty="0">
              <a:solidFill>
                <a:srgbClr val="464846"/>
              </a:solidFill>
              <a:latin typeface="Calibri" panose="020F050202020403020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790904F9C249408A7CA3B9D08A7BE0" ma:contentTypeVersion="15" ma:contentTypeDescription="Create a new document." ma:contentTypeScope="" ma:versionID="3faa8c4be13b69a65cf005e6211115d0">
  <xsd:schema xmlns:xsd="http://www.w3.org/2001/XMLSchema" xmlns:xs="http://www.w3.org/2001/XMLSchema" xmlns:p="http://schemas.microsoft.com/office/2006/metadata/properties" xmlns:ns1="http://schemas.microsoft.com/sharepoint/v3" xmlns:ns2="a8548590-7e4a-4f13-9011-3aa7430d70cc" xmlns:ns3="fadfa398-53e0-4fcc-b85c-39c0430739bf" targetNamespace="http://schemas.microsoft.com/office/2006/metadata/properties" ma:root="true" ma:fieldsID="ca921f9196639a82221f7115a976e604" ns1:_="" ns2:_="" ns3:_="">
    <xsd:import namespace="http://schemas.microsoft.com/sharepoint/v3"/>
    <xsd:import namespace="a8548590-7e4a-4f13-9011-3aa7430d70cc"/>
    <xsd:import namespace="fadfa398-53e0-4fcc-b85c-39c0430739b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548590-7e4a-4f13-9011-3aa7430d70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dfa398-53e0-4fcc-b85c-39c0430739b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ED79234-1C02-4DE9-9B40-856A3D801B0D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8C3F85DC-AE5F-434C-866C-71CF1CC98C4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8307E1B-0B3D-42E5-950D-7DFDBAC3A4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8548590-7e4a-4f13-9011-3aa7430d70cc"/>
    <ds:schemaRef ds:uri="fadfa398-53e0-4fcc-b85c-39c0430739b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35109</TotalTime>
  <Words>2940</Words>
  <Application>Microsoft Macintosh PowerPoint</Application>
  <PresentationFormat>Custom</PresentationFormat>
  <Paragraphs>192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Microsoft YaHei</vt:lpstr>
      <vt:lpstr>Arial</vt:lpstr>
      <vt:lpstr>Calibri</vt:lpstr>
      <vt:lpstr>Calibri (Body)</vt:lpstr>
      <vt:lpstr>Calibri Light</vt:lpstr>
      <vt:lpstr>Calibri Light (Headings)</vt:lpstr>
      <vt:lpstr>Cambria Math</vt:lpstr>
      <vt:lpstr>Monaspace Neon</vt:lpstr>
      <vt:lpstr>Times New Roman</vt:lpstr>
      <vt:lpstr>Wingdings</vt:lpstr>
      <vt:lpstr>Office Theme</vt:lpstr>
      <vt:lpstr>Office Theme</vt:lpstr>
      <vt:lpstr>Principles of Finance</vt:lpstr>
      <vt:lpstr>17.1 LO 1: Distinguish between the two major sources of capital appearing on a balance sheet.</vt:lpstr>
      <vt:lpstr>17.1 LO 2: Explain why there is a cost of capital. </vt:lpstr>
      <vt:lpstr>171 LO 3: Calculate the weights in a company’s capital structure.</vt:lpstr>
      <vt:lpstr>17.2 LO 1: Calculate the after-tax cost of debt capital.</vt:lpstr>
      <vt:lpstr>17.2 LO 2: Explain why the return to debt holders is not the same as the cost to the firm  </vt:lpstr>
      <vt:lpstr> 17.2 LO 3: Calculate the cost of equity capital.  </vt:lpstr>
      <vt:lpstr>17.3 LO 1: Calculate the weighted average cost of capital (WACC).  </vt:lpstr>
      <vt:lpstr>17.3 LO 2: Describe the issues that arise from estimating the cost of equity capital.  </vt:lpstr>
      <vt:lpstr>17.3 LO 3: Describe the use of net debt in calculating WACC.  </vt:lpstr>
      <vt:lpstr>17.4 LO 1:  Distinguish between a levered firm and an unlevered firm.</vt:lpstr>
      <vt:lpstr>17.4 LO 2: Explain why the choice of capital structure does not impact the value of a firm in perfect financial markets. </vt:lpstr>
      <vt:lpstr>17.4 LO 3: Calculate the interest tax shield. </vt:lpstr>
      <vt:lpstr>17.4 LO 4: Explain how the interest tax shield encourages the use of leverage. </vt:lpstr>
      <vt:lpstr>17.5 LO 1: Explain how the increased use of leverage increases the possibility of financial distress.</vt:lpstr>
      <vt:lpstr>17.5 LO 2: Explain how the possibility of financial distress impacts the cost of capital.</vt:lpstr>
      <vt:lpstr>17.5 LO 3: Discuss the trade-offs a firm faces as it increases its leverage.</vt:lpstr>
      <vt:lpstr>17.5 LO 4:  Explain the concept of an optimal capital structure. </vt:lpstr>
      <vt:lpstr>17.6 LO 1:  Calculate the required return to preferred shareholders. </vt:lpstr>
      <vt:lpstr>17.6 LO 2:  Calculate the WACC of a firm that issues  preferred shares. </vt:lpstr>
      <vt:lpstr>17.6 LO 3:  Discuss how issuing new equity impacts the cost of equity capital. </vt:lpstr>
      <vt:lpstr>17.6 LO 4:  Explain the functionality of convertible debt.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Raul</dc:creator>
  <cp:lastModifiedBy>Theresa Masciale</cp:lastModifiedBy>
  <cp:revision>215</cp:revision>
  <cp:lastPrinted>1601-01-01T00:00:00Z</cp:lastPrinted>
  <dcterms:created xsi:type="dcterms:W3CDTF">1601-01-01T00:00:00Z</dcterms:created>
  <dcterms:modified xsi:type="dcterms:W3CDTF">2026-02-26T20:11:52Z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0x01010009790904F9C249408A7CA3B9D08A7BE0</vt:lpwstr>
  </property>
</Properties>
</file>