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ngesInfos/changesInfo1.xml" ContentType="application/vnd.ms-powerpoint.changesinfo+xml"/>
  <Override PartName="/ppt/commentAuthors.xml" ContentType="application/vnd.openxmlformats-officedocument.presentationml.commentAuthors+xml"/>
  <Override PartName="/ppt/media/image3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revisionInfo.xml" ContentType="application/vnd.ms-powerpoint.revisioninfo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9" r:id="rId4"/>
    <p:sldMasterId id="2147483672" r:id="rId5"/>
  </p:sldMasterIdLst>
  <p:notesMasterIdLst>
    <p:notesMasterId r:id="rId26"/>
  </p:notesMasterIdLst>
  <p:sldIdLst>
    <p:sldId id="256" r:id="rId6"/>
    <p:sldId id="257" r:id="rId7"/>
    <p:sldId id="258" r:id="rId8"/>
    <p:sldId id="259" r:id="rId9"/>
    <p:sldId id="260" r:id="rId10"/>
    <p:sldId id="262" r:id="rId11"/>
    <p:sldId id="263" r:id="rId12"/>
    <p:sldId id="279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80" r:id="rId25"/>
  </p:sldIdLst>
  <p:sldSz cx="12193588" cy="6858000"/>
  <p:notesSz cx="7772400" cy="10058400"/>
  <p:defaultTextStyle>
    <a:defPPr>
      <a:defRPr lang="en-GB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1pPr>
    <a:lvl2pPr marL="742950" indent="-28575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2pPr>
    <a:lvl3pPr marL="1143000" indent="-228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3pPr>
    <a:lvl4pPr marL="1600200" indent="-228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4pPr>
    <a:lvl5pPr marL="2057400" indent="-228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5pPr>
    <a:lvl6pPr marL="2286000" algn="l" defTabSz="914400" rtl="0" eaLnBrk="1" latinLnBrk="0" hangingPunct="1">
      <a:defRPr kern="1200">
        <a:solidFill>
          <a:schemeClr val="bg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6pPr>
    <a:lvl7pPr marL="2743200" algn="l" defTabSz="914400" rtl="0" eaLnBrk="1" latinLnBrk="0" hangingPunct="1">
      <a:defRPr kern="1200">
        <a:solidFill>
          <a:schemeClr val="bg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7pPr>
    <a:lvl8pPr marL="3200400" algn="l" defTabSz="914400" rtl="0" eaLnBrk="1" latinLnBrk="0" hangingPunct="1">
      <a:defRPr kern="1200">
        <a:solidFill>
          <a:schemeClr val="bg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8pPr>
    <a:lvl9pPr marL="3657600" algn="l" defTabSz="914400" rtl="0" eaLnBrk="1" latinLnBrk="0" hangingPunct="1">
      <a:defRPr kern="1200">
        <a:solidFill>
          <a:schemeClr val="bg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drew" initials="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73953D0-2A72-48DE-8593-988F12A29123}" v="74" dt="2022-03-02T20:49:18.78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348" autoAdjust="0"/>
    <p:restoredTop sz="86438" autoAdjust="0"/>
  </p:normalViewPr>
  <p:slideViewPr>
    <p:cSldViewPr showGuides="1">
      <p:cViewPr varScale="1">
        <p:scale>
          <a:sx n="109" d="100"/>
          <a:sy n="109" d="100"/>
        </p:scale>
        <p:origin x="216" y="184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0" y="-15060"/>
    </p:cViewPr>
  </p:outlin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customXml" Target="../customXml/item1.xml"/><Relationship Id="rId2" Type="http://schemas.openxmlformats.org/officeDocument/2006/relationships/customXml" Target="../customXml/item2.xml"/><Relationship Id="rId3" Type="http://schemas.openxmlformats.org/officeDocument/2006/relationships/customXml" Target="../customXml/item3.xml"/><Relationship Id="rId4" Type="http://schemas.openxmlformats.org/officeDocument/2006/relationships/slideMaster" Target="slideMasters/slideMaster1.xml"/><Relationship Id="rId5" Type="http://schemas.openxmlformats.org/officeDocument/2006/relationships/slideMaster" Target="slideMasters/slideMaster2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notesMaster" Target="notesMasters/notesMaster1.xml"/><Relationship Id="rId27" Type="http://schemas.openxmlformats.org/officeDocument/2006/relationships/commentAuthors" Target="commentAuthors.xml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Relationship Id="rId31" Type="http://schemas.openxmlformats.org/officeDocument/2006/relationships/tableStyles" Target="tableStyles.xml"/><Relationship Id="rId32" Type="http://schemas.microsoft.com/office/2016/11/relationships/changesInfo" Target="changesInfos/changesInfo1.xml"/><Relationship Id="rId33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anda Tantawi" userId="1182df7b-db93-4de3-b73a-f6778afee7dc" providerId="ADAL" clId="{573953D0-2A72-48DE-8593-988F12A29123}"/>
    <pc:docChg chg="undo redo custSel modSld">
      <pc:chgData name="Randa Tantawi" userId="1182df7b-db93-4de3-b73a-f6778afee7dc" providerId="ADAL" clId="{573953D0-2A72-48DE-8593-988F12A29123}" dt="2022-03-02T20:53:07.751" v="1309"/>
      <pc:docMkLst>
        <pc:docMk/>
      </pc:docMkLst>
      <pc:sldChg chg="modSp mod">
        <pc:chgData name="Randa Tantawi" userId="1182df7b-db93-4de3-b73a-f6778afee7dc" providerId="ADAL" clId="{573953D0-2A72-48DE-8593-988F12A29123}" dt="2022-03-02T19:51:59.930" v="26" actId="6549"/>
        <pc:sldMkLst>
          <pc:docMk/>
          <pc:sldMk cId="0" sldId="256"/>
        </pc:sldMkLst>
        <pc:spChg chg="mod">
          <ac:chgData name="Randa Tantawi" userId="1182df7b-db93-4de3-b73a-f6778afee7dc" providerId="ADAL" clId="{573953D0-2A72-48DE-8593-988F12A29123}" dt="2022-03-02T19:51:59.930" v="26" actId="6549"/>
          <ac:spMkLst>
            <pc:docMk/>
            <pc:sldMk cId="0" sldId="256"/>
            <ac:spMk id="4100" creationId="{97784354-AAEB-CA4E-B230-D163A738B5A7}"/>
          </ac:spMkLst>
        </pc:spChg>
      </pc:sldChg>
      <pc:sldChg chg="modSp mod">
        <pc:chgData name="Randa Tantawi" userId="1182df7b-db93-4de3-b73a-f6778afee7dc" providerId="ADAL" clId="{573953D0-2A72-48DE-8593-988F12A29123}" dt="2022-03-02T19:54:07.876" v="80" actId="255"/>
        <pc:sldMkLst>
          <pc:docMk/>
          <pc:sldMk cId="0" sldId="257"/>
        </pc:sldMkLst>
        <pc:spChg chg="mod">
          <ac:chgData name="Randa Tantawi" userId="1182df7b-db93-4de3-b73a-f6778afee7dc" providerId="ADAL" clId="{573953D0-2A72-48DE-8593-988F12A29123}" dt="2022-03-02T19:50:50.715" v="0" actId="6549"/>
          <ac:spMkLst>
            <pc:docMk/>
            <pc:sldMk cId="0" sldId="257"/>
            <ac:spMk id="6146" creationId="{000A4E99-18E2-F743-B120-5F9014BF0E70}"/>
          </ac:spMkLst>
        </pc:spChg>
        <pc:spChg chg="mod">
          <ac:chgData name="Randa Tantawi" userId="1182df7b-db93-4de3-b73a-f6778afee7dc" providerId="ADAL" clId="{573953D0-2A72-48DE-8593-988F12A29123}" dt="2022-03-02T19:54:07.876" v="80" actId="255"/>
          <ac:spMkLst>
            <pc:docMk/>
            <pc:sldMk cId="0" sldId="257"/>
            <ac:spMk id="7171" creationId="{EFAB4EFD-7AE0-CB4A-B2A7-72D9C8164868}"/>
          </ac:spMkLst>
        </pc:spChg>
      </pc:sldChg>
      <pc:sldChg chg="modSp mod">
        <pc:chgData name="Randa Tantawi" userId="1182df7b-db93-4de3-b73a-f6778afee7dc" providerId="ADAL" clId="{573953D0-2A72-48DE-8593-988F12A29123}" dt="2022-03-02T19:56:28.278" v="142" actId="20577"/>
        <pc:sldMkLst>
          <pc:docMk/>
          <pc:sldMk cId="0" sldId="258"/>
        </pc:sldMkLst>
        <pc:spChg chg="mod">
          <ac:chgData name="Randa Tantawi" userId="1182df7b-db93-4de3-b73a-f6778afee7dc" providerId="ADAL" clId="{573953D0-2A72-48DE-8593-988F12A29123}" dt="2022-03-02T19:56:28.278" v="142" actId="20577"/>
          <ac:spMkLst>
            <pc:docMk/>
            <pc:sldMk cId="0" sldId="258"/>
            <ac:spMk id="8195" creationId="{FD60F0CE-280D-9242-974F-27704183AAD9}"/>
          </ac:spMkLst>
        </pc:spChg>
      </pc:sldChg>
      <pc:sldChg chg="modSp mod">
        <pc:chgData name="Randa Tantawi" userId="1182df7b-db93-4de3-b73a-f6778afee7dc" providerId="ADAL" clId="{573953D0-2A72-48DE-8593-988F12A29123}" dt="2022-03-02T19:57:26.743" v="157" actId="20577"/>
        <pc:sldMkLst>
          <pc:docMk/>
          <pc:sldMk cId="0" sldId="259"/>
        </pc:sldMkLst>
        <pc:spChg chg="mod">
          <ac:chgData name="Randa Tantawi" userId="1182df7b-db93-4de3-b73a-f6778afee7dc" providerId="ADAL" clId="{573953D0-2A72-48DE-8593-988F12A29123}" dt="2022-03-02T19:57:26.743" v="157" actId="20577"/>
          <ac:spMkLst>
            <pc:docMk/>
            <pc:sldMk cId="0" sldId="259"/>
            <ac:spMk id="10244" creationId="{A55D4F52-7888-C24A-915B-D930C052AC10}"/>
          </ac:spMkLst>
        </pc:spChg>
      </pc:sldChg>
      <pc:sldChg chg="modSp mod">
        <pc:chgData name="Randa Tantawi" userId="1182df7b-db93-4de3-b73a-f6778afee7dc" providerId="ADAL" clId="{573953D0-2A72-48DE-8593-988F12A29123}" dt="2022-03-02T19:57:45.218" v="165" actId="20577"/>
        <pc:sldMkLst>
          <pc:docMk/>
          <pc:sldMk cId="0" sldId="260"/>
        </pc:sldMkLst>
        <pc:spChg chg="mod">
          <ac:chgData name="Randa Tantawi" userId="1182df7b-db93-4de3-b73a-f6778afee7dc" providerId="ADAL" clId="{573953D0-2A72-48DE-8593-988F12A29123}" dt="2022-03-02T19:57:45.218" v="165" actId="20577"/>
          <ac:spMkLst>
            <pc:docMk/>
            <pc:sldMk cId="0" sldId="260"/>
            <ac:spMk id="12292" creationId="{2AAD9764-7126-0C46-8F38-F4B73B42E54A}"/>
          </ac:spMkLst>
        </pc:spChg>
      </pc:sldChg>
      <pc:sldChg chg="modSp mod">
        <pc:chgData name="Randa Tantawi" userId="1182df7b-db93-4de3-b73a-f6778afee7dc" providerId="ADAL" clId="{573953D0-2A72-48DE-8593-988F12A29123}" dt="2022-03-02T19:51:11.316" v="11" actId="6549"/>
        <pc:sldMkLst>
          <pc:docMk/>
          <pc:sldMk cId="0" sldId="262"/>
        </pc:sldMkLst>
        <pc:spChg chg="mod">
          <ac:chgData name="Randa Tantawi" userId="1182df7b-db93-4de3-b73a-f6778afee7dc" providerId="ADAL" clId="{573953D0-2A72-48DE-8593-988F12A29123}" dt="2022-03-02T19:51:11.316" v="11" actId="6549"/>
          <ac:spMkLst>
            <pc:docMk/>
            <pc:sldMk cId="0" sldId="262"/>
            <ac:spMk id="14338" creationId="{30FFB140-1851-EF4C-87A6-5D158CA3B925}"/>
          </ac:spMkLst>
        </pc:spChg>
      </pc:sldChg>
      <pc:sldChg chg="modSp mod">
        <pc:chgData name="Randa Tantawi" userId="1182df7b-db93-4de3-b73a-f6778afee7dc" providerId="ADAL" clId="{573953D0-2A72-48DE-8593-988F12A29123}" dt="2022-03-02T20:06:06.692" v="359" actId="20577"/>
        <pc:sldMkLst>
          <pc:docMk/>
          <pc:sldMk cId="0" sldId="263"/>
        </pc:sldMkLst>
        <pc:spChg chg="mod">
          <ac:chgData name="Randa Tantawi" userId="1182df7b-db93-4de3-b73a-f6778afee7dc" providerId="ADAL" clId="{573953D0-2A72-48DE-8593-988F12A29123}" dt="2022-03-02T20:06:06.692" v="359" actId="20577"/>
          <ac:spMkLst>
            <pc:docMk/>
            <pc:sldMk cId="0" sldId="263"/>
            <ac:spMk id="17412" creationId="{7E310116-BD5E-BE48-8A56-58E229E6F40E}"/>
          </ac:spMkLst>
        </pc:spChg>
      </pc:sldChg>
      <pc:sldChg chg="modSp mod">
        <pc:chgData name="Randa Tantawi" userId="1182df7b-db93-4de3-b73a-f6778afee7dc" providerId="ADAL" clId="{573953D0-2A72-48DE-8593-988F12A29123}" dt="2022-03-02T20:10:55.488" v="453" actId="12"/>
        <pc:sldMkLst>
          <pc:docMk/>
          <pc:sldMk cId="0" sldId="265"/>
        </pc:sldMkLst>
        <pc:spChg chg="mod">
          <ac:chgData name="Randa Tantawi" userId="1182df7b-db93-4de3-b73a-f6778afee7dc" providerId="ADAL" clId="{573953D0-2A72-48DE-8593-988F12A29123}" dt="2022-03-02T20:10:55.488" v="453" actId="12"/>
          <ac:spMkLst>
            <pc:docMk/>
            <pc:sldMk cId="0" sldId="265"/>
            <ac:spMk id="21507" creationId="{471AFFC5-9E92-FC4F-9804-BE85F3685AF9}"/>
          </ac:spMkLst>
        </pc:spChg>
      </pc:sldChg>
      <pc:sldChg chg="modSp mod">
        <pc:chgData name="Randa Tantawi" userId="1182df7b-db93-4de3-b73a-f6778afee7dc" providerId="ADAL" clId="{573953D0-2A72-48DE-8593-988F12A29123}" dt="2022-03-02T20:13:32.437" v="511" actId="403"/>
        <pc:sldMkLst>
          <pc:docMk/>
          <pc:sldMk cId="0" sldId="266"/>
        </pc:sldMkLst>
        <pc:spChg chg="mod">
          <ac:chgData name="Randa Tantawi" userId="1182df7b-db93-4de3-b73a-f6778afee7dc" providerId="ADAL" clId="{573953D0-2A72-48DE-8593-988F12A29123}" dt="2022-03-02T20:13:32.437" v="511" actId="403"/>
          <ac:spMkLst>
            <pc:docMk/>
            <pc:sldMk cId="0" sldId="266"/>
            <ac:spMk id="2" creationId="{4EECC4EB-6243-AE41-96A5-A281F3083E9B}"/>
          </ac:spMkLst>
        </pc:spChg>
        <pc:spChg chg="mod">
          <ac:chgData name="Randa Tantawi" userId="1182df7b-db93-4de3-b73a-f6778afee7dc" providerId="ADAL" clId="{573953D0-2A72-48DE-8593-988F12A29123}" dt="2022-03-02T20:13:29.749" v="510" actId="27107"/>
          <ac:spMkLst>
            <pc:docMk/>
            <pc:sldMk cId="0" sldId="266"/>
            <ac:spMk id="23555" creationId="{DC681FA4-1BC8-8E41-B5FA-D99DAB37E260}"/>
          </ac:spMkLst>
        </pc:spChg>
      </pc:sldChg>
      <pc:sldChg chg="delSp modSp mod">
        <pc:chgData name="Randa Tantawi" userId="1182df7b-db93-4de3-b73a-f6778afee7dc" providerId="ADAL" clId="{573953D0-2A72-48DE-8593-988F12A29123}" dt="2022-03-02T20:17:58.880" v="594" actId="403"/>
        <pc:sldMkLst>
          <pc:docMk/>
          <pc:sldMk cId="0" sldId="267"/>
        </pc:sldMkLst>
        <pc:spChg chg="mod">
          <ac:chgData name="Randa Tantawi" userId="1182df7b-db93-4de3-b73a-f6778afee7dc" providerId="ADAL" clId="{573953D0-2A72-48DE-8593-988F12A29123}" dt="2022-03-02T20:17:58.880" v="594" actId="403"/>
          <ac:spMkLst>
            <pc:docMk/>
            <pc:sldMk cId="0" sldId="267"/>
            <ac:spMk id="25603" creationId="{BB69B7DE-C84C-5948-B6EC-8DFAE5697B14}"/>
          </ac:spMkLst>
        </pc:spChg>
        <pc:picChg chg="del mod">
          <ac:chgData name="Randa Tantawi" userId="1182df7b-db93-4de3-b73a-f6778afee7dc" providerId="ADAL" clId="{573953D0-2A72-48DE-8593-988F12A29123}" dt="2022-03-02T20:17:27.405" v="588" actId="478"/>
          <ac:picMkLst>
            <pc:docMk/>
            <pc:sldMk cId="0" sldId="267"/>
            <ac:picMk id="4" creationId="{79E1DCC6-86FC-4736-99A1-4433ED12E635}"/>
          </ac:picMkLst>
        </pc:picChg>
      </pc:sldChg>
      <pc:sldChg chg="modSp mod">
        <pc:chgData name="Randa Tantawi" userId="1182df7b-db93-4de3-b73a-f6778afee7dc" providerId="ADAL" clId="{573953D0-2A72-48DE-8593-988F12A29123}" dt="2022-03-02T20:20:21.113" v="644"/>
        <pc:sldMkLst>
          <pc:docMk/>
          <pc:sldMk cId="0" sldId="268"/>
        </pc:sldMkLst>
        <pc:spChg chg="mod">
          <ac:chgData name="Randa Tantawi" userId="1182df7b-db93-4de3-b73a-f6778afee7dc" providerId="ADAL" clId="{573953D0-2A72-48DE-8593-988F12A29123}" dt="2022-03-02T20:20:21.113" v="644"/>
          <ac:spMkLst>
            <pc:docMk/>
            <pc:sldMk cId="0" sldId="268"/>
            <ac:spMk id="26627" creationId="{2B49749F-3632-C943-BDE2-E1D2B0AC2D7B}"/>
          </ac:spMkLst>
        </pc:spChg>
      </pc:sldChg>
      <pc:sldChg chg="modSp mod">
        <pc:chgData name="Randa Tantawi" userId="1182df7b-db93-4de3-b73a-f6778afee7dc" providerId="ADAL" clId="{573953D0-2A72-48DE-8593-988F12A29123}" dt="2022-03-02T20:22:58.881" v="695" actId="20577"/>
        <pc:sldMkLst>
          <pc:docMk/>
          <pc:sldMk cId="0" sldId="269"/>
        </pc:sldMkLst>
        <pc:spChg chg="mod">
          <ac:chgData name="Randa Tantawi" userId="1182df7b-db93-4de3-b73a-f6778afee7dc" providerId="ADAL" clId="{573953D0-2A72-48DE-8593-988F12A29123}" dt="2022-03-02T20:22:58.881" v="695" actId="20577"/>
          <ac:spMkLst>
            <pc:docMk/>
            <pc:sldMk cId="0" sldId="269"/>
            <ac:spMk id="29699" creationId="{D0AD3B61-8BCB-F348-9F85-5E5095C94F19}"/>
          </ac:spMkLst>
        </pc:spChg>
      </pc:sldChg>
      <pc:sldChg chg="modSp mod">
        <pc:chgData name="Randa Tantawi" userId="1182df7b-db93-4de3-b73a-f6778afee7dc" providerId="ADAL" clId="{573953D0-2A72-48DE-8593-988F12A29123}" dt="2022-03-02T20:25:13.386" v="762" actId="20577"/>
        <pc:sldMkLst>
          <pc:docMk/>
          <pc:sldMk cId="0" sldId="270"/>
        </pc:sldMkLst>
        <pc:spChg chg="mod">
          <ac:chgData name="Randa Tantawi" userId="1182df7b-db93-4de3-b73a-f6778afee7dc" providerId="ADAL" clId="{573953D0-2A72-48DE-8593-988F12A29123}" dt="2022-03-02T20:25:13.386" v="762" actId="20577"/>
          <ac:spMkLst>
            <pc:docMk/>
            <pc:sldMk cId="0" sldId="270"/>
            <ac:spMk id="31747" creationId="{7F00A22D-AB91-EE47-97EF-CF05B6DDAD17}"/>
          </ac:spMkLst>
        </pc:spChg>
      </pc:sldChg>
      <pc:sldChg chg="delSp modSp mod">
        <pc:chgData name="Randa Tantawi" userId="1182df7b-db93-4de3-b73a-f6778afee7dc" providerId="ADAL" clId="{573953D0-2A72-48DE-8593-988F12A29123}" dt="2022-03-02T20:27:44.260" v="798" actId="6549"/>
        <pc:sldMkLst>
          <pc:docMk/>
          <pc:sldMk cId="0" sldId="271"/>
        </pc:sldMkLst>
        <pc:spChg chg="del mod">
          <ac:chgData name="Randa Tantawi" userId="1182df7b-db93-4de3-b73a-f6778afee7dc" providerId="ADAL" clId="{573953D0-2A72-48DE-8593-988F12A29123}" dt="2022-03-02T20:27:20.688" v="789" actId="478"/>
          <ac:spMkLst>
            <pc:docMk/>
            <pc:sldMk cId="0" sldId="271"/>
            <ac:spMk id="2" creationId="{6DD5456D-86C9-3E45-96E4-577C7C68DADE}"/>
          </ac:spMkLst>
        </pc:spChg>
        <pc:spChg chg="mod">
          <ac:chgData name="Randa Tantawi" userId="1182df7b-db93-4de3-b73a-f6778afee7dc" providerId="ADAL" clId="{573953D0-2A72-48DE-8593-988F12A29123}" dt="2022-03-02T20:27:44.260" v="798" actId="6549"/>
          <ac:spMkLst>
            <pc:docMk/>
            <pc:sldMk cId="0" sldId="271"/>
            <ac:spMk id="33795" creationId="{92A8C782-4A5C-2F4D-A204-9C5023DC569B}"/>
          </ac:spMkLst>
        </pc:spChg>
      </pc:sldChg>
      <pc:sldChg chg="addSp delSp modSp mod">
        <pc:chgData name="Randa Tantawi" userId="1182df7b-db93-4de3-b73a-f6778afee7dc" providerId="ADAL" clId="{573953D0-2A72-48DE-8593-988F12A29123}" dt="2022-03-02T20:33:32.260" v="944" actId="20577"/>
        <pc:sldMkLst>
          <pc:docMk/>
          <pc:sldMk cId="0" sldId="272"/>
        </pc:sldMkLst>
        <pc:spChg chg="add mod">
          <ac:chgData name="Randa Tantawi" userId="1182df7b-db93-4de3-b73a-f6778afee7dc" providerId="ADAL" clId="{573953D0-2A72-48DE-8593-988F12A29123}" dt="2022-03-02T20:28:55.091" v="826" actId="571"/>
          <ac:spMkLst>
            <pc:docMk/>
            <pc:sldMk cId="0" sldId="272"/>
            <ac:spMk id="5" creationId="{0E2FAC22-9174-49EF-AB30-56072C3476E6}"/>
          </ac:spMkLst>
        </pc:spChg>
        <pc:spChg chg="add mod">
          <ac:chgData name="Randa Tantawi" userId="1182df7b-db93-4de3-b73a-f6778afee7dc" providerId="ADAL" clId="{573953D0-2A72-48DE-8593-988F12A29123}" dt="2022-03-02T20:28:55.091" v="826" actId="571"/>
          <ac:spMkLst>
            <pc:docMk/>
            <pc:sldMk cId="0" sldId="272"/>
            <ac:spMk id="6" creationId="{0693C615-AC90-4562-A783-04754EBA404D}"/>
          </ac:spMkLst>
        </pc:spChg>
        <pc:spChg chg="add del mod">
          <ac:chgData name="Randa Tantawi" userId="1182df7b-db93-4de3-b73a-f6778afee7dc" providerId="ADAL" clId="{573953D0-2A72-48DE-8593-988F12A29123}" dt="2022-03-02T20:29:01.026" v="830" actId="1076"/>
          <ac:spMkLst>
            <pc:docMk/>
            <pc:sldMk cId="0" sldId="272"/>
            <ac:spMk id="34820" creationId="{AAEF16CF-1D31-594D-AC73-4160696901AD}"/>
          </ac:spMkLst>
        </pc:spChg>
        <pc:spChg chg="add del mod">
          <ac:chgData name="Randa Tantawi" userId="1182df7b-db93-4de3-b73a-f6778afee7dc" providerId="ADAL" clId="{573953D0-2A72-48DE-8593-988F12A29123}" dt="2022-03-02T20:33:32.260" v="944" actId="20577"/>
          <ac:spMkLst>
            <pc:docMk/>
            <pc:sldMk cId="0" sldId="272"/>
            <ac:spMk id="35843" creationId="{9258232F-7985-0A47-8D84-B20837028065}"/>
          </ac:spMkLst>
        </pc:spChg>
      </pc:sldChg>
      <pc:sldChg chg="modSp mod">
        <pc:chgData name="Randa Tantawi" userId="1182df7b-db93-4de3-b73a-f6778afee7dc" providerId="ADAL" clId="{573953D0-2A72-48DE-8593-988F12A29123}" dt="2022-03-02T20:37:34.459" v="1032" actId="14100"/>
        <pc:sldMkLst>
          <pc:docMk/>
          <pc:sldMk cId="0" sldId="273"/>
        </pc:sldMkLst>
        <pc:spChg chg="mod">
          <ac:chgData name="Randa Tantawi" userId="1182df7b-db93-4de3-b73a-f6778afee7dc" providerId="ADAL" clId="{573953D0-2A72-48DE-8593-988F12A29123}" dt="2022-03-02T20:37:27.809" v="1030" actId="403"/>
          <ac:spMkLst>
            <pc:docMk/>
            <pc:sldMk cId="0" sldId="273"/>
            <ac:spMk id="2" creationId="{8DA039A3-727C-6D46-9ADD-A7688C49F2D1}"/>
          </ac:spMkLst>
        </pc:spChg>
        <pc:spChg chg="mod">
          <ac:chgData name="Randa Tantawi" userId="1182df7b-db93-4de3-b73a-f6778afee7dc" providerId="ADAL" clId="{573953D0-2A72-48DE-8593-988F12A29123}" dt="2022-03-02T20:37:34.459" v="1032" actId="14100"/>
          <ac:spMkLst>
            <pc:docMk/>
            <pc:sldMk cId="0" sldId="273"/>
            <ac:spMk id="4" creationId="{1546BD06-CD51-E645-BC32-ADCBB799E622}"/>
          </ac:spMkLst>
        </pc:spChg>
      </pc:sldChg>
      <pc:sldChg chg="modSp mod">
        <pc:chgData name="Randa Tantawi" userId="1182df7b-db93-4de3-b73a-f6778afee7dc" providerId="ADAL" clId="{573953D0-2A72-48DE-8593-988F12A29123}" dt="2022-03-02T20:45:51.666" v="1158" actId="113"/>
        <pc:sldMkLst>
          <pc:docMk/>
          <pc:sldMk cId="0" sldId="274"/>
        </pc:sldMkLst>
        <pc:spChg chg="mod">
          <ac:chgData name="Randa Tantawi" userId="1182df7b-db93-4de3-b73a-f6778afee7dc" providerId="ADAL" clId="{573953D0-2A72-48DE-8593-988F12A29123}" dt="2022-03-02T20:45:51.666" v="1158" actId="113"/>
          <ac:spMkLst>
            <pc:docMk/>
            <pc:sldMk cId="0" sldId="274"/>
            <ac:spMk id="39939" creationId="{6AE73421-925E-DB4B-AA16-7096880737CD}"/>
          </ac:spMkLst>
        </pc:spChg>
      </pc:sldChg>
      <pc:sldChg chg="modSp mod">
        <pc:chgData name="Randa Tantawi" userId="1182df7b-db93-4de3-b73a-f6778afee7dc" providerId="ADAL" clId="{573953D0-2A72-48DE-8593-988F12A29123}" dt="2022-03-02T20:48:55.834" v="1194" actId="6549"/>
        <pc:sldMkLst>
          <pc:docMk/>
          <pc:sldMk cId="0" sldId="275"/>
        </pc:sldMkLst>
        <pc:spChg chg="mod">
          <ac:chgData name="Randa Tantawi" userId="1182df7b-db93-4de3-b73a-f6778afee7dc" providerId="ADAL" clId="{573953D0-2A72-48DE-8593-988F12A29123}" dt="2022-03-02T20:48:55.834" v="1194" actId="6549"/>
          <ac:spMkLst>
            <pc:docMk/>
            <pc:sldMk cId="0" sldId="275"/>
            <ac:spMk id="24578" creationId="{5F8EDF3E-819C-D54E-B528-B7E6303B3F5F}"/>
          </ac:spMkLst>
        </pc:spChg>
      </pc:sldChg>
      <pc:sldChg chg="modSp mod">
        <pc:chgData name="Randa Tantawi" userId="1182df7b-db93-4de3-b73a-f6778afee7dc" providerId="ADAL" clId="{573953D0-2A72-48DE-8593-988F12A29123}" dt="2022-03-02T20:08:58.022" v="406" actId="14100"/>
        <pc:sldMkLst>
          <pc:docMk/>
          <pc:sldMk cId="0" sldId="279"/>
        </pc:sldMkLst>
        <pc:spChg chg="mod">
          <ac:chgData name="Randa Tantawi" userId="1182df7b-db93-4de3-b73a-f6778afee7dc" providerId="ADAL" clId="{573953D0-2A72-48DE-8593-988F12A29123}" dt="2022-03-02T20:08:21.369" v="404" actId="1076"/>
          <ac:spMkLst>
            <pc:docMk/>
            <pc:sldMk cId="0" sldId="279"/>
            <ac:spMk id="3" creationId="{A5475491-1355-8A4B-A2DB-DFA884F06A95}"/>
          </ac:spMkLst>
        </pc:spChg>
        <pc:spChg chg="mod">
          <ac:chgData name="Randa Tantawi" userId="1182df7b-db93-4de3-b73a-f6778afee7dc" providerId="ADAL" clId="{573953D0-2A72-48DE-8593-988F12A29123}" dt="2022-03-02T20:08:58.022" v="406" actId="14100"/>
          <ac:spMkLst>
            <pc:docMk/>
            <pc:sldMk cId="0" sldId="279"/>
            <ac:spMk id="18433" creationId="{CF593267-1EE2-2745-B332-4B0A8CA3210B}"/>
          </ac:spMkLst>
        </pc:spChg>
        <pc:spChg chg="mod">
          <ac:chgData name="Randa Tantawi" userId="1182df7b-db93-4de3-b73a-f6778afee7dc" providerId="ADAL" clId="{573953D0-2A72-48DE-8593-988F12A29123}" dt="2022-03-02T20:08:07.064" v="402" actId="27107"/>
          <ac:spMkLst>
            <pc:docMk/>
            <pc:sldMk cId="0" sldId="279"/>
            <ac:spMk id="19460" creationId="{46856B08-4B3D-9F47-8E72-657A3BA0EB76}"/>
          </ac:spMkLst>
        </pc:spChg>
      </pc:sldChg>
      <pc:sldChg chg="modSp mod">
        <pc:chgData name="Randa Tantawi" userId="1182df7b-db93-4de3-b73a-f6778afee7dc" providerId="ADAL" clId="{573953D0-2A72-48DE-8593-988F12A29123}" dt="2022-03-02T20:53:07.751" v="1309"/>
        <pc:sldMkLst>
          <pc:docMk/>
          <pc:sldMk cId="0" sldId="280"/>
        </pc:sldMkLst>
        <pc:spChg chg="mod">
          <ac:chgData name="Randa Tantawi" userId="1182df7b-db93-4de3-b73a-f6778afee7dc" providerId="ADAL" clId="{573953D0-2A72-48DE-8593-988F12A29123}" dt="2022-03-02T20:50:03.538" v="1204" actId="1076"/>
          <ac:spMkLst>
            <pc:docMk/>
            <pc:sldMk cId="0" sldId="280"/>
            <ac:spMk id="8" creationId="{EE70EAD9-7AAA-2D47-ADC1-993B946D561B}"/>
          </ac:spMkLst>
        </pc:spChg>
        <pc:spChg chg="mod">
          <ac:chgData name="Randa Tantawi" userId="1182df7b-db93-4de3-b73a-f6778afee7dc" providerId="ADAL" clId="{573953D0-2A72-48DE-8593-988F12A29123}" dt="2022-03-02T20:53:07.751" v="1309"/>
          <ac:spMkLst>
            <pc:docMk/>
            <pc:sldMk cId="0" sldId="280"/>
            <ac:spMk id="43010" creationId="{702BF8A2-AB18-3E49-B03D-3C65B0F8EF1B}"/>
          </ac:spMkLst>
        </pc:spChg>
      </pc:sldChg>
    </pc:docChg>
  </pc:docChgLst>
</pc:chgInfo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AutoShape 1">
            <a:extLst>
              <a:ext uri="{FF2B5EF4-FFF2-40B4-BE49-F238E27FC236}">
                <a16:creationId xmlns:a16="http://schemas.microsoft.com/office/drawing/2014/main" id="{354E0DBC-E7C7-8243-8D9A-02C37D38E1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7772400" cy="10058400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360" cap="sq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 dirty="0"/>
          </a:p>
        </p:txBody>
      </p:sp>
      <p:sp>
        <p:nvSpPr>
          <p:cNvPr id="3075" name="Rectangle 2">
            <a:extLst>
              <a:ext uri="{FF2B5EF4-FFF2-40B4-BE49-F238E27FC236}">
                <a16:creationId xmlns:a16="http://schemas.microsoft.com/office/drawing/2014/main" id="{8F517545-7DE4-7748-A952-27EE74CB45E1}"/>
              </a:ext>
            </a:extLst>
          </p:cNvPr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6025" cy="3768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E3D6D137-82C2-6243-9470-DB941F07CC18}"/>
              </a:ext>
            </a:extLst>
          </p:cNvPr>
          <p:cNvSpPr>
            <a:spLocks noGrp="1" noChangeArrowheads="1"/>
          </p:cNvSpPr>
          <p:nvPr>
            <p:ph type="body"/>
          </p:nvPr>
        </p:nvSpPr>
        <p:spPr bwMode="auto">
          <a:xfrm>
            <a:off x="777875" y="4776788"/>
            <a:ext cx="6215063" cy="452278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altLang="en-US" noProof="0"/>
          </a:p>
        </p:txBody>
      </p:sp>
      <p:sp>
        <p:nvSpPr>
          <p:cNvPr id="4100" name="Rectangle 4">
            <a:extLst>
              <a:ext uri="{FF2B5EF4-FFF2-40B4-BE49-F238E27FC236}">
                <a16:creationId xmlns:a16="http://schemas.microsoft.com/office/drawing/2014/main" id="{8F0BB9BF-0444-014B-91AA-299E5D993CBE}"/>
              </a:ext>
            </a:extLst>
          </p:cNvPr>
          <p:cNvSpPr>
            <a:spLocks noGrp="1" noChangeArrowheads="1"/>
          </p:cNvSpPr>
          <p:nvPr>
            <p:ph type="hdr"/>
          </p:nvPr>
        </p:nvSpPr>
        <p:spPr bwMode="auto">
          <a:xfrm>
            <a:off x="0" y="0"/>
            <a:ext cx="3370263" cy="500063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eaLnBrk="1">
              <a:lnSpc>
                <a:spcPct val="95000"/>
              </a:lnSpc>
              <a:buClrTx/>
              <a:buSzPct val="100000"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101" name="Rectangle 5">
            <a:extLst>
              <a:ext uri="{FF2B5EF4-FFF2-40B4-BE49-F238E27FC236}">
                <a16:creationId xmlns:a16="http://schemas.microsoft.com/office/drawing/2014/main" id="{0F466D93-5B5C-7344-9E28-A45387D4A9E5}"/>
              </a:ext>
            </a:extLst>
          </p:cNvPr>
          <p:cNvSpPr>
            <a:spLocks noGrp="1" noChangeArrowheads="1"/>
          </p:cNvSpPr>
          <p:nvPr>
            <p:ph type="dt"/>
          </p:nvPr>
        </p:nvSpPr>
        <p:spPr bwMode="auto">
          <a:xfrm>
            <a:off x="4398963" y="0"/>
            <a:ext cx="3370262" cy="500063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 eaLnBrk="1">
              <a:lnSpc>
                <a:spcPct val="95000"/>
              </a:lnSpc>
              <a:buClrTx/>
              <a:buSzPct val="100000"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102" name="Rectangle 6">
            <a:extLst>
              <a:ext uri="{FF2B5EF4-FFF2-40B4-BE49-F238E27FC236}">
                <a16:creationId xmlns:a16="http://schemas.microsoft.com/office/drawing/2014/main" id="{FB7A732A-B10E-A843-8CC3-0097B27CD163}"/>
              </a:ext>
            </a:extLst>
          </p:cNvPr>
          <p:cNvSpPr>
            <a:spLocks noGrp="1" noChangeArrowheads="1"/>
          </p:cNvSpPr>
          <p:nvPr>
            <p:ph type="ftr"/>
          </p:nvPr>
        </p:nvSpPr>
        <p:spPr bwMode="auto">
          <a:xfrm>
            <a:off x="0" y="9555163"/>
            <a:ext cx="3370263" cy="500062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eaLnBrk="1">
              <a:lnSpc>
                <a:spcPct val="95000"/>
              </a:lnSpc>
              <a:buClrTx/>
              <a:buSzPct val="100000"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103" name="Rectangle 7">
            <a:extLst>
              <a:ext uri="{FF2B5EF4-FFF2-40B4-BE49-F238E27FC236}">
                <a16:creationId xmlns:a16="http://schemas.microsoft.com/office/drawing/2014/main" id="{DA271245-1DE3-E544-9EFA-33AC4864E4C9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 bwMode="auto">
          <a:xfrm>
            <a:off x="4398963" y="9555163"/>
            <a:ext cx="3370262" cy="500062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 eaLnBrk="1">
              <a:lnSpc>
                <a:spcPct val="95000"/>
              </a:lnSpc>
              <a:buClrTx/>
              <a:buSzPct val="100000"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fld id="{440276D6-1426-904C-AF70-7643446FFF30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1pPr>
    <a:lvl2pPr marL="742950" indent="-28575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2pPr>
    <a:lvl3pPr marL="11430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3pPr>
    <a:lvl4pPr marL="16002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4pPr>
    <a:lvl5pPr marL="20574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>
            <a:extLst>
              <a:ext uri="{FF2B5EF4-FFF2-40B4-BE49-F238E27FC236}">
                <a16:creationId xmlns:a16="http://schemas.microsoft.com/office/drawing/2014/main" id="{6A361ED0-D92B-F843-A98A-E30563A40A88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E722C10C-33F1-514E-9BC0-F63243F6C19C}" type="slidenum">
              <a:rPr lang="en-US" altLang="en-US" sz="1400" smtClean="0"/>
              <a:pPr>
                <a:spcBef>
                  <a:spcPct val="0"/>
                </a:spcBef>
                <a:buClrTx/>
                <a:buFontTx/>
                <a:buNone/>
              </a:pPr>
              <a:t>1</a:t>
            </a:fld>
            <a:endParaRPr lang="en-US" altLang="en-US" sz="1400" dirty="0"/>
          </a:p>
        </p:txBody>
      </p:sp>
      <p:sp>
        <p:nvSpPr>
          <p:cNvPr id="5123" name="Rectangle 1">
            <a:extLst>
              <a:ext uri="{FF2B5EF4-FFF2-40B4-BE49-F238E27FC236}">
                <a16:creationId xmlns:a16="http://schemas.microsoft.com/office/drawing/2014/main" id="{AC282EB7-9191-EA4F-AA0D-23C36D591CB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533400" y="763588"/>
            <a:ext cx="6705600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124" name="Rectangle 2">
            <a:extLst>
              <a:ext uri="{FF2B5EF4-FFF2-40B4-BE49-F238E27FC236}">
                <a16:creationId xmlns:a16="http://schemas.microsoft.com/office/drawing/2014/main" id="{3228F750-683D-E54D-969D-90A0D017D6E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5259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>
            <a:extLst>
              <a:ext uri="{FF2B5EF4-FFF2-40B4-BE49-F238E27FC236}">
                <a16:creationId xmlns:a16="http://schemas.microsoft.com/office/drawing/2014/main" id="{41E4990E-9177-7042-BFDD-B8C52B9C6119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83C83A9D-41D4-0C48-A3FE-692AB46CD090}" type="slidenum">
              <a:rPr lang="en-US" altLang="en-US" sz="1400" smtClean="0"/>
              <a:pPr>
                <a:spcBef>
                  <a:spcPct val="0"/>
                </a:spcBef>
                <a:buClrTx/>
                <a:buFontTx/>
                <a:buNone/>
              </a:pPr>
              <a:t>2</a:t>
            </a:fld>
            <a:endParaRPr lang="en-US" altLang="en-US" sz="1400" dirty="0"/>
          </a:p>
        </p:txBody>
      </p:sp>
      <p:sp>
        <p:nvSpPr>
          <p:cNvPr id="7171" name="Rectangle 1">
            <a:extLst>
              <a:ext uri="{FF2B5EF4-FFF2-40B4-BE49-F238E27FC236}">
                <a16:creationId xmlns:a16="http://schemas.microsoft.com/office/drawing/2014/main" id="{2EA76C38-823C-1D4C-B5E0-2762D35EC40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533400" y="763588"/>
            <a:ext cx="6705600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172" name="Rectangle 2">
            <a:extLst>
              <a:ext uri="{FF2B5EF4-FFF2-40B4-BE49-F238E27FC236}">
                <a16:creationId xmlns:a16="http://schemas.microsoft.com/office/drawing/2014/main" id="{73BEA92C-8DB6-A040-9529-1957602E55E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5259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>
            <a:extLst>
              <a:ext uri="{FF2B5EF4-FFF2-40B4-BE49-F238E27FC236}">
                <a16:creationId xmlns:a16="http://schemas.microsoft.com/office/drawing/2014/main" id="{19BCF519-A08A-2D42-B476-2AA535A2A98F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92D224B2-1447-4745-8FEC-F33480E3490A}" type="slidenum">
              <a:rPr lang="en-US" altLang="en-US" sz="1400" smtClean="0"/>
              <a:pPr>
                <a:spcBef>
                  <a:spcPct val="0"/>
                </a:spcBef>
                <a:buClrTx/>
                <a:buFontTx/>
                <a:buNone/>
              </a:pPr>
              <a:t>3</a:t>
            </a:fld>
            <a:endParaRPr lang="en-US" altLang="en-US" sz="1400" dirty="0"/>
          </a:p>
        </p:txBody>
      </p:sp>
      <p:sp>
        <p:nvSpPr>
          <p:cNvPr id="9219" name="Rectangle 1">
            <a:extLst>
              <a:ext uri="{FF2B5EF4-FFF2-40B4-BE49-F238E27FC236}">
                <a16:creationId xmlns:a16="http://schemas.microsoft.com/office/drawing/2014/main" id="{82C5845D-01D8-824B-BFFA-583504F6A44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533400" y="763588"/>
            <a:ext cx="6704013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9220" name="Rectangle 2">
            <a:extLst>
              <a:ext uri="{FF2B5EF4-FFF2-40B4-BE49-F238E27FC236}">
                <a16:creationId xmlns:a16="http://schemas.microsoft.com/office/drawing/2014/main" id="{8D6B135C-9550-FC49-95EB-03B596850E5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5259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>
            <a:extLst>
              <a:ext uri="{FF2B5EF4-FFF2-40B4-BE49-F238E27FC236}">
                <a16:creationId xmlns:a16="http://schemas.microsoft.com/office/drawing/2014/main" id="{DCF9B662-A58C-F64B-A7ED-321C5E8CC899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AC127497-38E1-D54E-B559-09CE8185A695}" type="slidenum">
              <a:rPr lang="en-US" altLang="en-US" sz="1400" smtClean="0"/>
              <a:pPr>
                <a:spcBef>
                  <a:spcPct val="0"/>
                </a:spcBef>
                <a:buClrTx/>
                <a:buFontTx/>
                <a:buNone/>
              </a:pPr>
              <a:t>4</a:t>
            </a:fld>
            <a:endParaRPr lang="en-US" altLang="en-US" sz="1400" dirty="0"/>
          </a:p>
        </p:txBody>
      </p:sp>
      <p:sp>
        <p:nvSpPr>
          <p:cNvPr id="11267" name="Rectangle 1">
            <a:extLst>
              <a:ext uri="{FF2B5EF4-FFF2-40B4-BE49-F238E27FC236}">
                <a16:creationId xmlns:a16="http://schemas.microsoft.com/office/drawing/2014/main" id="{063435A5-9122-C14C-BB09-F716A73BA9B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533400" y="763588"/>
            <a:ext cx="6704013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1268" name="Rectangle 2">
            <a:extLst>
              <a:ext uri="{FF2B5EF4-FFF2-40B4-BE49-F238E27FC236}">
                <a16:creationId xmlns:a16="http://schemas.microsoft.com/office/drawing/2014/main" id="{186C7C8F-BEB9-0B49-B1D2-1D898D0FBE9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5259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>
            <a:extLst>
              <a:ext uri="{FF2B5EF4-FFF2-40B4-BE49-F238E27FC236}">
                <a16:creationId xmlns:a16="http://schemas.microsoft.com/office/drawing/2014/main" id="{B3E8ABEB-AF6F-3A46-94C8-03E82AD8BE0A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025F24DF-9088-324E-88F2-6314051853DC}" type="slidenum">
              <a:rPr lang="en-US" altLang="en-US" sz="1400" smtClean="0"/>
              <a:pPr>
                <a:spcBef>
                  <a:spcPct val="0"/>
                </a:spcBef>
                <a:buClrTx/>
                <a:buFontTx/>
                <a:buNone/>
              </a:pPr>
              <a:t>5</a:t>
            </a:fld>
            <a:endParaRPr lang="en-US" altLang="en-US" sz="1400" dirty="0"/>
          </a:p>
        </p:txBody>
      </p:sp>
      <p:sp>
        <p:nvSpPr>
          <p:cNvPr id="13315" name="Rectangle 1">
            <a:extLst>
              <a:ext uri="{FF2B5EF4-FFF2-40B4-BE49-F238E27FC236}">
                <a16:creationId xmlns:a16="http://schemas.microsoft.com/office/drawing/2014/main" id="{EC7E9895-7492-DB47-8BAB-5527D5CA2B1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533400" y="763588"/>
            <a:ext cx="6704013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3316" name="Rectangle 2">
            <a:extLst>
              <a:ext uri="{FF2B5EF4-FFF2-40B4-BE49-F238E27FC236}">
                <a16:creationId xmlns:a16="http://schemas.microsoft.com/office/drawing/2014/main" id="{66D854B4-F0BF-0F45-BFEF-75DFB3A6D2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5259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>
            <a:extLst>
              <a:ext uri="{FF2B5EF4-FFF2-40B4-BE49-F238E27FC236}">
                <a16:creationId xmlns:a16="http://schemas.microsoft.com/office/drawing/2014/main" id="{FA6E93A1-ABCA-2746-B4A7-7C63FC5FEB13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88E2883A-8078-5A4C-B10E-2BFFD8D3DBB8}" type="slidenum">
              <a:rPr lang="en-US" altLang="en-US" sz="1400" smtClean="0"/>
              <a:pPr>
                <a:spcBef>
                  <a:spcPct val="0"/>
                </a:spcBef>
                <a:buClrTx/>
                <a:buFontTx/>
                <a:buNone/>
              </a:pPr>
              <a:t>6</a:t>
            </a:fld>
            <a:endParaRPr lang="en-US" altLang="en-US" sz="1400" dirty="0"/>
          </a:p>
        </p:txBody>
      </p:sp>
      <p:sp>
        <p:nvSpPr>
          <p:cNvPr id="15363" name="Rectangle 1">
            <a:extLst>
              <a:ext uri="{FF2B5EF4-FFF2-40B4-BE49-F238E27FC236}">
                <a16:creationId xmlns:a16="http://schemas.microsoft.com/office/drawing/2014/main" id="{2D7F6A94-F8CE-1A44-B1DF-AD711497775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533400" y="763588"/>
            <a:ext cx="6704013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5364" name="Rectangle 2">
            <a:extLst>
              <a:ext uri="{FF2B5EF4-FFF2-40B4-BE49-F238E27FC236}">
                <a16:creationId xmlns:a16="http://schemas.microsoft.com/office/drawing/2014/main" id="{6B02BBDE-2FCB-C14B-9FEC-012686AC449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5259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>
            <a:extLst>
              <a:ext uri="{FF2B5EF4-FFF2-40B4-BE49-F238E27FC236}">
                <a16:creationId xmlns:a16="http://schemas.microsoft.com/office/drawing/2014/main" id="{DCD82A72-1836-064C-8183-8211E5003741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CFA2E69E-70C2-514A-9E90-459318663B00}" type="slidenum">
              <a:rPr lang="en-US" altLang="en-US" sz="1400" smtClean="0"/>
              <a:pPr>
                <a:spcBef>
                  <a:spcPct val="0"/>
                </a:spcBef>
                <a:buClrTx/>
                <a:buFontTx/>
                <a:buNone/>
              </a:pPr>
              <a:t>7</a:t>
            </a:fld>
            <a:endParaRPr lang="en-US" altLang="en-US" sz="1400" dirty="0"/>
          </a:p>
        </p:txBody>
      </p:sp>
      <p:sp>
        <p:nvSpPr>
          <p:cNvPr id="17411" name="Rectangle 1">
            <a:extLst>
              <a:ext uri="{FF2B5EF4-FFF2-40B4-BE49-F238E27FC236}">
                <a16:creationId xmlns:a16="http://schemas.microsoft.com/office/drawing/2014/main" id="{9240BD99-D1D7-434F-A560-3B384C959FB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533400" y="763588"/>
            <a:ext cx="6704013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7412" name="Rectangle 2">
            <a:extLst>
              <a:ext uri="{FF2B5EF4-FFF2-40B4-BE49-F238E27FC236}">
                <a16:creationId xmlns:a16="http://schemas.microsoft.com/office/drawing/2014/main" id="{708F8E90-9D5C-4D42-8E28-857354C2119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5259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>
            <a:extLst>
              <a:ext uri="{FF2B5EF4-FFF2-40B4-BE49-F238E27FC236}">
                <a16:creationId xmlns:a16="http://schemas.microsoft.com/office/drawing/2014/main" id="{9001286A-EF15-2449-999A-74770CAFF19E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0220D13E-5BED-AB45-9066-A7655E03D851}" type="slidenum">
              <a:rPr lang="en-US" altLang="en-US" sz="1400" smtClean="0"/>
              <a:pPr>
                <a:spcBef>
                  <a:spcPct val="0"/>
                </a:spcBef>
                <a:buClrTx/>
                <a:buFontTx/>
                <a:buNone/>
              </a:pPr>
              <a:t>8</a:t>
            </a:fld>
            <a:endParaRPr lang="en-US" altLang="en-US" sz="1400" dirty="0"/>
          </a:p>
        </p:txBody>
      </p:sp>
      <p:sp>
        <p:nvSpPr>
          <p:cNvPr id="19459" name="Rectangle 1">
            <a:extLst>
              <a:ext uri="{FF2B5EF4-FFF2-40B4-BE49-F238E27FC236}">
                <a16:creationId xmlns:a16="http://schemas.microsoft.com/office/drawing/2014/main" id="{C284916D-0CC6-5746-B58D-90EB699E635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533400" y="763588"/>
            <a:ext cx="6704013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9460" name="Rectangle 2">
            <a:extLst>
              <a:ext uri="{FF2B5EF4-FFF2-40B4-BE49-F238E27FC236}">
                <a16:creationId xmlns:a16="http://schemas.microsoft.com/office/drawing/2014/main" id="{A64D4084-CA78-A945-987D-EBF53BDF0C3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5259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>
            <a:extLst>
              <a:ext uri="{FF2B5EF4-FFF2-40B4-BE49-F238E27FC236}">
                <a16:creationId xmlns:a16="http://schemas.microsoft.com/office/drawing/2014/main" id="{5352F067-6E93-EC40-95DE-85AA7CCCAFA8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71527C68-A78C-B344-9ADF-FAE6E7919C38}" type="slidenum">
              <a:rPr lang="en-US" altLang="en-US" sz="1400" smtClean="0"/>
              <a:pPr>
                <a:spcBef>
                  <a:spcPct val="0"/>
                </a:spcBef>
                <a:buClrTx/>
                <a:buFontTx/>
                <a:buNone/>
              </a:pPr>
              <a:t>9</a:t>
            </a:fld>
            <a:endParaRPr lang="en-US" altLang="en-US" sz="1400" dirty="0"/>
          </a:p>
        </p:txBody>
      </p:sp>
      <p:sp>
        <p:nvSpPr>
          <p:cNvPr id="21507" name="Rectangle 1">
            <a:extLst>
              <a:ext uri="{FF2B5EF4-FFF2-40B4-BE49-F238E27FC236}">
                <a16:creationId xmlns:a16="http://schemas.microsoft.com/office/drawing/2014/main" id="{0C40EE10-BB7E-3E47-BE94-A0F0168B158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533400" y="763588"/>
            <a:ext cx="6704013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1508" name="Rectangle 2">
            <a:extLst>
              <a:ext uri="{FF2B5EF4-FFF2-40B4-BE49-F238E27FC236}">
                <a16:creationId xmlns:a16="http://schemas.microsoft.com/office/drawing/2014/main" id="{63BC18F4-0E48-514E-8AF6-6D58B064EDA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5259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>
            <a:extLst>
              <a:ext uri="{FF2B5EF4-FFF2-40B4-BE49-F238E27FC236}">
                <a16:creationId xmlns:a16="http://schemas.microsoft.com/office/drawing/2014/main" id="{69E63433-DA06-3A4B-9E5D-B05E4867AD70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FBDAD0F5-D84C-3648-8AC3-9D8A964AF912}" type="slidenum">
              <a:rPr lang="en-US" altLang="en-US" sz="1400" smtClean="0"/>
              <a:pPr>
                <a:spcBef>
                  <a:spcPct val="0"/>
                </a:spcBef>
                <a:buClrTx/>
                <a:buFontTx/>
                <a:buNone/>
              </a:pPr>
              <a:t>10</a:t>
            </a:fld>
            <a:endParaRPr lang="en-US" altLang="en-US" sz="1400" dirty="0"/>
          </a:p>
        </p:txBody>
      </p:sp>
      <p:sp>
        <p:nvSpPr>
          <p:cNvPr id="23555" name="Rectangle 1">
            <a:extLst>
              <a:ext uri="{FF2B5EF4-FFF2-40B4-BE49-F238E27FC236}">
                <a16:creationId xmlns:a16="http://schemas.microsoft.com/office/drawing/2014/main" id="{4D16635C-A49C-6849-87B3-822460A3393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533400" y="763588"/>
            <a:ext cx="6704013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3556" name="Rectangle 2">
            <a:extLst>
              <a:ext uri="{FF2B5EF4-FFF2-40B4-BE49-F238E27FC236}">
                <a16:creationId xmlns:a16="http://schemas.microsoft.com/office/drawing/2014/main" id="{A3323354-B06A-CF45-889C-7257214EE9A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5259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>
            <a:extLst>
              <a:ext uri="{FF2B5EF4-FFF2-40B4-BE49-F238E27FC236}">
                <a16:creationId xmlns:a16="http://schemas.microsoft.com/office/drawing/2014/main" id="{0E86C8A5-298A-424A-A075-3A1FB07F9314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0A222F82-8BDB-1E45-B100-31DD55A6D2D7}" type="slidenum">
              <a:rPr lang="en-US" altLang="en-US" sz="1400" smtClean="0"/>
              <a:pPr>
                <a:spcBef>
                  <a:spcPct val="0"/>
                </a:spcBef>
                <a:buClrTx/>
                <a:buFontTx/>
                <a:buNone/>
              </a:pPr>
              <a:t>11</a:t>
            </a:fld>
            <a:endParaRPr lang="en-US" altLang="en-US" sz="1400" dirty="0"/>
          </a:p>
        </p:txBody>
      </p:sp>
      <p:sp>
        <p:nvSpPr>
          <p:cNvPr id="25603" name="Rectangle 1">
            <a:extLst>
              <a:ext uri="{FF2B5EF4-FFF2-40B4-BE49-F238E27FC236}">
                <a16:creationId xmlns:a16="http://schemas.microsoft.com/office/drawing/2014/main" id="{B3577782-729B-5146-93C8-4B947DF7AEE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533400" y="763588"/>
            <a:ext cx="6704013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5604" name="Rectangle 2">
            <a:extLst>
              <a:ext uri="{FF2B5EF4-FFF2-40B4-BE49-F238E27FC236}">
                <a16:creationId xmlns:a16="http://schemas.microsoft.com/office/drawing/2014/main" id="{23F8E962-F6F5-324F-A180-9B6D858E5EA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5259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>
            <a:extLst>
              <a:ext uri="{FF2B5EF4-FFF2-40B4-BE49-F238E27FC236}">
                <a16:creationId xmlns:a16="http://schemas.microsoft.com/office/drawing/2014/main" id="{2A9BF32A-552E-2442-897E-9B9D89614220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CE2D28D5-30F9-354A-BF23-D4146C90C9CF}" type="slidenum">
              <a:rPr lang="en-US" altLang="en-US" sz="1400" smtClean="0"/>
              <a:pPr>
                <a:spcBef>
                  <a:spcPct val="0"/>
                </a:spcBef>
                <a:buClrTx/>
                <a:buFontTx/>
                <a:buNone/>
              </a:pPr>
              <a:t>12</a:t>
            </a:fld>
            <a:endParaRPr lang="en-US" altLang="en-US" sz="1400" dirty="0"/>
          </a:p>
        </p:txBody>
      </p:sp>
      <p:sp>
        <p:nvSpPr>
          <p:cNvPr id="27651" name="Rectangle 1">
            <a:extLst>
              <a:ext uri="{FF2B5EF4-FFF2-40B4-BE49-F238E27FC236}">
                <a16:creationId xmlns:a16="http://schemas.microsoft.com/office/drawing/2014/main" id="{1006503E-FA30-D440-BAB6-52605DEBD01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533400" y="763588"/>
            <a:ext cx="6704013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7652" name="Rectangle 2">
            <a:extLst>
              <a:ext uri="{FF2B5EF4-FFF2-40B4-BE49-F238E27FC236}">
                <a16:creationId xmlns:a16="http://schemas.microsoft.com/office/drawing/2014/main" id="{99A4D404-ACBF-E946-91AA-D22E1BE21DA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5259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>
            <a:extLst>
              <a:ext uri="{FF2B5EF4-FFF2-40B4-BE49-F238E27FC236}">
                <a16:creationId xmlns:a16="http://schemas.microsoft.com/office/drawing/2014/main" id="{5F8ABBD4-39CD-D941-87DF-E251C6EB9E26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C267405C-28F2-9348-9D22-0BC7BAA62317}" type="slidenum">
              <a:rPr lang="en-US" altLang="en-US" sz="1400" smtClean="0"/>
              <a:pPr>
                <a:spcBef>
                  <a:spcPct val="0"/>
                </a:spcBef>
                <a:buClrTx/>
                <a:buFontTx/>
                <a:buNone/>
              </a:pPr>
              <a:t>13</a:t>
            </a:fld>
            <a:endParaRPr lang="en-US" altLang="en-US" sz="1400" dirty="0"/>
          </a:p>
        </p:txBody>
      </p:sp>
      <p:sp>
        <p:nvSpPr>
          <p:cNvPr id="29699" name="Rectangle 1">
            <a:extLst>
              <a:ext uri="{FF2B5EF4-FFF2-40B4-BE49-F238E27FC236}">
                <a16:creationId xmlns:a16="http://schemas.microsoft.com/office/drawing/2014/main" id="{A1C84B51-B81C-7244-A95E-125F33CDC8A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533400" y="763588"/>
            <a:ext cx="6704013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9700" name="Rectangle 2">
            <a:extLst>
              <a:ext uri="{FF2B5EF4-FFF2-40B4-BE49-F238E27FC236}">
                <a16:creationId xmlns:a16="http://schemas.microsoft.com/office/drawing/2014/main" id="{5FC0BA9D-B352-EB46-9F2E-04D5FE99457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5259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>
            <a:extLst>
              <a:ext uri="{FF2B5EF4-FFF2-40B4-BE49-F238E27FC236}">
                <a16:creationId xmlns:a16="http://schemas.microsoft.com/office/drawing/2014/main" id="{5DCF1379-EB97-904A-AAAE-B05BCB905488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1C4D4ED9-CBCE-A84E-9CC8-BDBA4A37D810}" type="slidenum">
              <a:rPr lang="en-US" altLang="en-US" sz="1400" smtClean="0"/>
              <a:pPr>
                <a:spcBef>
                  <a:spcPct val="0"/>
                </a:spcBef>
                <a:buClrTx/>
                <a:buFontTx/>
                <a:buNone/>
              </a:pPr>
              <a:t>14</a:t>
            </a:fld>
            <a:endParaRPr lang="en-US" altLang="en-US" sz="1400" dirty="0"/>
          </a:p>
        </p:txBody>
      </p:sp>
      <p:sp>
        <p:nvSpPr>
          <p:cNvPr id="31747" name="Rectangle 1">
            <a:extLst>
              <a:ext uri="{FF2B5EF4-FFF2-40B4-BE49-F238E27FC236}">
                <a16:creationId xmlns:a16="http://schemas.microsoft.com/office/drawing/2014/main" id="{5ADCE9F2-A950-B44D-8C53-968CEAE285E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533400" y="763588"/>
            <a:ext cx="6704013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1748" name="Rectangle 2">
            <a:extLst>
              <a:ext uri="{FF2B5EF4-FFF2-40B4-BE49-F238E27FC236}">
                <a16:creationId xmlns:a16="http://schemas.microsoft.com/office/drawing/2014/main" id="{3C4AAF40-1F5F-5348-B431-510A4ECF243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5259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>
            <a:extLst>
              <a:ext uri="{FF2B5EF4-FFF2-40B4-BE49-F238E27FC236}">
                <a16:creationId xmlns:a16="http://schemas.microsoft.com/office/drawing/2014/main" id="{6AF6439C-F57D-EB48-B3C9-66D099730B9B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06E176C1-704C-DC4B-BBEE-5EC23C498D0E}" type="slidenum">
              <a:rPr lang="en-US" altLang="en-US" sz="1400" smtClean="0"/>
              <a:pPr>
                <a:spcBef>
                  <a:spcPct val="0"/>
                </a:spcBef>
                <a:buClrTx/>
                <a:buFontTx/>
                <a:buNone/>
              </a:pPr>
              <a:t>15</a:t>
            </a:fld>
            <a:endParaRPr lang="en-US" altLang="en-US" sz="1400" dirty="0"/>
          </a:p>
        </p:txBody>
      </p:sp>
      <p:sp>
        <p:nvSpPr>
          <p:cNvPr id="33795" name="Rectangle 1">
            <a:extLst>
              <a:ext uri="{FF2B5EF4-FFF2-40B4-BE49-F238E27FC236}">
                <a16:creationId xmlns:a16="http://schemas.microsoft.com/office/drawing/2014/main" id="{C90B2063-16B2-234A-B1F0-0C00D806962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533400" y="763588"/>
            <a:ext cx="6704013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3796" name="Rectangle 2">
            <a:extLst>
              <a:ext uri="{FF2B5EF4-FFF2-40B4-BE49-F238E27FC236}">
                <a16:creationId xmlns:a16="http://schemas.microsoft.com/office/drawing/2014/main" id="{1AD815DD-8E6F-D240-9B71-B6282BF2220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5259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>
            <a:extLst>
              <a:ext uri="{FF2B5EF4-FFF2-40B4-BE49-F238E27FC236}">
                <a16:creationId xmlns:a16="http://schemas.microsoft.com/office/drawing/2014/main" id="{4218C5A1-69A2-5D49-875F-225CA439B94F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218468F8-8AD4-B748-B154-939FA0E2DC92}" type="slidenum">
              <a:rPr lang="en-US" altLang="en-US" sz="1400" smtClean="0"/>
              <a:pPr>
                <a:spcBef>
                  <a:spcPct val="0"/>
                </a:spcBef>
                <a:buClrTx/>
                <a:buFontTx/>
                <a:buNone/>
              </a:pPr>
              <a:t>16</a:t>
            </a:fld>
            <a:endParaRPr lang="en-US" altLang="en-US" sz="1400" dirty="0"/>
          </a:p>
        </p:txBody>
      </p:sp>
      <p:sp>
        <p:nvSpPr>
          <p:cNvPr id="35843" name="Rectangle 1">
            <a:extLst>
              <a:ext uri="{FF2B5EF4-FFF2-40B4-BE49-F238E27FC236}">
                <a16:creationId xmlns:a16="http://schemas.microsoft.com/office/drawing/2014/main" id="{298A321D-36AB-144B-BD5D-F382E917AB9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533400" y="763588"/>
            <a:ext cx="6704013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5844" name="Rectangle 2">
            <a:extLst>
              <a:ext uri="{FF2B5EF4-FFF2-40B4-BE49-F238E27FC236}">
                <a16:creationId xmlns:a16="http://schemas.microsoft.com/office/drawing/2014/main" id="{86256879-9B16-5640-AE8B-0D6238F4F6B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5259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>
            <a:extLst>
              <a:ext uri="{FF2B5EF4-FFF2-40B4-BE49-F238E27FC236}">
                <a16:creationId xmlns:a16="http://schemas.microsoft.com/office/drawing/2014/main" id="{BE9E07A1-C20A-4547-9571-724ACF312F07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E0649254-7D8B-9A4A-A7AC-92AA5674C387}" type="slidenum">
              <a:rPr lang="en-US" altLang="en-US" sz="1400" smtClean="0"/>
              <a:pPr>
                <a:spcBef>
                  <a:spcPct val="0"/>
                </a:spcBef>
                <a:buClrTx/>
                <a:buFontTx/>
                <a:buNone/>
              </a:pPr>
              <a:t>17</a:t>
            </a:fld>
            <a:endParaRPr lang="en-US" altLang="en-US" sz="1400" dirty="0"/>
          </a:p>
        </p:txBody>
      </p:sp>
      <p:sp>
        <p:nvSpPr>
          <p:cNvPr id="37891" name="Rectangle 1">
            <a:extLst>
              <a:ext uri="{FF2B5EF4-FFF2-40B4-BE49-F238E27FC236}">
                <a16:creationId xmlns:a16="http://schemas.microsoft.com/office/drawing/2014/main" id="{F4A0CA6C-B7F5-0D46-A1FC-D2E96B26252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533400" y="763588"/>
            <a:ext cx="6704013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7892" name="Rectangle 2">
            <a:extLst>
              <a:ext uri="{FF2B5EF4-FFF2-40B4-BE49-F238E27FC236}">
                <a16:creationId xmlns:a16="http://schemas.microsoft.com/office/drawing/2014/main" id="{60259853-878F-0946-B638-5CD7A19C290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5259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>
            <a:extLst>
              <a:ext uri="{FF2B5EF4-FFF2-40B4-BE49-F238E27FC236}">
                <a16:creationId xmlns:a16="http://schemas.microsoft.com/office/drawing/2014/main" id="{D4717496-76B9-AC49-B940-A442029510E4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D659405A-C9DD-244E-96D6-8BCB83232046}" type="slidenum">
              <a:rPr lang="en-US" altLang="en-US" sz="1400" smtClean="0"/>
              <a:pPr>
                <a:spcBef>
                  <a:spcPct val="0"/>
                </a:spcBef>
                <a:buClrTx/>
                <a:buFontTx/>
                <a:buNone/>
              </a:pPr>
              <a:t>18</a:t>
            </a:fld>
            <a:endParaRPr lang="en-US" altLang="en-US" sz="1400" dirty="0"/>
          </a:p>
        </p:txBody>
      </p:sp>
      <p:sp>
        <p:nvSpPr>
          <p:cNvPr id="39939" name="Rectangle 1">
            <a:extLst>
              <a:ext uri="{FF2B5EF4-FFF2-40B4-BE49-F238E27FC236}">
                <a16:creationId xmlns:a16="http://schemas.microsoft.com/office/drawing/2014/main" id="{95BDA313-A4CC-5C4B-96EF-0CA4CEC1D77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533400" y="763588"/>
            <a:ext cx="6704013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9940" name="Rectangle 2">
            <a:extLst>
              <a:ext uri="{FF2B5EF4-FFF2-40B4-BE49-F238E27FC236}">
                <a16:creationId xmlns:a16="http://schemas.microsoft.com/office/drawing/2014/main" id="{740BD0C5-6A28-1647-B766-5BB10E4DF96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5259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>
            <a:extLst>
              <a:ext uri="{FF2B5EF4-FFF2-40B4-BE49-F238E27FC236}">
                <a16:creationId xmlns:a16="http://schemas.microsoft.com/office/drawing/2014/main" id="{91237C04-3D37-634D-9AB4-621E1DDFD799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F62949D0-9FCF-6C41-A513-DD9D1C36A235}" type="slidenum">
              <a:rPr lang="en-US" altLang="en-US" sz="1400" smtClean="0"/>
              <a:pPr>
                <a:spcBef>
                  <a:spcPct val="0"/>
                </a:spcBef>
                <a:buClrTx/>
                <a:buFontTx/>
                <a:buNone/>
              </a:pPr>
              <a:t>19</a:t>
            </a:fld>
            <a:endParaRPr lang="en-US" altLang="en-US" sz="1400" dirty="0"/>
          </a:p>
        </p:txBody>
      </p:sp>
      <p:sp>
        <p:nvSpPr>
          <p:cNvPr id="41987" name="Rectangle 1">
            <a:extLst>
              <a:ext uri="{FF2B5EF4-FFF2-40B4-BE49-F238E27FC236}">
                <a16:creationId xmlns:a16="http://schemas.microsoft.com/office/drawing/2014/main" id="{FF1EC752-8848-8A4F-91B6-761DC0CC64D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533400" y="763588"/>
            <a:ext cx="6704013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1988" name="Rectangle 2">
            <a:extLst>
              <a:ext uri="{FF2B5EF4-FFF2-40B4-BE49-F238E27FC236}">
                <a16:creationId xmlns:a16="http://schemas.microsoft.com/office/drawing/2014/main" id="{EB24B30D-1B74-BF45-8E09-FDCEDBBD694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5259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>
            <a:extLst>
              <a:ext uri="{FF2B5EF4-FFF2-40B4-BE49-F238E27FC236}">
                <a16:creationId xmlns:a16="http://schemas.microsoft.com/office/drawing/2014/main" id="{F596D335-A7ED-B24D-8EFD-3AC7DA840ECD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9A3817F6-A21F-4047-9FB3-6D84C02BEF83}" type="slidenum">
              <a:rPr lang="en-US" altLang="en-US" sz="1400" smtClean="0"/>
              <a:pPr>
                <a:spcBef>
                  <a:spcPct val="0"/>
                </a:spcBef>
                <a:buClrTx/>
                <a:buFontTx/>
                <a:buNone/>
              </a:pPr>
              <a:t>20</a:t>
            </a:fld>
            <a:endParaRPr lang="en-US" altLang="en-US" sz="1400" dirty="0"/>
          </a:p>
        </p:txBody>
      </p:sp>
      <p:sp>
        <p:nvSpPr>
          <p:cNvPr id="44035" name="Rectangle 1">
            <a:extLst>
              <a:ext uri="{FF2B5EF4-FFF2-40B4-BE49-F238E27FC236}">
                <a16:creationId xmlns:a16="http://schemas.microsoft.com/office/drawing/2014/main" id="{BC914725-D455-414F-B61A-813747E3851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533400" y="763588"/>
            <a:ext cx="6704013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4036" name="Rectangle 2">
            <a:extLst>
              <a:ext uri="{FF2B5EF4-FFF2-40B4-BE49-F238E27FC236}">
                <a16:creationId xmlns:a16="http://schemas.microsoft.com/office/drawing/2014/main" id="{2B902092-2020-7F44-9305-02CD059C56E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5259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dirty="0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jpeg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5588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5588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3480503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448794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7188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7188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607826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4963"/>
            <a:ext cx="5408613" cy="45227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0613" y="1604963"/>
            <a:ext cx="5408612" cy="45227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907253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7187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3788" y="1681163"/>
            <a:ext cx="51831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3788" y="2505075"/>
            <a:ext cx="51831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131870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5269256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350695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3787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7267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3787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067374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159670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7613" y="273050"/>
            <a:ext cx="2741612" cy="58547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3050"/>
            <a:ext cx="8075613" cy="58547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135491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199" y="498250"/>
            <a:ext cx="9145191" cy="1011237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Title of the Book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524197" y="6356350"/>
            <a:ext cx="8551012" cy="35441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3984351" y="2390620"/>
            <a:ext cx="4224887" cy="3851130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1524197" y="1509485"/>
            <a:ext cx="9145191" cy="672883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7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accent6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6400" dirty="0">
              <a:solidFill>
                <a:schemeClr val="accent5"/>
              </a:solidFill>
            </a:endParaRP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1524199" y="1509713"/>
            <a:ext cx="9145191" cy="443778"/>
          </a:xfrm>
        </p:spPr>
        <p:txBody>
          <a:bodyPr/>
          <a:lstStyle>
            <a:lvl1pPr marL="0" indent="0" algn="ctr">
              <a:buNone/>
              <a:defRPr baseline="0">
                <a:solidFill>
                  <a:schemeClr val="accent5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Chapter # CHAPTER TITLE</a:t>
            </a:r>
          </a:p>
        </p:txBody>
      </p:sp>
    </p:spTree>
    <p:extLst>
      <p:ext uri="{BB962C8B-B14F-4D97-AF65-F5344CB8AC3E}">
        <p14:creationId xmlns:p14="http://schemas.microsoft.com/office/powerpoint/2010/main" val="42630744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309" y="365127"/>
            <a:ext cx="10516970" cy="424583"/>
          </a:xfrm>
        </p:spPr>
        <p:txBody>
          <a:bodyPr>
            <a:normAutofit/>
          </a:bodyPr>
          <a:lstStyle>
            <a:lvl1pPr>
              <a:defRPr sz="2800" b="1"/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309" y="955965"/>
            <a:ext cx="10516970" cy="379614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38309" y="6356351"/>
            <a:ext cx="942924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idx="13" hasCustomPrompt="1"/>
          </p:nvPr>
        </p:nvSpPr>
        <p:spPr>
          <a:xfrm>
            <a:off x="838309" y="4918365"/>
            <a:ext cx="10516970" cy="1271731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en-US" dirty="0"/>
              <a:t>Caption</a:t>
            </a:r>
          </a:p>
        </p:txBody>
      </p:sp>
    </p:spTree>
    <p:extLst>
      <p:ext uri="{BB962C8B-B14F-4D97-AF65-F5344CB8AC3E}">
        <p14:creationId xmlns:p14="http://schemas.microsoft.com/office/powerpoint/2010/main" val="31750613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309" y="365126"/>
            <a:ext cx="10516970" cy="466148"/>
          </a:xfrm>
        </p:spPr>
        <p:txBody>
          <a:bodyPr>
            <a:normAutofit/>
          </a:bodyPr>
          <a:lstStyle>
            <a:lvl1pPr>
              <a:defRPr sz="2800" b="1"/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309" y="1010661"/>
            <a:ext cx="5182275" cy="516630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3004" y="1010661"/>
            <a:ext cx="5182275" cy="516630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38309" y="6356351"/>
            <a:ext cx="9415390" cy="365125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098604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as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309" y="365126"/>
            <a:ext cx="10516970" cy="535420"/>
          </a:xfrm>
        </p:spPr>
        <p:txBody>
          <a:bodyPr>
            <a:normAutofit/>
          </a:bodyPr>
          <a:lstStyle>
            <a:lvl1pPr>
              <a:defRPr sz="2800" b="1" baseline="0"/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12"/>
          </p:nvPr>
        </p:nvSpPr>
        <p:spPr>
          <a:xfrm>
            <a:off x="838309" y="1011383"/>
            <a:ext cx="10516970" cy="325581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6"/>
          <p:cNvSpPr>
            <a:spLocks noGrp="1"/>
          </p:cNvSpPr>
          <p:nvPr>
            <p:ph sz="quarter" idx="13" hasCustomPrompt="1"/>
          </p:nvPr>
        </p:nvSpPr>
        <p:spPr>
          <a:xfrm>
            <a:off x="838309" y="4378038"/>
            <a:ext cx="10516970" cy="162790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en-US" dirty="0"/>
              <a:t>Caption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E14F94F-1E52-2B42-BC75-C0C106E8BE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8309" y="6271577"/>
            <a:ext cx="10516970" cy="442595"/>
          </a:xfrm>
        </p:spPr>
        <p:txBody>
          <a:bodyPr>
            <a:normAutofit/>
          </a:bodyPr>
          <a:lstStyle>
            <a:lvl1pPr marL="0" indent="0" algn="l">
              <a:buNone/>
              <a:defRPr sz="1200">
                <a:solidFill>
                  <a:schemeClr val="tx1"/>
                </a:solidFill>
              </a:defRPr>
            </a:lvl1pPr>
          </a:lstStyle>
          <a:p>
            <a:pPr algn="l"/>
            <a:r>
              <a:rPr lang="en-US" dirty="0"/>
              <a:t>This OpenStax ancillary resource is © Rice University under a CC BY 4.0 International license; it may be reproduced or modified but must be attributed to OpenStax, Rice University and any changes must be noted.</a:t>
            </a:r>
          </a:p>
        </p:txBody>
      </p:sp>
    </p:spTree>
    <p:extLst>
      <p:ext uri="{BB962C8B-B14F-4D97-AF65-F5344CB8AC3E}">
        <p14:creationId xmlns:p14="http://schemas.microsoft.com/office/powerpoint/2010/main" val="120174061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 dirty="0"/>
              <a:t>Title (optional)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1"/>
          </p:nvPr>
        </p:nvSpPr>
        <p:spPr>
          <a:xfrm>
            <a:off x="838309" y="900546"/>
            <a:ext cx="10516970" cy="534785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460640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 dirty="0"/>
              <a:t>Title (optional)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1" hasCustomPrompt="1"/>
          </p:nvPr>
        </p:nvSpPr>
        <p:spPr>
          <a:xfrm>
            <a:off x="838309" y="900546"/>
            <a:ext cx="10516970" cy="5347855"/>
          </a:xfrm>
        </p:spPr>
        <p:txBody>
          <a:bodyPr/>
          <a:lstStyle>
            <a:lvl1pPr marL="514350" indent="-514350">
              <a:buFont typeface="+mj-lt"/>
              <a:buAutoNum type="arabicPeriod"/>
              <a:defRPr/>
            </a:lvl1pPr>
            <a:lvl2pPr marL="914400" marR="0" indent="-4572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+mj-lt"/>
              <a:buAutoNum type="alphaLcPeriod"/>
              <a:tabLst/>
              <a:defRPr/>
            </a:lvl2pPr>
          </a:lstStyle>
          <a:p>
            <a:pPr lvl="0"/>
            <a:r>
              <a:rPr lang="en-US" dirty="0"/>
              <a:t>Discussion question 1</a:t>
            </a:r>
          </a:p>
          <a:p>
            <a:pPr lvl="1"/>
            <a:r>
              <a:rPr lang="en-US" dirty="0"/>
              <a:t>Distractor (optional)</a:t>
            </a:r>
          </a:p>
          <a:p>
            <a:pPr lvl="1"/>
            <a:r>
              <a:rPr lang="en-US" dirty="0"/>
              <a:t>Distractor (optional)</a:t>
            </a:r>
          </a:p>
          <a:p>
            <a:pPr lvl="1"/>
            <a:r>
              <a:rPr lang="en-US" dirty="0"/>
              <a:t>Distractor (optional)</a:t>
            </a:r>
          </a:p>
          <a:p>
            <a:pPr lvl="1"/>
            <a:r>
              <a:rPr lang="en-US" dirty="0"/>
              <a:t>Distractor (optional)</a:t>
            </a:r>
          </a:p>
          <a:p>
            <a:pPr lvl="0"/>
            <a:r>
              <a:rPr lang="en-US" dirty="0"/>
              <a:t>Discussion question 2</a:t>
            </a:r>
          </a:p>
          <a:p>
            <a:pPr lvl="1"/>
            <a:r>
              <a:rPr lang="en-US" dirty="0"/>
              <a:t>Distractor (optional)</a:t>
            </a:r>
          </a:p>
          <a:p>
            <a:pPr lvl="1"/>
            <a:r>
              <a:rPr lang="en-US" dirty="0"/>
              <a:t>Distractor (optional)</a:t>
            </a:r>
          </a:p>
          <a:p>
            <a:pPr marL="914400" marR="0" lvl="1" indent="-4572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+mj-lt"/>
              <a:buAutoNum type="alphaLcPeriod"/>
              <a:tabLst/>
              <a:defRPr/>
            </a:pPr>
            <a:r>
              <a:rPr lang="en-US" dirty="0"/>
              <a:t>Distractor (optional)</a:t>
            </a:r>
          </a:p>
          <a:p>
            <a:pPr lvl="1"/>
            <a:r>
              <a:rPr lang="en-US" dirty="0"/>
              <a:t>Distractor (optional)</a:t>
            </a:r>
          </a:p>
        </p:txBody>
      </p:sp>
    </p:spTree>
    <p:extLst>
      <p:ext uri="{BB962C8B-B14F-4D97-AF65-F5344CB8AC3E}">
        <p14:creationId xmlns:p14="http://schemas.microsoft.com/office/powerpoint/2010/main" val="331078673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03590270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eg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theme" Target="../theme/theme2.xml"/><Relationship Id="rId9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1">
            <a:extLst>
              <a:ext uri="{FF2B5EF4-FFF2-40B4-BE49-F238E27FC236}">
                <a16:creationId xmlns:a16="http://schemas.microsoft.com/office/drawing/2014/main" id="{70C686F9-40CA-2148-B765-7A080554F85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3050"/>
            <a:ext cx="10969625" cy="1141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the title text format</a:t>
            </a:r>
          </a:p>
        </p:txBody>
      </p:sp>
      <p:sp>
        <p:nvSpPr>
          <p:cNvPr id="2051" name="Rectangle 2">
            <a:extLst>
              <a:ext uri="{FF2B5EF4-FFF2-40B4-BE49-F238E27FC236}">
                <a16:creationId xmlns:a16="http://schemas.microsoft.com/office/drawing/2014/main" id="{3EF0F978-3B60-DC47-A2F5-D1EF9792888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4963"/>
            <a:ext cx="10969625" cy="4522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2808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the outline text format</a:t>
            </a:r>
          </a:p>
          <a:p>
            <a:pPr lvl="1"/>
            <a:r>
              <a:rPr lang="en-GB" altLang="en-US"/>
              <a:t>Second Outline Level</a:t>
            </a:r>
          </a:p>
          <a:p>
            <a:pPr lvl="2"/>
            <a:r>
              <a:rPr lang="en-GB" altLang="en-US"/>
              <a:t>Third Outline Level</a:t>
            </a:r>
          </a:p>
          <a:p>
            <a:pPr lvl="3"/>
            <a:r>
              <a:rPr lang="en-GB" altLang="en-US"/>
              <a:t>Fourth Outline Level</a:t>
            </a:r>
          </a:p>
          <a:p>
            <a:pPr lvl="4"/>
            <a:r>
              <a:rPr lang="en-GB" altLang="en-US"/>
              <a:t>Fifth Outline Level</a:t>
            </a:r>
          </a:p>
          <a:p>
            <a:pPr lvl="4"/>
            <a:r>
              <a:rPr lang="en-GB" altLang="en-US"/>
              <a:t>Sixth Outline Level</a:t>
            </a:r>
          </a:p>
          <a:p>
            <a:pPr lvl="4"/>
            <a:r>
              <a:rPr lang="en-GB" altLang="en-US"/>
              <a:t>Seventh Outline Level</a:t>
            </a:r>
          </a:p>
          <a:p>
            <a:pPr lvl="4"/>
            <a:r>
              <a:rPr lang="en-GB" altLang="en-US"/>
              <a:t>Eighth Outline Level</a:t>
            </a:r>
          </a:p>
          <a:p>
            <a:pPr lvl="4"/>
            <a:r>
              <a:rPr lang="en-GB" altLang="en-US"/>
              <a:t>Ninth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kern="1200">
          <a:solidFill>
            <a:srgbClr val="000000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Microsoft YaHei" panose="020B0503020204020204" pitchFamily="34" charset="-122"/>
        </a:defRPr>
      </a:lvl2pPr>
      <a:lvl3pPr algn="ctr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Microsoft YaHei" panose="020B0503020204020204" pitchFamily="34" charset="-122"/>
        </a:defRPr>
      </a:lvl3pPr>
      <a:lvl4pPr algn="ctr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Microsoft YaHei" panose="020B0503020204020204" pitchFamily="34" charset="-122"/>
        </a:defRPr>
      </a:lvl4pPr>
      <a:lvl5pPr algn="ctr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Microsoft YaHei" panose="020B0503020204020204" pitchFamily="34" charset="-122"/>
        </a:defRPr>
      </a:lvl5pPr>
      <a:lvl6pPr marL="25146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Microsoft YaHei" panose="020B0503020204020204" pitchFamily="34" charset="-122"/>
        </a:defRPr>
      </a:lvl6pPr>
      <a:lvl7pPr marL="29718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Microsoft YaHei" panose="020B0503020204020204" pitchFamily="34" charset="-122"/>
        </a:defRPr>
      </a:lvl7pPr>
      <a:lvl8pPr marL="34290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Microsoft YaHei" panose="020B0503020204020204" pitchFamily="34" charset="-122"/>
        </a:defRPr>
      </a:lvl8pPr>
      <a:lvl9pPr marL="38862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Microsoft YaHei" panose="020B0503020204020204" pitchFamily="34" charset="-122"/>
        </a:defRPr>
      </a:lvl9pPr>
    </p:titleStyle>
    <p:bodyStyle>
      <a:lvl1pPr marL="342900" indent="-342900" algn="l" defTabSz="457200" rtl="0" eaLnBrk="0" fontAlgn="base" hangingPunct="0">
        <a:lnSpc>
          <a:spcPct val="93000"/>
        </a:lnSpc>
        <a:spcBef>
          <a:spcPct val="0"/>
        </a:spcBef>
        <a:spcAft>
          <a:spcPts val="1425"/>
        </a:spcAft>
        <a:buClr>
          <a:srgbClr val="000000"/>
        </a:buClr>
        <a:buSzPct val="100000"/>
        <a:buFont typeface="Times New Roman" panose="02020603050405020304" pitchFamily="18" charset="0"/>
        <a:defRPr sz="3200" kern="1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lnSpc>
          <a:spcPct val="93000"/>
        </a:lnSpc>
        <a:spcBef>
          <a:spcPct val="0"/>
        </a:spcBef>
        <a:spcAft>
          <a:spcPts val="1138"/>
        </a:spcAft>
        <a:buClr>
          <a:srgbClr val="000000"/>
        </a:buClr>
        <a:buSzPct val="100000"/>
        <a:buFont typeface="Times New Roman" panose="02020603050405020304" pitchFamily="18" charset="0"/>
        <a:defRPr sz="2800" kern="12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lnSpc>
          <a:spcPct val="93000"/>
        </a:lnSpc>
        <a:spcBef>
          <a:spcPct val="0"/>
        </a:spcBef>
        <a:spcAft>
          <a:spcPts val="850"/>
        </a:spcAft>
        <a:buClr>
          <a:srgbClr val="000000"/>
        </a:buClr>
        <a:buSzPct val="100000"/>
        <a:buFont typeface="Times New Roman" panose="02020603050405020304" pitchFamily="18" charset="0"/>
        <a:defRPr sz="2400" kern="1200"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lnSpc>
          <a:spcPct val="93000"/>
        </a:lnSpc>
        <a:spcBef>
          <a:spcPct val="0"/>
        </a:spcBef>
        <a:spcAft>
          <a:spcPts val="575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9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309" y="365126"/>
            <a:ext cx="10516970" cy="4349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Title (optional)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309" y="990601"/>
            <a:ext cx="10516970" cy="52191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38309" y="6356351"/>
            <a:ext cx="1051697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599AE0-B13C-E741-A969-DCDFA4F7E3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1722" y="6356351"/>
            <a:ext cx="274355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8677BF-C91A-CA46-9BF6-A28F3D13AFB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48611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accent3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accent5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accent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accent3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eg"/><Relationship Id="rId4" Type="http://schemas.openxmlformats.org/officeDocument/2006/relationships/image" Target="../media/image2.png"/><Relationship Id="rId5" Type="http://schemas.openxmlformats.org/officeDocument/2006/relationships/image" Target="../media/image3.sv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e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jpe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jpe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jpe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jpe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jpeg"/><Relationship Id="rId4" Type="http://schemas.openxmlformats.org/officeDocument/2006/relationships/image" Target="../media/image4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5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jpe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jpeg"/><Relationship Id="rId4" Type="http://schemas.openxmlformats.org/officeDocument/2006/relationships/image" Target="../media/image6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.jpeg"/><Relationship Id="rId4" Type="http://schemas.openxmlformats.org/officeDocument/2006/relationships/image" Target="../media/image7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.jpe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.jpe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.jpe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.jpe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.jpe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.jpeg"/><Relationship Id="rId4" Type="http://schemas.openxmlformats.org/officeDocument/2006/relationships/image" Target="../media/image8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.jpe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.jpeg"/><Relationship Id="rId4" Type="http://schemas.openxmlformats.org/officeDocument/2006/relationships/image" Target="../media/image9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>
            <a:extLst>
              <a:ext uri="{FF2B5EF4-FFF2-40B4-BE49-F238E27FC236}">
                <a16:creationId xmlns:a16="http://schemas.microsoft.com/office/drawing/2014/main" id="{36391BCA-59F4-DF4F-9201-C3D3F6DE2F5B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1524000" y="429467"/>
            <a:ext cx="9142413" cy="1009650"/>
          </a:xfrm>
          <a:prstGeom prst="rect">
            <a:avLst/>
          </a:prstGeom>
          <a:noFill/>
          <a:ln>
            <a:noFill/>
            <a:prstDash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rot="0" spcFirstLastPara="0" vertOverflow="overflow" horzOverflow="overflow" vert="horz" wrap="square" lIns="90000" tIns="45000" rIns="90000" bIns="45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marL="0" marR="0" lvl="0" indent="0" algn="ctr" defTabSz="457200" rtl="0" eaLnBrk="1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kumimoji="0" lang="en-US" altLang="en-US" sz="6000" b="1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 Light (Headings)"/>
                <a:ea typeface="Microsoft YaHei" panose="020B0503020204020204" pitchFamily="34" charset="-122"/>
                <a:cs typeface="+mn-cs"/>
              </a:rPr>
              <a:t>Grundvallaratriði fjármála</a:t>
            </a:r>
          </a:p>
        </p:txBody>
      </p:sp>
      <p:sp>
        <p:nvSpPr>
          <p:cNvPr id="4099" name="Rectangle 2">
            <a:extLst>
              <a:ext uri="{FF2B5EF4-FFF2-40B4-BE49-F238E27FC236}">
                <a16:creationId xmlns:a16="http://schemas.microsoft.com/office/drawing/2014/main" id="{9D335393-9480-F143-9E0B-11E91D865F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1509713"/>
            <a:ext cx="9142413" cy="442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 eaLnBrk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</a:pPr>
            <a:r>
              <a:rPr lang="en-US" altLang="en-US" sz="2800" dirty="0">
                <a:solidFill>
                  <a:srgbClr val="1B1E3F"/>
                </a:solidFill>
                <a:latin typeface="Calibri (Body)"/>
              </a:rPr>
              <a:t>7. kafli: Tímavirði peninga I: Virði stakrar greiðslu</a:t>
            </a:r>
          </a:p>
        </p:txBody>
      </p:sp>
      <p:pic>
        <p:nvPicPr>
          <p:cNvPr id="5" name="Picture Placeholder 6">
            <a:extLst>
              <a:ext uri="{FF2B5EF4-FFF2-40B4-BE49-F238E27FC236}">
                <a16:creationId xmlns:a16="http://schemas.microsoft.com/office/drawing/2014/main" id="{B40791B7-343C-446D-A064-C482CED5BF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>
            <a:picLocks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t="60" b="60"/>
          <a:stretch/>
        </p:blipFill>
        <p:spPr>
          <a:xfrm>
            <a:off x="4827206" y="2390620"/>
            <a:ext cx="2093976" cy="2706624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1">
            <a:extLst>
              <a:ext uri="{FF2B5EF4-FFF2-40B4-BE49-F238E27FC236}">
                <a16:creationId xmlns:a16="http://schemas.microsoft.com/office/drawing/2014/main" id="{000A4E99-18E2-F743-B120-5F9014BF0E70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99657" y="179027"/>
            <a:ext cx="9375775" cy="1123950"/>
          </a:xfrm>
          <a:prstGeom prst="rect">
            <a:avLst/>
          </a:prstGeom>
          <a:noFill/>
          <a:ln>
            <a:noFill/>
            <a:prstDash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rot="0" spcFirstLastPara="0" vertOverflow="overflow" horzOverflow="overflow" vert="horz" wrap="square" lIns="90000" tIns="45000" rIns="90000" bIns="4500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marL="0" marR="0" lvl="0" indent="0" algn="l" defTabSz="457200" rtl="0" eaLnBrk="1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 Light (Headings)"/>
                <a:ea typeface="Microsoft YaHei" panose="020B0503020204020204" pitchFamily="34" charset="-122"/>
                <a:cs typeface="+mn-cs"/>
              </a:rPr>
              <a:t>7.1 Námsmarkmið 1: Útskýra hvers vegna tími hefur áhrif á virði </a:t>
            </a:r>
            <a:b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 Light (Headings)"/>
                <a:ea typeface="Microsoft YaHei" panose="020B0503020204020204" pitchFamily="34" charset="-122"/>
                <a:cs typeface="+mn-cs"/>
              </a:rPr>
            </a:b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 Light (Headings)"/>
                <a:ea typeface="Microsoft YaHei" panose="020B0503020204020204" pitchFamily="34" charset="-122"/>
                <a:cs typeface="+mn-cs"/>
              </a:rPr>
              <a:t>peninga.</a:t>
            </a: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 Light" panose="020F0302020204030204" pitchFamily="34" charset="0"/>
                <a:ea typeface="Microsoft YaHei" panose="020B0503020204020204" pitchFamily="34" charset="-122"/>
                <a:cs typeface="+mn-cs"/>
              </a:rPr>
              <a:t> </a:t>
            </a:r>
          </a:p>
        </p:txBody>
      </p:sp>
      <p:sp>
        <p:nvSpPr>
          <p:cNvPr id="7171" name="Rectangle 2">
            <a:extLst>
              <a:ext uri="{FF2B5EF4-FFF2-40B4-BE49-F238E27FC236}">
                <a16:creationId xmlns:a16="http://schemas.microsoft.com/office/drawing/2014/main" id="{EFAB4EFD-7AE0-CB4A-B2A7-72D9C81648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9763" y="1485900"/>
            <a:ext cx="10788650" cy="4479925"/>
          </a:xfrm>
          <a:prstGeom prst="rect">
            <a:avLst/>
          </a:prstGeom>
          <a:noFill/>
          <a:ln>
            <a:noFill/>
          </a:ln>
          <a:effectLst/>
        </p:spPr>
        <p:txBody>
          <a:bodyPr lIns="90000" tIns="45000" rIns="90000" bIns="45000"/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  <a:tab pos="101346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  <a:tab pos="101346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  <a:tab pos="101346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  <a:tab pos="10134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  <a:tab pos="10134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  <a:tab pos="10134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  <a:tab pos="10134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  <a:tab pos="10134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  <a:tab pos="10134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eaLnBrk="1">
              <a:lnSpc>
                <a:spcPct val="100000"/>
              </a:lnSpc>
              <a:spcAft>
                <a:spcPct val="0"/>
              </a:spcAft>
              <a:buSzPct val="45000"/>
              <a:defRPr/>
            </a:pPr>
            <a:r>
              <a:rPr lang="en-US" altLang="en-US" sz="2800" dirty="0">
                <a:solidFill>
                  <a:srgbClr val="464846"/>
                </a:solidFill>
                <a:latin typeface="Calibri (bODY)"/>
              </a:rPr>
              <a:t>Ef velja mætti á milli þess að fá einn dal í dag eða eftir eitt ár myndu flestir kjósa að fá dalinn í dag. </a:t>
            </a:r>
          </a:p>
          <a:p>
            <a:pPr marL="463550" indent="-231775" eaLnBrk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US" altLang="en-US" sz="2400" dirty="0">
                <a:solidFill>
                  <a:srgbClr val="464846"/>
                </a:solidFill>
                <a:latin typeface="Calibri (bODY)"/>
              </a:rPr>
              <a:t>Við skynjum ósjálfrátt að dalur sem fæst eftir eitt ár er ekki jafn verðmætur og dalur í dag.</a:t>
            </a:r>
          </a:p>
          <a:p>
            <a:pPr marL="463550" indent="-231775" eaLnBrk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US" altLang="en-US" sz="2400" dirty="0">
                <a:solidFill>
                  <a:srgbClr val="464846"/>
                </a:solidFill>
                <a:latin typeface="Calibri (bODY)"/>
              </a:rPr>
              <a:t>Ein ástæðan er sú vitneskja að verðbólga, það er hækkandi verðlag, rýrir kaupmátt.</a:t>
            </a:r>
          </a:p>
          <a:p>
            <a:pPr marL="463550" indent="-231775" eaLnBrk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US" altLang="en-US" sz="2400" dirty="0">
                <a:solidFill>
                  <a:srgbClr val="464846"/>
                </a:solidFill>
                <a:latin typeface="Calibri (bODY)"/>
              </a:rPr>
              <a:t>Það sem fæst fyrir einn dal núna jafngildir ekki því sem hægt verður að kaupa fyrir sama dal eftir eitt ár.</a:t>
            </a:r>
          </a:p>
          <a:p>
            <a:pPr marL="463550" indent="-231775" eaLnBrk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US" altLang="en-US" sz="2400" dirty="0">
                <a:solidFill>
                  <a:srgbClr val="464846"/>
                </a:solidFill>
                <a:latin typeface="Calibri (bODY)"/>
              </a:rPr>
              <a:t>Ef engin verðbólga er, eða ef verðhjöðnun veldur því að verðlag lækkar með tímanum, verður niðurstaðan auðvitað önnur.</a:t>
            </a:r>
          </a:p>
          <a:p>
            <a:pPr eaLnBrk="1">
              <a:lnSpc>
                <a:spcPct val="100000"/>
              </a:lnSpc>
              <a:spcAft>
                <a:spcPct val="0"/>
              </a:spcAft>
              <a:buSzPct val="45000"/>
              <a:buFont typeface="Wingdings" pitchFamily="2" charset="2"/>
              <a:buNone/>
              <a:defRPr/>
            </a:pPr>
            <a:endParaRPr lang="en-US" altLang="en-US" sz="2000" dirty="0">
              <a:solidFill>
                <a:srgbClr val="464846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1">
            <a:extLst>
              <a:ext uri="{FF2B5EF4-FFF2-40B4-BE49-F238E27FC236}">
                <a16:creationId xmlns:a16="http://schemas.microsoft.com/office/drawing/2014/main" id="{38B476AA-5434-194D-9AA4-4886215093A4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607219" y="180135"/>
            <a:ext cx="9375775" cy="1123950"/>
          </a:xfrm>
          <a:prstGeom prst="rect">
            <a:avLst/>
          </a:prstGeom>
          <a:noFill/>
          <a:ln>
            <a:noFill/>
            <a:prstDash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rot="0" spcFirstLastPara="0" vertOverflow="overflow" horzOverflow="overflow" vert="horz" wrap="square" lIns="90000" tIns="45000" rIns="90000" bIns="4500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marL="0" marR="0" lvl="0" indent="0" algn="l" defTabSz="457200" rtl="0" eaLnBrk="1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 Light (Headings)"/>
                <a:ea typeface="Microsoft YaHei" panose="020B0503020204020204" pitchFamily="34" charset="-122"/>
                <a:cs typeface="+mn-cs"/>
              </a:rPr>
              <a:t>7.1 Námsmarkmið 2: Útskýra hugtökin framtíðarvirði og núvirði</a:t>
            </a:r>
            <a:b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 Light (Headings)"/>
                <a:ea typeface="Microsoft YaHei" panose="020B0503020204020204" pitchFamily="34" charset="-122"/>
                <a:cs typeface="+mn-cs"/>
              </a:rPr>
            </a:b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 Light (Headings)"/>
                <a:ea typeface="Microsoft YaHei" panose="020B0503020204020204" pitchFamily="34" charset="-122"/>
                <a:cs typeface="+mn-cs"/>
              </a:rPr>
              <a:t>. </a:t>
            </a:r>
          </a:p>
        </p:txBody>
      </p:sp>
      <p:sp>
        <p:nvSpPr>
          <p:cNvPr id="8195" name="Rectangle 2">
            <a:extLst>
              <a:ext uri="{FF2B5EF4-FFF2-40B4-BE49-F238E27FC236}">
                <a16:creationId xmlns:a16="http://schemas.microsoft.com/office/drawing/2014/main" id="{FD60F0CE-280D-9242-974F-27704183AA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9763" y="1463675"/>
            <a:ext cx="10788650" cy="4514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  <a:tab pos="101346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  <a:tab pos="101346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  <a:tab pos="101346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  <a:tab pos="10134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  <a:tab pos="10134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  <a:tab pos="10134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  <a:tab pos="10134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  <a:tab pos="10134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  <a:tab pos="10134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eaLnBrk="1">
              <a:lnSpc>
                <a:spcPct val="100000"/>
              </a:lnSpc>
              <a:spcAft>
                <a:spcPct val="0"/>
              </a:spcAft>
              <a:buSzPct val="45000"/>
            </a:pPr>
            <a:r>
              <a:rPr lang="en-US" altLang="en-US" sz="2800" dirty="0">
                <a:solidFill>
                  <a:srgbClr val="464846"/>
                </a:solidFill>
                <a:latin typeface="Calibri (bODY)"/>
              </a:rPr>
              <a:t>Hvað þyrfti til svo að þér stæði á sama hvort þú fengir dal í dag eða síðar?</a:t>
            </a:r>
          </a:p>
          <a:p>
            <a:pPr lvl="1" eaLnBrk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SzPct val="45000"/>
              <a:buFont typeface="Wingdings" pitchFamily="2" charset="2"/>
              <a:buChar char=""/>
            </a:pPr>
            <a:r>
              <a:rPr lang="en-US" altLang="en-US" sz="2400" dirty="0">
                <a:solidFill>
                  <a:srgbClr val="464846"/>
                </a:solidFill>
                <a:latin typeface="Calibri (bODY)"/>
              </a:rPr>
              <a:t>Vextir og hugtök tímavirðis peninga tengja núvirði dals við framtíðarvirði hans.</a:t>
            </a:r>
          </a:p>
          <a:p>
            <a:pPr lvl="1" eaLnBrk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SzPct val="45000"/>
              <a:buFont typeface="Wingdings" pitchFamily="2" charset="2"/>
              <a:buChar char=""/>
            </a:pPr>
            <a:r>
              <a:rPr lang="en-US" altLang="en-US" sz="2400" dirty="0">
                <a:solidFill>
                  <a:srgbClr val="464846"/>
                </a:solidFill>
                <a:latin typeface="Calibri (bODY)"/>
              </a:rPr>
              <a:t>Ef árleg verðbólga væri 3% en þér væri lofað að fá dalinn endurgreiddan eftir ár með 3% vöxtum héldist verðmæti hans óskert.</a:t>
            </a:r>
          </a:p>
          <a:p>
            <a:pPr lvl="1" eaLnBrk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SzPct val="45000"/>
              <a:buFont typeface="Wingdings" pitchFamily="2" charset="2"/>
              <a:buChar char=""/>
            </a:pPr>
            <a:r>
              <a:rPr lang="en-US" altLang="en-US" sz="2400" dirty="0">
                <a:solidFill>
                  <a:srgbClr val="464846"/>
                </a:solidFill>
                <a:latin typeface="Calibri (bODY)"/>
              </a:rPr>
              <a:t>Með öðrum orðum stæði þér á sama hvort þú fengir núvirði dalsins eða framtíðarvirði hans.</a:t>
            </a:r>
          </a:p>
          <a:p>
            <a:pPr lvl="1" eaLnBrk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SzPct val="45000"/>
              <a:buFont typeface="Wingdings" pitchFamily="2" charset="2"/>
              <a:buChar char=""/>
            </a:pPr>
            <a:r>
              <a:rPr lang="en-US" altLang="en-US" sz="2400" dirty="0">
                <a:solidFill>
                  <a:srgbClr val="464846"/>
                </a:solidFill>
                <a:latin typeface="Calibri (bODY)"/>
              </a:rPr>
              <a:t>Þótt verðbólgan rýrði kaupmátt dalsins um 3% myndu 3% vextir vega upp á móti þeirri rýrnun.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1">
            <a:extLst>
              <a:ext uri="{FF2B5EF4-FFF2-40B4-BE49-F238E27FC236}">
                <a16:creationId xmlns:a16="http://schemas.microsoft.com/office/drawing/2014/main" id="{641CD61C-8B4F-FC45-9637-0B62F0A82869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898582" y="330621"/>
            <a:ext cx="8247063" cy="782638"/>
          </a:xfrm>
          <a:prstGeom prst="rect">
            <a:avLst/>
          </a:prstGeom>
          <a:noFill/>
          <a:ln>
            <a:noFill/>
            <a:prstDash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rot="0" spcFirstLastPara="0" vertOverflow="overflow" horzOverflow="overflow" vert="horz" wrap="square" lIns="90000" tIns="45000" rIns="90000" bIns="4500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marL="0" marR="0" lvl="0" indent="0" algn="l" defTabSz="457200" rtl="0" eaLnBrk="1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 Light (Headings)"/>
                <a:ea typeface="Microsoft YaHei" panose="020B0503020204020204" pitchFamily="34" charset="-122"/>
                <a:cs typeface="+mn-cs"/>
              </a:rPr>
              <a:t>7.1 Námsmarkmið 3: Útskýra hvers vegna sjóðstreymi eingreiðslu er grunnur að öllu öðru sjóðstreymi. </a:t>
            </a:r>
          </a:p>
        </p:txBody>
      </p:sp>
      <p:sp>
        <p:nvSpPr>
          <p:cNvPr id="10244" name="Rectangle 3">
            <a:extLst>
              <a:ext uri="{FF2B5EF4-FFF2-40B4-BE49-F238E27FC236}">
                <a16:creationId xmlns:a16="http://schemas.microsoft.com/office/drawing/2014/main" id="{A55D4F52-7888-C24A-915B-D930C052AC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6475" y="1371600"/>
            <a:ext cx="10423525" cy="48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  <a:tab pos="101346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  <a:tab pos="101346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  <a:tab pos="101346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  <a:tab pos="10134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  <a:tab pos="10134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  <a:tab pos="10134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  <a:tab pos="10134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  <a:tab pos="10134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  <a:tab pos="10134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eaLnBrk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SzPct val="45000"/>
            </a:pPr>
            <a:r>
              <a:rPr lang="en-US" altLang="en-US" sz="2800" dirty="0">
                <a:solidFill>
                  <a:srgbClr val="464846"/>
                </a:solidFill>
                <a:latin typeface="Calibri (bODY)"/>
              </a:rPr>
              <a:t>Stundum er framtíðarsjóðstreymi reglubundið, fyrirsjáanlegt og jafnt.</a:t>
            </a:r>
          </a:p>
          <a:p>
            <a:pPr lvl="1" eaLnBrk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SzPct val="45000"/>
              <a:buFont typeface="Wingdings" pitchFamily="2" charset="2"/>
              <a:buChar char=""/>
            </a:pPr>
            <a:r>
              <a:rPr lang="en-US" altLang="en-US" sz="2400" dirty="0">
                <a:solidFill>
                  <a:srgbClr val="464846"/>
                </a:solidFill>
                <a:latin typeface="Calibri (bODY)"/>
              </a:rPr>
              <a:t>Föst greiðsla sem berst reglulega á tilteknu tímabili kallast </a:t>
            </a:r>
            <a:r>
              <a:rPr lang="en-US" altLang="en-US" sz="2400" b="1" dirty="0">
                <a:solidFill>
                  <a:srgbClr val="464846"/>
                </a:solidFill>
                <a:latin typeface="Calibri (bODY)"/>
              </a:rPr>
              <a:t>lífeyrir</a:t>
            </a:r>
            <a:r>
              <a:rPr lang="en-US" altLang="en-US" sz="2400" dirty="0">
                <a:solidFill>
                  <a:srgbClr val="464846"/>
                </a:solidFill>
                <a:latin typeface="Calibri (bODY)"/>
              </a:rPr>
              <a:t> og verður fjallað um hann í síðari kafla. </a:t>
            </a:r>
          </a:p>
          <a:p>
            <a:pPr lvl="1" eaLnBrk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SzPct val="45000"/>
              <a:buFont typeface="Wingdings" pitchFamily="2" charset="2"/>
              <a:buChar char=""/>
            </a:pPr>
            <a:r>
              <a:rPr lang="en-US" altLang="en-US" sz="2400" dirty="0">
                <a:solidFill>
                  <a:srgbClr val="464846"/>
                </a:solidFill>
                <a:latin typeface="Calibri (bODY)"/>
              </a:rPr>
              <a:t>Oftast er sjóðstreymi þó óreglulegt og engin greinileg regla á því hvenær það fellur til.</a:t>
            </a:r>
          </a:p>
          <a:p>
            <a:pPr lvl="1" eaLnBrk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SzPct val="45000"/>
              <a:buFont typeface="Wingdings" pitchFamily="2" charset="2"/>
              <a:buChar char=""/>
            </a:pPr>
            <a:r>
              <a:rPr lang="en-US" altLang="en-US" sz="2400" dirty="0">
                <a:solidFill>
                  <a:srgbClr val="464846"/>
                </a:solidFill>
                <a:latin typeface="Calibri (bODY)"/>
              </a:rPr>
              <a:t>Ef vafi leikur á skal meta hvert sjóðstreymi sem sérstaka eingreiðslu til að auðvelda greiningu þess.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1">
            <a:extLst>
              <a:ext uri="{FF2B5EF4-FFF2-40B4-BE49-F238E27FC236}">
                <a16:creationId xmlns:a16="http://schemas.microsoft.com/office/drawing/2014/main" id="{D7417719-2A3B-6545-89DE-6C444A4B26F6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887752" y="178278"/>
            <a:ext cx="8247063" cy="782638"/>
          </a:xfrm>
          <a:prstGeom prst="rect">
            <a:avLst/>
          </a:prstGeom>
          <a:noFill/>
          <a:ln>
            <a:noFill/>
            <a:prstDash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rot="0" spcFirstLastPara="0" vertOverflow="overflow" horzOverflow="overflow" vert="horz" wrap="square" lIns="90000" tIns="45000" rIns="90000" bIns="4500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marL="0" marR="0" lvl="0" indent="0" algn="l" defTabSz="457200" rtl="0" eaLnBrk="1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 Light (Headings)"/>
                <a:ea typeface="Microsoft YaHei" panose="020B0503020204020204" pitchFamily="34" charset="-122"/>
                <a:cs typeface="+mn-cs"/>
              </a:rPr>
              <a:t>7.2 Námsmarkmið 1: Skilgreina framtíðarvirði og gefa dæmi.</a:t>
            </a: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 Light" panose="020F0302020204030204" pitchFamily="34" charset="0"/>
                <a:ea typeface="Microsoft YaHei" panose="020B0503020204020204" pitchFamily="34" charset="-122"/>
                <a:cs typeface="+mn-cs"/>
              </a:rPr>
              <a:t> </a:t>
            </a:r>
          </a:p>
        </p:txBody>
      </p:sp>
      <p:sp>
        <p:nvSpPr>
          <p:cNvPr id="12292" name="Rectangle 3">
            <a:extLst>
              <a:ext uri="{FF2B5EF4-FFF2-40B4-BE49-F238E27FC236}">
                <a16:creationId xmlns:a16="http://schemas.microsoft.com/office/drawing/2014/main" id="{2AAD9764-7126-0C46-8F38-F4B73B42E5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5988" y="1147763"/>
            <a:ext cx="10514012" cy="3784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93725" algn="l"/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93725" algn="l"/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93725" algn="l"/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93725" algn="l"/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93725" algn="l"/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93725" algn="l"/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93725" algn="l"/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93725" algn="l"/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93725" algn="l"/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eaLnBrk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SzPct val="45000"/>
            </a:pPr>
            <a:r>
              <a:rPr lang="en-US" altLang="en-US" sz="2800" dirty="0">
                <a:solidFill>
                  <a:srgbClr val="464846"/>
                </a:solidFill>
                <a:latin typeface="Calibri (bODY)"/>
              </a:rPr>
              <a:t>Núvirði eingreiðslu vex með vaxtavöxtum og verður að framtíðarvirði eingreiðslunnar.</a:t>
            </a:r>
          </a:p>
          <a:p>
            <a:pPr lvl="1" eaLnBrk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SzPct val="45000"/>
              <a:buFont typeface="Wingdings" pitchFamily="2" charset="2"/>
              <a:buChar char=""/>
            </a:pPr>
            <a:r>
              <a:rPr lang="en-US" altLang="en-US" sz="2400" dirty="0">
                <a:solidFill>
                  <a:srgbClr val="464846"/>
                </a:solidFill>
                <a:latin typeface="Calibri (bODY)"/>
              </a:rPr>
              <a:t>Fjárhæð sem er ávöxtuð með vöxtum um tiltekinn tíma vex með vaxtavöxtum og verður að hærri fjárhæð.</a:t>
            </a:r>
          </a:p>
          <a:p>
            <a:pPr eaLnBrk="1">
              <a:lnSpc>
                <a:spcPct val="100000"/>
              </a:lnSpc>
              <a:spcAft>
                <a:spcPct val="0"/>
              </a:spcAft>
              <a:buSzPct val="45000"/>
              <a:buFont typeface="Wingdings" pitchFamily="2" charset="2"/>
              <a:buChar char=""/>
            </a:pPr>
            <a:endParaRPr lang="en-US" altLang="en-US" sz="2000" dirty="0">
              <a:solidFill>
                <a:srgbClr val="464846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1">
            <a:extLst>
              <a:ext uri="{FF2B5EF4-FFF2-40B4-BE49-F238E27FC236}">
                <a16:creationId xmlns:a16="http://schemas.microsoft.com/office/drawing/2014/main" id="{30FFB140-1851-EF4C-87A6-5D158CA3B925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872704" y="270296"/>
            <a:ext cx="8247063" cy="782638"/>
          </a:xfrm>
          <a:prstGeom prst="rect">
            <a:avLst/>
          </a:prstGeom>
          <a:noFill/>
          <a:ln>
            <a:noFill/>
            <a:prstDash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rot="0" spcFirstLastPara="0" vertOverflow="overflow" horzOverflow="overflow" vert="horz" wrap="square" lIns="90000" tIns="45000" rIns="90000" bIns="4500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marL="0" marR="0" lvl="0" indent="0" algn="l" defTabSz="457200" rtl="0" eaLnBrk="1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 Light (Headings)"/>
                <a:ea typeface="Microsoft YaHei" panose="020B0503020204020204" pitchFamily="34" charset="-122"/>
                <a:cs typeface="+mn-cs"/>
              </a:rPr>
              <a:t>7.2 Námsmarkmið 2: Útskýra hvernig framtíðarvirði fjárhæða er reiknað fyrir eitt tímabil.</a:t>
            </a:r>
          </a:p>
        </p:txBody>
      </p:sp>
      <p:sp>
        <p:nvSpPr>
          <p:cNvPr id="14340" name="Rectangle 3">
            <a:extLst>
              <a:ext uri="{FF2B5EF4-FFF2-40B4-BE49-F238E27FC236}">
                <a16:creationId xmlns:a16="http://schemas.microsoft.com/office/drawing/2014/main" id="{01F740B7-2ED8-EC4B-856C-BFD3D8D391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400" y="1736725"/>
            <a:ext cx="10514013" cy="3100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  <a:tab pos="9410700" algn="l"/>
                <a:tab pos="101346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  <a:tab pos="9410700" algn="l"/>
                <a:tab pos="101346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  <a:tab pos="9410700" algn="l"/>
                <a:tab pos="101346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  <a:tab pos="9410700" algn="l"/>
                <a:tab pos="10134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  <a:tab pos="9410700" algn="l"/>
                <a:tab pos="10134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  <a:tab pos="9410700" algn="l"/>
                <a:tab pos="10134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  <a:tab pos="9410700" algn="l"/>
                <a:tab pos="10134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  <a:tab pos="9410700" algn="l"/>
                <a:tab pos="10134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  <a:tab pos="9410700" algn="l"/>
                <a:tab pos="10134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eaLnBrk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64846"/>
              </a:buClr>
              <a:buSzPct val="45000"/>
            </a:pPr>
            <a:r>
              <a:rPr lang="en-US" altLang="en-US" sz="2800" dirty="0">
                <a:solidFill>
                  <a:srgbClr val="464846"/>
                </a:solidFill>
                <a:latin typeface="Calibri (bODY)"/>
              </a:rPr>
              <a:t>Ef þú fjárfestir $1,000 í eitt ár og fjárfestingin ber 5% vexti verður hún $1,050 virði í lok ársins.</a:t>
            </a:r>
          </a:p>
          <a:p>
            <a:pPr lvl="1" eaLnBrk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64846"/>
              </a:buClr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srgbClr val="464846"/>
                </a:solidFill>
                <a:latin typeface="Calibri (bODY)"/>
              </a:rPr>
              <a:t>Margfaldaðu $1,000 með 1.05 = $1,050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1">
            <a:extLst>
              <a:ext uri="{FF2B5EF4-FFF2-40B4-BE49-F238E27FC236}">
                <a16:creationId xmlns:a16="http://schemas.microsoft.com/office/drawing/2014/main" id="{5ABADB74-C450-0844-A74E-7BC920DB4BCC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855452" y="244361"/>
            <a:ext cx="8247063" cy="782638"/>
          </a:xfrm>
          <a:prstGeom prst="rect">
            <a:avLst/>
          </a:prstGeom>
          <a:noFill/>
          <a:ln>
            <a:noFill/>
            <a:prstDash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rot="0" spcFirstLastPara="0" vertOverflow="overflow" horzOverflow="overflow" vert="horz" wrap="square" lIns="90000" tIns="45000" rIns="90000" bIns="4500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marL="0" marR="0" lvl="0" indent="0" algn="l" defTabSz="457200" rtl="0" eaLnBrk="1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 Light (Headings)"/>
                <a:ea typeface="Microsoft YaHei" panose="020B0503020204020204" pitchFamily="34" charset="-122"/>
                <a:cs typeface="+mn-cs"/>
              </a:rPr>
              <a:t>7.2 Námsmarkmið 3: Lýsa áhrifum vaxtavaxta.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412" name="Rectangle 3">
                <a:extLst>
                  <a:ext uri="{FF2B5EF4-FFF2-40B4-BE49-F238E27FC236}">
                    <a16:creationId xmlns:a16="http://schemas.microsoft.com/office/drawing/2014/main" id="{7E310116-BD5E-BE48-8A56-58E229E6F40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38200" y="1293776"/>
                <a:ext cx="10514013" cy="490061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lIns="90000" tIns="45000" rIns="90000" bIns="45000"/>
              <a:lstStyle>
                <a:lvl1pPr>
                  <a:lnSpc>
                    <a:spcPct val="93000"/>
                  </a:lnSpc>
                  <a:spcAft>
                    <a:spcPts val="1425"/>
                  </a:spcAft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  <a:tab pos="9410700" algn="l"/>
                    <a:tab pos="10134600" algn="l"/>
                  </a:tabLst>
                  <a:defRPr sz="3200">
                    <a:solidFill>
                      <a:srgbClr val="000000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1pPr>
                <a:lvl2pPr>
                  <a:lnSpc>
                    <a:spcPct val="93000"/>
                  </a:lnSpc>
                  <a:spcAft>
                    <a:spcPts val="1138"/>
                  </a:spcAft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  <a:tab pos="9410700" algn="l"/>
                    <a:tab pos="10134600" algn="l"/>
                  </a:tabLst>
                  <a:defRPr sz="2800">
                    <a:solidFill>
                      <a:srgbClr val="000000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2pPr>
                <a:lvl3pPr>
                  <a:lnSpc>
                    <a:spcPct val="93000"/>
                  </a:lnSpc>
                  <a:spcAft>
                    <a:spcPts val="850"/>
                  </a:spcAft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  <a:tab pos="9410700" algn="l"/>
                    <a:tab pos="10134600" algn="l"/>
                  </a:tabLst>
                  <a:defRPr sz="2400">
                    <a:solidFill>
                      <a:srgbClr val="000000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3pPr>
                <a:lvl4pPr>
                  <a:lnSpc>
                    <a:spcPct val="93000"/>
                  </a:lnSpc>
                  <a:spcAft>
                    <a:spcPts val="575"/>
                  </a:spcAft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  <a:tab pos="9410700" algn="l"/>
                    <a:tab pos="10134600" algn="l"/>
                  </a:tabLst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4pPr>
                <a:lvl5pPr>
                  <a:lnSpc>
                    <a:spcPct val="93000"/>
                  </a:lnSpc>
                  <a:spcAft>
                    <a:spcPts val="288"/>
                  </a:spcAft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  <a:tab pos="9410700" algn="l"/>
                    <a:tab pos="10134600" algn="l"/>
                  </a:tabLst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5pPr>
                <a:lvl6pPr marL="2514600" indent="-228600" defTabSz="457200" eaLnBrk="0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ts val="288"/>
                  </a:spcAft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  <a:tab pos="9410700" algn="l"/>
                    <a:tab pos="10134600" algn="l"/>
                  </a:tabLst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6pPr>
                <a:lvl7pPr marL="2971800" indent="-228600" defTabSz="457200" eaLnBrk="0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ts val="288"/>
                  </a:spcAft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  <a:tab pos="9410700" algn="l"/>
                    <a:tab pos="10134600" algn="l"/>
                  </a:tabLst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7pPr>
                <a:lvl8pPr marL="3429000" indent="-228600" defTabSz="457200" eaLnBrk="0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ts val="288"/>
                  </a:spcAft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  <a:tab pos="9410700" algn="l"/>
                    <a:tab pos="10134600" algn="l"/>
                  </a:tabLst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8pPr>
                <a:lvl9pPr marL="3886200" indent="-228600" defTabSz="457200" eaLnBrk="0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ts val="288"/>
                  </a:spcAft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  <a:tab pos="9410700" algn="l"/>
                    <a:tab pos="10134600" algn="l"/>
                  </a:tabLst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9pPr>
              </a:lstStyle>
              <a:p>
                <a:pPr marL="228600" lvl="1" indent="-228600" eaLnBrk="1">
                  <a:lnSpc>
                    <a:spcPct val="90000"/>
                  </a:lnSpc>
                  <a:spcBef>
                    <a:spcPts val="1000"/>
                  </a:spcBef>
                  <a:spcAft>
                    <a:spcPct val="0"/>
                  </a:spcAft>
                  <a:buSzPct val="45000"/>
                  <a:buFont typeface="Wingdings" pitchFamily="2" charset="2"/>
                  <a:buChar char=""/>
                  <a:defRPr/>
                </a:pPr>
                <a:r>
                  <a:rPr lang="en-US" altLang="en-US" dirty="0">
                    <a:solidFill>
                      <a:srgbClr val="464846"/>
                    </a:solidFill>
                    <a:latin typeface="Calibri (Body)"/>
                  </a:rPr>
                  <a:t>Ef þú fjárfestir $1,000 á 5% vöxtum í fimm ár og lætur vextina leggjast við höfuðstólinn verður fjárhæðin $1,276.28. </a:t>
                </a:r>
              </a:p>
              <a:p>
                <a:pPr marL="688975" lvl="2" eaLnBrk="1">
                  <a:lnSpc>
                    <a:spcPct val="90000"/>
                  </a:lnSpc>
                  <a:spcBef>
                    <a:spcPts val="1000"/>
                  </a:spcBef>
                  <a:spcAft>
                    <a:spcPct val="0"/>
                  </a:spcAft>
                  <a:buSzPct val="45000"/>
                  <a:buFont typeface="Wingdings" pitchFamily="2" charset="2"/>
                  <a:buChar char=""/>
                  <a:tabLst>
                    <a:tab pos="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  <a:tab pos="9410700" algn="l"/>
                    <a:tab pos="10134600" algn="l"/>
                  </a:tabLst>
                  <a:defRPr/>
                </a:pPr>
                <a:r>
                  <a:rPr lang="en-US" altLang="en-US" dirty="0">
                    <a:solidFill>
                      <a:srgbClr val="464846"/>
                    </a:solidFill>
                    <a:latin typeface="Calibri (Body)"/>
                  </a:rPr>
                  <a:t>Útreikningurinn felst í að margfalda 1,000 fimm sinnum með 1.05.</a:t>
                </a:r>
              </a:p>
              <a:p>
                <a:pPr marL="688975" lvl="2" eaLnBrk="1">
                  <a:lnSpc>
                    <a:spcPct val="90000"/>
                  </a:lnSpc>
                  <a:spcBef>
                    <a:spcPts val="1000"/>
                  </a:spcBef>
                  <a:spcAft>
                    <a:spcPct val="0"/>
                  </a:spcAft>
                  <a:buSzPct val="45000"/>
                  <a:buFont typeface="Wingdings" pitchFamily="2" charset="2"/>
                  <a:buChar char=""/>
                  <a:tabLst>
                    <a:tab pos="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  <a:tab pos="9410700" algn="l"/>
                    <a:tab pos="10134600" algn="l"/>
                  </a:tabLst>
                  <a:defRPr/>
                </a:pPr>
                <a:r>
                  <a:rPr lang="en-US" altLang="en-US" dirty="0">
                    <a:solidFill>
                      <a:srgbClr val="464846"/>
                    </a:solidFill>
                    <a:latin typeface="Calibri (Body)"/>
                  </a:rPr>
                  <a:t>1,000 × 1.05 × 1.05 × 1.05 × 1.05 × 1.05 eða 1,000 × (1.05)</a:t>
                </a:r>
                <a:r>
                  <a:rPr lang="en-US" altLang="en-US" baseline="30000" dirty="0">
                    <a:solidFill>
                      <a:srgbClr val="464846"/>
                    </a:solidFill>
                    <a:latin typeface="Calibri (Body)"/>
                  </a:rPr>
                  <a:t>5</a:t>
                </a:r>
                <a:endParaRPr lang="en-US" altLang="en-US" sz="2400" dirty="0">
                  <a:solidFill>
                    <a:srgbClr val="464846"/>
                  </a:solidFill>
                  <a:latin typeface="Calibri (Body)"/>
                </a:endParaRPr>
              </a:p>
              <a:p>
                <a:pPr marL="228600" indent="-228600" eaLnBrk="1">
                  <a:lnSpc>
                    <a:spcPct val="90000"/>
                  </a:lnSpc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/>
                </a:pPr>
                <a:r>
                  <a:rPr lang="en-US" altLang="en-US" sz="2800" dirty="0">
                    <a:solidFill>
                      <a:srgbClr val="464846"/>
                    </a:solidFill>
                    <a:latin typeface="Calibri (Body)"/>
                  </a:rPr>
                  <a:t>Án vaxtavaxta væri fjárfestingin þess í stað $1,250 virði.</a:t>
                </a:r>
              </a:p>
              <a:p>
                <a:pPr marL="688975" lvl="2" eaLnBrk="1">
                  <a:lnSpc>
                    <a:spcPct val="90000"/>
                  </a:lnSpc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tabLst>
                    <a:tab pos="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  <a:tab pos="9410700" algn="l"/>
                    <a:tab pos="10134600" algn="l"/>
                  </a:tabLst>
                  <a:defRPr/>
                </a:pPr>
                <a:r>
                  <a:rPr lang="en-US" altLang="en-US" dirty="0">
                    <a:solidFill>
                      <a:srgbClr val="464846"/>
                    </a:solidFill>
                    <a:latin typeface="Calibri (Body)"/>
                  </a:rPr>
                  <a:t>$1,000 fjárfesting á 5% vöxtum skilar $50 í vexti á ári. Heildarvextir eftir fimm ár yrðu </a:t>
                </a:r>
                <a14:m>
                  <m:oMath xmlns:m="http://schemas.openxmlformats.org/officeDocument/2006/math">
                    <m:r>
                      <a:rPr lang="en-US" altLang="en-US" i="1" dirty="0" smtClean="0">
                        <a:solidFill>
                          <a:srgbClr val="464846"/>
                        </a:solidFill>
                        <a:latin typeface="Cambria Math" panose="02040503050406030204" pitchFamily="18" charset="0"/>
                      </a:rPr>
                      <m:t>$50 × 5 = $250</m:t>
                    </m:r>
                  </m:oMath>
                </a14:m>
                <a:r>
                  <a:rPr lang="en-US" altLang="en-US" dirty="0">
                    <a:solidFill>
                      <a:srgbClr val="464846"/>
                    </a:solidFill>
                    <a:latin typeface="Calibri (Body)"/>
                  </a:rPr>
                  <a:t>, og við þá fjárhæð bætist upphaflega $1,000 fjárfestingin.</a:t>
                </a:r>
              </a:p>
              <a:p>
                <a:pPr marL="228600" lvl="1" indent="-228600" eaLnBrk="1">
                  <a:lnSpc>
                    <a:spcPct val="90000"/>
                  </a:lnSpc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/>
                </a:pPr>
                <a:r>
                  <a:rPr lang="en-US" altLang="en-US" dirty="0">
                    <a:solidFill>
                      <a:srgbClr val="464846"/>
                    </a:solidFill>
                    <a:latin typeface="Calibri (Body)"/>
                  </a:rPr>
                  <a:t>Eftir fimm ár er fjárfestingin með vaxtavöxtum $26.28 verðmætari en fjárfestingin án vaxtavaxta.</a:t>
                </a:r>
              </a:p>
              <a:p>
                <a:pPr eaLnBrk="1">
                  <a:lnSpc>
                    <a:spcPct val="100000"/>
                  </a:lnSpc>
                  <a:spcAft>
                    <a:spcPct val="0"/>
                  </a:spcAft>
                  <a:buSzPct val="45000"/>
                  <a:buFont typeface="Wingdings" pitchFamily="2" charset="2"/>
                  <a:buChar char=""/>
                  <a:defRPr/>
                </a:pPr>
                <a:endParaRPr lang="en-US" altLang="en-US" sz="2800" dirty="0">
                  <a:solidFill>
                    <a:srgbClr val="464846"/>
                  </a:solidFill>
                  <a:latin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7412" name="Rectangle 3">
                <a:extLst>
                  <a:ext uri="{FF2B5EF4-FFF2-40B4-BE49-F238E27FC236}">
                    <a16:creationId xmlns:a16="http://schemas.microsoft.com/office/drawing/2014/main" id="{7E310116-BD5E-BE48-8A56-58E229E6F40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38200" y="1293776"/>
                <a:ext cx="10514013" cy="4900613"/>
              </a:xfrm>
              <a:prstGeom prst="rect">
                <a:avLst/>
              </a:prstGeom>
              <a:blipFill>
                <a:blip r:embed="rId4"/>
                <a:stretch>
                  <a:fillRect l="-1102" t="-1990" r="-1856" b="-6841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1">
            <a:extLst>
              <a:ext uri="{FF2B5EF4-FFF2-40B4-BE49-F238E27FC236}">
                <a16:creationId xmlns:a16="http://schemas.microsoft.com/office/drawing/2014/main" id="{CF593267-1EE2-2745-B332-4B0A8CA3210B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838200" y="296117"/>
            <a:ext cx="8839994" cy="782638"/>
          </a:xfrm>
          <a:prstGeom prst="rect">
            <a:avLst/>
          </a:prstGeom>
          <a:noFill/>
          <a:ln>
            <a:noFill/>
            <a:prstDash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rot="0" spcFirstLastPara="0" vertOverflow="overflow" horzOverflow="overflow" vert="horz" wrap="square" lIns="90000" tIns="45000" rIns="90000" bIns="4500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marL="0" marR="0" lvl="0" indent="0" algn="l" defTabSz="457200" rtl="0" eaLnBrk="1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 Light (Headings)"/>
                <a:ea typeface="Microsoft YaHei" panose="020B0503020204020204" pitchFamily="34" charset="-122"/>
                <a:cs typeface="+mn-cs"/>
              </a:rPr>
              <a:t>7.3 Námsmarkmið 1: Útskýra hvernig framtíðarvirði fjárhæða er reiknað.</a:t>
            </a:r>
          </a:p>
        </p:txBody>
      </p:sp>
      <p:sp>
        <p:nvSpPr>
          <p:cNvPr id="19460" name="Rectangle 3">
            <a:extLst>
              <a:ext uri="{FF2B5EF4-FFF2-40B4-BE49-F238E27FC236}">
                <a16:creationId xmlns:a16="http://schemas.microsoft.com/office/drawing/2014/main" id="{46856B08-4B3D-9F47-8E72-657A3BA0EB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1371600"/>
            <a:ext cx="10514013" cy="4191000"/>
          </a:xfrm>
          <a:prstGeom prst="rect">
            <a:avLst/>
          </a:prstGeom>
          <a:noFill/>
          <a:ln>
            <a:noFill/>
          </a:ln>
          <a:effectLst/>
        </p:spPr>
        <p:txBody>
          <a:bodyPr lIns="90000" tIns="45000" rIns="90000" bIns="45000"/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  <a:tab pos="101346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  <a:tab pos="101346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  <a:tab pos="101346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  <a:tab pos="10134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  <a:tab pos="10134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  <a:tab pos="10134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  <a:tab pos="10134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  <a:tab pos="10134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  <a:tab pos="10134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eaLnBrk="1">
              <a:lnSpc>
                <a:spcPct val="100000"/>
              </a:lnSpc>
              <a:spcAft>
                <a:spcPct val="0"/>
              </a:spcAft>
              <a:buSzPct val="45000"/>
              <a:defRPr/>
            </a:pPr>
            <a:r>
              <a:rPr lang="en-US" altLang="en-US" sz="2800" dirty="0">
                <a:solidFill>
                  <a:srgbClr val="464846"/>
                </a:solidFill>
                <a:latin typeface="Calibri (bODY)"/>
                <a:cs typeface="DejaVu Sans" charset="0"/>
              </a:rPr>
              <a:t>Formúlan til að reikna framtíðarvirði stakrar greiðslu með tiltekið núvirði er:</a:t>
            </a:r>
          </a:p>
          <a:p>
            <a:pPr eaLnBrk="1">
              <a:lnSpc>
                <a:spcPct val="100000"/>
              </a:lnSpc>
              <a:spcAft>
                <a:spcPct val="0"/>
              </a:spcAft>
              <a:buSzPct val="45000"/>
              <a:buFont typeface="Wingdings" panose="05000000000000000000" pitchFamily="2" charset="2"/>
              <a:buChar char=""/>
              <a:defRPr/>
            </a:pPr>
            <a:endParaRPr lang="en-US" altLang="en-US" sz="2800" dirty="0">
              <a:solidFill>
                <a:srgbClr val="464846"/>
              </a:solidFill>
              <a:latin typeface="Calibri" panose="020F0502020204030204" pitchFamily="34" charset="0"/>
              <a:cs typeface="DejaVu Sans" charset="0"/>
            </a:endParaRPr>
          </a:p>
          <a:p>
            <a:pPr lvl="1" eaLnBrk="1">
              <a:lnSpc>
                <a:spcPct val="100000"/>
              </a:lnSpc>
              <a:spcAft>
                <a:spcPct val="0"/>
              </a:spcAft>
              <a:buSzPct val="45000"/>
              <a:buFont typeface="Wingdings" panose="05000000000000000000" pitchFamily="2" charset="2"/>
              <a:buChar char=""/>
              <a:defRPr/>
            </a:pPr>
            <a:endParaRPr lang="en-US" altLang="en-US" dirty="0">
              <a:solidFill>
                <a:srgbClr val="464846"/>
              </a:solidFill>
              <a:latin typeface="Calibri" panose="020F0502020204030204" pitchFamily="34" charset="0"/>
              <a:cs typeface="DejaVu Sans" charset="0"/>
            </a:endParaRPr>
          </a:p>
          <a:p>
            <a:pPr marL="0" lvl="1" indent="0" eaLnBrk="1">
              <a:lnSpc>
                <a:spcPct val="100000"/>
              </a:lnSpc>
              <a:spcAft>
                <a:spcPct val="0"/>
              </a:spcAft>
              <a:buSzPct val="45000"/>
              <a:defRPr/>
            </a:pPr>
            <a:r>
              <a:rPr lang="en-US" altLang="en-US" dirty="0">
                <a:solidFill>
                  <a:srgbClr val="464846"/>
                </a:solidFill>
                <a:latin typeface="Calibri (bODY)"/>
                <a:cs typeface="DejaVu Sans" charset="0"/>
              </a:rPr>
              <a:t>þar sem </a:t>
            </a:r>
          </a:p>
          <a:p>
            <a:pPr marL="685800" lvl="1" indent="-228600" eaLnBrk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US" altLang="en-US" sz="2400" dirty="0">
                <a:solidFill>
                  <a:srgbClr val="464846"/>
                </a:solidFill>
                <a:latin typeface="Calibri (bODY)"/>
                <a:cs typeface="DejaVu Sans" charset="0"/>
              </a:rPr>
              <a:t>FV = framtíðarvirði</a:t>
            </a:r>
          </a:p>
          <a:p>
            <a:pPr marL="685800" lvl="1" indent="-228600" eaLnBrk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US" altLang="en-US" sz="2400" dirty="0">
                <a:solidFill>
                  <a:srgbClr val="464846"/>
                </a:solidFill>
                <a:latin typeface="Calibri (bODY)"/>
                <a:cs typeface="DejaVu Sans" charset="0"/>
              </a:rPr>
              <a:t>PV = núvirði</a:t>
            </a:r>
          </a:p>
          <a:p>
            <a:pPr marL="685800" lvl="1" indent="-228600" eaLnBrk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US" altLang="en-US" sz="2400" i="1" dirty="0">
                <a:solidFill>
                  <a:srgbClr val="464846"/>
                </a:solidFill>
                <a:latin typeface="Calibri (bODY)"/>
                <a:cs typeface="DejaVu Sans" charset="0"/>
              </a:rPr>
              <a:t>r</a:t>
            </a:r>
            <a:r>
              <a:rPr lang="en-US" altLang="en-US" sz="2400" dirty="0">
                <a:solidFill>
                  <a:srgbClr val="464846"/>
                </a:solidFill>
                <a:latin typeface="Calibri (bODY)"/>
                <a:cs typeface="DejaVu Sans" charset="0"/>
              </a:rPr>
              <a:t> = vextir </a:t>
            </a:r>
          </a:p>
          <a:p>
            <a:pPr marL="685800" lvl="1" indent="-228600" eaLnBrk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US" altLang="en-US" sz="2400" i="1" dirty="0">
                <a:solidFill>
                  <a:srgbClr val="464846"/>
                </a:solidFill>
                <a:latin typeface="Calibri (bODY)"/>
                <a:cs typeface="DejaVu Sans" charset="0"/>
              </a:rPr>
              <a:t>n</a:t>
            </a:r>
            <a:r>
              <a:rPr lang="en-US" altLang="en-US" sz="2400" dirty="0">
                <a:solidFill>
                  <a:srgbClr val="464846"/>
                </a:solidFill>
                <a:latin typeface="Calibri (bODY)"/>
                <a:cs typeface="DejaVu Sans" charset="0"/>
              </a:rPr>
              <a:t> = fjöldi tímabila</a:t>
            </a:r>
          </a:p>
          <a:p>
            <a:pPr eaLnBrk="1">
              <a:lnSpc>
                <a:spcPct val="100000"/>
              </a:lnSpc>
              <a:spcAft>
                <a:spcPct val="0"/>
              </a:spcAft>
              <a:buSzPct val="45000"/>
              <a:defRPr/>
            </a:pPr>
            <a:r>
              <a:rPr lang="en-US" altLang="en-US" sz="2800" dirty="0">
                <a:solidFill>
                  <a:srgbClr val="464846"/>
                </a:solidFill>
                <a:latin typeface="Calibri" panose="020F0502020204030204" pitchFamily="34" charset="0"/>
                <a:cs typeface="DejaVu Sans" charset="0"/>
              </a:rPr>
              <a:t> </a:t>
            </a:r>
          </a:p>
          <a:p>
            <a:pPr eaLnBrk="1">
              <a:lnSpc>
                <a:spcPct val="100000"/>
              </a:lnSpc>
              <a:spcAft>
                <a:spcPct val="0"/>
              </a:spcAft>
              <a:buSzPct val="45000"/>
              <a:buFont typeface="Wingdings" panose="05000000000000000000" pitchFamily="2" charset="2"/>
              <a:buChar char=""/>
              <a:defRPr/>
            </a:pPr>
            <a:endParaRPr lang="en-US" altLang="en-US" sz="2800" dirty="0">
              <a:solidFill>
                <a:srgbClr val="464846"/>
              </a:solidFill>
              <a:latin typeface="Calibri" panose="020F0502020204030204" pitchFamily="34" charset="0"/>
              <a:cs typeface="DejaVu Sans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00A79ECE-14C7-4039-A232-A351ECEBBC07}"/>
                  </a:ext>
                </a:extLst>
              </p:cNvPr>
              <p:cNvSpPr txBox="1"/>
              <p:nvPr/>
            </p:nvSpPr>
            <p:spPr>
              <a:xfrm>
                <a:off x="2896394" y="2294438"/>
                <a:ext cx="3353594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2400" i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FV</m:t>
                      </m:r>
                      <m:r>
                        <a:rPr lang="en-US" sz="2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sz="2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PV</m:t>
                      </m:r>
                      <m:r>
                        <a:rPr lang="en-US" sz="2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US" sz="2400" i="1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(1+</m:t>
                          </m:r>
                          <m:r>
                            <a:rPr lang="en-US" sz="2400" i="1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  <m:r>
                            <a:rPr lang="en-US" sz="240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US" sz="2400" i="1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</m:oMath>
                  </m:oMathPara>
                </a14:m>
                <a:endParaRPr 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00A79ECE-14C7-4039-A232-A351ECEBBC0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96394" y="2294438"/>
                <a:ext cx="3353594" cy="73866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1">
            <a:extLst>
              <a:ext uri="{FF2B5EF4-FFF2-40B4-BE49-F238E27FC236}">
                <a16:creationId xmlns:a16="http://schemas.microsoft.com/office/drawing/2014/main" id="{947F0E00-B2B1-D745-8B99-BF02A132E597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662733" y="187325"/>
            <a:ext cx="9097963" cy="1000125"/>
          </a:xfrm>
          <a:prstGeom prst="rect">
            <a:avLst/>
          </a:prstGeom>
          <a:noFill/>
          <a:ln>
            <a:noFill/>
            <a:prstDash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rot="0" spcFirstLastPara="0" vertOverflow="overflow" horzOverflow="overflow" vert="horz" wrap="square" lIns="90000" tIns="45000" rIns="90000" bIns="4500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marL="0" marR="0" lvl="0" indent="0" algn="l" defTabSz="457200" rtl="0" eaLnBrk="1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b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Microsoft YaHei" panose="020B0503020204020204" pitchFamily="34" charset="-122"/>
                <a:cs typeface="+mn-cs"/>
              </a:rPr>
            </a:b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 Light (Headings)"/>
                <a:ea typeface="Microsoft YaHei" panose="020B0503020204020204" pitchFamily="34" charset="-122"/>
                <a:cs typeface="+mn-cs"/>
              </a:rPr>
              <a:t>7.3 Námsmarkmið 1: Útskýra hvernig framtíðarvirði fjárhæða er reiknað.</a:t>
            </a:r>
            <a:b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 Light (Headings)"/>
                <a:ea typeface="Microsoft YaHei" panose="020B0503020204020204" pitchFamily="34" charset="-122"/>
                <a:cs typeface="+mn-cs"/>
              </a:rPr>
            </a:br>
            <a:endParaRPr kumimoji="0" lang="en-US" alt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 Light (Headings)"/>
              <a:ea typeface="Microsoft YaHei" panose="020B0503020204020204" pitchFamily="34" charset="-122"/>
              <a:cs typeface="+mn-cs"/>
            </a:endParaRPr>
          </a:p>
        </p:txBody>
      </p:sp>
      <p:sp>
        <p:nvSpPr>
          <p:cNvPr id="21507" name="Rectangle 2">
            <a:extLst>
              <a:ext uri="{FF2B5EF4-FFF2-40B4-BE49-F238E27FC236}">
                <a16:creationId xmlns:a16="http://schemas.microsoft.com/office/drawing/2014/main" id="{471AFFC5-9E92-FC4F-9804-BE85F3685A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2325" y="1096963"/>
            <a:ext cx="10698163" cy="4246562"/>
          </a:xfrm>
          <a:prstGeom prst="rect">
            <a:avLst/>
          </a:prstGeom>
          <a:noFill/>
          <a:ln>
            <a:noFill/>
          </a:ln>
          <a:effectLst/>
        </p:spPr>
        <p:txBody>
          <a:bodyPr lIns="90000" tIns="45000" rIns="90000" bIns="45000"/>
          <a:lstStyle>
            <a:lvl1pPr marL="228600" indent="-227013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  <a:tab pos="9410700" algn="l"/>
                <a:tab pos="101346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  <a:tab pos="9410700" algn="l"/>
                <a:tab pos="101346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  <a:tab pos="9410700" algn="l"/>
                <a:tab pos="101346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  <a:tab pos="9410700" algn="l"/>
                <a:tab pos="10134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  <a:tab pos="9410700" algn="l"/>
                <a:tab pos="10134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  <a:tab pos="9410700" algn="l"/>
                <a:tab pos="10134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  <a:tab pos="9410700" algn="l"/>
                <a:tab pos="10134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  <a:tab pos="9410700" algn="l"/>
                <a:tab pos="10134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  <a:tab pos="9410700" algn="l"/>
                <a:tab pos="10134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marL="1587" indent="0" eaLnBrk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64846"/>
              </a:buClr>
              <a:buSzPct val="45000"/>
              <a:defRPr/>
            </a:pPr>
            <a:r>
              <a:rPr lang="en-US" altLang="en-US" sz="2800" dirty="0">
                <a:solidFill>
                  <a:srgbClr val="464846"/>
                </a:solidFill>
                <a:latin typeface="Calibri (bODY)"/>
              </a:rPr>
              <a:t>Með þessari einu formúlu má leysa öll dæmi um tímavirði peninga.</a:t>
            </a:r>
          </a:p>
          <a:p>
            <a:pPr lvl="1" eaLnBrk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64846"/>
              </a:buClr>
              <a:buSzPct val="45000"/>
              <a:buFont typeface="Wingdings" pitchFamily="2" charset="2"/>
              <a:buChar char=""/>
              <a:defRPr/>
            </a:pPr>
            <a:r>
              <a:rPr lang="en-US" altLang="en-US" sz="2000" dirty="0">
                <a:solidFill>
                  <a:srgbClr val="464846"/>
                </a:solidFill>
                <a:latin typeface="Calibri (bODY)"/>
              </a:rPr>
              <a:t>Umrita má formúluna þannig að leysa megi fyrir hverja breytu sem háða breytu ef þrjár óháðar breytur eru gefnar.</a:t>
            </a:r>
          </a:p>
          <a:p>
            <a:pPr marL="283464" indent="-283464" eaLnBrk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64846"/>
              </a:buClr>
              <a:buSzPct val="45000"/>
              <a:buFont typeface="Wingdings" pitchFamily="2" charset="2"/>
              <a:buChar char=""/>
              <a:tabLst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  <a:tab pos="9410700" algn="l"/>
                <a:tab pos="10134600" algn="l"/>
              </a:tabLst>
              <a:defRPr/>
            </a:pPr>
            <a:r>
              <a:rPr lang="en-US" altLang="en-US" sz="2400" dirty="0">
                <a:solidFill>
                  <a:srgbClr val="464846"/>
                </a:solidFill>
                <a:latin typeface="Calibri (bODY)"/>
              </a:rPr>
              <a:t>Góð aðferð við lausn dæma um tímavirði peninga er að útbúa töflu fyrir hvert dæmi þar sem þekktar óháðar breytur og óþekkta háða breytan, það sem finna á, eru tilgreindar. </a:t>
            </a:r>
          </a:p>
          <a:p>
            <a:pPr lvl="1" eaLnBrk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64846"/>
              </a:buClr>
              <a:buSzPct val="45000"/>
              <a:buFont typeface="Wingdings" pitchFamily="2" charset="2"/>
              <a:buChar char=""/>
              <a:defRPr/>
            </a:pPr>
            <a:r>
              <a:rPr lang="en-US" altLang="en-US" sz="2000" dirty="0">
                <a:solidFill>
                  <a:srgbClr val="464846"/>
                </a:solidFill>
                <a:latin typeface="Calibri (bODY)"/>
              </a:rPr>
              <a:t>Slík tafla skipuleggur gögnin þannig að nota megi fjármálareiknivél eða föll í Excel</a:t>
            </a:r>
            <a:r>
              <a:rPr lang="en-US" altLang="en-US" sz="2000" dirty="0">
                <a:solidFill>
                  <a:srgbClr val="464846"/>
                </a:solidFill>
                <a:latin typeface="Calibri" panose="020F0502020204030204" pitchFamily="34" charset="0"/>
              </a:rPr>
              <a:t>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1">
            <a:extLst>
              <a:ext uri="{FF2B5EF4-FFF2-40B4-BE49-F238E27FC236}">
                <a16:creationId xmlns:a16="http://schemas.microsoft.com/office/drawing/2014/main" id="{E937EBBA-7284-F84C-8E07-8BED218D8DD5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729915" y="142875"/>
            <a:ext cx="9097963" cy="1000125"/>
          </a:xfrm>
          <a:prstGeom prst="rect">
            <a:avLst/>
          </a:prstGeom>
          <a:noFill/>
          <a:ln>
            <a:noFill/>
            <a:prstDash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rot="0" spcFirstLastPara="0" vertOverflow="overflow" horzOverflow="overflow" vert="horz" wrap="square" lIns="90000" tIns="45000" rIns="90000" bIns="4500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marL="0" marR="0" lvl="0" indent="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b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Microsoft YaHei" panose="020B0503020204020204" pitchFamily="34" charset="-122"/>
                <a:cs typeface="+mn-cs"/>
              </a:rPr>
            </a:b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 Light (Headings)"/>
                <a:ea typeface="Microsoft YaHei" panose="020B0503020204020204" pitchFamily="34" charset="-122"/>
                <a:cs typeface="+mn-cs"/>
              </a:rPr>
              <a:t>7.3 Námsmarkmið 2: Útskýra hvernig núvirði fjárhæða er reiknað.</a:t>
            </a:r>
            <a:b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Microsoft YaHei" panose="020B0503020204020204" pitchFamily="34" charset="-122"/>
                <a:cs typeface="+mn-cs"/>
              </a:rPr>
            </a:br>
            <a:endParaRPr kumimoji="0" lang="en-US" alt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Microsoft YaHei" panose="020B0503020204020204" pitchFamily="34" charset="-122"/>
              <a:cs typeface="+mn-cs"/>
            </a:endParaRPr>
          </a:p>
        </p:txBody>
      </p:sp>
      <p:sp>
        <p:nvSpPr>
          <p:cNvPr id="23555" name="Rectangle 2">
            <a:extLst>
              <a:ext uri="{FF2B5EF4-FFF2-40B4-BE49-F238E27FC236}">
                <a16:creationId xmlns:a16="http://schemas.microsoft.com/office/drawing/2014/main" id="{DC681FA4-1BC8-8E41-B5FA-D99DAB37E2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2325" y="1096962"/>
            <a:ext cx="10698163" cy="4541837"/>
          </a:xfrm>
          <a:prstGeom prst="rect">
            <a:avLst/>
          </a:prstGeom>
          <a:noFill/>
          <a:ln>
            <a:noFill/>
          </a:ln>
          <a:effectLst/>
        </p:spPr>
        <p:txBody>
          <a:bodyPr lIns="90000" tIns="45000" rIns="90000" bIns="45000"/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  <a:tab pos="101346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  <a:tab pos="101346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  <a:tab pos="101346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  <a:tab pos="10134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  <a:tab pos="10134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  <a:tab pos="10134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  <a:tab pos="10134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  <a:tab pos="10134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  <a:tab pos="10134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marL="283464" indent="-283464" eaLnBrk="1">
              <a:lnSpc>
                <a:spcPct val="100000"/>
              </a:lnSpc>
              <a:spcAft>
                <a:spcPct val="0"/>
              </a:spcAft>
              <a:buSzPct val="45000"/>
              <a:buFont typeface="Wingdings" panose="05000000000000000000" pitchFamily="2" charset="2"/>
              <a:buChar char=""/>
              <a:defRPr/>
            </a:pPr>
            <a:r>
              <a:rPr lang="en-US" altLang="en-US" sz="2800" dirty="0">
                <a:solidFill>
                  <a:srgbClr val="464846"/>
                </a:solidFill>
                <a:latin typeface="Calibri (bODY)"/>
                <a:cs typeface="DejaVu Sans" charset="0"/>
              </a:rPr>
              <a:t>Formúlan til að reikna núvirði stakrar greiðslu með tiltekið framtíðarvirði er:</a:t>
            </a:r>
          </a:p>
          <a:p>
            <a:pPr eaLnBrk="1">
              <a:lnSpc>
                <a:spcPct val="100000"/>
              </a:lnSpc>
              <a:spcAft>
                <a:spcPct val="0"/>
              </a:spcAft>
              <a:buSzPct val="45000"/>
              <a:buFont typeface="Wingdings" panose="05000000000000000000" pitchFamily="2" charset="2"/>
              <a:buChar char=""/>
              <a:defRPr/>
            </a:pPr>
            <a:endParaRPr lang="en-US" altLang="en-US" sz="2400" dirty="0">
              <a:solidFill>
                <a:srgbClr val="464846"/>
              </a:solidFill>
              <a:latin typeface="Calibri (bODY)"/>
              <a:cs typeface="DejaVu Sans" charset="0"/>
            </a:endParaRPr>
          </a:p>
          <a:p>
            <a:pPr marL="457200" lvl="1" indent="0" eaLnBrk="1">
              <a:lnSpc>
                <a:spcPct val="100000"/>
              </a:lnSpc>
              <a:spcAft>
                <a:spcPct val="0"/>
              </a:spcAft>
              <a:buSzPct val="45000"/>
              <a:defRPr/>
            </a:pPr>
            <a:endParaRPr lang="en-US" altLang="en-US" sz="2400" dirty="0">
              <a:solidFill>
                <a:srgbClr val="464846"/>
              </a:solidFill>
              <a:latin typeface="Calibri (bODY)"/>
              <a:cs typeface="DejaVu Sans" charset="0"/>
            </a:endParaRPr>
          </a:p>
          <a:p>
            <a:pPr marL="457200" lvl="1" indent="0" eaLnBrk="1">
              <a:lnSpc>
                <a:spcPct val="100000"/>
              </a:lnSpc>
              <a:spcAft>
                <a:spcPct val="0"/>
              </a:spcAft>
              <a:buSzPct val="45000"/>
              <a:defRPr/>
            </a:pPr>
            <a:endParaRPr lang="en-US" altLang="en-US" sz="2400" dirty="0">
              <a:solidFill>
                <a:srgbClr val="464846"/>
              </a:solidFill>
              <a:latin typeface="Calibri (bODY)"/>
              <a:cs typeface="DejaVu Sans" charset="0"/>
            </a:endParaRPr>
          </a:p>
          <a:p>
            <a:pPr marL="283464" lvl="1" indent="0" eaLnBrk="1">
              <a:lnSpc>
                <a:spcPct val="100000"/>
              </a:lnSpc>
              <a:spcAft>
                <a:spcPct val="0"/>
              </a:spcAft>
              <a:buSzPct val="45000"/>
              <a:defRPr/>
            </a:pPr>
            <a:r>
              <a:rPr lang="en-US" altLang="en-US" dirty="0">
                <a:solidFill>
                  <a:srgbClr val="464846"/>
                </a:solidFill>
                <a:latin typeface="Calibri (bODY)"/>
                <a:cs typeface="DejaVu Sans" charset="0"/>
              </a:rPr>
              <a:t>þar sem  </a:t>
            </a:r>
          </a:p>
          <a:p>
            <a:pPr marL="801688" lvl="1" indent="-342900" eaLnBrk="1">
              <a:lnSpc>
                <a:spcPct val="100000"/>
              </a:lnSpc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4572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  <a:tab pos="10134600" algn="l"/>
              </a:tabLst>
              <a:defRPr/>
            </a:pPr>
            <a:r>
              <a:rPr lang="en-US" altLang="en-US" sz="2400" dirty="0">
                <a:solidFill>
                  <a:srgbClr val="464846"/>
                </a:solidFill>
                <a:latin typeface="Calibri (bODY)"/>
                <a:cs typeface="DejaVu Sans" charset="0"/>
              </a:rPr>
              <a:t>PV = núvirði </a:t>
            </a:r>
          </a:p>
          <a:p>
            <a:pPr marL="801688" lvl="1" indent="-342900" eaLnBrk="1">
              <a:lnSpc>
                <a:spcPct val="100000"/>
              </a:lnSpc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4572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  <a:tab pos="10134600" algn="l"/>
              </a:tabLst>
              <a:defRPr/>
            </a:pPr>
            <a:r>
              <a:rPr lang="en-US" altLang="en-US" sz="2400" dirty="0">
                <a:solidFill>
                  <a:srgbClr val="464846"/>
                </a:solidFill>
                <a:latin typeface="Calibri (bODY)"/>
                <a:cs typeface="DejaVu Sans" charset="0"/>
              </a:rPr>
              <a:t>FV = framtíðarvirði</a:t>
            </a:r>
          </a:p>
          <a:p>
            <a:pPr marL="801688" lvl="1" indent="-342900" eaLnBrk="1">
              <a:lnSpc>
                <a:spcPct val="100000"/>
              </a:lnSpc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4572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  <a:tab pos="10134600" algn="l"/>
              </a:tabLst>
              <a:defRPr/>
            </a:pPr>
            <a:r>
              <a:rPr lang="en-US" altLang="en-US" sz="2400" i="1" dirty="0">
                <a:solidFill>
                  <a:srgbClr val="464846"/>
                </a:solidFill>
                <a:latin typeface="Calibri (bODY)"/>
                <a:cs typeface="DejaVu Sans" charset="0"/>
              </a:rPr>
              <a:t>r</a:t>
            </a:r>
            <a:r>
              <a:rPr lang="en-US" altLang="en-US" sz="2400" dirty="0">
                <a:solidFill>
                  <a:srgbClr val="464846"/>
                </a:solidFill>
                <a:latin typeface="Calibri (bODY)"/>
                <a:cs typeface="DejaVu Sans" charset="0"/>
              </a:rPr>
              <a:t> = vextir</a:t>
            </a:r>
          </a:p>
          <a:p>
            <a:pPr marL="801688" lvl="1" indent="-342900" eaLnBrk="1">
              <a:lnSpc>
                <a:spcPct val="100000"/>
              </a:lnSpc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4572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  <a:tab pos="10134600" algn="l"/>
              </a:tabLst>
              <a:defRPr/>
            </a:pPr>
            <a:r>
              <a:rPr lang="en-US" altLang="en-US" sz="2400" i="1" dirty="0">
                <a:solidFill>
                  <a:srgbClr val="464846"/>
                </a:solidFill>
                <a:latin typeface="Calibri (bODY)"/>
                <a:cs typeface="DejaVu Sans" charset="0"/>
              </a:rPr>
              <a:t>n</a:t>
            </a:r>
            <a:r>
              <a:rPr lang="en-US" altLang="en-US" sz="2400" dirty="0">
                <a:solidFill>
                  <a:srgbClr val="464846"/>
                </a:solidFill>
                <a:latin typeface="Calibri (bODY)"/>
                <a:cs typeface="DejaVu Sans" charset="0"/>
              </a:rPr>
              <a:t> = fjöldi tímabila</a:t>
            </a:r>
          </a:p>
          <a:p>
            <a:pPr marL="283464" lvl="1" eaLnBrk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SzPct val="45000"/>
              <a:buFont typeface="Wingdings" panose="05000000000000000000" pitchFamily="2" charset="2"/>
              <a:buChar char=""/>
              <a:defRPr/>
            </a:pPr>
            <a:r>
              <a:rPr lang="en-US" altLang="en-US" dirty="0">
                <a:solidFill>
                  <a:srgbClr val="464846"/>
                </a:solidFill>
                <a:latin typeface="Calibri (bODY)"/>
                <a:cs typeface="DejaVu Sans" charset="0"/>
              </a:rPr>
              <a:t>Athugið að þetta er sama formúla og notuð var fyrir framtíðarvirði, en jafnan hefur verið umrituð til að finna núvirði.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9E3BCDA8-856C-4A97-821B-686EA6439E6B}"/>
                  </a:ext>
                </a:extLst>
              </p:cNvPr>
              <p:cNvSpPr txBox="1"/>
              <p:nvPr/>
            </p:nvSpPr>
            <p:spPr>
              <a:xfrm>
                <a:off x="3713819" y="1795825"/>
                <a:ext cx="3429000" cy="8359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240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PV</m:t>
                      </m:r>
                      <m:r>
                        <a:rPr lang="en-US" sz="2400" i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US" sz="240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FV</m:t>
                          </m:r>
                        </m:num>
                        <m:den>
                          <m:sSup>
                            <m:sSupPr>
                              <m:ctrlPr>
                                <a:rPr lang="en-US" sz="2400" i="1">
                                  <a:solidFill>
                                    <a:schemeClr val="tx1">
                                      <a:lumMod val="75000"/>
                                      <a:lumOff val="2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2400" i="1">
                                      <a:solidFill>
                                        <a:schemeClr val="tx1">
                                          <a:lumMod val="75000"/>
                                          <a:lumOff val="2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i="1">
                                      <a:solidFill>
                                        <a:schemeClr val="tx1">
                                          <a:lumMod val="75000"/>
                                          <a:lumOff val="2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1+</m:t>
                                  </m:r>
                                  <m:r>
                                    <a:rPr lang="en-US" sz="2400" i="1">
                                      <a:solidFill>
                                        <a:schemeClr val="tx1">
                                          <a:lumMod val="75000"/>
                                          <a:lumOff val="2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sz="2400" i="1">
                                  <a:solidFill>
                                    <a:schemeClr val="tx1">
                                      <a:lumMod val="75000"/>
                                      <a:lumOff val="2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9E3BCDA8-856C-4A97-821B-686EA6439E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13819" y="1795825"/>
                <a:ext cx="3429000" cy="83599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1">
            <a:extLst>
              <a:ext uri="{FF2B5EF4-FFF2-40B4-BE49-F238E27FC236}">
                <a16:creationId xmlns:a16="http://schemas.microsoft.com/office/drawing/2014/main" id="{7A80920C-E077-6F4A-BF76-566F6E2DEECC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838200" y="239713"/>
            <a:ext cx="8945563" cy="857250"/>
          </a:xfrm>
          <a:prstGeom prst="rect">
            <a:avLst/>
          </a:prstGeom>
          <a:noFill/>
          <a:ln>
            <a:noFill/>
            <a:prstDash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rot="0" spcFirstLastPara="0" vertOverflow="overflow" horzOverflow="overflow" vert="horz" wrap="square" lIns="90000" tIns="45000" rIns="90000" bIns="4500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marL="0" marR="0" lvl="0" indent="0" algn="l" defTabSz="457200" rtl="0" eaLnBrk="1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 Light (Headings)"/>
                <a:ea typeface="Microsoft YaHei" panose="020B0503020204020204" pitchFamily="34" charset="-122"/>
                <a:cs typeface="+mn-cs"/>
              </a:rPr>
              <a:t>7.3 Námsmarkmið 3: Lýsa því hvernig afvöxtunarvextir eru reiknaðir.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603" name="Rectangle 2">
                <a:extLst>
                  <a:ext uri="{FF2B5EF4-FFF2-40B4-BE49-F238E27FC236}">
                    <a16:creationId xmlns:a16="http://schemas.microsoft.com/office/drawing/2014/main" id="{BB69B7DE-C84C-5948-B6EC-8DFAE5697B1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38200" y="990601"/>
                <a:ext cx="10594975" cy="565943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lIns="90000" tIns="45000" rIns="90000" bIns="45000"/>
              <a:lstStyle>
                <a:lvl1pPr>
                  <a:lnSpc>
                    <a:spcPct val="93000"/>
                  </a:lnSpc>
                  <a:spcAft>
                    <a:spcPts val="1425"/>
                  </a:spcAft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  <a:tab pos="9410700" algn="l"/>
                    <a:tab pos="10134600" algn="l"/>
                  </a:tabLst>
                  <a:defRPr sz="3200">
                    <a:solidFill>
                      <a:srgbClr val="000000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1pPr>
                <a:lvl2pPr>
                  <a:lnSpc>
                    <a:spcPct val="93000"/>
                  </a:lnSpc>
                  <a:spcAft>
                    <a:spcPts val="1138"/>
                  </a:spcAft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  <a:tab pos="9410700" algn="l"/>
                    <a:tab pos="10134600" algn="l"/>
                  </a:tabLst>
                  <a:defRPr sz="2800">
                    <a:solidFill>
                      <a:srgbClr val="000000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2pPr>
                <a:lvl3pPr>
                  <a:lnSpc>
                    <a:spcPct val="93000"/>
                  </a:lnSpc>
                  <a:spcAft>
                    <a:spcPts val="850"/>
                  </a:spcAft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  <a:tab pos="9410700" algn="l"/>
                    <a:tab pos="10134600" algn="l"/>
                  </a:tabLst>
                  <a:defRPr sz="2400">
                    <a:solidFill>
                      <a:srgbClr val="000000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3pPr>
                <a:lvl4pPr>
                  <a:lnSpc>
                    <a:spcPct val="93000"/>
                  </a:lnSpc>
                  <a:spcAft>
                    <a:spcPts val="575"/>
                  </a:spcAft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  <a:tab pos="9410700" algn="l"/>
                    <a:tab pos="10134600" algn="l"/>
                  </a:tabLst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4pPr>
                <a:lvl5pPr>
                  <a:lnSpc>
                    <a:spcPct val="93000"/>
                  </a:lnSpc>
                  <a:spcAft>
                    <a:spcPts val="288"/>
                  </a:spcAft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  <a:tab pos="9410700" algn="l"/>
                    <a:tab pos="10134600" algn="l"/>
                  </a:tabLst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5pPr>
                <a:lvl6pPr marL="2514600" indent="-228600" defTabSz="457200" eaLnBrk="0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ts val="288"/>
                  </a:spcAft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  <a:tab pos="9410700" algn="l"/>
                    <a:tab pos="10134600" algn="l"/>
                  </a:tabLst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6pPr>
                <a:lvl7pPr marL="2971800" indent="-228600" defTabSz="457200" eaLnBrk="0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ts val="288"/>
                  </a:spcAft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  <a:tab pos="9410700" algn="l"/>
                    <a:tab pos="10134600" algn="l"/>
                  </a:tabLst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7pPr>
                <a:lvl8pPr marL="3429000" indent="-228600" defTabSz="457200" eaLnBrk="0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ts val="288"/>
                  </a:spcAft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  <a:tab pos="9410700" algn="l"/>
                    <a:tab pos="10134600" algn="l"/>
                  </a:tabLst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8pPr>
                <a:lvl9pPr marL="3886200" indent="-228600" defTabSz="457200" eaLnBrk="0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ts val="288"/>
                  </a:spcAft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  <a:tab pos="9410700" algn="l"/>
                    <a:tab pos="10134600" algn="l"/>
                  </a:tabLst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9pPr>
              </a:lstStyle>
              <a:p>
                <a:pPr eaLnBrk="1">
                  <a:lnSpc>
                    <a:spcPct val="100000"/>
                  </a:lnSpc>
                  <a:spcAft>
                    <a:spcPct val="0"/>
                  </a:spcAft>
                  <a:buSzPct val="45000"/>
                  <a:defRPr/>
                </a:pPr>
                <a:r>
                  <a:rPr lang="en-US" altLang="en-US" sz="2800" dirty="0">
                    <a:solidFill>
                      <a:srgbClr val="464846"/>
                    </a:solidFill>
                    <a:latin typeface="Calibri (Body)"/>
                  </a:rPr>
                  <a:t>Við val á afvöxtunarvöxtum fyrir TVM-verkefnið þarf að taka mið af fórnarkostnaði.</a:t>
                </a:r>
              </a:p>
              <a:p>
                <a:pPr lvl="1" eaLnBrk="1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SzPct val="45000"/>
                  <a:buFont typeface="Wingdings" pitchFamily="2" charset="2"/>
                  <a:buChar char=""/>
                  <a:defRPr/>
                </a:pPr>
                <a:r>
                  <a:rPr lang="en-US" altLang="en-US" sz="2400" dirty="0">
                    <a:solidFill>
                      <a:srgbClr val="464846"/>
                    </a:solidFill>
                    <a:latin typeface="Calibri (Body)"/>
                  </a:rPr>
                  <a:t>Við gætum vitað að núvirði vex í tiltekið framtíðarvirði á ákveðnu tímabili án þess að þekkja fólgna ávöxtunarkröfu fjárfestingarinnar.</a:t>
                </a:r>
              </a:p>
              <a:p>
                <a:pPr lvl="1" eaLnBrk="1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SzPct val="45000"/>
                  <a:buFont typeface="Wingdings" pitchFamily="2" charset="2"/>
                  <a:buChar char=""/>
                  <a:defRPr/>
                </a:pPr>
                <a:r>
                  <a:rPr lang="en-US" altLang="en-US" sz="2400" dirty="0">
                    <a:solidFill>
                      <a:srgbClr val="464846"/>
                    </a:solidFill>
                    <a:latin typeface="Calibri (Body)"/>
                  </a:rPr>
                  <a:t>Með öðrum orðum reiknum við vextina út frá gefnu núvirði, framtíðarvirði og fjölda tímabila</a:t>
                </a:r>
              </a:p>
              <a:p>
                <a:pPr marL="736600" indent="-279400" eaLnBrk="1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SzPct val="45000"/>
                  <a:buFont typeface="Wingdings" pitchFamily="2" charset="2"/>
                  <a:buChar char=""/>
                  <a:defRPr/>
                </a:pPr>
                <a:r>
                  <a:rPr lang="en-US" altLang="en-US" sz="2400" dirty="0">
                    <a:solidFill>
                      <a:srgbClr val="464846"/>
                    </a:solidFill>
                    <a:latin typeface="Calibri (Body)"/>
                  </a:rPr>
                  <a:t>Ef við fjárfestum $1,000 og fjárhæðin vex í $1,250 á fimm árum er ávöxtunin 4.56%. Hún er reiknuð með þessari formúlu:</a:t>
                </a:r>
              </a:p>
              <a:p>
                <a:pPr marL="457200" eaLnBrk="1">
                  <a:lnSpc>
                    <a:spcPct val="100000"/>
                  </a:lnSpc>
                  <a:spcAft>
                    <a:spcPct val="0"/>
                  </a:spcAft>
                  <a:buSzPct val="45000"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sz="2400" b="0" i="1" smtClean="0">
                          <a:solidFill>
                            <a:srgbClr val="464846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US" altLang="en-US" sz="2400" b="0" i="1" smtClean="0">
                          <a:solidFill>
                            <a:srgbClr val="464846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altLang="en-US" sz="2400" b="0" i="1" smtClean="0">
                              <a:solidFill>
                                <a:srgbClr val="464846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altLang="en-US" sz="2400" i="1">
                                  <a:solidFill>
                                    <a:srgbClr val="464846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altLang="en-US" sz="2400" i="1">
                                      <a:solidFill>
                                        <a:srgbClr val="464846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altLang="en-US" sz="2400" i="1">
                                          <a:solidFill>
                                            <a:srgbClr val="464846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m:rPr>
                                          <m:sty m:val="p"/>
                                        </m:rPr>
                                        <a:rPr lang="en-US" altLang="en-US" sz="2400">
                                          <a:solidFill>
                                            <a:srgbClr val="464846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FV</m:t>
                                      </m:r>
                                    </m:num>
                                    <m:den>
                                      <m:r>
                                        <m:rPr>
                                          <m:sty m:val="p"/>
                                        </m:rPr>
                                        <a:rPr lang="en-US" altLang="en-US" sz="2400">
                                          <a:solidFill>
                                            <a:srgbClr val="464846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PV</m:t>
                                      </m:r>
                                    </m:den>
                                  </m:f>
                                </m:e>
                              </m:d>
                            </m:e>
                            <m:sup>
                              <m:f>
                                <m:fPr>
                                  <m:ctrlPr>
                                    <a:rPr lang="en-US" altLang="en-US" sz="2400" i="1">
                                      <a:solidFill>
                                        <a:srgbClr val="464846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altLang="en-US" sz="2400" i="1">
                                      <a:solidFill>
                                        <a:srgbClr val="464846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altLang="en-US" sz="2400" i="1">
                                      <a:solidFill>
                                        <a:srgbClr val="464846"/>
                                      </a:solidFill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den>
                              </m:f>
                            </m:sup>
                          </m:sSup>
                        </m:e>
                      </m:d>
                      <m:r>
                        <a:rPr lang="en-US" altLang="en-US" sz="2400" b="0" i="1" smtClean="0">
                          <a:solidFill>
                            <a:srgbClr val="464846"/>
                          </a:solidFill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US" altLang="en-US" sz="2400" dirty="0">
                  <a:solidFill>
                    <a:srgbClr val="464846"/>
                  </a:solidFill>
                  <a:latin typeface="Calibri" panose="020F0502020204030204" pitchFamily="34" charset="0"/>
                </a:endParaRPr>
              </a:p>
              <a:p>
                <a:pPr lvl="1" eaLnBrk="1">
                  <a:lnSpc>
                    <a:spcPct val="100000"/>
                  </a:lnSpc>
                  <a:spcAft>
                    <a:spcPct val="0"/>
                  </a:spcAft>
                  <a:buSzPct val="45000"/>
                  <a:buFont typeface="Wingdings" pitchFamily="2" charset="2"/>
                  <a:buChar char=""/>
                  <a:defRPr/>
                </a:pPr>
                <a:r>
                  <a:rPr lang="en-US" altLang="en-US" sz="2400" dirty="0">
                    <a:solidFill>
                      <a:srgbClr val="464846"/>
                    </a:solidFill>
                    <a:latin typeface="Calibri (Body)"/>
                  </a:rPr>
                  <a:t>Með öðrum orðum er tekin </a:t>
                </a:r>
                <a:r>
                  <a:rPr lang="en-US" altLang="en-US" sz="2400" i="1" dirty="0">
                    <a:solidFill>
                      <a:srgbClr val="464846"/>
                    </a:solidFill>
                    <a:latin typeface="Calibri (Body)"/>
                  </a:rPr>
                  <a:t>n</a:t>
                </a:r>
                <a:r>
                  <a:rPr lang="en-US" altLang="en-US" sz="2400" dirty="0">
                    <a:solidFill>
                      <a:srgbClr val="464846"/>
                    </a:solidFill>
                    <a:latin typeface="Calibri (Body)"/>
                  </a:rPr>
                  <a:t>ta rótin af framtíðarvirðinu deildu með núvirðinu og síðan er 1 dreginn frá.</a:t>
                </a:r>
              </a:p>
            </p:txBody>
          </p:sp>
        </mc:Choice>
        <mc:Fallback xmlns="">
          <p:sp>
            <p:nvSpPr>
              <p:cNvPr id="25603" name="Rectangle 2">
                <a:extLst>
                  <a:ext uri="{FF2B5EF4-FFF2-40B4-BE49-F238E27FC236}">
                    <a16:creationId xmlns:a16="http://schemas.microsoft.com/office/drawing/2014/main" id="{BB69B7DE-C84C-5948-B6EC-8DFAE5697B1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38200" y="990601"/>
                <a:ext cx="10594975" cy="5659438"/>
              </a:xfrm>
              <a:prstGeom prst="rect">
                <a:avLst/>
              </a:prstGeom>
              <a:blipFill>
                <a:blip r:embed="rId4"/>
                <a:stretch>
                  <a:fillRect l="-1208" t="-1078" r="-518" b="-2694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1">
            <a:extLst>
              <a:ext uri="{FF2B5EF4-FFF2-40B4-BE49-F238E27FC236}">
                <a16:creationId xmlns:a16="http://schemas.microsoft.com/office/drawing/2014/main" id="{EBEC02A0-C3AE-0842-8BB3-7F16B5A659CB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838200" y="222461"/>
            <a:ext cx="8945563" cy="857250"/>
          </a:xfrm>
          <a:prstGeom prst="rect">
            <a:avLst/>
          </a:prstGeom>
          <a:noFill/>
          <a:ln>
            <a:noFill/>
            <a:prstDash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rot="0" spcFirstLastPara="0" vertOverflow="overflow" horzOverflow="overflow" vert="horz" wrap="square" lIns="90000" tIns="45000" rIns="90000" bIns="4500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marL="0" marR="0" lvl="0" indent="0" algn="l" defTabSz="457200" rtl="0" eaLnBrk="1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 Light (Headings)"/>
                <a:ea typeface="Microsoft YaHei" panose="020B0503020204020204" pitchFamily="34" charset="-122"/>
                <a:cs typeface="+mn-cs"/>
              </a:rPr>
              <a:t>7.3 Námsmarkmið 4: Lýsa því hvernig vaxtarhraði er reiknaður.</a:t>
            </a: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 Light" panose="020F0302020204030204" pitchFamily="34" charset="0"/>
                <a:ea typeface="Microsoft YaHei" panose="020B0503020204020204" pitchFamily="34" charset="-122"/>
                <a:cs typeface="+mn-cs"/>
              </a:rPr>
              <a:t> </a:t>
            </a:r>
          </a:p>
        </p:txBody>
      </p:sp>
      <p:sp>
        <p:nvSpPr>
          <p:cNvPr id="26627" name="Rectangle 2">
            <a:extLst>
              <a:ext uri="{FF2B5EF4-FFF2-40B4-BE49-F238E27FC236}">
                <a16:creationId xmlns:a16="http://schemas.microsoft.com/office/drawing/2014/main" id="{2B49749F-3632-C943-BDE2-E1D2B0AC2D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6475" y="1279525"/>
            <a:ext cx="10426700" cy="5370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  <a:tab pos="101346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  <a:tab pos="101346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  <a:tab pos="101346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  <a:tab pos="10134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  <a:tab pos="10134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  <a:tab pos="10134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  <a:tab pos="10134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  <a:tab pos="10134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  <a:tab pos="10134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eaLnBrk="1">
              <a:lnSpc>
                <a:spcPct val="100000"/>
              </a:lnSpc>
              <a:spcAft>
                <a:spcPct val="0"/>
              </a:spcAft>
              <a:buSzPct val="45000"/>
            </a:pPr>
            <a:r>
              <a:rPr lang="en-US" altLang="en-US" sz="2800" dirty="0">
                <a:solidFill>
                  <a:srgbClr val="464846"/>
                </a:solidFill>
                <a:latin typeface="Calibri (bODY)"/>
              </a:rPr>
              <a:t>Sömu aðferð og notuð er til að ákvarða afvöxtunarvexti má einnig nota til að reikna </a:t>
            </a:r>
            <a:r>
              <a:rPr lang="en-US" altLang="en-US" sz="2800" b="1" dirty="0">
                <a:solidFill>
                  <a:srgbClr val="464846"/>
                </a:solidFill>
                <a:latin typeface="Calibri (bODY)"/>
              </a:rPr>
              <a:t>vaxtarhraða</a:t>
            </a:r>
            <a:r>
              <a:rPr lang="en-US" altLang="en-US" sz="2800" dirty="0">
                <a:solidFill>
                  <a:srgbClr val="464846"/>
                </a:solidFill>
                <a:latin typeface="Calibri (bODY)"/>
              </a:rPr>
              <a:t>. </a:t>
            </a:r>
          </a:p>
          <a:p>
            <a:pPr eaLnBrk="1">
              <a:lnSpc>
                <a:spcPct val="100000"/>
              </a:lnSpc>
              <a:spcAft>
                <a:spcPct val="0"/>
              </a:spcAft>
              <a:buSzPct val="45000"/>
              <a:buFont typeface="Wingdings" pitchFamily="2" charset="2"/>
              <a:buChar char=""/>
            </a:pPr>
            <a:endParaRPr lang="en-US" altLang="en-US" sz="2800" dirty="0">
              <a:solidFill>
                <a:srgbClr val="464846"/>
              </a:solidFill>
              <a:latin typeface="Calibri (bODY)"/>
            </a:endParaRPr>
          </a:p>
          <a:p>
            <a:pPr lvl="1" eaLnBrk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SzPct val="45000"/>
              <a:buFont typeface="Wingdings" pitchFamily="2" charset="2"/>
              <a:buChar char=""/>
            </a:pPr>
            <a:r>
              <a:rPr lang="en-US" altLang="en-US" sz="2400" dirty="0">
                <a:solidFill>
                  <a:srgbClr val="464846"/>
                </a:solidFill>
                <a:latin typeface="Calibri (bODY)"/>
              </a:rPr>
              <a:t>Ef íbúafjöldi Mudville tvöfaldast úr 2,000 í 4,000 á 20 árum, hver er þá árlegur meðalvaxtarhraði hans?</a:t>
            </a:r>
          </a:p>
          <a:p>
            <a:pPr lvl="2" eaLnBrk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SzPct val="45000"/>
              <a:buFont typeface="Wingdings" pitchFamily="2" charset="2"/>
              <a:buChar char=""/>
            </a:pPr>
            <a:r>
              <a:rPr lang="en-US" altLang="en-US" sz="2000" dirty="0">
                <a:solidFill>
                  <a:srgbClr val="464846"/>
                </a:solidFill>
                <a:latin typeface="Calibri (bODY)"/>
              </a:rPr>
              <a:t>Einfaldlega sett er verkefnið þetta: PV er gefið sem</a:t>
            </a:r>
            <a:r>
              <a:rPr lang="en-US" sz="2000" dirty="0">
                <a:effectLst/>
                <a:latin typeface="Calibri (bODY)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en-US" altLang="en-US" sz="2000" dirty="0">
                <a:solidFill>
                  <a:srgbClr val="464846"/>
                </a:solidFill>
                <a:latin typeface="Calibri (bODY)"/>
              </a:rPr>
              <a:t>=</a:t>
            </a:r>
            <a:r>
              <a:rPr lang="en-US" sz="2000" dirty="0">
                <a:effectLst/>
                <a:latin typeface="Calibri (bODY)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en-US" altLang="en-US" sz="2000" dirty="0">
                <a:solidFill>
                  <a:srgbClr val="464846"/>
                </a:solidFill>
                <a:latin typeface="Calibri (bODY)"/>
              </a:rPr>
              <a:t>2,000, FV er</a:t>
            </a:r>
            <a:r>
              <a:rPr lang="en-US" sz="2000" dirty="0">
                <a:effectLst/>
                <a:latin typeface="Calibri (bODY)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en-US" altLang="en-US" sz="2000" dirty="0">
                <a:solidFill>
                  <a:srgbClr val="464846"/>
                </a:solidFill>
                <a:latin typeface="Calibri (bODY)"/>
              </a:rPr>
              <a:t>=</a:t>
            </a:r>
            <a:r>
              <a:rPr lang="en-US" sz="2000" dirty="0">
                <a:effectLst/>
                <a:latin typeface="Calibri (bODY)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en-US" altLang="en-US" sz="2000" dirty="0">
                <a:solidFill>
                  <a:srgbClr val="464846"/>
                </a:solidFill>
                <a:latin typeface="Calibri (bODY)"/>
              </a:rPr>
              <a:t>4,000 og </a:t>
            </a:r>
            <a:r>
              <a:rPr lang="en-US" altLang="en-US" sz="2000" i="1" dirty="0">
                <a:solidFill>
                  <a:srgbClr val="464846"/>
                </a:solidFill>
                <a:latin typeface="Calibri (bODY)"/>
              </a:rPr>
              <a:t>n</a:t>
            </a:r>
            <a:r>
              <a:rPr lang="en-US" sz="2000" dirty="0">
                <a:effectLst/>
                <a:latin typeface="Calibri (bODY)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en-US" altLang="en-US" sz="2000" dirty="0">
                <a:solidFill>
                  <a:srgbClr val="464846"/>
                </a:solidFill>
                <a:latin typeface="Calibri (bODY)"/>
              </a:rPr>
              <a:t>=</a:t>
            </a:r>
            <a:r>
              <a:rPr lang="en-US" sz="2000" dirty="0">
                <a:effectLst/>
                <a:latin typeface="Calibri (bODY)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en-US" altLang="en-US" sz="2000" dirty="0">
                <a:solidFill>
                  <a:srgbClr val="464846"/>
                </a:solidFill>
                <a:latin typeface="Calibri (bODY)"/>
              </a:rPr>
              <a:t>20; reiknið </a:t>
            </a:r>
            <a:r>
              <a:rPr lang="en-US" altLang="en-US" sz="2000" i="1" dirty="0">
                <a:solidFill>
                  <a:srgbClr val="464846"/>
                </a:solidFill>
                <a:latin typeface="Calibri (bODY)"/>
              </a:rPr>
              <a:t>r.</a:t>
            </a:r>
          </a:p>
          <a:p>
            <a:pPr lvl="2" eaLnBrk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SzPct val="45000"/>
              <a:buFont typeface="Wingdings" pitchFamily="2" charset="2"/>
              <a:buChar char=""/>
            </a:pPr>
            <a:r>
              <a:rPr lang="en-US" altLang="en-US" sz="2000" dirty="0">
                <a:solidFill>
                  <a:srgbClr val="464846"/>
                </a:solidFill>
                <a:latin typeface="Calibri (bODY)"/>
              </a:rPr>
              <a:t>Svarið er 3.53% á ári.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1">
            <a:extLst>
              <a:ext uri="{FF2B5EF4-FFF2-40B4-BE49-F238E27FC236}">
                <a16:creationId xmlns:a16="http://schemas.microsoft.com/office/drawing/2014/main" id="{59EF3FD8-CF7D-6744-AC86-40C1F351A927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838200" y="201040"/>
            <a:ext cx="8945563" cy="857250"/>
          </a:xfrm>
          <a:prstGeom prst="rect">
            <a:avLst/>
          </a:prstGeom>
          <a:noFill/>
          <a:ln>
            <a:noFill/>
            <a:prstDash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rot="0" spcFirstLastPara="0" vertOverflow="overflow" horzOverflow="overflow" vert="horz" wrap="square" lIns="90000" tIns="45000" rIns="90000" bIns="4500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marL="0" marR="0" lvl="0" indent="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 Light (Headings)"/>
                <a:ea typeface="Microsoft YaHei" panose="020B0503020204020204" pitchFamily="34" charset="-122"/>
                <a:cs typeface="+mn-cs"/>
              </a:rPr>
              <a:t>7.3 Námsmarkmið 5: Sýna hvernig fjöldi tímabila fyrir tiltekinn vöxt er reiknaður. </a:t>
            </a:r>
          </a:p>
        </p:txBody>
      </p:sp>
      <p:sp>
        <p:nvSpPr>
          <p:cNvPr id="29699" name="Rectangle 2">
            <a:extLst>
              <a:ext uri="{FF2B5EF4-FFF2-40B4-BE49-F238E27FC236}">
                <a16:creationId xmlns:a16="http://schemas.microsoft.com/office/drawing/2014/main" id="{D0AD3B61-8BCB-F348-9F85-5E5095C94F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6475" y="1279525"/>
            <a:ext cx="10426700" cy="5370513"/>
          </a:xfrm>
          <a:prstGeom prst="rect">
            <a:avLst/>
          </a:prstGeom>
          <a:noFill/>
          <a:ln>
            <a:noFill/>
          </a:ln>
          <a:effectLst/>
        </p:spPr>
        <p:txBody>
          <a:bodyPr lIns="90000" tIns="45000" rIns="90000" bIns="45000"/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  <a:tab pos="101346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  <a:tab pos="101346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  <a:tab pos="101346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  <a:tab pos="10134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  <a:tab pos="10134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  <a:tab pos="10134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  <a:tab pos="10134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  <a:tab pos="10134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  <a:tab pos="10134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eaLnBrk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SzPct val="45000"/>
              <a:defRPr/>
            </a:pPr>
            <a:r>
              <a:rPr lang="en-US" altLang="en-US" sz="2800" dirty="0">
                <a:solidFill>
                  <a:srgbClr val="464846"/>
                </a:solidFill>
                <a:latin typeface="Calibri (bODY)"/>
              </a:rPr>
              <a:t>Í verkefni af þessu tagi þarf að reikna </a:t>
            </a:r>
            <a:r>
              <a:rPr lang="en-US" altLang="en-US" sz="2800" i="1" dirty="0">
                <a:solidFill>
                  <a:srgbClr val="464846"/>
                </a:solidFill>
                <a:latin typeface="Calibri (bODY)"/>
              </a:rPr>
              <a:t>n</a:t>
            </a:r>
            <a:r>
              <a:rPr lang="en-US" altLang="en-US" sz="2800" dirty="0">
                <a:solidFill>
                  <a:srgbClr val="464846"/>
                </a:solidFill>
                <a:latin typeface="Calibri (bODY)"/>
              </a:rPr>
              <a:t> (fjölda tímabila) út frá gefnu núvirði, framtíðarvirði og vaxtarhraða.</a:t>
            </a:r>
            <a:endParaRPr lang="en-US" altLang="en-US" sz="2400" dirty="0">
              <a:solidFill>
                <a:srgbClr val="464846"/>
              </a:solidFill>
              <a:latin typeface="Calibri (bODY)"/>
            </a:endParaRPr>
          </a:p>
          <a:p>
            <a:pPr lvl="1" eaLnBrk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SzPct val="45000"/>
              <a:buFont typeface="Wingdings" pitchFamily="2" charset="2"/>
              <a:buChar char=""/>
              <a:defRPr/>
            </a:pPr>
            <a:r>
              <a:rPr lang="en-US" altLang="en-US" sz="2400" dirty="0">
                <a:solidFill>
                  <a:srgbClr val="464846"/>
                </a:solidFill>
                <a:latin typeface="Calibri (bODY)"/>
              </a:rPr>
              <a:t>Útreikningarnir byggjast á náttúrulegum lógaritma og eru of flóknir til að útskýra hér. Þess í stað er notuð fjármálareiknivél eða föll í Excel.</a:t>
            </a:r>
          </a:p>
          <a:p>
            <a:pPr marL="736600" indent="-279400" eaLnBrk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SzPct val="45000"/>
              <a:buFont typeface="Wingdings" pitchFamily="2" charset="2"/>
              <a:buChar char=""/>
              <a:defRPr/>
            </a:pPr>
            <a:r>
              <a:rPr lang="en-US" altLang="en-US" sz="2400" dirty="0">
                <a:solidFill>
                  <a:srgbClr val="464846"/>
                </a:solidFill>
                <a:latin typeface="Calibri (bODY)"/>
              </a:rPr>
              <a:t>Ef þú fjárfestir til dæmis $1,000 núna með 5% ávöxtun og stefnir að því að eignast $1,407 í framtíðinni, hversu lengi þarf fjárfestingin að vara?</a:t>
            </a:r>
          </a:p>
          <a:p>
            <a:pPr lvl="2" eaLnBrk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SzPct val="45000"/>
              <a:buFont typeface="Wingdings" pitchFamily="2" charset="2"/>
              <a:buChar char=""/>
              <a:defRPr/>
            </a:pPr>
            <a:r>
              <a:rPr lang="en-US" altLang="en-US" sz="2000" dirty="0">
                <a:solidFill>
                  <a:srgbClr val="464846"/>
                </a:solidFill>
                <a:latin typeface="Calibri (bODY)"/>
              </a:rPr>
              <a:t>Með öðrum orðum: PV = 1,000, FV = 1,407 og </a:t>
            </a:r>
            <a:r>
              <a:rPr lang="en-US" altLang="en-US" sz="2000" i="1" dirty="0">
                <a:solidFill>
                  <a:srgbClr val="464846"/>
                </a:solidFill>
                <a:latin typeface="Calibri (bODY)"/>
              </a:rPr>
              <a:t>r</a:t>
            </a:r>
            <a:r>
              <a:rPr lang="en-US" altLang="en-US" sz="2000" dirty="0">
                <a:solidFill>
                  <a:srgbClr val="464846"/>
                </a:solidFill>
                <a:latin typeface="Calibri (bODY)"/>
              </a:rPr>
              <a:t> = 5%; reiknið </a:t>
            </a:r>
            <a:r>
              <a:rPr lang="en-US" altLang="en-US" sz="2000" i="1" dirty="0">
                <a:solidFill>
                  <a:srgbClr val="464846"/>
                </a:solidFill>
                <a:latin typeface="Calibri (bODY)"/>
              </a:rPr>
              <a:t>n</a:t>
            </a:r>
            <a:r>
              <a:rPr lang="en-US" altLang="en-US" sz="2000" dirty="0">
                <a:solidFill>
                  <a:srgbClr val="464846"/>
                </a:solidFill>
                <a:latin typeface="Calibri (bODY)"/>
              </a:rPr>
              <a:t>.</a:t>
            </a:r>
          </a:p>
          <a:p>
            <a:pPr lvl="2" eaLnBrk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SzPct val="45000"/>
              <a:buFont typeface="Wingdings" pitchFamily="2" charset="2"/>
              <a:buChar char=""/>
              <a:defRPr/>
            </a:pPr>
            <a:r>
              <a:rPr lang="en-US" altLang="en-US" sz="2000" dirty="0">
                <a:solidFill>
                  <a:srgbClr val="464846"/>
                </a:solidFill>
                <a:latin typeface="Calibri (bODY)"/>
              </a:rPr>
              <a:t>Með fjármálareiknivél fæst </a:t>
            </a:r>
            <a:r>
              <a:rPr lang="en-US" altLang="en-US" sz="2000" i="1" dirty="0">
                <a:solidFill>
                  <a:srgbClr val="464846"/>
                </a:solidFill>
                <a:latin typeface="Calibri (bODY)"/>
              </a:rPr>
              <a:t>n</a:t>
            </a:r>
            <a:r>
              <a:rPr lang="en-US" altLang="en-US" sz="2000" dirty="0">
                <a:solidFill>
                  <a:srgbClr val="464846"/>
                </a:solidFill>
                <a:latin typeface="Calibri (bODY)"/>
              </a:rPr>
              <a:t> = 7 ár.</a:t>
            </a:r>
          </a:p>
          <a:p>
            <a:pPr lvl="1" eaLnBrk="1">
              <a:lnSpc>
                <a:spcPct val="100000"/>
              </a:lnSpc>
              <a:spcAft>
                <a:spcPct val="0"/>
              </a:spcAft>
              <a:buSzPct val="45000"/>
              <a:buFont typeface="Wingdings" pitchFamily="2" charset="2"/>
              <a:buChar char=""/>
              <a:defRPr/>
            </a:pPr>
            <a:endParaRPr lang="en-US" altLang="en-US" sz="2000" dirty="0">
              <a:solidFill>
                <a:srgbClr val="464846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1">
            <a:extLst>
              <a:ext uri="{FF2B5EF4-FFF2-40B4-BE49-F238E27FC236}">
                <a16:creationId xmlns:a16="http://schemas.microsoft.com/office/drawing/2014/main" id="{7432DA8D-AB1A-1342-B3A9-56E5E6CB5B57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838200" y="222461"/>
            <a:ext cx="8945563" cy="857250"/>
          </a:xfrm>
          <a:prstGeom prst="rect">
            <a:avLst/>
          </a:prstGeom>
          <a:noFill/>
          <a:ln>
            <a:noFill/>
            <a:prstDash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rot="0" spcFirstLastPara="0" vertOverflow="overflow" horzOverflow="overflow" vert="horz" wrap="square" lIns="90000" tIns="45000" rIns="90000" bIns="4500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marL="0" marR="0" lvl="0" indent="0" algn="l" defTabSz="457200" rtl="0" eaLnBrk="1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 Light (Headings)"/>
                <a:ea typeface="Microsoft YaHei" panose="020B0503020204020204" pitchFamily="34" charset="-122"/>
                <a:cs typeface="+mn-cs"/>
              </a:rPr>
              <a:t>7.3 Námsmarkmið 6: Nota fjármálareiknivél og Excel til að leysa TVM-verkefni. </a:t>
            </a:r>
          </a:p>
        </p:txBody>
      </p:sp>
      <p:sp>
        <p:nvSpPr>
          <p:cNvPr id="31747" name="Rectangle 2">
            <a:extLst>
              <a:ext uri="{FF2B5EF4-FFF2-40B4-BE49-F238E27FC236}">
                <a16:creationId xmlns:a16="http://schemas.microsoft.com/office/drawing/2014/main" id="{7F00A22D-AB91-EE47-97EF-CF05B6DDAD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6475" y="1221157"/>
            <a:ext cx="10426700" cy="5370513"/>
          </a:xfrm>
          <a:prstGeom prst="rect">
            <a:avLst/>
          </a:prstGeom>
          <a:noFill/>
          <a:ln>
            <a:noFill/>
          </a:ln>
          <a:effectLst/>
        </p:spPr>
        <p:txBody>
          <a:bodyPr lIns="90000" tIns="45000" rIns="90000" bIns="45000"/>
          <a:lstStyle>
            <a:lvl1pPr marL="228600" indent="-227013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38188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38188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38188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38188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38188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38188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38188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38188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38188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marL="1587" indent="0" eaLnBrk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64846"/>
              </a:buClr>
              <a:buSzPct val="45000"/>
              <a:defRPr/>
            </a:pPr>
            <a:r>
              <a:rPr lang="en-US" altLang="en-US" sz="2800" dirty="0">
                <a:solidFill>
                  <a:srgbClr val="464846"/>
                </a:solidFill>
                <a:latin typeface="Calibri (bODY)"/>
              </a:rPr>
              <a:t>Góð aðferð við lausn TVM-verkefna með fjármálareiknivél eða Excel er að setja óháðu breyturnar upp í töflu og aðgreina háðu breytuna, það er breytuna sem reikna á.</a:t>
            </a:r>
          </a:p>
          <a:p>
            <a:pPr marL="457200" indent="-228600" eaLnBrk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64846"/>
              </a:buClr>
              <a:buSzPct val="45000"/>
              <a:buFont typeface="Wingdings" pitchFamily="2" charset="2"/>
              <a:buChar char=""/>
              <a:defRPr/>
            </a:pPr>
            <a:r>
              <a:rPr lang="en-US" altLang="en-US" sz="2400" dirty="0">
                <a:solidFill>
                  <a:srgbClr val="464846"/>
                </a:solidFill>
                <a:latin typeface="Calibri (bODY)"/>
              </a:rPr>
              <a:t>Inntaksbreytur útreikninga fyrir staka greiðslu eru eftirfarandi. Þrjár af fjórum breytum nægja til að reikna þá fjórðu.</a:t>
            </a:r>
          </a:p>
          <a:p>
            <a:pPr marL="914400" lvl="1" indent="-228600" eaLnBrk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64846"/>
              </a:buClr>
              <a:buSzPct val="45000"/>
              <a:buFont typeface="Wingdings" pitchFamily="2" charset="2"/>
              <a:buChar char=""/>
              <a:defRPr/>
            </a:pPr>
            <a:r>
              <a:rPr lang="en-US" altLang="en-US" sz="2400" dirty="0">
                <a:solidFill>
                  <a:srgbClr val="464846"/>
                </a:solidFill>
                <a:latin typeface="Calibri (bODY)"/>
              </a:rPr>
              <a:t>PV = núvirði</a:t>
            </a:r>
          </a:p>
          <a:p>
            <a:pPr marL="914400" lvl="1" indent="-228600" eaLnBrk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64846"/>
              </a:buClr>
              <a:buSzPct val="45000"/>
              <a:buFont typeface="Wingdings" pitchFamily="2" charset="2"/>
              <a:buChar char=""/>
              <a:defRPr/>
            </a:pPr>
            <a:r>
              <a:rPr lang="en-US" altLang="en-US" sz="2400" dirty="0">
                <a:solidFill>
                  <a:srgbClr val="464846"/>
                </a:solidFill>
                <a:latin typeface="Calibri (bODY)"/>
              </a:rPr>
              <a:t>FV = framtíðarvirði</a:t>
            </a:r>
          </a:p>
          <a:p>
            <a:pPr marL="914400" lvl="1" indent="-228600" eaLnBrk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64846"/>
              </a:buClr>
              <a:buSzPct val="45000"/>
              <a:buFont typeface="Wingdings" pitchFamily="2" charset="2"/>
              <a:buChar char=""/>
              <a:defRPr/>
            </a:pPr>
            <a:r>
              <a:rPr lang="en-US" altLang="en-US" sz="2400" i="1" dirty="0">
                <a:solidFill>
                  <a:srgbClr val="464846"/>
                </a:solidFill>
                <a:latin typeface="Calibri (bODY)"/>
              </a:rPr>
              <a:t>n</a:t>
            </a:r>
            <a:r>
              <a:rPr lang="en-US" altLang="en-US" sz="2400" dirty="0">
                <a:solidFill>
                  <a:srgbClr val="464846"/>
                </a:solidFill>
                <a:latin typeface="Calibri (bODY)"/>
              </a:rPr>
              <a:t> = fjöldi tímabila</a:t>
            </a:r>
          </a:p>
          <a:p>
            <a:pPr marL="914400" lvl="1" indent="-228600" eaLnBrk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64846"/>
              </a:buClr>
              <a:buSzPct val="45000"/>
              <a:buFont typeface="Wingdings" pitchFamily="2" charset="2"/>
              <a:buChar char=""/>
              <a:defRPr/>
            </a:pPr>
            <a:r>
              <a:rPr lang="en-US" altLang="en-US" sz="2400" i="1" dirty="0">
                <a:solidFill>
                  <a:srgbClr val="464846"/>
                </a:solidFill>
                <a:latin typeface="Calibri (bODY)"/>
              </a:rPr>
              <a:t>r</a:t>
            </a:r>
            <a:r>
              <a:rPr lang="en-US" altLang="en-US" sz="2400" dirty="0">
                <a:solidFill>
                  <a:srgbClr val="464846"/>
                </a:solidFill>
                <a:latin typeface="Calibri (bODY)"/>
              </a:rPr>
              <a:t> = vextir</a:t>
            </a:r>
          </a:p>
          <a:p>
            <a:pPr marL="457200" indent="-228600" eaLnBrk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64846"/>
              </a:buClr>
              <a:buSzPct val="45000"/>
              <a:buFont typeface="Wingdings" pitchFamily="2" charset="2"/>
              <a:buChar char=""/>
              <a:defRPr/>
            </a:pPr>
            <a:r>
              <a:rPr lang="en-US" altLang="en-US" sz="2400" dirty="0">
                <a:solidFill>
                  <a:srgbClr val="464846"/>
                </a:solidFill>
                <a:latin typeface="Calibri (bODY)"/>
              </a:rPr>
              <a:t>Slík tafla auðveldar innslátt í fjármálareiknivél. Sláið óháðu breyturnar fyrst inn en skiljið háðu breytuna eftir þar til síðast. Fjármálareiknivélin reiknar þá síðustu breytuna.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1">
            <a:extLst>
              <a:ext uri="{FF2B5EF4-FFF2-40B4-BE49-F238E27FC236}">
                <a16:creationId xmlns:a16="http://schemas.microsoft.com/office/drawing/2014/main" id="{C64F1387-4683-3A46-907A-B60B0C3F94BD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838200" y="196583"/>
            <a:ext cx="8945563" cy="857250"/>
          </a:xfrm>
          <a:prstGeom prst="rect">
            <a:avLst/>
          </a:prstGeom>
          <a:noFill/>
          <a:ln>
            <a:noFill/>
            <a:prstDash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rot="0" spcFirstLastPara="0" vertOverflow="overflow" horzOverflow="overflow" vert="horz" wrap="square" lIns="90000" tIns="45000" rIns="90000" bIns="4500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marL="0" marR="0" lvl="0" indent="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 Light (Headings)"/>
                <a:ea typeface="Microsoft YaHei" panose="020B0503020204020204" pitchFamily="34" charset="-122"/>
                <a:cs typeface="+mn-cs"/>
              </a:rPr>
              <a:t>7.3 Námsmarkmið 6: Nota fjármálareiknivél og Excel til að leysa TVM-verkefni. (frh.)</a:t>
            </a:r>
          </a:p>
        </p:txBody>
      </p:sp>
      <p:sp>
        <p:nvSpPr>
          <p:cNvPr id="33795" name="Rectangle 2">
            <a:extLst>
              <a:ext uri="{FF2B5EF4-FFF2-40B4-BE49-F238E27FC236}">
                <a16:creationId xmlns:a16="http://schemas.microsoft.com/office/drawing/2014/main" id="{92A8C782-4A5C-2F4D-A204-9C5023DC56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6475" y="1279525"/>
            <a:ext cx="10272713" cy="4816475"/>
          </a:xfrm>
          <a:prstGeom prst="rect">
            <a:avLst/>
          </a:prstGeom>
          <a:noFill/>
          <a:ln>
            <a:noFill/>
          </a:ln>
          <a:effectLst/>
        </p:spPr>
        <p:txBody>
          <a:bodyPr lIns="90000" tIns="45000" rIns="90000" bIns="45000"/>
          <a:lstStyle>
            <a:lvl1pPr marL="457200" indent="-457200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09588" algn="l"/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 marL="1200150" indent="-457200"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09588" algn="l"/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09588" algn="l"/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09588" algn="l"/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09588" algn="l"/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09588" algn="l"/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09588" algn="l"/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09588" algn="l"/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09588" algn="l"/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marL="0" indent="0" eaLnBrk="1">
              <a:lnSpc>
                <a:spcPct val="100000"/>
              </a:lnSpc>
              <a:spcAft>
                <a:spcPct val="0"/>
              </a:spcAft>
              <a:defRPr/>
            </a:pPr>
            <a:r>
              <a:rPr lang="en-US" altLang="en-US" sz="2800" dirty="0">
                <a:solidFill>
                  <a:srgbClr val="464846"/>
                </a:solidFill>
                <a:latin typeface="Calibri (bODY)"/>
                <a:cs typeface="Calibri" panose="020F0502020204030204" pitchFamily="34" charset="0"/>
              </a:rPr>
              <a:t>Formúlur í Excel byggjast á sömu aðferð.</a:t>
            </a:r>
          </a:p>
          <a:p>
            <a:pPr marL="457200" lvl="1" indent="-228600" eaLnBrk="1">
              <a:lnSpc>
                <a:spcPct val="90000"/>
              </a:lnSpc>
              <a:spcBef>
                <a:spcPts val="8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</a:tabLst>
              <a:defRPr/>
            </a:pPr>
            <a:r>
              <a:rPr lang="en-US" altLang="en-US" sz="2400" dirty="0">
                <a:solidFill>
                  <a:srgbClr val="464846"/>
                </a:solidFill>
                <a:latin typeface="Calibri (bODY)"/>
                <a:cs typeface="Calibri" panose="020F0502020204030204" pitchFamily="34" charset="0"/>
              </a:rPr>
              <a:t>Finnið óháðu breyturnar þrjár og reiknið háðu breytuna. Sleppa má inntaksgildunum innan hornklofa, enda eru þau valfrjáls og yfirleitt ekki notuð.</a:t>
            </a:r>
          </a:p>
          <a:p>
            <a:pPr indent="-231775" eaLnBrk="1">
              <a:lnSpc>
                <a:spcPct val="90000"/>
              </a:lnSpc>
              <a:spcBef>
                <a:spcPts val="8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US" altLang="en-US" sz="2400" dirty="0">
                <a:solidFill>
                  <a:srgbClr val="464846"/>
                </a:solidFill>
                <a:latin typeface="Calibri (bODY)"/>
                <a:cs typeface="Calibri" panose="020F0502020204030204" pitchFamily="34" charset="0"/>
              </a:rPr>
              <a:t>Excel-föllin eru eftirfarandi:</a:t>
            </a:r>
          </a:p>
          <a:p>
            <a:pPr marL="914400" lvl="1" indent="-228600" eaLnBrk="1">
              <a:lnSpc>
                <a:spcPct val="90000"/>
              </a:lnSpc>
              <a:spcBef>
                <a:spcPts val="8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US" altLang="en-US" sz="2400" dirty="0">
                <a:solidFill>
                  <a:srgbClr val="464846"/>
                </a:solidFill>
                <a:latin typeface="Calibri (bODY)"/>
                <a:cs typeface="Calibri" panose="020F0502020204030204" pitchFamily="34" charset="0"/>
              </a:rPr>
              <a:t>Útreikningur á framtíðarvirði: </a:t>
            </a:r>
          </a:p>
          <a:p>
            <a:pPr lvl="3" eaLnBrk="1">
              <a:lnSpc>
                <a:spcPct val="90000"/>
              </a:lnSpc>
              <a:spcBef>
                <a:spcPts val="8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US" kern="150" dirty="0">
                <a:latin typeface="Calibri (bODY)"/>
                <a:ea typeface="NSimSun" panose="02010609030101010101" pitchFamily="49" charset="-122"/>
                <a:cs typeface="Calibri" panose="020F0502020204030204" pitchFamily="34" charset="0"/>
              </a:rPr>
              <a:t>=FV(rate, nper, pmt, [pv], [type])</a:t>
            </a:r>
          </a:p>
          <a:p>
            <a:pPr marL="914400" lvl="1" indent="-228600" eaLnBrk="1">
              <a:lnSpc>
                <a:spcPct val="90000"/>
              </a:lnSpc>
              <a:spcBef>
                <a:spcPts val="8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US" altLang="en-US" sz="2400" dirty="0">
                <a:solidFill>
                  <a:srgbClr val="464846"/>
                </a:solidFill>
                <a:latin typeface="Calibri (bODY)"/>
                <a:cs typeface="Calibri" panose="020F0502020204030204" pitchFamily="34" charset="0"/>
              </a:rPr>
              <a:t>Útreikningur á núvirði: </a:t>
            </a:r>
          </a:p>
          <a:p>
            <a:pPr lvl="3" eaLnBrk="1">
              <a:lnSpc>
                <a:spcPct val="90000"/>
              </a:lnSpc>
              <a:spcBef>
                <a:spcPts val="8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US" sz="1600" kern="150" dirty="0">
                <a:latin typeface="Calibri (bODY)"/>
                <a:ea typeface="NSimSun" panose="02010609030101010101" pitchFamily="49" charset="-122"/>
                <a:cs typeface="Calibri" panose="020F0502020204030204" pitchFamily="34" charset="0"/>
              </a:rPr>
              <a:t>=</a:t>
            </a:r>
            <a:r>
              <a:rPr lang="en-US" kern="150" dirty="0">
                <a:latin typeface="Calibri (bODY)"/>
                <a:ea typeface="NSimSun" panose="02010609030101010101" pitchFamily="49" charset="-122"/>
                <a:cs typeface="Calibri" panose="020F0502020204030204" pitchFamily="34" charset="0"/>
              </a:rPr>
              <a:t>PV(rate, nper, pmt, [fv], [type])</a:t>
            </a:r>
          </a:p>
          <a:p>
            <a:pPr marL="914400" lvl="1" indent="-228600" eaLnBrk="1">
              <a:lnSpc>
                <a:spcPct val="90000"/>
              </a:lnSpc>
              <a:spcBef>
                <a:spcPts val="8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US" altLang="en-US" sz="2400" dirty="0">
                <a:solidFill>
                  <a:srgbClr val="464846"/>
                </a:solidFill>
                <a:latin typeface="Calibri (bODY)"/>
                <a:cs typeface="Calibri" panose="020F0502020204030204" pitchFamily="34" charset="0"/>
              </a:rPr>
              <a:t>Útreikningur á fjölda tímabila: </a:t>
            </a:r>
          </a:p>
          <a:p>
            <a:pPr lvl="3" eaLnBrk="1">
              <a:lnSpc>
                <a:spcPct val="90000"/>
              </a:lnSpc>
              <a:spcBef>
                <a:spcPts val="8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US" dirty="0">
                <a:latin typeface="Calibri (bODY)"/>
                <a:ea typeface="NSimSun" panose="02010609030101010101" pitchFamily="49" charset="-122"/>
                <a:cs typeface="Calibri" panose="020F0502020204030204" pitchFamily="34" charset="0"/>
              </a:rPr>
              <a:t>=NPER (rate, pmt, pv, [fv], [type])</a:t>
            </a:r>
          </a:p>
          <a:p>
            <a:pPr marL="914400" lvl="1" indent="-228600" eaLnBrk="1">
              <a:lnSpc>
                <a:spcPct val="90000"/>
              </a:lnSpc>
              <a:spcBef>
                <a:spcPts val="8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US" altLang="en-US" sz="2400" dirty="0">
                <a:solidFill>
                  <a:srgbClr val="464846"/>
                </a:solidFill>
                <a:latin typeface="Calibri (bODY)"/>
                <a:ea typeface="NSimSun" panose="02010609030101010101" pitchFamily="49" charset="-122"/>
                <a:cs typeface="Calibri" panose="020F0502020204030204" pitchFamily="34" charset="0"/>
              </a:rPr>
              <a:t>Útreikningur á vöxtum: </a:t>
            </a:r>
          </a:p>
          <a:p>
            <a:pPr lvl="3" eaLnBrk="1">
              <a:lnSpc>
                <a:spcPct val="90000"/>
              </a:lnSpc>
              <a:spcBef>
                <a:spcPts val="8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US" kern="150" dirty="0">
                <a:latin typeface="Calibri (bODY)"/>
                <a:ea typeface="Times New Roman" panose="02020603050405020304" pitchFamily="18" charset="0"/>
                <a:cs typeface="Calibri" panose="020F0502020204030204" pitchFamily="34" charset="0"/>
              </a:rPr>
              <a:t>=RATE(nper, pmt, pv, [fv], [type], [guess])</a:t>
            </a:r>
            <a:endParaRPr lang="en-US" kern="150" dirty="0">
              <a:latin typeface="Calibri (bODY)"/>
              <a:ea typeface="NSimSun" panose="02010609030101010101" pitchFamily="49" charset="-122"/>
              <a:cs typeface="Calibri" panose="020F0502020204030204" pitchFamily="34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1">
            <a:extLst>
              <a:ext uri="{FF2B5EF4-FFF2-40B4-BE49-F238E27FC236}">
                <a16:creationId xmlns:a16="http://schemas.microsoft.com/office/drawing/2014/main" id="{D3990DB0-4586-EB45-AC2A-7967C87D81A7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789560" y="209550"/>
            <a:ext cx="8945563" cy="857250"/>
          </a:xfrm>
          <a:prstGeom prst="rect">
            <a:avLst/>
          </a:prstGeom>
          <a:noFill/>
          <a:ln>
            <a:noFill/>
            <a:prstDash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rot="0" spcFirstLastPara="0" vertOverflow="overflow" horzOverflow="overflow" vert="horz" wrap="square" lIns="90000" tIns="45000" rIns="90000" bIns="4500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marL="0" marR="0" lvl="0" indent="0" algn="l" defTabSz="457200" rtl="0" eaLnBrk="1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 Light (Headings)"/>
                <a:ea typeface="Microsoft YaHei" panose="020B0503020204020204" pitchFamily="34" charset="-122"/>
                <a:cs typeface="+mn-cs"/>
              </a:rPr>
              <a:t>7.4 Námsmarkmið 1: Útskýra hvernig tímavirði peninga getur haft áhrif á persónuleg fjárhagsmarkmið. </a:t>
            </a:r>
          </a:p>
        </p:txBody>
      </p:sp>
      <p:sp>
        <p:nvSpPr>
          <p:cNvPr id="35843" name="Rectangle 2">
            <a:extLst>
              <a:ext uri="{FF2B5EF4-FFF2-40B4-BE49-F238E27FC236}">
                <a16:creationId xmlns:a16="http://schemas.microsoft.com/office/drawing/2014/main" id="{9258232F-7985-0A47-8D84-B208370280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1272067"/>
            <a:ext cx="10499725" cy="5370512"/>
          </a:xfrm>
          <a:prstGeom prst="rect">
            <a:avLst/>
          </a:prstGeom>
          <a:noFill/>
          <a:ln>
            <a:noFill/>
          </a:ln>
          <a:effectLst/>
        </p:spPr>
        <p:txBody>
          <a:bodyPr lIns="90000" tIns="45000" rIns="90000" bIns="45000"/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  <a:tab pos="101346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  <a:tab pos="101346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  <a:tab pos="101346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  <a:tab pos="10134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  <a:tab pos="10134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  <a:tab pos="10134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  <a:tab pos="10134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  <a:tab pos="10134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  <a:tab pos="10134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eaLnBrk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SzPct val="45000"/>
              <a:defRPr/>
            </a:pPr>
            <a:r>
              <a:rPr lang="en-US" altLang="en-US" sz="2800" dirty="0">
                <a:solidFill>
                  <a:srgbClr val="464846"/>
                </a:solidFill>
                <a:latin typeface="Calibri (bODY)"/>
              </a:rPr>
              <a:t>Við beitingu TVM-hugtaka þarf meðal annars að svara spurningum sem þessum:</a:t>
            </a:r>
          </a:p>
          <a:p>
            <a:pPr marL="457200" indent="-228600" eaLnBrk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SzPct val="45000"/>
              <a:buFont typeface="Wingdings" pitchFamily="2" charset="2"/>
              <a:buChar char=""/>
              <a:tabLst>
                <a:tab pos="0" algn="l"/>
                <a:tab pos="1651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  <a:tab pos="10134600" algn="l"/>
              </a:tabLst>
              <a:defRPr/>
            </a:pPr>
            <a:r>
              <a:rPr lang="en-US" altLang="en-US" sz="2400" dirty="0">
                <a:solidFill>
                  <a:srgbClr val="464846"/>
                </a:solidFill>
                <a:latin typeface="Calibri (bODY)"/>
              </a:rPr>
              <a:t>Hversu mikla fjárhæð á ég eftir </a:t>
            </a:r>
            <a:r>
              <a:rPr lang="en-US" altLang="en-US" sz="2400" i="1" dirty="0">
                <a:solidFill>
                  <a:srgbClr val="464846"/>
                </a:solidFill>
                <a:latin typeface="Calibri (bODY)"/>
              </a:rPr>
              <a:t>n</a:t>
            </a:r>
            <a:r>
              <a:rPr lang="en-US" altLang="en-US" sz="2400" dirty="0">
                <a:solidFill>
                  <a:srgbClr val="464846"/>
                </a:solidFill>
                <a:latin typeface="Calibri (bODY)"/>
              </a:rPr>
              <a:t> ár ef ég fjárfesti $ í dag með % ávöxtun og læt fjárfestinguna ósnerta í </a:t>
            </a:r>
            <a:r>
              <a:rPr lang="en-US" altLang="en-US" sz="2400" i="1" dirty="0">
                <a:solidFill>
                  <a:srgbClr val="464846"/>
                </a:solidFill>
                <a:latin typeface="Calibri (bODY)"/>
              </a:rPr>
              <a:t>n</a:t>
            </a:r>
            <a:r>
              <a:rPr lang="en-US" altLang="en-US" sz="2400" dirty="0">
                <a:solidFill>
                  <a:srgbClr val="464846"/>
                </a:solidFill>
                <a:latin typeface="Calibri (bODY)"/>
              </a:rPr>
              <a:t> ár? </a:t>
            </a:r>
          </a:p>
          <a:p>
            <a:pPr marL="914400" lvl="1" indent="-228600" eaLnBrk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SzPct val="45000"/>
              <a:buFont typeface="Wingdings" pitchFamily="2" charset="2"/>
              <a:buChar char=""/>
              <a:tabLst>
                <a:tab pos="0" algn="l"/>
                <a:tab pos="1651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  <a:tab pos="10134600" algn="l"/>
              </a:tabLst>
              <a:defRPr/>
            </a:pPr>
            <a:r>
              <a:rPr lang="en-US" altLang="en-US" sz="2000" dirty="0">
                <a:solidFill>
                  <a:srgbClr val="464846"/>
                </a:solidFill>
                <a:latin typeface="Calibri (bODY)"/>
              </a:rPr>
              <a:t>Óháðu breyturnar eru PV, </a:t>
            </a:r>
            <a:r>
              <a:rPr lang="en-US" altLang="en-US" sz="2000" i="1" dirty="0">
                <a:solidFill>
                  <a:srgbClr val="464846"/>
                </a:solidFill>
                <a:latin typeface="Calibri (bODY)"/>
              </a:rPr>
              <a:t>n</a:t>
            </a:r>
            <a:r>
              <a:rPr lang="en-US" altLang="en-US" sz="2000" dirty="0">
                <a:solidFill>
                  <a:srgbClr val="464846"/>
                </a:solidFill>
                <a:latin typeface="Calibri (bODY)"/>
              </a:rPr>
              <a:t> og </a:t>
            </a:r>
            <a:r>
              <a:rPr lang="en-US" altLang="en-US" sz="2000" i="1" dirty="0">
                <a:solidFill>
                  <a:srgbClr val="464846"/>
                </a:solidFill>
                <a:latin typeface="Calibri (bODY)"/>
              </a:rPr>
              <a:t>r</a:t>
            </a:r>
            <a:r>
              <a:rPr lang="en-US" altLang="en-US" sz="2000" dirty="0">
                <a:solidFill>
                  <a:srgbClr val="464846"/>
                </a:solidFill>
                <a:latin typeface="Calibri (bODY)"/>
              </a:rPr>
              <a:t> og háða breytan er FV.</a:t>
            </a:r>
          </a:p>
          <a:p>
            <a:pPr marL="457200" indent="-228600" eaLnBrk="1">
              <a:lnSpc>
                <a:spcPct val="90000"/>
              </a:lnSpc>
              <a:spcBef>
                <a:spcPts val="1200"/>
              </a:spcBef>
              <a:spcAft>
                <a:spcPct val="0"/>
              </a:spcAft>
              <a:buSzPct val="45000"/>
              <a:buFont typeface="Wingdings" pitchFamily="2" charset="2"/>
              <a:buChar char=""/>
              <a:tabLst>
                <a:tab pos="0" algn="l"/>
                <a:tab pos="1651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  <a:tab pos="10134600" algn="l"/>
              </a:tabLst>
              <a:defRPr/>
            </a:pPr>
            <a:r>
              <a:rPr lang="en-US" altLang="en-US" sz="2400" dirty="0">
                <a:solidFill>
                  <a:srgbClr val="464846"/>
                </a:solidFill>
                <a:latin typeface="Calibri (bODY)"/>
              </a:rPr>
              <a:t>Ég þarf $ í útborgun fyrir húsnæði eftir </a:t>
            </a:r>
            <a:r>
              <a:rPr lang="en-US" altLang="en-US" sz="2400" i="1" dirty="0">
                <a:solidFill>
                  <a:srgbClr val="464846"/>
                </a:solidFill>
                <a:latin typeface="Calibri (bODY)"/>
              </a:rPr>
              <a:t>n</a:t>
            </a:r>
            <a:r>
              <a:rPr lang="en-US" altLang="en-US" sz="2400" dirty="0">
                <a:solidFill>
                  <a:srgbClr val="464846"/>
                </a:solidFill>
                <a:latin typeface="Calibri (bODY)"/>
              </a:rPr>
              <a:t> ár. Hversu mikla fjárhæð þarf ég að fjárfesta í dag með % árlegri ávöxtun?</a:t>
            </a:r>
          </a:p>
          <a:p>
            <a:pPr marL="914400" lvl="1" indent="-228600" eaLnBrk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SzPct val="45000"/>
              <a:buFont typeface="Wingdings" pitchFamily="2" charset="2"/>
              <a:buChar char=""/>
              <a:tabLst>
                <a:tab pos="0" algn="l"/>
                <a:tab pos="1651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  <a:tab pos="10134600" algn="l"/>
              </a:tabLst>
              <a:defRPr/>
            </a:pPr>
            <a:r>
              <a:rPr lang="en-US" altLang="en-US" sz="2000" dirty="0">
                <a:solidFill>
                  <a:srgbClr val="464846"/>
                </a:solidFill>
                <a:latin typeface="Calibri (bODY)"/>
              </a:rPr>
              <a:t>Óháðu breyturnar eru FV, </a:t>
            </a:r>
            <a:r>
              <a:rPr lang="en-US" altLang="en-US" sz="2000" i="1" dirty="0">
                <a:solidFill>
                  <a:srgbClr val="464846"/>
                </a:solidFill>
                <a:latin typeface="Calibri (bODY)"/>
              </a:rPr>
              <a:t>n</a:t>
            </a:r>
            <a:r>
              <a:rPr lang="en-US" altLang="en-US" sz="2000" dirty="0">
                <a:solidFill>
                  <a:srgbClr val="464846"/>
                </a:solidFill>
                <a:latin typeface="Calibri (bODY)"/>
              </a:rPr>
              <a:t> og </a:t>
            </a:r>
            <a:r>
              <a:rPr lang="en-US" altLang="en-US" sz="2000" i="1" dirty="0">
                <a:solidFill>
                  <a:srgbClr val="464846"/>
                </a:solidFill>
                <a:latin typeface="Calibri (bODY)"/>
              </a:rPr>
              <a:t>r</a:t>
            </a:r>
            <a:r>
              <a:rPr lang="en-US" altLang="en-US" sz="2000" dirty="0">
                <a:solidFill>
                  <a:srgbClr val="464846"/>
                </a:solidFill>
                <a:latin typeface="Calibri (bODY)"/>
              </a:rPr>
              <a:t> og háða breytan er PV.</a:t>
            </a:r>
          </a:p>
          <a:p>
            <a:pPr marL="457200" indent="-228600" eaLnBrk="1">
              <a:lnSpc>
                <a:spcPct val="90000"/>
              </a:lnSpc>
              <a:spcBef>
                <a:spcPts val="1200"/>
              </a:spcBef>
              <a:spcAft>
                <a:spcPct val="0"/>
              </a:spcAft>
              <a:buSzPct val="45000"/>
              <a:buFont typeface="Wingdings" pitchFamily="2" charset="2"/>
              <a:buChar char=""/>
              <a:tabLst>
                <a:tab pos="0" algn="l"/>
                <a:tab pos="1651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  <a:tab pos="10134600" algn="l"/>
              </a:tabLst>
              <a:defRPr/>
            </a:pPr>
            <a:r>
              <a:rPr lang="en-US" altLang="en-US" sz="2400" dirty="0">
                <a:solidFill>
                  <a:srgbClr val="464846"/>
                </a:solidFill>
                <a:latin typeface="Calibri (bODY)"/>
              </a:rPr>
              <a:t>Ef ég fjárfesti $ í dag með % ávöxtun og vil að fjárhæðin vaxi í $, hversu lengi þarf ég að bíða til að ná markmiðinu?</a:t>
            </a:r>
          </a:p>
          <a:p>
            <a:pPr marL="914400" lvl="1" indent="-228600" eaLnBrk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SzPct val="45000"/>
              <a:buFont typeface="Wingdings" pitchFamily="2" charset="2"/>
              <a:buChar char=""/>
              <a:tabLst>
                <a:tab pos="0" algn="l"/>
                <a:tab pos="1651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  <a:tab pos="10134600" algn="l"/>
              </a:tabLst>
              <a:defRPr/>
            </a:pPr>
            <a:r>
              <a:rPr lang="en-US" altLang="en-US" sz="2000" dirty="0">
                <a:solidFill>
                  <a:srgbClr val="464846"/>
                </a:solidFill>
                <a:latin typeface="Calibri (bODY)"/>
              </a:rPr>
              <a:t>Óháðu breyturnar eru PV, FV og </a:t>
            </a:r>
            <a:r>
              <a:rPr lang="en-US" altLang="en-US" sz="2000" i="1" dirty="0">
                <a:solidFill>
                  <a:srgbClr val="464846"/>
                </a:solidFill>
                <a:latin typeface="Calibri (bODY)"/>
              </a:rPr>
              <a:t>r</a:t>
            </a:r>
            <a:r>
              <a:rPr lang="en-US" altLang="en-US" sz="2000" dirty="0">
                <a:solidFill>
                  <a:srgbClr val="464846"/>
                </a:solidFill>
                <a:latin typeface="Calibri (bODY)"/>
              </a:rPr>
              <a:t> og háða breytan er </a:t>
            </a:r>
            <a:r>
              <a:rPr lang="en-US" altLang="en-US" sz="2000" i="1" dirty="0">
                <a:solidFill>
                  <a:srgbClr val="464846"/>
                </a:solidFill>
                <a:latin typeface="Calibri (bODY)"/>
              </a:rPr>
              <a:t>n</a:t>
            </a:r>
            <a:r>
              <a:rPr lang="en-US" altLang="en-US" sz="2000" dirty="0">
                <a:solidFill>
                  <a:srgbClr val="464846"/>
                </a:solidFill>
                <a:latin typeface="Calibri (bODY)"/>
              </a:rPr>
              <a:t>.</a:t>
            </a:r>
          </a:p>
          <a:p>
            <a:pPr marL="457200" indent="-228600" eaLnBrk="1">
              <a:lnSpc>
                <a:spcPct val="90000"/>
              </a:lnSpc>
              <a:spcBef>
                <a:spcPts val="1200"/>
              </a:spcBef>
              <a:spcAft>
                <a:spcPct val="0"/>
              </a:spcAft>
              <a:buSzPct val="45000"/>
              <a:buFont typeface="Wingdings" pitchFamily="2" charset="2"/>
              <a:buChar char=""/>
              <a:tabLst>
                <a:tab pos="0" algn="l"/>
                <a:tab pos="1651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  <a:tab pos="10134600" algn="l"/>
              </a:tabLst>
              <a:defRPr/>
            </a:pPr>
            <a:r>
              <a:rPr lang="en-US" altLang="en-US" sz="2400" dirty="0">
                <a:solidFill>
                  <a:srgbClr val="464846"/>
                </a:solidFill>
                <a:latin typeface="Calibri (bODY)"/>
              </a:rPr>
              <a:t>Með hvaða ávöxtunarkröfu þarf ég að fjárfesta $ í dag til að eiga $ eftir </a:t>
            </a:r>
            <a:r>
              <a:rPr lang="en-US" altLang="en-US" sz="2400" i="1" dirty="0">
                <a:solidFill>
                  <a:srgbClr val="464846"/>
                </a:solidFill>
                <a:latin typeface="Calibri (bODY)"/>
              </a:rPr>
              <a:t>n</a:t>
            </a:r>
            <a:r>
              <a:rPr lang="en-US" altLang="en-US" sz="2400" dirty="0">
                <a:solidFill>
                  <a:srgbClr val="464846"/>
                </a:solidFill>
                <a:latin typeface="Calibri (bODY)"/>
              </a:rPr>
              <a:t> ár?</a:t>
            </a:r>
          </a:p>
          <a:p>
            <a:pPr marL="914400" lvl="1" indent="-228600" eaLnBrk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SzPct val="45000"/>
              <a:buFont typeface="Wingdings" pitchFamily="2" charset="2"/>
              <a:buChar char=""/>
              <a:tabLst>
                <a:tab pos="0" algn="l"/>
                <a:tab pos="1651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  <a:tab pos="10134600" algn="l"/>
              </a:tabLst>
              <a:defRPr/>
            </a:pPr>
            <a:r>
              <a:rPr lang="en-US" altLang="en-US" sz="2000" dirty="0">
                <a:solidFill>
                  <a:srgbClr val="464846"/>
                </a:solidFill>
                <a:latin typeface="Calibri (bODY)"/>
              </a:rPr>
              <a:t>Óháðu breyturnar eru PV, FV og </a:t>
            </a:r>
            <a:r>
              <a:rPr lang="en-US" altLang="en-US" sz="2000" i="1" dirty="0">
                <a:solidFill>
                  <a:srgbClr val="464846"/>
                </a:solidFill>
                <a:latin typeface="Calibri (bODY)"/>
              </a:rPr>
              <a:t>n</a:t>
            </a:r>
            <a:r>
              <a:rPr lang="en-US" altLang="en-US" sz="2000" dirty="0">
                <a:solidFill>
                  <a:srgbClr val="464846"/>
                </a:solidFill>
                <a:latin typeface="Calibri (bODY)"/>
              </a:rPr>
              <a:t> og háða breytan er </a:t>
            </a:r>
            <a:r>
              <a:rPr lang="en-US" altLang="en-US" sz="2000" i="1" dirty="0">
                <a:solidFill>
                  <a:srgbClr val="464846"/>
                </a:solidFill>
                <a:latin typeface="Calibri (bODY)"/>
              </a:rPr>
              <a:t>r</a:t>
            </a:r>
            <a:r>
              <a:rPr lang="en-US" altLang="en-US" sz="2000" dirty="0">
                <a:solidFill>
                  <a:srgbClr val="464846"/>
                </a:solidFill>
                <a:latin typeface="Calibri (bODY)"/>
              </a:rPr>
              <a:t>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1">
            <a:extLst>
              <a:ext uri="{FF2B5EF4-FFF2-40B4-BE49-F238E27FC236}">
                <a16:creationId xmlns:a16="http://schemas.microsoft.com/office/drawing/2014/main" id="{93FE64A4-66F7-5E4F-94A7-F7056903157A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838200" y="222461"/>
            <a:ext cx="8945563" cy="857250"/>
          </a:xfrm>
          <a:prstGeom prst="rect">
            <a:avLst/>
          </a:prstGeom>
          <a:noFill/>
          <a:ln>
            <a:noFill/>
            <a:prstDash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rot="0" spcFirstLastPara="0" vertOverflow="overflow" horzOverflow="overflow" vert="horz" wrap="square" lIns="90000" tIns="45000" rIns="90000" bIns="4500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marL="0" marR="0" lvl="0" indent="0" algn="l" defTabSz="457200" rtl="0" eaLnBrk="1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 Light (Headings)"/>
                <a:ea typeface="Microsoft YaHei" panose="020B0503020204020204" pitchFamily="34" charset="-122"/>
                <a:cs typeface="+mn-cs"/>
              </a:rPr>
              <a:t>7.4 Námsmarkmið 2: Útskýra hvernig tímavirði peninga tengist verðbólgu. 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DA039A3-727C-6D46-9ADD-A7688C49F2D1}"/>
              </a:ext>
            </a:extLst>
          </p:cNvPr>
          <p:cNvSpPr txBox="1"/>
          <p:nvPr/>
        </p:nvSpPr>
        <p:spPr>
          <a:xfrm>
            <a:off x="838200" y="1219200"/>
            <a:ext cx="10669588" cy="569386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225425" indent="-225425"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(bODY)"/>
                <a:cs typeface="Calibri" panose="020F0502020204030204" pitchFamily="34" charset="0"/>
              </a:rPr>
              <a:t>Verðbólga er tímabil hækkandi verðlags.</a:t>
            </a:r>
          </a:p>
          <a:p>
            <a:pPr marL="685800" indent="-223838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(bODY)"/>
                <a:cs typeface="Calibri" panose="020F0502020204030204" pitchFamily="34" charset="0"/>
              </a:rPr>
              <a:t>Vegna verðbólgu mun $1 í framtíðinni ekki hafa sama kaupmátt og $1 í dag, enda rýrir verðbólga kaupmátt.</a:t>
            </a:r>
          </a:p>
          <a:p>
            <a:pPr marL="685800" indent="-223838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(bODY)"/>
                <a:cs typeface="Calibri" panose="020F0502020204030204" pitchFamily="34" charset="0"/>
              </a:rPr>
              <a:t>Ef unnt væri að ávaxta fé á sama hlutfalli og verðbólgan væri hægt að viðhalda kaupmættinum.</a:t>
            </a:r>
          </a:p>
          <a:p>
            <a:pPr marL="685800" indent="-223838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(bODY)"/>
                <a:cs typeface="Calibri" panose="020F0502020204030204" pitchFamily="34" charset="0"/>
              </a:rPr>
              <a:t>Verðhjöðnun, það er tímabil lækkandi verðlags, hefði öfug áhrif.</a:t>
            </a:r>
          </a:p>
          <a:p>
            <a:pPr marL="225425" indent="-2254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(bODY)"/>
                <a:cs typeface="Calibri" panose="020F0502020204030204" pitchFamily="34" charset="0"/>
              </a:rPr>
              <a:t>Fjárfestar horfa til raunvaxta, en ekki aðeins nafnvaxta, því þeir vilja vita hver ávöxtun fjárfestinganna er að frádregnum áhrifum verðbólgu.</a:t>
            </a:r>
          </a:p>
          <a:p>
            <a:pPr marL="225425" indent="-2254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(bODY)"/>
                <a:cs typeface="Calibri" panose="020F0502020204030204" pitchFamily="34" charset="0"/>
              </a:rPr>
              <a:t>Fisher-jafnan lýsir þessu með því að skipta ávöxtunarkröfunni í eftirfarandi þætti:</a:t>
            </a:r>
          </a:p>
          <a:p>
            <a:pPr>
              <a:defRPr/>
            </a:pPr>
            <a:r>
              <a:rPr lang="en-US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</a:p>
          <a:p>
            <a:pPr>
              <a:defRPr/>
            </a:pPr>
            <a:endParaRPr lang="en-US" sz="2200"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25425">
              <a:defRPr/>
            </a:pP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(bODY)"/>
                <a:cs typeface="Calibri" panose="020F0502020204030204" pitchFamily="34" charset="0"/>
              </a:rPr>
              <a:t>þar sem </a:t>
            </a:r>
            <a:r>
              <a:rPr lang="en-US" sz="24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(bODY)"/>
                <a:cs typeface="Calibri" panose="020F0502020204030204" pitchFamily="34" charset="0"/>
              </a:rPr>
              <a:t>i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(bODY)"/>
                <a:cs typeface="Calibri" panose="020F0502020204030204" pitchFamily="34" charset="0"/>
              </a:rPr>
              <a:t> eru nafnvextir, </a:t>
            </a:r>
            <a:r>
              <a:rPr lang="en-US" sz="24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(bODY)"/>
                <a:cs typeface="Calibri" panose="020F0502020204030204" pitchFamily="34" charset="0"/>
              </a:rPr>
              <a:t>R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(bODY)"/>
                <a:cs typeface="Calibri" panose="020F0502020204030204" pitchFamily="34" charset="0"/>
              </a:rPr>
              <a:t> eru raunvextir og </a:t>
            </a:r>
            <a:r>
              <a:rPr lang="en-US" sz="24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(bODY)"/>
                <a:cs typeface="Calibri" panose="020F0502020204030204" pitchFamily="34" charset="0"/>
              </a:rPr>
              <a:t>h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(bODY)"/>
                <a:cs typeface="Calibri" panose="020F0502020204030204" pitchFamily="34" charset="0"/>
              </a:rPr>
              <a:t> er vænt verðbólga.</a:t>
            </a:r>
          </a:p>
          <a:p>
            <a:pPr>
              <a:defRPr/>
            </a:pPr>
            <a:endParaRPr lang="en-US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F1221266-483B-4ACC-8E4E-5CAF2787037F}"/>
                  </a:ext>
                </a:extLst>
              </p:cNvPr>
              <p:cNvSpPr txBox="1"/>
              <p:nvPr/>
            </p:nvSpPr>
            <p:spPr>
              <a:xfrm>
                <a:off x="3658394" y="5240778"/>
                <a:ext cx="44196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2400" b="0" i="1" smtClean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1+</m:t>
                          </m:r>
                          <m:r>
                            <a:rPr lang="en-US" sz="2400" b="0" i="1" smtClean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</m:d>
                      <m:r>
                        <a:rPr lang="en-US" sz="2400" b="0" i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2400" b="0" i="1" smtClean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1+</m:t>
                          </m:r>
                          <m:r>
                            <a:rPr lang="en-US" sz="2400" b="0" i="1" smtClean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</m:d>
                      <m:r>
                        <a:rPr lang="en-US" sz="2400" b="0" i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×(1+</m:t>
                      </m:r>
                      <m:r>
                        <a:rPr lang="en-US" sz="2400" b="0" i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en-US" sz="2400" b="0" i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F1221266-483B-4ACC-8E4E-5CAF278703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58394" y="5240778"/>
                <a:ext cx="4419600" cy="461665"/>
              </a:xfrm>
              <a:prstGeom prst="rect">
                <a:avLst/>
              </a:prstGeom>
              <a:blipFill>
                <a:blip r:embed="rId4"/>
                <a:stretch>
                  <a:fillRect b="-21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1">
            <a:extLst>
              <a:ext uri="{FF2B5EF4-FFF2-40B4-BE49-F238E27FC236}">
                <a16:creationId xmlns:a16="http://schemas.microsoft.com/office/drawing/2014/main" id="{93261742-EBB4-DF4A-A58D-CEDAB4F9B71B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838200" y="196583"/>
            <a:ext cx="8945563" cy="857250"/>
          </a:xfrm>
          <a:prstGeom prst="rect">
            <a:avLst/>
          </a:prstGeom>
          <a:noFill/>
          <a:ln>
            <a:noFill/>
            <a:prstDash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rot="0" spcFirstLastPara="0" vertOverflow="overflow" horzOverflow="overflow" vert="horz" wrap="square" lIns="90000" tIns="45000" rIns="90000" bIns="4500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marL="0" marR="0" lvl="0" indent="0" algn="l" defTabSz="457200" rtl="0" eaLnBrk="1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 Light (Headings)"/>
                <a:ea typeface="Microsoft YaHei" panose="020B0503020204020204" pitchFamily="34" charset="-122"/>
                <a:cs typeface="+mn-cs"/>
              </a:rPr>
              <a:t>7.4 Námsmarkmið 3: Útskýra hvernig tímavirði peninga tengist fjárhagslegri áhættu.</a:t>
            </a:r>
          </a:p>
        </p:txBody>
      </p:sp>
      <p:sp>
        <p:nvSpPr>
          <p:cNvPr id="39939" name="Rectangle 2">
            <a:extLst>
              <a:ext uri="{FF2B5EF4-FFF2-40B4-BE49-F238E27FC236}">
                <a16:creationId xmlns:a16="http://schemas.microsoft.com/office/drawing/2014/main" id="{6AE73421-925E-DB4B-AA16-7096880737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96963" y="1198766"/>
            <a:ext cx="10331450" cy="5394325"/>
          </a:xfrm>
          <a:prstGeom prst="rect">
            <a:avLst/>
          </a:prstGeom>
          <a:noFill/>
          <a:ln>
            <a:noFill/>
          </a:ln>
          <a:effectLst/>
        </p:spPr>
        <p:txBody>
          <a:bodyPr lIns="90000" tIns="45000" rIns="90000" bIns="45000"/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  <a:tab pos="101346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  <a:tab pos="101346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  <a:tab pos="101346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  <a:tab pos="10134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  <a:tab pos="10134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  <a:tab pos="10134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  <a:tab pos="10134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  <a:tab pos="10134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  <a:tab pos="10134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marL="228600" indent="-228600" eaLnBrk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US" altLang="en-US" sz="2800" dirty="0">
                <a:solidFill>
                  <a:srgbClr val="464846"/>
                </a:solidFill>
                <a:latin typeface="Calibri (bODY)"/>
              </a:rPr>
              <a:t>Fjárfestar vilja fá ávöxtun sem er í samræmi við áhættuna sem þeir taka.</a:t>
            </a:r>
          </a:p>
          <a:p>
            <a:pPr marL="685800" indent="-228600" eaLnBrk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US" altLang="en-US" sz="2400" dirty="0">
                <a:solidFill>
                  <a:srgbClr val="464846"/>
                </a:solidFill>
                <a:latin typeface="Calibri (bODY)"/>
              </a:rPr>
              <a:t>Samband </a:t>
            </a:r>
            <a:r>
              <a:rPr lang="en-US" altLang="en-US" sz="2400" b="1" dirty="0">
                <a:solidFill>
                  <a:srgbClr val="464846"/>
                </a:solidFill>
                <a:latin typeface="Calibri (bODY)"/>
              </a:rPr>
              <a:t>áhættu og ávöxtunar </a:t>
            </a:r>
            <a:r>
              <a:rPr lang="en-US" altLang="en-US" sz="2400" dirty="0">
                <a:solidFill>
                  <a:srgbClr val="464846"/>
                </a:solidFill>
                <a:latin typeface="Calibri (bODY)"/>
              </a:rPr>
              <a:t>endurspeglar að áhætta og ávöxtun haldast í hendur.</a:t>
            </a:r>
          </a:p>
          <a:p>
            <a:pPr marL="685800" lvl="1" indent="-228600" eaLnBrk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SzPct val="45000"/>
              <a:buFont typeface="Wingdings" pitchFamily="2" charset="2"/>
              <a:buChar char=""/>
              <a:defRPr/>
            </a:pPr>
            <a:r>
              <a:rPr lang="en-US" altLang="en-US" sz="2400" dirty="0">
                <a:solidFill>
                  <a:srgbClr val="464846"/>
                </a:solidFill>
                <a:latin typeface="Calibri (bODY)"/>
              </a:rPr>
              <a:t>Fjárfestar eru yfirleitt áhættufælnir. Það merkir ekki að þeir forðist alla áhættu, heldur að þeir taki aðeins áhættu gegn </a:t>
            </a:r>
            <a:r>
              <a:rPr lang="en-US" altLang="en-US" sz="2400" b="1" dirty="0">
                <a:solidFill>
                  <a:srgbClr val="464846"/>
                </a:solidFill>
                <a:latin typeface="Calibri (bODY)"/>
              </a:rPr>
              <a:t>samsvarandi umbun</a:t>
            </a:r>
            <a:r>
              <a:rPr lang="en-US" altLang="en-US" sz="2400" dirty="0">
                <a:solidFill>
                  <a:srgbClr val="464846"/>
                </a:solidFill>
                <a:latin typeface="Calibri (bODY)"/>
              </a:rPr>
              <a:t> fyrir áhættuna sem þeir taka.</a:t>
            </a:r>
          </a:p>
          <a:p>
            <a:pPr marL="688975" lvl="1" indent="-228600" eaLnBrk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SzPct val="45000"/>
              <a:buFont typeface="Wingdings" pitchFamily="2" charset="2"/>
              <a:buChar char=""/>
              <a:tabLst>
                <a:tab pos="0" algn="l"/>
                <a:tab pos="457200" algn="l"/>
                <a:tab pos="9144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  <a:tab pos="10134600" algn="l"/>
              </a:tabLst>
              <a:defRPr/>
            </a:pPr>
            <a:r>
              <a:rPr lang="en-US" altLang="en-US" sz="2400" dirty="0">
                <a:solidFill>
                  <a:srgbClr val="464846"/>
                </a:solidFill>
                <a:latin typeface="Calibri (bODY)"/>
              </a:rPr>
              <a:t>Fjárfestar meta fjárfestingar einnig með hliðsjón af </a:t>
            </a:r>
            <a:r>
              <a:rPr lang="en-US" altLang="en-US" sz="2400" b="1" dirty="0">
                <a:solidFill>
                  <a:srgbClr val="464846"/>
                </a:solidFill>
                <a:latin typeface="Calibri (bODY)"/>
              </a:rPr>
              <a:t>fórnarkostnaði</a:t>
            </a:r>
            <a:r>
              <a:rPr lang="en-US" altLang="en-US" sz="2400" dirty="0">
                <a:solidFill>
                  <a:srgbClr val="464846"/>
                </a:solidFill>
                <a:latin typeface="Calibri (bODY)"/>
              </a:rPr>
              <a:t>: </a:t>
            </a:r>
          </a:p>
          <a:p>
            <a:pPr lvl="2" eaLnBrk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SzPct val="45000"/>
              <a:buFont typeface="Wingdings" pitchFamily="2" charset="2"/>
              <a:buChar char=""/>
              <a:tabLst>
                <a:tab pos="0" algn="l"/>
                <a:tab pos="457200" algn="l"/>
                <a:tab pos="9144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  <a:tab pos="10134600" algn="l"/>
              </a:tabLst>
              <a:defRPr/>
            </a:pPr>
            <a:r>
              <a:rPr lang="en-US" altLang="en-US" sz="2000" dirty="0">
                <a:solidFill>
                  <a:srgbClr val="464846"/>
                </a:solidFill>
                <a:latin typeface="Calibri (bODY)"/>
              </a:rPr>
              <a:t>„Ef ég fjárfesti í þessu verkefni verður það að skila að minnsta kosti sömu ávöxtun og næstbesti kosturinn, þ.e. þeirri ávöxtun sem ég fórna með fjárfestingunni.“</a:t>
            </a:r>
          </a:p>
          <a:p>
            <a:pPr marL="685800" indent="-228600" eaLnBrk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SzPct val="45000"/>
              <a:buFont typeface="Wingdings" pitchFamily="2" charset="2"/>
              <a:buChar char=""/>
              <a:defRPr/>
            </a:pPr>
            <a:r>
              <a:rPr lang="en-US" altLang="en-US" sz="2400" dirty="0">
                <a:solidFill>
                  <a:srgbClr val="464846"/>
                </a:solidFill>
                <a:latin typeface="Calibri (bODY)"/>
              </a:rPr>
              <a:t>Vanskilahætta, þ.e. hættan á að lántaki geti ekki endurgreitt lán, er ein helsta áhættan sem fjárfestar krefjast umbunar fyrir.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1">
            <a:extLst>
              <a:ext uri="{FF2B5EF4-FFF2-40B4-BE49-F238E27FC236}">
                <a16:creationId xmlns:a16="http://schemas.microsoft.com/office/drawing/2014/main" id="{26C41A4A-DDEA-FE4C-B4FA-682F65EC196A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838200" y="205209"/>
            <a:ext cx="8945563" cy="857250"/>
          </a:xfrm>
          <a:prstGeom prst="rect">
            <a:avLst/>
          </a:prstGeom>
          <a:noFill/>
          <a:ln>
            <a:noFill/>
            <a:prstDash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rot="0" spcFirstLastPara="0" vertOverflow="overflow" horzOverflow="overflow" vert="horz" wrap="square" lIns="90000" tIns="45000" rIns="90000" bIns="4500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marL="0" marR="0" lvl="0" indent="0" algn="l" defTabSz="457200" rtl="0" eaLnBrk="1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 Light (Headings)"/>
                <a:ea typeface="Microsoft YaHei" panose="020B0503020204020204" pitchFamily="34" charset="-122"/>
                <a:cs typeface="+mn-cs"/>
              </a:rPr>
              <a:t>7.4 Námsmarkmið 4: Útskýra hvernig tíðni vaxtavaxtatímabila </a:t>
            </a:r>
            <a:b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 Light (Headings)"/>
                <a:ea typeface="Microsoft YaHei" panose="020B0503020204020204" pitchFamily="34" charset="-122"/>
                <a:cs typeface="+mn-cs"/>
              </a:rPr>
            </a:b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 Light (Headings)"/>
                <a:ea typeface="Microsoft YaHei" panose="020B0503020204020204" pitchFamily="34" charset="-122"/>
                <a:cs typeface="+mn-cs"/>
              </a:rPr>
              <a:t>hefur áhrif á tímavirði peninga.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578" name="Rectangle 2">
                <a:extLst>
                  <a:ext uri="{FF2B5EF4-FFF2-40B4-BE49-F238E27FC236}">
                    <a16:creationId xmlns:a16="http://schemas.microsoft.com/office/drawing/2014/main" id="{5F8EDF3E-819C-D54E-B528-B7E6303B3F5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38200" y="1189038"/>
                <a:ext cx="10590213" cy="539432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lIns="90000" tIns="45000" rIns="90000" bIns="45000"/>
              <a:lstStyle>
                <a:lvl1pPr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  <a:tab pos="9410700" algn="l"/>
                    <a:tab pos="10134600" algn="l"/>
                  </a:tabLst>
                  <a:defRPr>
                    <a:solidFill>
                      <a:srgbClr val="000000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1pPr>
                <a:lvl2pPr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  <a:tab pos="9410700" algn="l"/>
                    <a:tab pos="10134600" algn="l"/>
                  </a:tabLst>
                  <a:defRPr>
                    <a:solidFill>
                      <a:srgbClr val="000000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2pPr>
                <a:lvl3pPr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  <a:tab pos="9410700" algn="l"/>
                    <a:tab pos="10134600" algn="l"/>
                  </a:tabLst>
                  <a:defRPr>
                    <a:solidFill>
                      <a:srgbClr val="000000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3pPr>
                <a:lvl4pPr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  <a:tab pos="9410700" algn="l"/>
                    <a:tab pos="10134600" algn="l"/>
                  </a:tabLst>
                  <a:defRPr>
                    <a:solidFill>
                      <a:srgbClr val="000000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4pPr>
                <a:lvl5pPr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  <a:tab pos="9410700" algn="l"/>
                    <a:tab pos="10134600" algn="l"/>
                  </a:tabLst>
                  <a:defRPr>
                    <a:solidFill>
                      <a:srgbClr val="000000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5pPr>
                <a:lvl6pPr marL="2514600" indent="-228600" defTabSz="457200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  <a:tab pos="9410700" algn="l"/>
                    <a:tab pos="10134600" algn="l"/>
                  </a:tabLst>
                  <a:defRPr>
                    <a:solidFill>
                      <a:srgbClr val="000000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6pPr>
                <a:lvl7pPr marL="2971800" indent="-228600" defTabSz="457200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  <a:tab pos="9410700" algn="l"/>
                    <a:tab pos="10134600" algn="l"/>
                  </a:tabLst>
                  <a:defRPr>
                    <a:solidFill>
                      <a:srgbClr val="000000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7pPr>
                <a:lvl8pPr marL="3429000" indent="-228600" defTabSz="457200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  <a:tab pos="9410700" algn="l"/>
                    <a:tab pos="10134600" algn="l"/>
                  </a:tabLst>
                  <a:defRPr>
                    <a:solidFill>
                      <a:srgbClr val="000000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8pPr>
                <a:lvl9pPr marL="3886200" indent="-228600" defTabSz="457200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  <a:tab pos="9410700" algn="l"/>
                    <a:tab pos="10134600" algn="l"/>
                  </a:tabLst>
                  <a:defRPr>
                    <a:solidFill>
                      <a:srgbClr val="000000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9pPr>
              </a:lstStyle>
              <a:p>
                <a:pPr eaLnBrk="1">
                  <a:buClr>
                    <a:srgbClr val="000000"/>
                  </a:buClr>
                  <a:buSzPct val="45000"/>
                  <a:defRPr/>
                </a:pPr>
                <a:r>
                  <a:rPr lang="en-US" altLang="en-US" sz="2800" dirty="0">
                    <a:solidFill>
                      <a:srgbClr val="464846"/>
                    </a:solidFill>
                    <a:latin typeface="Calibri (Body)"/>
                    <a:cs typeface="DejaVu Sans" charset="0"/>
                  </a:rPr>
                  <a:t>Því oftar sem vextir leggjast við höfuðstólinn, þeim mun hærra verður framtíðarvirði eingreiðslunnar.</a:t>
                </a:r>
                <a:endParaRPr lang="en-US" altLang="en-US" sz="2400" dirty="0">
                  <a:solidFill>
                    <a:srgbClr val="464846"/>
                  </a:solidFill>
                  <a:latin typeface="Calibri (Body)"/>
                  <a:cs typeface="DejaVu Sans" charset="0"/>
                </a:endParaRPr>
              </a:p>
              <a:p>
                <a:pPr marL="685800" indent="-228600" eaLnBrk="1">
                  <a:lnSpc>
                    <a:spcPct val="90000"/>
                  </a:lnSpc>
                  <a:spcBef>
                    <a:spcPts val="1000"/>
                  </a:spcBef>
                  <a:buClr>
                    <a:srgbClr val="000000"/>
                  </a:buClr>
                  <a:buSzPct val="45000"/>
                  <a:buFont typeface="Wingdings" panose="05000000000000000000" pitchFamily="2" charset="2"/>
                  <a:buChar char=""/>
                  <a:tabLst>
                    <a:tab pos="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  <a:tab pos="9410700" algn="l"/>
                    <a:tab pos="10134600" algn="l"/>
                  </a:tabLst>
                  <a:defRPr/>
                </a:pPr>
                <a:r>
                  <a:rPr lang="en-US" altLang="en-US" sz="2400" dirty="0">
                    <a:solidFill>
                      <a:srgbClr val="464846"/>
                    </a:solidFill>
                    <a:latin typeface="Calibri (Body)"/>
                    <a:cs typeface="DejaVu Sans" charset="0"/>
                  </a:rPr>
                  <a:t>Ef 1,000 eru fjárfest með 6% ársvöxtum og vextir </a:t>
                </a:r>
                <a:r>
                  <a:rPr lang="en-US" altLang="en-US" sz="2400" b="1" dirty="0">
                    <a:solidFill>
                      <a:srgbClr val="464846"/>
                    </a:solidFill>
                    <a:latin typeface="Calibri (Body)"/>
                    <a:cs typeface="DejaVu Sans" charset="0"/>
                  </a:rPr>
                  <a:t>leggjast við höfuðstól einu sinni á ári </a:t>
                </a:r>
                <a:r>
                  <a:rPr lang="en-US" altLang="en-US" sz="2400" dirty="0">
                    <a:solidFill>
                      <a:srgbClr val="464846"/>
                    </a:solidFill>
                    <a:latin typeface="Calibri (Body)"/>
                    <a:cs typeface="DejaVu Sans" charset="0"/>
                  </a:rPr>
                  <a:t>verður niðurstaðan</a:t>
                </a:r>
                <a:r>
                  <a:rPr lang="en-US" altLang="en-US" sz="2400" dirty="0">
                    <a:solidFill>
                      <a:srgbClr val="464846"/>
                    </a:solidFill>
                    <a:latin typeface="Calibri" panose="020F0502020204030204" pitchFamily="34" charset="0"/>
                    <a:cs typeface="DejaVu Sans" charset="0"/>
                  </a:rPr>
                  <a:t> </a:t>
                </a:r>
                <a:br>
                  <a:rPr lang="en-US" altLang="en-US" sz="2400" dirty="0">
                    <a:solidFill>
                      <a:srgbClr val="464846"/>
                    </a:solidFill>
                    <a:latin typeface="Calibri" panose="020F0502020204030204" pitchFamily="34" charset="0"/>
                    <a:cs typeface="DejaVu Sans" charset="0"/>
                  </a:rPr>
                </a:br>
                <a14:m>
                  <m:oMath xmlns:m="http://schemas.openxmlformats.org/officeDocument/2006/math">
                    <m:r>
                      <a:rPr lang="en-US" altLang="en-US" sz="2400" i="1" dirty="0" smtClean="0">
                        <a:solidFill>
                          <a:srgbClr val="464846"/>
                        </a:solidFill>
                        <a:latin typeface="Cambria Math" panose="02040503050406030204" pitchFamily="18" charset="0"/>
                        <a:cs typeface="DejaVu Sans" charset="0"/>
                      </a:rPr>
                      <m:t>$1,000 × (1 + 0.06) = </m:t>
                    </m:r>
                    <m:r>
                      <a:rPr lang="en-US" altLang="en-US" sz="2400" b="1" i="1" dirty="0">
                        <a:solidFill>
                          <a:srgbClr val="464846"/>
                        </a:solidFill>
                        <a:latin typeface="Cambria Math" panose="02040503050406030204" pitchFamily="18" charset="0"/>
                        <a:cs typeface="DejaVu Sans" charset="0"/>
                      </a:rPr>
                      <m:t>$</m:t>
                    </m:r>
                    <m:r>
                      <a:rPr lang="en-US" altLang="en-US" sz="2400" b="1" i="1" dirty="0">
                        <a:solidFill>
                          <a:srgbClr val="464846"/>
                        </a:solidFill>
                        <a:latin typeface="Cambria Math" panose="02040503050406030204" pitchFamily="18" charset="0"/>
                        <a:cs typeface="DejaVu Sans" charset="0"/>
                      </a:rPr>
                      <m:t>𝟏</m:t>
                    </m:r>
                    <m:r>
                      <a:rPr lang="en-US" altLang="en-US" sz="2400" b="1" i="1" dirty="0">
                        <a:solidFill>
                          <a:srgbClr val="464846"/>
                        </a:solidFill>
                        <a:latin typeface="Cambria Math" panose="02040503050406030204" pitchFamily="18" charset="0"/>
                        <a:cs typeface="DejaVu Sans" charset="0"/>
                      </a:rPr>
                      <m:t>,</m:t>
                    </m:r>
                    <m:r>
                      <a:rPr lang="en-US" altLang="en-US" sz="2400" b="1" i="1" dirty="0">
                        <a:solidFill>
                          <a:srgbClr val="464846"/>
                        </a:solidFill>
                        <a:latin typeface="Cambria Math" panose="02040503050406030204" pitchFamily="18" charset="0"/>
                        <a:cs typeface="DejaVu Sans" charset="0"/>
                      </a:rPr>
                      <m:t>𝟎𝟔𝟎</m:t>
                    </m:r>
                    <m:r>
                      <a:rPr lang="en-US" altLang="en-US" sz="2400" b="1" i="1" dirty="0">
                        <a:solidFill>
                          <a:srgbClr val="464846"/>
                        </a:solidFill>
                        <a:latin typeface="Cambria Math" panose="02040503050406030204" pitchFamily="18" charset="0"/>
                        <a:cs typeface="DejaVu Sans" charset="0"/>
                      </a:rPr>
                      <m:t> </m:t>
                    </m:r>
                  </m:oMath>
                </a14:m>
                <a:r>
                  <a:rPr lang="en-US" altLang="en-US" sz="2400" dirty="0">
                    <a:solidFill>
                      <a:srgbClr val="464846"/>
                    </a:solidFill>
                    <a:latin typeface="Calibri" panose="020F0502020204030204" pitchFamily="34" charset="0"/>
                    <a:cs typeface="DejaVu Sans" charset="0"/>
                  </a:rPr>
                  <a:t>eftir eitt ár.</a:t>
                </a:r>
              </a:p>
              <a:p>
                <a:pPr marL="685800" indent="-228600" eaLnBrk="1">
                  <a:buClr>
                    <a:srgbClr val="000000"/>
                  </a:buClr>
                  <a:buSzPct val="45000"/>
                  <a:buFont typeface="Wingdings" panose="05000000000000000000" pitchFamily="2" charset="2"/>
                  <a:buChar char=""/>
                  <a:tabLst>
                    <a:tab pos="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  <a:tab pos="9410700" algn="l"/>
                    <a:tab pos="10134600" algn="l"/>
                  </a:tabLst>
                  <a:defRPr/>
                </a:pPr>
                <a:r>
                  <a:rPr lang="en-US" altLang="en-US" sz="2400" dirty="0">
                    <a:solidFill>
                      <a:srgbClr val="464846"/>
                    </a:solidFill>
                    <a:latin typeface="Calibri (Body)"/>
                    <a:cs typeface="DejaVu Sans" charset="0"/>
                  </a:rPr>
                  <a:t>Ef 1,000 eru fjárfest með 6% ársvöxtum og vextir </a:t>
                </a:r>
                <a:r>
                  <a:rPr lang="en-US" altLang="en-US" sz="2400" b="1" dirty="0">
                    <a:solidFill>
                      <a:srgbClr val="464846"/>
                    </a:solidFill>
                    <a:latin typeface="Calibri (Body)"/>
                    <a:cs typeface="DejaVu Sans" charset="0"/>
                  </a:rPr>
                  <a:t>leggjast við höfuðstól tvisvar á ári </a:t>
                </a:r>
                <a:r>
                  <a:rPr lang="en-US" altLang="en-US" sz="2400" dirty="0">
                    <a:solidFill>
                      <a:srgbClr val="464846"/>
                    </a:solidFill>
                    <a:latin typeface="Calibri (Body)"/>
                    <a:cs typeface="DejaVu Sans" charset="0"/>
                  </a:rPr>
                  <a:t>verður niðurstaðan</a:t>
                </a:r>
                <a:r>
                  <a:rPr lang="en-US" altLang="en-US" sz="2400" dirty="0">
                    <a:solidFill>
                      <a:srgbClr val="464846"/>
                    </a:solidFill>
                    <a:latin typeface="Calibri" panose="020F0502020204030204" pitchFamily="34" charset="0"/>
                    <a:cs typeface="DejaVu Sans" charset="0"/>
                  </a:rPr>
                  <a:t> </a:t>
                </a:r>
                <a:br>
                  <a:rPr lang="en-US" altLang="en-US" sz="2400" dirty="0">
                    <a:solidFill>
                      <a:srgbClr val="464846"/>
                    </a:solidFill>
                    <a:latin typeface="Calibri" panose="020F0502020204030204" pitchFamily="34" charset="0"/>
                    <a:cs typeface="DejaVu Sans" charset="0"/>
                  </a:rPr>
                </a:br>
                <a14:m>
                  <m:oMath xmlns:m="http://schemas.openxmlformats.org/officeDocument/2006/math">
                    <m:r>
                      <a:rPr lang="en-US" altLang="en-US" sz="2400" i="1" dirty="0" smtClean="0">
                        <a:solidFill>
                          <a:srgbClr val="464846"/>
                        </a:solidFill>
                        <a:latin typeface="Cambria Math" panose="02040503050406030204" pitchFamily="18" charset="0"/>
                        <a:cs typeface="DejaVu Sans" charset="0"/>
                      </a:rPr>
                      <m:t>$1,000 × (1.03) × (1.03) = </m:t>
                    </m:r>
                    <m:r>
                      <a:rPr lang="en-US" altLang="en-US" sz="2400" b="1" i="1" dirty="0">
                        <a:solidFill>
                          <a:srgbClr val="464846"/>
                        </a:solidFill>
                        <a:latin typeface="Cambria Math" panose="02040503050406030204" pitchFamily="18" charset="0"/>
                        <a:cs typeface="DejaVu Sans" charset="0"/>
                      </a:rPr>
                      <m:t>$</m:t>
                    </m:r>
                    <m:r>
                      <a:rPr lang="en-US" altLang="en-US" sz="2400" b="1" i="1" dirty="0">
                        <a:solidFill>
                          <a:srgbClr val="464846"/>
                        </a:solidFill>
                        <a:latin typeface="Cambria Math" panose="02040503050406030204" pitchFamily="18" charset="0"/>
                        <a:cs typeface="DejaVu Sans" charset="0"/>
                      </a:rPr>
                      <m:t>𝟏</m:t>
                    </m:r>
                    <m:r>
                      <a:rPr lang="en-US" altLang="en-US" sz="2400" b="1" i="1" dirty="0">
                        <a:solidFill>
                          <a:srgbClr val="464846"/>
                        </a:solidFill>
                        <a:latin typeface="Cambria Math" panose="02040503050406030204" pitchFamily="18" charset="0"/>
                        <a:cs typeface="DejaVu Sans" charset="0"/>
                      </a:rPr>
                      <m:t>,</m:t>
                    </m:r>
                    <m:r>
                      <a:rPr lang="en-US" altLang="en-US" sz="2400" b="1" i="1" dirty="0">
                        <a:solidFill>
                          <a:srgbClr val="464846"/>
                        </a:solidFill>
                        <a:latin typeface="Cambria Math" panose="02040503050406030204" pitchFamily="18" charset="0"/>
                        <a:cs typeface="DejaVu Sans" charset="0"/>
                      </a:rPr>
                      <m:t>𝟎𝟔𝟎</m:t>
                    </m:r>
                    <m:r>
                      <a:rPr lang="en-US" altLang="en-US" sz="2400" b="1" i="1" dirty="0">
                        <a:solidFill>
                          <a:srgbClr val="464846"/>
                        </a:solidFill>
                        <a:latin typeface="Cambria Math" panose="02040503050406030204" pitchFamily="18" charset="0"/>
                        <a:cs typeface="DejaVu Sans" charset="0"/>
                      </a:rPr>
                      <m:t>.</m:t>
                    </m:r>
                    <m:r>
                      <a:rPr lang="en-US" altLang="en-US" sz="2400" b="1" i="1" dirty="0">
                        <a:solidFill>
                          <a:srgbClr val="464846"/>
                        </a:solidFill>
                        <a:latin typeface="Cambria Math" panose="02040503050406030204" pitchFamily="18" charset="0"/>
                        <a:cs typeface="DejaVu Sans" charset="0"/>
                      </a:rPr>
                      <m:t>𝟗𝟎</m:t>
                    </m:r>
                    <m:r>
                      <a:rPr lang="en-US" altLang="en-US" sz="2400" b="1" i="1" dirty="0">
                        <a:solidFill>
                          <a:srgbClr val="464846"/>
                        </a:solidFill>
                        <a:latin typeface="Cambria Math" panose="02040503050406030204" pitchFamily="18" charset="0"/>
                        <a:cs typeface="DejaVu Sans" charset="0"/>
                      </a:rPr>
                      <m:t> </m:t>
                    </m:r>
                  </m:oMath>
                </a14:m>
                <a:r>
                  <a:rPr lang="en-US" altLang="en-US" sz="2400" dirty="0">
                    <a:solidFill>
                      <a:srgbClr val="464846"/>
                    </a:solidFill>
                    <a:latin typeface="Calibri" panose="020F0502020204030204" pitchFamily="34" charset="0"/>
                    <a:cs typeface="DejaVu Sans" charset="0"/>
                  </a:rPr>
                  <a:t>eftir eitt ár.</a:t>
                </a:r>
              </a:p>
              <a:p>
                <a:pPr marL="685800" indent="-228600" eaLnBrk="1">
                  <a:buClr>
                    <a:srgbClr val="000000"/>
                  </a:buClr>
                  <a:buSzPct val="45000"/>
                  <a:buFont typeface="Wingdings" panose="05000000000000000000" pitchFamily="2" charset="2"/>
                  <a:buChar char=""/>
                  <a:tabLst>
                    <a:tab pos="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  <a:tab pos="9410700" algn="l"/>
                    <a:tab pos="10134600" algn="l"/>
                  </a:tabLst>
                  <a:defRPr/>
                </a:pPr>
                <a:r>
                  <a:rPr lang="en-US" altLang="en-US" sz="2400" dirty="0">
                    <a:solidFill>
                      <a:srgbClr val="464846"/>
                    </a:solidFill>
                    <a:latin typeface="Calibri (Body)"/>
                    <a:cs typeface="DejaVu Sans" charset="0"/>
                  </a:rPr>
                  <a:t>Ef 1,000 eru fjárfest með 6% ársvöxtum og vextir </a:t>
                </a:r>
                <a:r>
                  <a:rPr lang="en-US" altLang="en-US" sz="2400" b="1" dirty="0">
                    <a:solidFill>
                      <a:srgbClr val="464846"/>
                    </a:solidFill>
                    <a:latin typeface="Calibri (Body)"/>
                    <a:cs typeface="DejaVu Sans" charset="0"/>
                  </a:rPr>
                  <a:t>leggjast við höfuðstól fjórum sinnum á ári </a:t>
                </a:r>
                <a:r>
                  <a:rPr lang="en-US" altLang="en-US" sz="2400" dirty="0">
                    <a:solidFill>
                      <a:srgbClr val="464846"/>
                    </a:solidFill>
                    <a:latin typeface="Calibri (Body)"/>
                    <a:cs typeface="DejaVu Sans" charset="0"/>
                  </a:rPr>
                  <a:t>verður niðurstaðan</a:t>
                </a:r>
                <a:br>
                  <a:rPr lang="en-US" altLang="en-US" sz="2400" dirty="0">
                    <a:solidFill>
                      <a:srgbClr val="464846"/>
                    </a:solidFill>
                    <a:latin typeface="Calibri" panose="020F0502020204030204" pitchFamily="34" charset="0"/>
                    <a:cs typeface="DejaVu Sans" charset="0"/>
                  </a:rPr>
                </a:br>
                <a14:m>
                  <m:oMath xmlns:m="http://schemas.openxmlformats.org/officeDocument/2006/math">
                    <m:r>
                      <a:rPr lang="en-US" altLang="en-US" sz="2400" i="1" dirty="0" smtClean="0">
                        <a:solidFill>
                          <a:srgbClr val="464846"/>
                        </a:solidFill>
                        <a:latin typeface="Cambria Math" panose="02040503050406030204" pitchFamily="18" charset="0"/>
                        <a:cs typeface="DejaVu Sans" charset="0"/>
                      </a:rPr>
                      <m:t>$1,000 × (1.015) × (1.015) × (1.015) × (1.015) = </m:t>
                    </m:r>
                    <m:r>
                      <a:rPr lang="en-US" altLang="en-US" sz="2400" b="1" i="1" dirty="0">
                        <a:solidFill>
                          <a:srgbClr val="464846"/>
                        </a:solidFill>
                        <a:latin typeface="Cambria Math" panose="02040503050406030204" pitchFamily="18" charset="0"/>
                        <a:cs typeface="DejaVu Sans" charset="0"/>
                      </a:rPr>
                      <m:t>$</m:t>
                    </m:r>
                    <m:r>
                      <a:rPr lang="en-US" altLang="en-US" sz="2400" b="1" i="1" dirty="0">
                        <a:solidFill>
                          <a:srgbClr val="464846"/>
                        </a:solidFill>
                        <a:latin typeface="Cambria Math" panose="02040503050406030204" pitchFamily="18" charset="0"/>
                        <a:cs typeface="DejaVu Sans" charset="0"/>
                      </a:rPr>
                      <m:t>𝟏</m:t>
                    </m:r>
                    <m:r>
                      <a:rPr lang="en-US" altLang="en-US" sz="2400" b="1" i="1" dirty="0">
                        <a:solidFill>
                          <a:srgbClr val="464846"/>
                        </a:solidFill>
                        <a:latin typeface="Cambria Math" panose="02040503050406030204" pitchFamily="18" charset="0"/>
                        <a:cs typeface="DejaVu Sans" charset="0"/>
                      </a:rPr>
                      <m:t>,</m:t>
                    </m:r>
                    <m:r>
                      <a:rPr lang="en-US" altLang="en-US" sz="2400" b="1" i="1" dirty="0">
                        <a:solidFill>
                          <a:srgbClr val="464846"/>
                        </a:solidFill>
                        <a:latin typeface="Cambria Math" panose="02040503050406030204" pitchFamily="18" charset="0"/>
                        <a:cs typeface="DejaVu Sans" charset="0"/>
                      </a:rPr>
                      <m:t>𝟎𝟔𝟏</m:t>
                    </m:r>
                    <m:r>
                      <a:rPr lang="en-US" altLang="en-US" sz="2400" b="1" i="1" dirty="0">
                        <a:solidFill>
                          <a:srgbClr val="464846"/>
                        </a:solidFill>
                        <a:latin typeface="Cambria Math" panose="02040503050406030204" pitchFamily="18" charset="0"/>
                        <a:cs typeface="DejaVu Sans" charset="0"/>
                      </a:rPr>
                      <m:t>.</m:t>
                    </m:r>
                    <m:r>
                      <a:rPr lang="en-US" altLang="en-US" sz="2400" b="1" i="1" dirty="0">
                        <a:solidFill>
                          <a:srgbClr val="464846"/>
                        </a:solidFill>
                        <a:latin typeface="Cambria Math" panose="02040503050406030204" pitchFamily="18" charset="0"/>
                        <a:cs typeface="DejaVu Sans" charset="0"/>
                      </a:rPr>
                      <m:t>𝟑𝟔</m:t>
                    </m:r>
                    <m:r>
                      <a:rPr lang="en-US" altLang="en-US" sz="2400" b="1" i="1" dirty="0">
                        <a:solidFill>
                          <a:srgbClr val="464846"/>
                        </a:solidFill>
                        <a:latin typeface="Cambria Math" panose="02040503050406030204" pitchFamily="18" charset="0"/>
                        <a:cs typeface="DejaVu Sans" charset="0"/>
                      </a:rPr>
                      <m:t> </m:t>
                    </m:r>
                  </m:oMath>
                </a14:m>
                <a:r>
                  <a:rPr lang="en-US" altLang="en-US" sz="2400" dirty="0">
                    <a:solidFill>
                      <a:srgbClr val="464846"/>
                    </a:solidFill>
                    <a:latin typeface="Calibri" panose="020F0502020204030204" pitchFamily="34" charset="0"/>
                    <a:cs typeface="DejaVu Sans" charset="0"/>
                  </a:rPr>
                  <a:t>eftir eitt ár.</a:t>
                </a:r>
              </a:p>
              <a:p>
                <a:pPr eaLnBrk="1">
                  <a:buClr>
                    <a:srgbClr val="000000"/>
                  </a:buClr>
                  <a:buSzPct val="45000"/>
                  <a:buFont typeface="Wingdings" panose="05000000000000000000" pitchFamily="2" charset="2"/>
                  <a:buNone/>
                  <a:defRPr/>
                </a:pPr>
                <a:endParaRPr lang="en-US" altLang="en-US" sz="2400" dirty="0">
                  <a:solidFill>
                    <a:srgbClr val="464846"/>
                  </a:solidFill>
                  <a:latin typeface="Calibri" panose="020F0502020204030204" pitchFamily="34" charset="0"/>
                  <a:cs typeface="DejaVu Sans" charset="0"/>
                </a:endParaRPr>
              </a:p>
              <a:p>
                <a:pPr marL="228600" indent="-228600" eaLnBrk="1">
                  <a:buClr>
                    <a:srgbClr val="000000"/>
                  </a:buClr>
                  <a:buSzPct val="45000"/>
                  <a:buFont typeface="Wingdings" panose="05000000000000000000" pitchFamily="2" charset="2"/>
                  <a:buChar char=""/>
                  <a:defRPr/>
                </a:pPr>
                <a:r>
                  <a:rPr lang="en-US" altLang="en-US" sz="2800" dirty="0">
                    <a:solidFill>
                      <a:srgbClr val="464846"/>
                    </a:solidFill>
                    <a:latin typeface="Calibri (Body)"/>
                    <a:cs typeface="DejaVu Sans" charset="0"/>
                  </a:rPr>
                  <a:t>Því oftar sem vextir leggjast við höfuðstólinn, þeim mun hærra verður framtíðarvirðið.</a:t>
                </a:r>
                <a:r>
                  <a:rPr lang="en-US" altLang="en-US" sz="2600" dirty="0">
                    <a:solidFill>
                      <a:srgbClr val="464846"/>
                    </a:solidFill>
                    <a:latin typeface="Calibri" panose="020F0502020204030204" pitchFamily="34" charset="0"/>
                    <a:cs typeface="DejaVu Sans" charset="0"/>
                  </a:rPr>
                  <a:t> </a:t>
                </a:r>
              </a:p>
            </p:txBody>
          </p:sp>
        </mc:Choice>
        <mc:Fallback xmlns="">
          <p:sp>
            <p:nvSpPr>
              <p:cNvPr id="24578" name="Rectangle 2">
                <a:extLst>
                  <a:ext uri="{FF2B5EF4-FFF2-40B4-BE49-F238E27FC236}">
                    <a16:creationId xmlns:a16="http://schemas.microsoft.com/office/drawing/2014/main" id="{5F8EDF3E-819C-D54E-B528-B7E6303B3F5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38200" y="1189038"/>
                <a:ext cx="10590213" cy="5394325"/>
              </a:xfrm>
              <a:prstGeom prst="rect">
                <a:avLst/>
              </a:prstGeom>
              <a:blipFill>
                <a:blip r:embed="rId4"/>
                <a:stretch>
                  <a:fillRect l="-1209" t="-1130" r="-1612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1">
            <a:extLst>
              <a:ext uri="{FF2B5EF4-FFF2-40B4-BE49-F238E27FC236}">
                <a16:creationId xmlns:a16="http://schemas.microsoft.com/office/drawing/2014/main" id="{F342EC76-4A84-FB40-9CD8-9D637531EE6F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838200" y="196583"/>
            <a:ext cx="8945563" cy="857250"/>
          </a:xfrm>
          <a:prstGeom prst="rect">
            <a:avLst/>
          </a:prstGeom>
          <a:noFill/>
          <a:ln>
            <a:noFill/>
            <a:prstDash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rot="0" spcFirstLastPara="0" vertOverflow="overflow" horzOverflow="overflow" vert="horz" wrap="square" lIns="90000" tIns="45000" rIns="90000" bIns="4500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marL="0" marR="0" lvl="0" indent="0" algn="l" defTabSz="457200" rtl="0" eaLnBrk="1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 Light (Headings)"/>
                <a:ea typeface="Microsoft YaHei" panose="020B0503020204020204" pitchFamily="34" charset="-122"/>
                <a:cs typeface="+mn-cs"/>
              </a:rPr>
              <a:t>7.4 Námsmarkmið 4: Útskýra hvernig tíðni vaxtavaxtatímabila </a:t>
            </a:r>
            <a:b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 Light (Headings)"/>
                <a:ea typeface="Microsoft YaHei" panose="020B0503020204020204" pitchFamily="34" charset="-122"/>
                <a:cs typeface="+mn-cs"/>
              </a:rPr>
            </a:b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 Light (Headings)"/>
                <a:ea typeface="Microsoft YaHei" panose="020B0503020204020204" pitchFamily="34" charset="-122"/>
                <a:cs typeface="+mn-cs"/>
              </a:rPr>
              <a:t>hefur áhrif á tímavirði peninga. </a:t>
            </a:r>
            <a:r>
              <a:rPr lang="en-US" altLang="en-US" sz="2800" b="1" dirty="0">
                <a:solidFill>
                  <a:schemeClr val="tx1"/>
                </a:solidFill>
                <a:latin typeface="Calibri Light (Headings)"/>
                <a:cs typeface="+mn-cs"/>
              </a:rPr>
              <a:t>(frh.)</a:t>
            </a:r>
            <a:endParaRPr kumimoji="0" lang="en-US" alt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 Light (Headings)"/>
              <a:ea typeface="Microsoft YaHei" panose="020B0503020204020204" pitchFamily="34" charset="-122"/>
              <a:cs typeface="+mn-cs"/>
            </a:endParaRPr>
          </a:p>
        </p:txBody>
      </p:sp>
      <p:sp>
        <p:nvSpPr>
          <p:cNvPr id="43010" name="Rectangle 2">
            <a:extLst>
              <a:ext uri="{FF2B5EF4-FFF2-40B4-BE49-F238E27FC236}">
                <a16:creationId xmlns:a16="http://schemas.microsoft.com/office/drawing/2014/main" id="{702BF8A2-AB18-3E49-B03D-3C65B0F8EF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96963" y="1158875"/>
            <a:ext cx="10331450" cy="5394325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  <a:tab pos="10134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  <a:tab pos="10134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  <a:tab pos="10134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  <a:tab pos="10134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  <a:tab pos="10134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  <a:tab pos="10134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  <a:tab pos="10134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  <a:tab pos="10134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  <a:tab pos="10134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eaLnBrk="1">
              <a:buClr>
                <a:srgbClr val="000000"/>
              </a:buClr>
              <a:buSzPct val="45000"/>
              <a:defRPr/>
            </a:pPr>
            <a:r>
              <a:rPr lang="en-US" altLang="en-US" sz="2400" dirty="0">
                <a:solidFill>
                  <a:srgbClr val="464846"/>
                </a:solidFill>
                <a:latin typeface="Calibri (bODY)"/>
              </a:rPr>
              <a:t>Þegar vextir leggjast oftar við höfuðstólinn þarf að laga framtíðarvirðisjöfnuna að fjölda vaxtavaxtatímabila.</a:t>
            </a:r>
          </a:p>
          <a:p>
            <a:pPr lvl="1" eaLnBrk="1">
              <a:buClr>
                <a:srgbClr val="000000"/>
              </a:buClr>
              <a:buSzPct val="45000"/>
              <a:buFont typeface="Wingdings" pitchFamily="2" charset="2"/>
              <a:buChar char=""/>
              <a:defRPr/>
            </a:pPr>
            <a:endParaRPr lang="en-US" altLang="en-US" sz="2400" dirty="0">
              <a:solidFill>
                <a:srgbClr val="464846"/>
              </a:solidFill>
              <a:latin typeface="Calibri (bODY)"/>
            </a:endParaRPr>
          </a:p>
          <a:p>
            <a:pPr marL="457200" lvl="1" indent="0" eaLnBrk="1">
              <a:buClr>
                <a:srgbClr val="000000"/>
              </a:buClr>
              <a:buSzPct val="45000"/>
              <a:defRPr/>
            </a:pPr>
            <a:endParaRPr lang="en-US" altLang="en-US" sz="2400" dirty="0">
              <a:solidFill>
                <a:srgbClr val="464846"/>
              </a:solidFill>
              <a:latin typeface="Calibri (bODY)"/>
            </a:endParaRPr>
          </a:p>
          <a:p>
            <a:pPr marL="228600" indent="-228600" eaLnBrk="1">
              <a:lnSpc>
                <a:spcPct val="90000"/>
              </a:lnSpc>
              <a:spcBef>
                <a:spcPts val="1000"/>
              </a:spcBef>
              <a:buClr>
                <a:srgbClr val="000000"/>
              </a:buClr>
              <a:buSzPct val="45000"/>
              <a:buFont typeface="Wingdings" pitchFamily="2" charset="2"/>
              <a:buChar char=""/>
              <a:defRPr/>
            </a:pPr>
            <a:r>
              <a:rPr lang="en-US" altLang="en-US" sz="2400" dirty="0">
                <a:solidFill>
                  <a:srgbClr val="464846"/>
                </a:solidFill>
                <a:latin typeface="Calibri (bODY)"/>
              </a:rPr>
              <a:t>Breytingarnar eru þessar:</a:t>
            </a:r>
          </a:p>
          <a:p>
            <a:pPr marL="685800" lvl="1" indent="-228600" eaLnBrk="1">
              <a:lnSpc>
                <a:spcPct val="90000"/>
              </a:lnSpc>
              <a:spcBef>
                <a:spcPts val="1000"/>
              </a:spcBef>
              <a:buClr>
                <a:srgbClr val="000000"/>
              </a:buClr>
              <a:buSzPct val="45000"/>
              <a:buFont typeface="Wingdings" pitchFamily="2" charset="2"/>
              <a:buChar char=""/>
              <a:defRPr/>
            </a:pPr>
            <a:r>
              <a:rPr lang="en-US" altLang="en-US" sz="2000" dirty="0">
                <a:solidFill>
                  <a:srgbClr val="464846"/>
                </a:solidFill>
                <a:latin typeface="Calibri (bODY)"/>
              </a:rPr>
              <a:t>Þegar fjöldi vaxtavaxtatímabila </a:t>
            </a:r>
            <a:r>
              <a:rPr lang="en-US" altLang="en-US" sz="2000" i="1" dirty="0">
                <a:solidFill>
                  <a:srgbClr val="464846"/>
                </a:solidFill>
                <a:latin typeface="Calibri (bODY)"/>
              </a:rPr>
              <a:t>n</a:t>
            </a:r>
            <a:r>
              <a:rPr lang="en-US" altLang="en-US" sz="2000" dirty="0">
                <a:solidFill>
                  <a:srgbClr val="464846"/>
                </a:solidFill>
                <a:latin typeface="Calibri (bODY)"/>
              </a:rPr>
              <a:t> er </a:t>
            </a:r>
            <a:r>
              <a:rPr lang="en-US" altLang="en-US" sz="2000" b="1" dirty="0">
                <a:solidFill>
                  <a:srgbClr val="464846"/>
                </a:solidFill>
                <a:latin typeface="Calibri (bODY)"/>
              </a:rPr>
              <a:t>eitt á</a:t>
            </a:r>
            <a:r>
              <a:rPr lang="en-US" altLang="en-US" sz="2000" dirty="0">
                <a:solidFill>
                  <a:srgbClr val="464846"/>
                </a:solidFill>
                <a:latin typeface="Calibri (bODY)"/>
              </a:rPr>
              <a:t> </a:t>
            </a:r>
            <a:r>
              <a:rPr lang="en-US" altLang="en-US" sz="2000" b="1" dirty="0">
                <a:solidFill>
                  <a:srgbClr val="464846"/>
                </a:solidFill>
                <a:latin typeface="Calibri (bODY)"/>
              </a:rPr>
              <a:t>ári</a:t>
            </a:r>
            <a:r>
              <a:rPr lang="en-US" altLang="en-US" sz="2000" dirty="0">
                <a:solidFill>
                  <a:srgbClr val="464846"/>
                </a:solidFill>
                <a:latin typeface="Calibri (bODY)"/>
              </a:rPr>
              <a:t> er </a:t>
            </a:r>
            <a:r>
              <a:rPr lang="en-US" altLang="en-US" sz="2000" i="1" dirty="0">
                <a:solidFill>
                  <a:srgbClr val="464846"/>
                </a:solidFill>
                <a:latin typeface="Calibri (bODY)"/>
              </a:rPr>
              <a:t>r</a:t>
            </a:r>
            <a:r>
              <a:rPr lang="en-US" altLang="en-US" sz="2000" dirty="0">
                <a:solidFill>
                  <a:srgbClr val="464846"/>
                </a:solidFill>
                <a:latin typeface="Calibri (bODY)"/>
              </a:rPr>
              <a:t> sem sett er inn í jöfnuna ársvextirnir.</a:t>
            </a:r>
          </a:p>
          <a:p>
            <a:pPr marL="685800" lvl="1" indent="-228600" eaLnBrk="1">
              <a:lnSpc>
                <a:spcPct val="90000"/>
              </a:lnSpc>
              <a:spcBef>
                <a:spcPts val="1000"/>
              </a:spcBef>
              <a:buClr>
                <a:srgbClr val="000000"/>
              </a:buClr>
              <a:buSzPct val="45000"/>
              <a:buFont typeface="Wingdings" pitchFamily="2" charset="2"/>
              <a:buChar char=""/>
              <a:defRPr/>
            </a:pPr>
            <a:r>
              <a:rPr lang="en-US" altLang="en-US" sz="2000" dirty="0">
                <a:solidFill>
                  <a:srgbClr val="464846"/>
                </a:solidFill>
                <a:latin typeface="Calibri (Body)"/>
              </a:rPr>
              <a:t>Þegar vaxtavaxtatímabil eru </a:t>
            </a:r>
            <a:r>
              <a:rPr lang="en-US" altLang="en-US" sz="2000" b="1" dirty="0">
                <a:solidFill>
                  <a:srgbClr val="464846"/>
                </a:solidFill>
                <a:latin typeface="Calibri (Body)"/>
              </a:rPr>
              <a:t>tvö á ári</a:t>
            </a:r>
            <a:r>
              <a:rPr lang="en-US" altLang="en-US" sz="2000" dirty="0">
                <a:solidFill>
                  <a:srgbClr val="464846"/>
                </a:solidFill>
                <a:latin typeface="Calibri (Body)"/>
              </a:rPr>
              <a:t> (hálfsárslega) þarf að </a:t>
            </a:r>
            <a:r>
              <a:rPr lang="en-US" altLang="en-US" sz="2000" i="1" dirty="0">
                <a:solidFill>
                  <a:srgbClr val="464846"/>
                </a:solidFill>
                <a:latin typeface="Calibri (Body)"/>
              </a:rPr>
              <a:t>n</a:t>
            </a:r>
            <a:r>
              <a:rPr lang="en-US" altLang="en-US" sz="2000" dirty="0">
                <a:solidFill>
                  <a:srgbClr val="464846"/>
                </a:solidFill>
                <a:latin typeface="Calibri (Body)"/>
              </a:rPr>
              <a:t> margfalda með 2 og deila þarf ársvöxtunum </a:t>
            </a:r>
            <a:r>
              <a:rPr lang="en-US" altLang="en-US" sz="2000" i="1" dirty="0">
                <a:solidFill>
                  <a:srgbClr val="464846"/>
                </a:solidFill>
                <a:latin typeface="Calibri (Body)"/>
              </a:rPr>
              <a:t>r</a:t>
            </a:r>
            <a:r>
              <a:rPr lang="en-US" altLang="en-US" sz="2000" dirty="0">
                <a:solidFill>
                  <a:srgbClr val="464846"/>
                </a:solidFill>
                <a:latin typeface="Calibri (Body)"/>
              </a:rPr>
              <a:t> með 2 til að fá hálfsársvexti.</a:t>
            </a:r>
          </a:p>
          <a:p>
            <a:pPr marL="685800" lvl="1" indent="-228600" eaLnBrk="1">
              <a:lnSpc>
                <a:spcPct val="90000"/>
              </a:lnSpc>
              <a:spcBef>
                <a:spcPts val="1000"/>
              </a:spcBef>
              <a:buClr>
                <a:srgbClr val="000000"/>
              </a:buClr>
              <a:buSzPct val="45000"/>
              <a:buFont typeface="Wingdings" pitchFamily="2" charset="2"/>
              <a:buChar char=""/>
              <a:defRPr/>
            </a:pPr>
            <a:r>
              <a:rPr lang="en-US" altLang="en-US" sz="2000" dirty="0">
                <a:solidFill>
                  <a:srgbClr val="464846"/>
                </a:solidFill>
                <a:latin typeface="Calibri (bODY)"/>
              </a:rPr>
              <a:t>Þegar vaxtavaxtatímabil eru </a:t>
            </a:r>
            <a:r>
              <a:rPr lang="en-US" altLang="en-US" sz="2000" b="1" dirty="0">
                <a:solidFill>
                  <a:srgbClr val="464846"/>
                </a:solidFill>
                <a:latin typeface="Calibri (bODY)"/>
              </a:rPr>
              <a:t>fjögur á ári</a:t>
            </a:r>
            <a:r>
              <a:rPr lang="en-US" altLang="en-US" sz="2000" dirty="0">
                <a:solidFill>
                  <a:srgbClr val="464846"/>
                </a:solidFill>
                <a:latin typeface="Calibri (bODY)"/>
              </a:rPr>
              <a:t> (ársfjórðungslega) þarf að </a:t>
            </a:r>
            <a:r>
              <a:rPr lang="en-US" altLang="en-US" sz="2000" i="1" dirty="0">
                <a:solidFill>
                  <a:srgbClr val="464846"/>
                </a:solidFill>
                <a:latin typeface="Calibri (bODY)"/>
              </a:rPr>
              <a:t>n</a:t>
            </a:r>
            <a:r>
              <a:rPr lang="en-US" altLang="en-US" sz="2000" dirty="0">
                <a:solidFill>
                  <a:srgbClr val="464846"/>
                </a:solidFill>
                <a:latin typeface="Calibri (bODY)"/>
              </a:rPr>
              <a:t> margfalda með 4 og deila þarf ársvöxtunum </a:t>
            </a:r>
            <a:r>
              <a:rPr lang="en-US" altLang="en-US" sz="2000" i="1" dirty="0">
                <a:solidFill>
                  <a:srgbClr val="464846"/>
                </a:solidFill>
                <a:latin typeface="Calibri (bODY)"/>
              </a:rPr>
              <a:t>r</a:t>
            </a:r>
            <a:r>
              <a:rPr lang="en-US" altLang="en-US" sz="2000" dirty="0">
                <a:solidFill>
                  <a:srgbClr val="464846"/>
                </a:solidFill>
                <a:latin typeface="Calibri (bODY)"/>
              </a:rPr>
              <a:t> með 4 til að fá ársfjórðungsvexti.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A290490-C6C3-3946-B9A8-A1755496FC62}"/>
              </a:ext>
            </a:extLst>
          </p:cNvPr>
          <p:cNvSpPr txBox="1">
            <a:spLocks/>
          </p:cNvSpPr>
          <p:nvPr/>
        </p:nvSpPr>
        <p:spPr>
          <a:xfrm>
            <a:off x="1524000" y="6140450"/>
            <a:ext cx="9186863" cy="442913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2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F2328"/>
                </a:solidFill>
                <a:effectLst/>
                <a:uLnTx/>
                <a:uFillTx/>
                <a:latin typeface="Monaspace Neon"/>
                <a:ea typeface="+mn-ea"/>
                <a:cs typeface="+mn-cs"/>
              </a:rPr>
              <a:t>Þetta viðbótarefni OpenStax er © Rice University og gefið út samkvæmt CC BY-NC-SA 4.0 International leyfi. Heimilt er að afrita það eða breyta því eingöngu í óviðskiptalegum tilgangi, að því tilskildu að OpenStax og Rice University séu tilgreind og gerð sé grein fyrir öllum breytingum. Allar aðlaganir verða að vera gefnar út með sams konar leyfi.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464846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1CE1812D-F015-4DAB-B373-2E39134DFFD2}"/>
                  </a:ext>
                </a:extLst>
              </p:cNvPr>
              <p:cNvSpPr txBox="1"/>
              <p:nvPr/>
            </p:nvSpPr>
            <p:spPr>
              <a:xfrm>
                <a:off x="4286647" y="2107168"/>
                <a:ext cx="3353594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2400" i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FV</m:t>
                      </m:r>
                      <m:r>
                        <a:rPr lang="en-US" sz="2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sz="2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PV</m:t>
                      </m:r>
                      <m:r>
                        <a:rPr lang="en-US" sz="2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US" sz="2400" i="1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(1+</m:t>
                          </m:r>
                          <m:r>
                            <a:rPr lang="en-US" sz="2400" i="1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  <m:r>
                            <a:rPr lang="en-US" sz="240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US" sz="2400" i="1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</m:oMath>
                  </m:oMathPara>
                </a14:m>
                <a:endParaRPr 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1CE1812D-F015-4DAB-B373-2E39134DFFD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86647" y="2107168"/>
                <a:ext cx="3353594" cy="73866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Arial"/>
        <a:ea typeface="Microsoft YaHei"/>
        <a:cs typeface=""/>
      </a:majorFont>
      <a:minorFont>
        <a:latin typeface="Arial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en-US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ea typeface="Microsoft YaHei" panose="020B0503020204020204" pitchFamily="34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en-US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ea typeface="Microsoft YaHei" panose="020B0503020204020204" pitchFamily="34" charset="-122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PowerPoint-Template (3)">
  <a:themeElements>
    <a:clrScheme name="OpenStax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609A33"/>
      </a:accent1>
      <a:accent2>
        <a:srgbClr val="DB5935"/>
      </a:accent2>
      <a:accent3>
        <a:srgbClr val="464846"/>
      </a:accent3>
      <a:accent4>
        <a:srgbClr val="EAC322"/>
      </a:accent4>
      <a:accent5>
        <a:srgbClr val="1B1E3F"/>
      </a:accent5>
      <a:accent6>
        <a:srgbClr val="70AD47"/>
      </a:accent6>
      <a:hlink>
        <a:srgbClr val="29749C"/>
      </a:hlink>
      <a:folHlink>
        <a:srgbClr val="9450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'1.0' encoding='UTF-8' standalone='yes'?>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'1.0' encoding='UTF-8' standalone='yes'?>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'1.0' encoding='UTF-8' standalone='yes'?>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9790904F9C249408A7CA3B9D08A7BE0" ma:contentTypeVersion="15" ma:contentTypeDescription="Create a new document." ma:contentTypeScope="" ma:versionID="3faa8c4be13b69a65cf005e6211115d0">
  <xsd:schema xmlns:xsd="http://www.w3.org/2001/XMLSchema" xmlns:xs="http://www.w3.org/2001/XMLSchema" xmlns:p="http://schemas.microsoft.com/office/2006/metadata/properties" xmlns:ns1="http://schemas.microsoft.com/sharepoint/v3" xmlns:ns2="a8548590-7e4a-4f13-9011-3aa7430d70cc" xmlns:ns3="fadfa398-53e0-4fcc-b85c-39c0430739bf" targetNamespace="http://schemas.microsoft.com/office/2006/metadata/properties" ma:root="true" ma:fieldsID="ca921f9196639a82221f7115a976e604" ns1:_="" ns2:_="" ns3:_="">
    <xsd:import namespace="http://schemas.microsoft.com/sharepoint/v3"/>
    <xsd:import namespace="a8548590-7e4a-4f13-9011-3aa7430d70cc"/>
    <xsd:import namespace="fadfa398-53e0-4fcc-b85c-39c0430739b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LengthInSecond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1:_ip_UnifiedCompliancePolicyProperties" minOccurs="0"/>
                <xsd:element ref="ns1:_ip_UnifiedCompliancePolicyUIAc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1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2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8548590-7e4a-4f13-9011-3aa7430d70c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5" nillable="true" ma:displayName="Length (seconds)" ma:internalName="MediaLengthInSeconds" ma:readOnly="true">
      <xsd:simpleType>
        <xsd:restriction base="dms:Unknown"/>
      </xsd:simpleType>
    </xsd:element>
    <xsd:element name="MediaServiceAutoTags" ma:index="16" nillable="true" ma:displayName="Tags" ma:internalName="MediaServiceAutoTags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adfa398-53e0-4fcc-b85c-39c0430739bf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0ABF220-4659-4C86-A75C-9598F70CDAD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774BCA0-6B24-494E-8F2E-9F0324AE85AD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</ds:schemaRefs>
</ds:datastoreItem>
</file>

<file path=customXml/itemProps3.xml><?xml version="1.0" encoding="utf-8"?>
<ds:datastoreItem xmlns:ds="http://schemas.openxmlformats.org/officeDocument/2006/customXml" ds:itemID="{9D0D02F8-8CFC-4F2F-8011-526D5534F1B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a8548590-7e4a-4f13-9011-3aa7430d70cc"/>
    <ds:schemaRef ds:uri="fadfa398-53e0-4fcc-b85c-39c0430739b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35235</TotalTime>
  <Words>2472</Words>
  <Application>Microsoft Macintosh PowerPoint</Application>
  <PresentationFormat>Custom</PresentationFormat>
  <Paragraphs>164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20</vt:i4>
      </vt:variant>
    </vt:vector>
  </HeadingPairs>
  <TitlesOfParts>
    <vt:vector size="32" baseType="lpstr">
      <vt:lpstr>Arial</vt:lpstr>
      <vt:lpstr>Calibri</vt:lpstr>
      <vt:lpstr>Calibri (bODY)</vt:lpstr>
      <vt:lpstr>Calibri (bODY)</vt:lpstr>
      <vt:lpstr>Calibri Light</vt:lpstr>
      <vt:lpstr>Calibri Light (Headings)</vt:lpstr>
      <vt:lpstr>Cambria Math</vt:lpstr>
      <vt:lpstr>Monaspace Neon</vt:lpstr>
      <vt:lpstr>Times New Roman</vt:lpstr>
      <vt:lpstr>Wingdings</vt:lpstr>
      <vt:lpstr>Office Theme</vt:lpstr>
      <vt:lpstr>PowerPoint-Template (3)</vt:lpstr>
      <vt:lpstr>Principles of Finance</vt:lpstr>
      <vt:lpstr>7.1 LO 1: Explain why time has an impact on the value of  money. </vt:lpstr>
      <vt:lpstr>7.1 LO 2: Explain the concepts of future value and present  value. </vt:lpstr>
      <vt:lpstr>7.1 LO 3: Explain why lump sum cash flow is the basis for all other cash flows. </vt:lpstr>
      <vt:lpstr>7.2 LO 1: Define future value and provide examples. </vt:lpstr>
      <vt:lpstr>7.2 LO 2: Explain how future dollar amounts are calculated using a single-period scenario.</vt:lpstr>
      <vt:lpstr>7.2 LO 3: Describe the impact of compounding.</vt:lpstr>
      <vt:lpstr>7.3 LO 1: Explain how future dollar amounts are calculated.</vt:lpstr>
      <vt:lpstr> 7.3 LO 1: Explain how future dollar amounts are calculated. </vt:lpstr>
      <vt:lpstr> 7.3 LO 2: Explain how present dollar amounts are calculated. </vt:lpstr>
      <vt:lpstr>7.3 LO 3: Describe how discount rates are calculated. </vt:lpstr>
      <vt:lpstr>7.3 LO 4: Describe how growth rates are calculated. </vt:lpstr>
      <vt:lpstr>7.3 LO 5: Illustrate how periods of time for specified growth are calculated. </vt:lpstr>
      <vt:lpstr>7.3 LO 6: Use a financial calculator and Excel to solve TVM problems. </vt:lpstr>
      <vt:lpstr>7.3 LO 6: Use a financial calculator and Excel to solve TVM problems. (cont.)</vt:lpstr>
      <vt:lpstr>7.4 LO 1: Explain how the time value of money can impact your personal financial goals. </vt:lpstr>
      <vt:lpstr>7.4 LO 2: Explain how the time value of money is related to inflation.  </vt:lpstr>
      <vt:lpstr>7.4 LO 3: Explain how the time value of money is related to financial risk.</vt:lpstr>
      <vt:lpstr>7.4 LO 4: Explain how compounding period frequency  affects the time value of money.</vt:lpstr>
      <vt:lpstr>7.4 LO 4: Explain how compounding period frequency  affects the time value of money. (cont.)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Raul</dc:creator>
  <cp:lastModifiedBy>Theresa Masciale</cp:lastModifiedBy>
  <cp:revision>111</cp:revision>
  <cp:lastPrinted>1601-01-01T00:00:00Z</cp:lastPrinted>
  <dcterms:created xsi:type="dcterms:W3CDTF">1601-01-01T00:00:00Z</dcterms:created>
  <dcterms:modified xsi:type="dcterms:W3CDTF">2026-02-26T20:03:57Z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0x01010009790904F9C249408A7CA3B9D08A7BE0</vt:lpwstr>
  </property>
</Properties>
</file>