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commentAuthors.xml" ContentType="application/vnd.openxmlformats-officedocument.presentationml.commentAuthors+xml"/>
  <Override PartName="/ppt/media/image4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4"/>
    <p:sldMasterId id="2147483673" r:id="rId5"/>
  </p:sldMasterIdLst>
  <p:notesMasterIdLst>
    <p:notesMasterId r:id="rId27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77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x="12193588" cy="6858000"/>
  <p:notesSz cx="7772400" cy="100584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" initials="" lastIdx="12" clrIdx="0"/>
  <p:cmAuthor id="2" name="Marlo Bennett" initials="MB" lastIdx="1" clrIdx="1">
    <p:extLst>
      <p:ext uri="{19B8F6BF-5375-455C-9EA6-DF929625EA0E}">
        <p15:presenceInfo xmlns:p15="http://schemas.microsoft.com/office/powerpoint/2012/main" userId="Marlo Bennet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72A565-004C-6EF8-3635-5ECB1306F4EC}" v="5" dt="2022-03-24T14:26:20.1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86301" autoAdjust="0"/>
  </p:normalViewPr>
  <p:slideViewPr>
    <p:cSldViewPr showGuides="1">
      <p:cViewPr varScale="1">
        <p:scale>
          <a:sx n="109" d="100"/>
          <a:sy n="109" d="100"/>
        </p:scale>
        <p:origin x="216" y="184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0" y="-13038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28" Type="http://schemas.openxmlformats.org/officeDocument/2006/relationships/commentAuthors" Target="commentAuthors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33" Type="http://schemas.microsoft.com/office/2016/11/relationships/changesInfo" Target="changesInfos/changesInfo1.xml"/><Relationship Id="rId3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Pecora" userId="S::e.pecora@sixredmarbles.com::8474b31c-570b-43b3-a96f-3b8ab99b3357" providerId="AD" clId="Web-{4F72A565-004C-6EF8-3635-5ECB1306F4EC}"/>
    <pc:docChg chg="modSld">
      <pc:chgData name="Emily Pecora" userId="S::e.pecora@sixredmarbles.com::8474b31c-570b-43b3-a96f-3b8ab99b3357" providerId="AD" clId="Web-{4F72A565-004C-6EF8-3635-5ECB1306F4EC}" dt="2022-03-24T14:26:20.183" v="3" actId="1076"/>
      <pc:docMkLst>
        <pc:docMk/>
      </pc:docMkLst>
      <pc:sldChg chg="modSp">
        <pc:chgData name="Emily Pecora" userId="S::e.pecora@sixredmarbles.com::8474b31c-570b-43b3-a96f-3b8ab99b3357" providerId="AD" clId="Web-{4F72A565-004C-6EF8-3635-5ECB1306F4EC}" dt="2022-03-24T14:25:24.792" v="1" actId="20577"/>
        <pc:sldMkLst>
          <pc:docMk/>
          <pc:sldMk cId="0" sldId="262"/>
        </pc:sldMkLst>
        <pc:spChg chg="mod">
          <ac:chgData name="Emily Pecora" userId="S::e.pecora@sixredmarbles.com::8474b31c-570b-43b3-a96f-3b8ab99b3357" providerId="AD" clId="Web-{4F72A565-004C-6EF8-3635-5ECB1306F4EC}" dt="2022-03-24T14:25:24.792" v="1" actId="20577"/>
          <ac:spMkLst>
            <pc:docMk/>
            <pc:sldMk cId="0" sldId="262"/>
            <ac:spMk id="16386" creationId="{B7B04EFF-0563-0941-B24D-6BB96A3FFFFA}"/>
          </ac:spMkLst>
        </pc:spChg>
      </pc:sldChg>
      <pc:sldChg chg="modSp">
        <pc:chgData name="Emily Pecora" userId="S::e.pecora@sixredmarbles.com::8474b31c-570b-43b3-a96f-3b8ab99b3357" providerId="AD" clId="Web-{4F72A565-004C-6EF8-3635-5ECB1306F4EC}" dt="2022-03-24T14:25:38.074" v="2" actId="1076"/>
        <pc:sldMkLst>
          <pc:docMk/>
          <pc:sldMk cId="0" sldId="266"/>
        </pc:sldMkLst>
        <pc:spChg chg="mod">
          <ac:chgData name="Emily Pecora" userId="S::e.pecora@sixredmarbles.com::8474b31c-570b-43b3-a96f-3b8ab99b3357" providerId="AD" clId="Web-{4F72A565-004C-6EF8-3635-5ECB1306F4EC}" dt="2022-03-24T14:25:38.074" v="2" actId="1076"/>
          <ac:spMkLst>
            <pc:docMk/>
            <pc:sldMk cId="0" sldId="266"/>
            <ac:spMk id="15362" creationId="{547753FA-978F-3142-A8E9-E11B0DBBDDE9}"/>
          </ac:spMkLst>
        </pc:spChg>
      </pc:sldChg>
      <pc:sldChg chg="modSp">
        <pc:chgData name="Emily Pecora" userId="S::e.pecora@sixredmarbles.com::8474b31c-570b-43b3-a96f-3b8ab99b3357" providerId="AD" clId="Web-{4F72A565-004C-6EF8-3635-5ECB1306F4EC}" dt="2022-03-24T14:26:20.183" v="3" actId="1076"/>
        <pc:sldMkLst>
          <pc:docMk/>
          <pc:sldMk cId="0" sldId="273"/>
        </pc:sldMkLst>
        <pc:spChg chg="mod">
          <ac:chgData name="Emily Pecora" userId="S::e.pecora@sixredmarbles.com::8474b31c-570b-43b3-a96f-3b8ab99b3357" providerId="AD" clId="Web-{4F72A565-004C-6EF8-3635-5ECB1306F4EC}" dt="2022-03-24T14:26:20.183" v="3" actId="1076"/>
          <ac:spMkLst>
            <pc:docMk/>
            <pc:sldMk cId="0" sldId="273"/>
            <ac:spMk id="22530" creationId="{4AB087F5-7A4E-8043-977C-E9716261A72D}"/>
          </ac:spMkLst>
        </pc:spChg>
      </pc:sldChg>
    </pc:docChg>
  </pc:docChgLst>
</pc:chgInfo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AutoShape 1">
            <a:extLst>
              <a:ext uri="{FF2B5EF4-FFF2-40B4-BE49-F238E27FC236}">
                <a16:creationId xmlns:a16="http://schemas.microsoft.com/office/drawing/2014/main" id="{4D5C86D8-25EC-EA46-A6AD-0D6A9A78A2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360" cap="sq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5" name="AutoShape 2">
            <a:extLst>
              <a:ext uri="{FF2B5EF4-FFF2-40B4-BE49-F238E27FC236}">
                <a16:creationId xmlns:a16="http://schemas.microsoft.com/office/drawing/2014/main" id="{ED4D54D4-89BD-484F-953E-CDCE45FBE4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6" name="AutoShape 3">
            <a:extLst>
              <a:ext uri="{FF2B5EF4-FFF2-40B4-BE49-F238E27FC236}">
                <a16:creationId xmlns:a16="http://schemas.microsoft.com/office/drawing/2014/main" id="{B17D5A20-251B-834A-9EF9-B3E879DBD5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7" name="AutoShape 4">
            <a:extLst>
              <a:ext uri="{FF2B5EF4-FFF2-40B4-BE49-F238E27FC236}">
                <a16:creationId xmlns:a16="http://schemas.microsoft.com/office/drawing/2014/main" id="{BD11AAA1-74E8-CF4D-B5C7-34ABC156EF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8" name="AutoShape 5">
            <a:extLst>
              <a:ext uri="{FF2B5EF4-FFF2-40B4-BE49-F238E27FC236}">
                <a16:creationId xmlns:a16="http://schemas.microsoft.com/office/drawing/2014/main" id="{A733CAB2-9EE3-A540-9DD4-1FF74FB34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79" name="AutoShape 6">
            <a:extLst>
              <a:ext uri="{FF2B5EF4-FFF2-40B4-BE49-F238E27FC236}">
                <a16:creationId xmlns:a16="http://schemas.microsoft.com/office/drawing/2014/main" id="{BD87FB07-C4B9-A745-A9C5-BEED4DD63B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0" name="AutoShape 7">
            <a:extLst>
              <a:ext uri="{FF2B5EF4-FFF2-40B4-BE49-F238E27FC236}">
                <a16:creationId xmlns:a16="http://schemas.microsoft.com/office/drawing/2014/main" id="{7D171338-0490-AB4C-B0BB-85D36626D9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1" name="AutoShape 8">
            <a:extLst>
              <a:ext uri="{FF2B5EF4-FFF2-40B4-BE49-F238E27FC236}">
                <a16:creationId xmlns:a16="http://schemas.microsoft.com/office/drawing/2014/main" id="{58758C3D-799A-7446-BD98-5F751CA9E5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2" name="AutoShape 9">
            <a:extLst>
              <a:ext uri="{FF2B5EF4-FFF2-40B4-BE49-F238E27FC236}">
                <a16:creationId xmlns:a16="http://schemas.microsoft.com/office/drawing/2014/main" id="{E5470FCE-C301-6D40-8B41-F5D6736E2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772400" cy="10058400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3" name="Rectangle 10">
            <a:extLst>
              <a:ext uri="{FF2B5EF4-FFF2-40B4-BE49-F238E27FC236}">
                <a16:creationId xmlns:a16="http://schemas.microsoft.com/office/drawing/2014/main" id="{C0F8A05A-F1E4-C949-9B6C-D8DC4C90CFB7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371600" y="763588"/>
            <a:ext cx="5013325" cy="375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4107" name="Rectangle 11">
            <a:extLst>
              <a:ext uri="{FF2B5EF4-FFF2-40B4-BE49-F238E27FC236}">
                <a16:creationId xmlns:a16="http://schemas.microsoft.com/office/drawing/2014/main" id="{8CB63B35-CDC6-EF4B-889A-A7F82897F60B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77875" y="4776788"/>
            <a:ext cx="6202363" cy="451008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 noProof="0"/>
          </a:p>
        </p:txBody>
      </p:sp>
      <p:sp>
        <p:nvSpPr>
          <p:cNvPr id="3085" name="Text Box 12">
            <a:extLst>
              <a:ext uri="{FF2B5EF4-FFF2-40B4-BE49-F238E27FC236}">
                <a16:creationId xmlns:a16="http://schemas.microsoft.com/office/drawing/2014/main" id="{FE54B252-6680-5F48-8923-2841F601F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6" name="Text Box 13">
            <a:extLst>
              <a:ext uri="{FF2B5EF4-FFF2-40B4-BE49-F238E27FC236}">
                <a16:creationId xmlns:a16="http://schemas.microsoft.com/office/drawing/2014/main" id="{A71B7B6A-B993-7843-BEC8-EA4D73C4E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0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3087" name="Text Box 14">
            <a:extLst>
              <a:ext uri="{FF2B5EF4-FFF2-40B4-BE49-F238E27FC236}">
                <a16:creationId xmlns:a16="http://schemas.microsoft.com/office/drawing/2014/main" id="{A03E7D43-05CC-9449-8A72-B7084013E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dirty="0"/>
          </a:p>
        </p:txBody>
      </p:sp>
      <p:sp>
        <p:nvSpPr>
          <p:cNvPr id="4111" name="Rectangle 15">
            <a:extLst>
              <a:ext uri="{FF2B5EF4-FFF2-40B4-BE49-F238E27FC236}">
                <a16:creationId xmlns:a16="http://schemas.microsoft.com/office/drawing/2014/main" id="{FC46F3AB-4E23-BF41-843C-66A3708B25A3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398963" y="9555163"/>
            <a:ext cx="3357562" cy="48736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5000"/>
              </a:lnSpc>
              <a:buClrTx/>
              <a:buSzPct val="100000"/>
              <a:buFontTx/>
              <a:buNone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Lucida Sans Unicode" panose="020B0602030504020204" pitchFamily="34" charset="0"/>
              </a:defRPr>
            </a:lvl1pPr>
          </a:lstStyle>
          <a:p>
            <a:pPr>
              <a:defRPr/>
            </a:pPr>
            <a:fld id="{2AED2EFF-D45A-3A49-800C-16D820AAC252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50448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5">
            <a:extLst>
              <a:ext uri="{FF2B5EF4-FFF2-40B4-BE49-F238E27FC236}">
                <a16:creationId xmlns:a16="http://schemas.microsoft.com/office/drawing/2014/main" id="{38537006-ABFA-1646-AEB0-686D57BF7B0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8D0A23-AA4A-454D-AD4C-B5249C4C5476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1A8324AD-8411-E64C-B1B2-06285D8ED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FE4F0048-47F5-CC4F-B6B3-8A362C1AD158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400" dirty="0"/>
          </a:p>
        </p:txBody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C73F0240-8E9C-454E-8B67-72F64FA959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125" name="Text Box 3">
            <a:extLst>
              <a:ext uri="{FF2B5EF4-FFF2-40B4-BE49-F238E27FC236}">
                <a16:creationId xmlns:a16="http://schemas.microsoft.com/office/drawing/2014/main" id="{51BABF9F-4F3A-7A49-92E4-DF2FEDAFBA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411012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5">
            <a:extLst>
              <a:ext uri="{FF2B5EF4-FFF2-40B4-BE49-F238E27FC236}">
                <a16:creationId xmlns:a16="http://schemas.microsoft.com/office/drawing/2014/main" id="{4998D4F2-164C-7049-8A29-44151EBC57A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01A6FF-BAE7-8740-837D-8CF30E8F35BD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4C012F0D-C859-2D42-B41D-826E3F1908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EAE46991-2D3B-FC44-98D6-3A5569805B51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400" dirty="0"/>
          </a:p>
        </p:txBody>
      </p:sp>
      <p:sp>
        <p:nvSpPr>
          <p:cNvPr id="7172" name="Text Box 2">
            <a:extLst>
              <a:ext uri="{FF2B5EF4-FFF2-40B4-BE49-F238E27FC236}">
                <a16:creationId xmlns:a16="http://schemas.microsoft.com/office/drawing/2014/main" id="{C17813F9-43F0-6646-80E5-7637329C21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7173" name="Text Box 3">
            <a:extLst>
              <a:ext uri="{FF2B5EF4-FFF2-40B4-BE49-F238E27FC236}">
                <a16:creationId xmlns:a16="http://schemas.microsoft.com/office/drawing/2014/main" id="{B3153905-CF7D-B44A-BDF0-32FEDEDAA0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75314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5">
            <a:extLst>
              <a:ext uri="{FF2B5EF4-FFF2-40B4-BE49-F238E27FC236}">
                <a16:creationId xmlns:a16="http://schemas.microsoft.com/office/drawing/2014/main" id="{593B8424-CE14-2C43-91E6-A56C592AEAE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12DB4C-5064-444A-902A-C4CF25C9A658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DB67004D-0DFA-EB4A-B889-10DCC55D8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E28E363-CB85-2943-82B8-FF51D915FADD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400" dirty="0"/>
          </a:p>
        </p:txBody>
      </p:sp>
      <p:sp>
        <p:nvSpPr>
          <p:cNvPr id="9220" name="Text Box 2">
            <a:extLst>
              <a:ext uri="{FF2B5EF4-FFF2-40B4-BE49-F238E27FC236}">
                <a16:creationId xmlns:a16="http://schemas.microsoft.com/office/drawing/2014/main" id="{7FE1A7A5-6C5D-D648-9640-2FAE887565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5600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9221" name="Text Box 3">
            <a:extLst>
              <a:ext uri="{FF2B5EF4-FFF2-40B4-BE49-F238E27FC236}">
                <a16:creationId xmlns:a16="http://schemas.microsoft.com/office/drawing/2014/main" id="{3B0F545C-1E5E-0E41-8EAB-5E820A0FE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55550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5">
            <a:extLst>
              <a:ext uri="{FF2B5EF4-FFF2-40B4-BE49-F238E27FC236}">
                <a16:creationId xmlns:a16="http://schemas.microsoft.com/office/drawing/2014/main" id="{9C62ACEF-184C-FF47-9132-4AD2B66C836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108106-0E77-334B-B35B-1DDF62D04B3A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1267" name="Text Box 1">
            <a:extLst>
              <a:ext uri="{FF2B5EF4-FFF2-40B4-BE49-F238E27FC236}">
                <a16:creationId xmlns:a16="http://schemas.microsoft.com/office/drawing/2014/main" id="{D4DCA06D-329C-E047-9B3A-BC67111F8E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2C7C1EC7-585F-F141-ABAD-9BE536E882D4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11268" name="Text Box 2">
            <a:extLst>
              <a:ext uri="{FF2B5EF4-FFF2-40B4-BE49-F238E27FC236}">
                <a16:creationId xmlns:a16="http://schemas.microsoft.com/office/drawing/2014/main" id="{728D35BD-F408-E941-AA17-6E2AF4800C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1269" name="Text Box 3">
            <a:extLst>
              <a:ext uri="{FF2B5EF4-FFF2-40B4-BE49-F238E27FC236}">
                <a16:creationId xmlns:a16="http://schemas.microsoft.com/office/drawing/2014/main" id="{F134FFF8-43D3-704A-9CF1-30ABACD27C6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440012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5">
            <a:extLst>
              <a:ext uri="{FF2B5EF4-FFF2-40B4-BE49-F238E27FC236}">
                <a16:creationId xmlns:a16="http://schemas.microsoft.com/office/drawing/2014/main" id="{CCEC9CB4-D0E0-4A46-A260-C663238FB0B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1E5C04-5FBA-584E-AC36-A5EF14F546A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5A8D91AF-9493-114C-9E46-6B53375072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FC7AF34-A720-8246-8F97-5C066C25CD7B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400" dirty="0"/>
          </a:p>
        </p:txBody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A5011EE3-4EF9-6E4C-BDEE-63DCC16C8B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3317" name="Text Box 3">
            <a:extLst>
              <a:ext uri="{FF2B5EF4-FFF2-40B4-BE49-F238E27FC236}">
                <a16:creationId xmlns:a16="http://schemas.microsoft.com/office/drawing/2014/main" id="{99816F09-397C-5E4B-ADAC-2E58C4C7ED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4677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5">
            <a:extLst>
              <a:ext uri="{FF2B5EF4-FFF2-40B4-BE49-F238E27FC236}">
                <a16:creationId xmlns:a16="http://schemas.microsoft.com/office/drawing/2014/main" id="{E69C4802-BFC5-4A4B-AB4C-C1866E8A45D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423A11-4C0C-924A-BBFC-1481F1EA7C60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AA6C0DF5-8E41-3E42-8737-2CC92C2E5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E27492E5-55C3-AB44-BB95-6CDC92A30905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400" dirty="0"/>
          </a:p>
        </p:txBody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5875DFC5-FE53-9E42-BD1F-8D9BD43FA8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5365" name="Text Box 3">
            <a:extLst>
              <a:ext uri="{FF2B5EF4-FFF2-40B4-BE49-F238E27FC236}">
                <a16:creationId xmlns:a16="http://schemas.microsoft.com/office/drawing/2014/main" id="{04A34D90-347B-8640-85C5-6EFF2F8C21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769641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15">
            <a:extLst>
              <a:ext uri="{FF2B5EF4-FFF2-40B4-BE49-F238E27FC236}">
                <a16:creationId xmlns:a16="http://schemas.microsoft.com/office/drawing/2014/main" id="{AAD225A7-3993-524A-944D-298C127E08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2F62B88-93C4-4C4E-8528-8A035EEF27A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AB7365A0-399B-AA41-AC10-26392686B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2213DFA-3BBE-5F4D-8122-8F2C86CB7B28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en-US" sz="1400" dirty="0"/>
          </a:p>
        </p:txBody>
      </p:sp>
      <p:sp>
        <p:nvSpPr>
          <p:cNvPr id="17412" name="Text Box 2">
            <a:extLst>
              <a:ext uri="{FF2B5EF4-FFF2-40B4-BE49-F238E27FC236}">
                <a16:creationId xmlns:a16="http://schemas.microsoft.com/office/drawing/2014/main" id="{8EF6830F-8413-5648-AA69-1AB871A28B5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7413" name="Text Box 3">
            <a:extLst>
              <a:ext uri="{FF2B5EF4-FFF2-40B4-BE49-F238E27FC236}">
                <a16:creationId xmlns:a16="http://schemas.microsoft.com/office/drawing/2014/main" id="{96C05234-DF82-1F48-8FAD-4F7C4BC2D6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334218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5">
            <a:extLst>
              <a:ext uri="{FF2B5EF4-FFF2-40B4-BE49-F238E27FC236}">
                <a16:creationId xmlns:a16="http://schemas.microsoft.com/office/drawing/2014/main" id="{1B014EDF-C97E-DC40-B842-C91CC0EAD53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1856B2-28F3-2745-905C-3AC6808D07BA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876A2E4B-4D07-A643-80E6-58056C3106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B449A1A6-21EC-5741-8481-F6110F5116B9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45022F2B-F19F-1147-93AC-D2F5A1AE3B9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19461" name="Text Box 3">
            <a:extLst>
              <a:ext uri="{FF2B5EF4-FFF2-40B4-BE49-F238E27FC236}">
                <a16:creationId xmlns:a16="http://schemas.microsoft.com/office/drawing/2014/main" id="{026241CC-4474-CB44-AD54-19FFD8EAC22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77476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5">
            <a:extLst>
              <a:ext uri="{FF2B5EF4-FFF2-40B4-BE49-F238E27FC236}">
                <a16:creationId xmlns:a16="http://schemas.microsoft.com/office/drawing/2014/main" id="{C583059C-055E-124B-B7F2-AE131DEB9FA0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8A5E752-2929-E340-81A7-9349B36D1385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1507" name="Text Box 1">
            <a:extLst>
              <a:ext uri="{FF2B5EF4-FFF2-40B4-BE49-F238E27FC236}">
                <a16:creationId xmlns:a16="http://schemas.microsoft.com/office/drawing/2014/main" id="{6CF6D149-16F4-1D48-B471-040D05A01B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A589413-3D43-F14A-AC14-45F220F2C2E0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21508" name="Text Box 2">
            <a:extLst>
              <a:ext uri="{FF2B5EF4-FFF2-40B4-BE49-F238E27FC236}">
                <a16:creationId xmlns:a16="http://schemas.microsoft.com/office/drawing/2014/main" id="{26AFDBC8-E6AA-CA4A-8F85-5AB380BE3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1509" name="Text Box 3">
            <a:extLst>
              <a:ext uri="{FF2B5EF4-FFF2-40B4-BE49-F238E27FC236}">
                <a16:creationId xmlns:a16="http://schemas.microsoft.com/office/drawing/2014/main" id="{A2C4BD80-8E53-3D4E-8666-2D73B6B914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58061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5">
            <a:extLst>
              <a:ext uri="{FF2B5EF4-FFF2-40B4-BE49-F238E27FC236}">
                <a16:creationId xmlns:a16="http://schemas.microsoft.com/office/drawing/2014/main" id="{1A50FDC6-7F02-B741-8121-EFC6BB5AFB1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5501187-7F06-CD44-B0EE-BBE28204769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81E3DD8A-E0D1-614D-897D-5579F0195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4E189B6-F595-C444-926F-420F85C46082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25604" name="Text Box 2">
            <a:extLst>
              <a:ext uri="{FF2B5EF4-FFF2-40B4-BE49-F238E27FC236}">
                <a16:creationId xmlns:a16="http://schemas.microsoft.com/office/drawing/2014/main" id="{D86C7ABB-F5AE-3440-8C2B-91D09A0055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Text Box 3">
            <a:extLst>
              <a:ext uri="{FF2B5EF4-FFF2-40B4-BE49-F238E27FC236}">
                <a16:creationId xmlns:a16="http://schemas.microsoft.com/office/drawing/2014/main" id="{FE1CF375-FC40-9E4A-9D43-CC7A991A7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746507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5">
            <a:extLst>
              <a:ext uri="{FF2B5EF4-FFF2-40B4-BE49-F238E27FC236}">
                <a16:creationId xmlns:a16="http://schemas.microsoft.com/office/drawing/2014/main" id="{1A50FDC6-7F02-B741-8121-EFC6BB5AFB1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5501187-7F06-CD44-B0EE-BBE28204769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25603" name="Text Box 1">
            <a:extLst>
              <a:ext uri="{FF2B5EF4-FFF2-40B4-BE49-F238E27FC236}">
                <a16:creationId xmlns:a16="http://schemas.microsoft.com/office/drawing/2014/main" id="{81E3DD8A-E0D1-614D-897D-5579F0195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4E189B6-F595-C444-926F-420F85C46082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25604" name="Text Box 2">
            <a:extLst>
              <a:ext uri="{FF2B5EF4-FFF2-40B4-BE49-F238E27FC236}">
                <a16:creationId xmlns:a16="http://schemas.microsoft.com/office/drawing/2014/main" id="{D86C7ABB-F5AE-3440-8C2B-91D09A00553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5605" name="Text Box 3">
            <a:extLst>
              <a:ext uri="{FF2B5EF4-FFF2-40B4-BE49-F238E27FC236}">
                <a16:creationId xmlns:a16="http://schemas.microsoft.com/office/drawing/2014/main" id="{FE1CF375-FC40-9E4A-9D43-CC7A991A7D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058562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5">
            <a:extLst>
              <a:ext uri="{FF2B5EF4-FFF2-40B4-BE49-F238E27FC236}">
                <a16:creationId xmlns:a16="http://schemas.microsoft.com/office/drawing/2014/main" id="{BB4FA56C-EDDF-424B-86CF-70760B7B2515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180D567-098E-854B-A608-8F784A8BC6CB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7651" name="Text Box 1">
            <a:extLst>
              <a:ext uri="{FF2B5EF4-FFF2-40B4-BE49-F238E27FC236}">
                <a16:creationId xmlns:a16="http://schemas.microsoft.com/office/drawing/2014/main" id="{030B1E2A-E3E6-8644-A945-077CA874D6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9E31F7C3-761E-8241-A8FD-76FB691CA258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27652" name="Text Box 2">
            <a:extLst>
              <a:ext uri="{FF2B5EF4-FFF2-40B4-BE49-F238E27FC236}">
                <a16:creationId xmlns:a16="http://schemas.microsoft.com/office/drawing/2014/main" id="{A42B88D4-9F0B-404F-ADA0-6AC45299ED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7653" name="Text Box 3">
            <a:extLst>
              <a:ext uri="{FF2B5EF4-FFF2-40B4-BE49-F238E27FC236}">
                <a16:creationId xmlns:a16="http://schemas.microsoft.com/office/drawing/2014/main" id="{AFE783D7-427C-9E49-BD45-DEFA7D2B00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24843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5">
            <a:extLst>
              <a:ext uri="{FF2B5EF4-FFF2-40B4-BE49-F238E27FC236}">
                <a16:creationId xmlns:a16="http://schemas.microsoft.com/office/drawing/2014/main" id="{7D79B8C0-8665-3C4D-B349-8676A29870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D2D095D-5E86-D64F-A6ED-93778932B05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29699" name="Text Box 1">
            <a:extLst>
              <a:ext uri="{FF2B5EF4-FFF2-40B4-BE49-F238E27FC236}">
                <a16:creationId xmlns:a16="http://schemas.microsoft.com/office/drawing/2014/main" id="{5E358AF4-36C4-9341-9F04-320C22556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C22B50DC-DAA7-874E-90DF-70BE47912D07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29700" name="Text Box 2">
            <a:extLst>
              <a:ext uri="{FF2B5EF4-FFF2-40B4-BE49-F238E27FC236}">
                <a16:creationId xmlns:a16="http://schemas.microsoft.com/office/drawing/2014/main" id="{87DBC3EE-313F-744B-8C57-6582D19B3B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9701" name="Text Box 3">
            <a:extLst>
              <a:ext uri="{FF2B5EF4-FFF2-40B4-BE49-F238E27FC236}">
                <a16:creationId xmlns:a16="http://schemas.microsoft.com/office/drawing/2014/main" id="{56E25F6B-7F01-7E44-8D93-AE9F2C4567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619298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5">
            <a:extLst>
              <a:ext uri="{FF2B5EF4-FFF2-40B4-BE49-F238E27FC236}">
                <a16:creationId xmlns:a16="http://schemas.microsoft.com/office/drawing/2014/main" id="{9583A01B-F100-134C-B338-57B0C13074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152EE9-169E-6748-9BEB-F89454493F1C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1747" name="Text Box 1">
            <a:extLst>
              <a:ext uri="{FF2B5EF4-FFF2-40B4-BE49-F238E27FC236}">
                <a16:creationId xmlns:a16="http://schemas.microsoft.com/office/drawing/2014/main" id="{47AEE124-4016-1A40-BB5D-04C6DD694E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8F24E844-ED31-BC41-9826-BCEB1925603A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en-US" sz="1400" dirty="0"/>
          </a:p>
        </p:txBody>
      </p:sp>
      <p:sp>
        <p:nvSpPr>
          <p:cNvPr id="31748" name="Text Box 2">
            <a:extLst>
              <a:ext uri="{FF2B5EF4-FFF2-40B4-BE49-F238E27FC236}">
                <a16:creationId xmlns:a16="http://schemas.microsoft.com/office/drawing/2014/main" id="{5701B0B1-7DF4-7545-8748-46B544BB38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1749" name="Text Box 3">
            <a:extLst>
              <a:ext uri="{FF2B5EF4-FFF2-40B4-BE49-F238E27FC236}">
                <a16:creationId xmlns:a16="http://schemas.microsoft.com/office/drawing/2014/main" id="{5D594A7E-EFEF-6849-BCE3-86CC0D8A47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331426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5">
            <a:extLst>
              <a:ext uri="{FF2B5EF4-FFF2-40B4-BE49-F238E27FC236}">
                <a16:creationId xmlns:a16="http://schemas.microsoft.com/office/drawing/2014/main" id="{640B76E5-FA19-B443-BF21-8CA15399751D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FA657A-F1C1-D947-9A63-8C8E372FDF69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33795" name="Text Box 1">
            <a:extLst>
              <a:ext uri="{FF2B5EF4-FFF2-40B4-BE49-F238E27FC236}">
                <a16:creationId xmlns:a16="http://schemas.microsoft.com/office/drawing/2014/main" id="{3B8B91C5-43A9-DB42-B3E3-E8D5FD90E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F766D66F-C028-BD49-A765-FFA970F91F75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33796" name="Text Box 2">
            <a:extLst>
              <a:ext uri="{FF2B5EF4-FFF2-40B4-BE49-F238E27FC236}">
                <a16:creationId xmlns:a16="http://schemas.microsoft.com/office/drawing/2014/main" id="{C66C14F9-6EC4-1041-8E59-84C6E053BA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7" name="Text Box 3">
            <a:extLst>
              <a:ext uri="{FF2B5EF4-FFF2-40B4-BE49-F238E27FC236}">
                <a16:creationId xmlns:a16="http://schemas.microsoft.com/office/drawing/2014/main" id="{B5F5EFFC-344B-1147-A8DD-3E8BBC47B2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143881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5">
            <a:extLst>
              <a:ext uri="{FF2B5EF4-FFF2-40B4-BE49-F238E27FC236}">
                <a16:creationId xmlns:a16="http://schemas.microsoft.com/office/drawing/2014/main" id="{41F9DC18-8D42-5F45-828F-0D9D32E8D703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F1F7220-974B-A341-9A90-2F1EBEA46BB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35843" name="Text Box 1">
            <a:extLst>
              <a:ext uri="{FF2B5EF4-FFF2-40B4-BE49-F238E27FC236}">
                <a16:creationId xmlns:a16="http://schemas.microsoft.com/office/drawing/2014/main" id="{180A50F3-6045-A947-B3CA-72AFD8FA13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5DDC0813-3F10-D744-9E09-906564BD61A0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35844" name="Text Box 2">
            <a:extLst>
              <a:ext uri="{FF2B5EF4-FFF2-40B4-BE49-F238E27FC236}">
                <a16:creationId xmlns:a16="http://schemas.microsoft.com/office/drawing/2014/main" id="{FA4E867A-D150-B442-AD0E-068DBEE127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5" name="Text Box 3">
            <a:extLst>
              <a:ext uri="{FF2B5EF4-FFF2-40B4-BE49-F238E27FC236}">
                <a16:creationId xmlns:a16="http://schemas.microsoft.com/office/drawing/2014/main" id="{5FDD3762-1E91-2241-8A9D-B90FFF3BEC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763786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5">
            <a:extLst>
              <a:ext uri="{FF2B5EF4-FFF2-40B4-BE49-F238E27FC236}">
                <a16:creationId xmlns:a16="http://schemas.microsoft.com/office/drawing/2014/main" id="{B4304FB5-83C8-8848-8397-C12FFBAE300A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3A68C-0055-BE44-B631-DCAA0708663E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37891" name="Text Box 1">
            <a:extLst>
              <a:ext uri="{FF2B5EF4-FFF2-40B4-BE49-F238E27FC236}">
                <a16:creationId xmlns:a16="http://schemas.microsoft.com/office/drawing/2014/main" id="{C39D70E7-AA2F-9742-B351-631ABF493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622EADD4-B3EC-4E4A-9C6E-793BBB5A26E3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37892" name="Text Box 2">
            <a:extLst>
              <a:ext uri="{FF2B5EF4-FFF2-40B4-BE49-F238E27FC236}">
                <a16:creationId xmlns:a16="http://schemas.microsoft.com/office/drawing/2014/main" id="{4626F14C-8A03-6E47-9F6A-3DE5967775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7893" name="Text Box 3">
            <a:extLst>
              <a:ext uri="{FF2B5EF4-FFF2-40B4-BE49-F238E27FC236}">
                <a16:creationId xmlns:a16="http://schemas.microsoft.com/office/drawing/2014/main" id="{BD6AE186-7865-F540-8239-3226F016747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0494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5">
            <a:extLst>
              <a:ext uri="{FF2B5EF4-FFF2-40B4-BE49-F238E27FC236}">
                <a16:creationId xmlns:a16="http://schemas.microsoft.com/office/drawing/2014/main" id="{2DAA1B43-2137-1442-9CB4-6422135B440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F13BBF-1A56-4749-99EB-A9FAFC98919F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39939" name="Text Box 1">
            <a:extLst>
              <a:ext uri="{FF2B5EF4-FFF2-40B4-BE49-F238E27FC236}">
                <a16:creationId xmlns:a16="http://schemas.microsoft.com/office/drawing/2014/main" id="{DB30797E-4319-BF4A-BF8B-85C1C79720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D40906E3-4949-8541-B909-C0ABA20B0AB5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39940" name="Text Box 2">
            <a:extLst>
              <a:ext uri="{FF2B5EF4-FFF2-40B4-BE49-F238E27FC236}">
                <a16:creationId xmlns:a16="http://schemas.microsoft.com/office/drawing/2014/main" id="{8E2902CC-E6CC-044E-8DD9-F7F73F984A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9941" name="Text Box 3">
            <a:extLst>
              <a:ext uri="{FF2B5EF4-FFF2-40B4-BE49-F238E27FC236}">
                <a16:creationId xmlns:a16="http://schemas.microsoft.com/office/drawing/2014/main" id="{0C7EE045-05E6-BC4B-8E61-9D0E931F56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72105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5">
            <a:extLst>
              <a:ext uri="{FF2B5EF4-FFF2-40B4-BE49-F238E27FC236}">
                <a16:creationId xmlns:a16="http://schemas.microsoft.com/office/drawing/2014/main" id="{7D11990E-F4CD-8E4F-B335-2B2E7D1C95A6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CE6575-9B61-5D47-84D5-066C2293AF81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41987" name="Text Box 1">
            <a:extLst>
              <a:ext uri="{FF2B5EF4-FFF2-40B4-BE49-F238E27FC236}">
                <a16:creationId xmlns:a16="http://schemas.microsoft.com/office/drawing/2014/main" id="{71AE0447-4C69-B546-9BA0-EDBE73443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12F0B2E8-C3D6-234F-BB29-0AB4A4E50DF2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41988" name="Text Box 2">
            <a:extLst>
              <a:ext uri="{FF2B5EF4-FFF2-40B4-BE49-F238E27FC236}">
                <a16:creationId xmlns:a16="http://schemas.microsoft.com/office/drawing/2014/main" id="{A331092F-4DA3-E340-B732-395B51B427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1989" name="Text Box 3">
            <a:extLst>
              <a:ext uri="{FF2B5EF4-FFF2-40B4-BE49-F238E27FC236}">
                <a16:creationId xmlns:a16="http://schemas.microsoft.com/office/drawing/2014/main" id="{3BF8B5FA-53EE-D649-8F6B-3746960A29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785221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15">
            <a:extLst>
              <a:ext uri="{FF2B5EF4-FFF2-40B4-BE49-F238E27FC236}">
                <a16:creationId xmlns:a16="http://schemas.microsoft.com/office/drawing/2014/main" id="{3FC431C2-B422-FE4B-9037-C9A6AC821B11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DE40C4B-2BD1-6B48-B11D-5EA02072E8AE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44035" name="Text Box 1">
            <a:extLst>
              <a:ext uri="{FF2B5EF4-FFF2-40B4-BE49-F238E27FC236}">
                <a16:creationId xmlns:a16="http://schemas.microsoft.com/office/drawing/2014/main" id="{7F14DE26-D9AD-DE46-B60B-6BD017F0E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3901A8D7-73DB-744C-80CD-ED74F5516FE3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en-US" sz="1400" dirty="0"/>
          </a:p>
        </p:txBody>
      </p:sp>
      <p:sp>
        <p:nvSpPr>
          <p:cNvPr id="44036" name="Text Box 2">
            <a:extLst>
              <a:ext uri="{FF2B5EF4-FFF2-40B4-BE49-F238E27FC236}">
                <a16:creationId xmlns:a16="http://schemas.microsoft.com/office/drawing/2014/main" id="{787FE8EA-080A-2D45-B359-FCC16BEC39F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4037" name="Text Box 3">
            <a:extLst>
              <a:ext uri="{FF2B5EF4-FFF2-40B4-BE49-F238E27FC236}">
                <a16:creationId xmlns:a16="http://schemas.microsoft.com/office/drawing/2014/main" id="{30B883F9-E64C-A24B-9A05-B187B73AA8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532065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5">
            <a:extLst>
              <a:ext uri="{FF2B5EF4-FFF2-40B4-BE49-F238E27FC236}">
                <a16:creationId xmlns:a16="http://schemas.microsoft.com/office/drawing/2014/main" id="{7DB40C62-C89B-5A43-AD3D-96C97E7E75AF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481FD37-4F3D-8A42-B3CE-6B696C171522}" type="slidenum">
              <a:rPr lang="en-US" altLang="en-US" sz="1400" smtClean="0"/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46083" name="Text Box 1">
            <a:extLst>
              <a:ext uri="{FF2B5EF4-FFF2-40B4-BE49-F238E27FC236}">
                <a16:creationId xmlns:a16="http://schemas.microsoft.com/office/drawing/2014/main" id="{E1FC7357-D6F6-2741-B5E8-08B9E70073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8963" y="9555163"/>
            <a:ext cx="3368675" cy="49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 algn="r" eaLnBrk="1">
              <a:lnSpc>
                <a:spcPct val="95000"/>
              </a:lnSpc>
              <a:spcBef>
                <a:spcPct val="0"/>
              </a:spcBef>
              <a:buClrTx/>
              <a:buFontTx/>
              <a:buNone/>
            </a:pPr>
            <a:fld id="{47C154A0-B6BB-1942-A646-0696C33114F7}" type="slidenum">
              <a:rPr lang="en-US" altLang="en-US" sz="1400"/>
              <a:pPr algn="r" eaLnBrk="1">
                <a:lnSpc>
                  <a:spcPct val="95000"/>
                </a:lnSpc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en-US" sz="1400" dirty="0"/>
          </a:p>
        </p:txBody>
      </p:sp>
      <p:sp>
        <p:nvSpPr>
          <p:cNvPr id="46084" name="Text Box 2">
            <a:extLst>
              <a:ext uri="{FF2B5EF4-FFF2-40B4-BE49-F238E27FC236}">
                <a16:creationId xmlns:a16="http://schemas.microsoft.com/office/drawing/2014/main" id="{6CF1E337-0C3D-3842-A599-158495D9FD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3400" y="763588"/>
            <a:ext cx="6704013" cy="37719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46085" name="Text Box 3">
            <a:extLst>
              <a:ext uri="{FF2B5EF4-FFF2-40B4-BE49-F238E27FC236}">
                <a16:creationId xmlns:a16="http://schemas.microsoft.com/office/drawing/2014/main" id="{29959378-AE6F-344A-AA87-09E05F5EE9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77875" y="4776788"/>
            <a:ext cx="6218238" cy="45259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03385078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5588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5588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02444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7023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7188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7188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06956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402263" cy="4510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4263" y="1604963"/>
            <a:ext cx="5402262" cy="45100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9783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718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3788" y="1681163"/>
            <a:ext cx="51831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3788" y="2505075"/>
            <a:ext cx="51831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01718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74698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680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457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378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55672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058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8088" y="273050"/>
            <a:ext cx="2738437" cy="584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3050"/>
            <a:ext cx="8066088" cy="584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083215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199" y="498250"/>
            <a:ext cx="9145191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4197" y="6356350"/>
            <a:ext cx="8551012" cy="35441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4351" y="2390620"/>
            <a:ext cx="422488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1524197" y="1509485"/>
            <a:ext cx="9145191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199" y="1509713"/>
            <a:ext cx="9145191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1876108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7"/>
            <a:ext cx="1051697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309" y="955965"/>
            <a:ext cx="10516970" cy="37961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309" y="6356351"/>
            <a:ext cx="942924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309" y="4918365"/>
            <a:ext cx="1051697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6378444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6"/>
            <a:ext cx="1051697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309" y="1010661"/>
            <a:ext cx="5182275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004" y="1010661"/>
            <a:ext cx="5182275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309" y="6356351"/>
            <a:ext cx="9415390" cy="36512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5710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309" y="365126"/>
            <a:ext cx="1051697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309" y="1011383"/>
            <a:ext cx="1051697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309" y="4378038"/>
            <a:ext cx="1051697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309" y="6271577"/>
            <a:ext cx="1051697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8545769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309" y="900546"/>
            <a:ext cx="1051697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8387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309" y="900546"/>
            <a:ext cx="1051697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386596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56925" cy="11287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5120167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jpeg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theme" Target="../theme/theme2.xml"/><Relationship Id="rId9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DDDCD890-5C9A-8E40-AF7B-E03EBF1D98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3050"/>
            <a:ext cx="10956925" cy="1128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2051" name="Rectangle 2">
            <a:extLst>
              <a:ext uri="{FF2B5EF4-FFF2-40B4-BE49-F238E27FC236}">
                <a16:creationId xmlns:a16="http://schemas.microsoft.com/office/drawing/2014/main" id="{A645BA84-B716-1C45-9D0E-03770477BF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4963"/>
            <a:ext cx="10956925" cy="4510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2808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 kern="1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2pPr>
      <a:lvl3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3pPr>
      <a:lvl4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4pPr>
      <a:lvl5pPr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5pPr>
      <a:lvl6pPr marL="25146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6pPr>
      <a:lvl7pPr marL="29718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7pPr>
      <a:lvl8pPr marL="34290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8pPr>
      <a:lvl9pPr marL="3886200" indent="-228600" algn="ctr" defTabSz="457200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0000"/>
          </a:solidFill>
          <a:latin typeface="Arial" panose="020B0604020202020204" pitchFamily="34" charset="0"/>
          <a:ea typeface="Microsoft YaHei" panose="020B0503020204020204" pitchFamily="34" charset="-122"/>
        </a:defRPr>
      </a:lvl9pPr>
    </p:titleStyle>
    <p:bodyStyle>
      <a:lvl1pPr marL="342900" indent="-342900" algn="l" defTabSz="457200" rtl="0" eaLnBrk="0" fontAlgn="base" hangingPunct="0">
        <a:lnSpc>
          <a:spcPct val="93000"/>
        </a:lnSpc>
        <a:spcBef>
          <a:spcPct val="0"/>
        </a:spcBef>
        <a:spcAft>
          <a:spcPts val="1425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lnSpc>
          <a:spcPct val="93000"/>
        </a:lnSpc>
        <a:spcBef>
          <a:spcPct val="0"/>
        </a:spcBef>
        <a:spcAft>
          <a:spcPts val="1138"/>
        </a:spcAft>
        <a:buClr>
          <a:srgbClr val="000000"/>
        </a:buClr>
        <a:buSzPct val="100000"/>
        <a:buFont typeface="Times New Roman" panose="02020603050405020304" pitchFamily="18" charset="0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85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575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lnSpc>
          <a:spcPct val="93000"/>
        </a:lnSpc>
        <a:spcBef>
          <a:spcPct val="0"/>
        </a:spcBef>
        <a:spcAft>
          <a:spcPts val="288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309" y="990601"/>
            <a:ext cx="1051697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309" y="6356351"/>
            <a:ext cx="1051697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8825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accent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Relationship Id="rId4" Type="http://schemas.openxmlformats.org/officeDocument/2006/relationships/image" Target="../media/image3.png"/><Relationship Id="rId5" Type="http://schemas.openxmlformats.org/officeDocument/2006/relationships/image" Target="../media/image4.sv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e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jpeg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e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jpe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jpe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jpe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e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jpe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jpe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e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jpe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jpe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jpe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jpe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528B2866-CE18-B54B-A912-D1161E12F38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498475"/>
            <a:ext cx="9142413" cy="10096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457200" rtl="0" eaLnBrk="1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Grunnatriði fjármála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AF6E3422-4110-3A4C-B696-33B622684A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509713"/>
            <a:ext cx="9142413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2800" dirty="0">
                <a:solidFill>
                  <a:srgbClr val="1B1E3F"/>
                </a:solidFill>
                <a:latin typeface="Calibri (Body)"/>
              </a:rPr>
              <a:t>16. kafli: Hvernig fyrirtæki taka fjárfestingarákvarðanir</a:t>
            </a:r>
            <a:r>
              <a:rPr lang="en-US" altLang="en-US" sz="2800" dirty="0">
                <a:solidFill>
                  <a:srgbClr val="1B1E3F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" name="Picture Placeholder 6">
            <a:extLst>
              <a:ext uri="{FF2B5EF4-FFF2-40B4-BE49-F238E27FC236}">
                <a16:creationId xmlns:a16="http://schemas.microsoft.com/office/drawing/2014/main" id="{F3CDAFCD-66BA-4ABF-95D1-EFE8F2D0B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>
            <a:picLocks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60" b="60"/>
          <a:stretch/>
        </p:blipFill>
        <p:spPr>
          <a:xfrm>
            <a:off x="4913244" y="2390620"/>
            <a:ext cx="2093976" cy="270662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760E0A41-CBEB-894E-8B3F-D7205F182BF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194987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16.1 Námsmarkmið 1: Skilgreina endurgreiðslutíma.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DFBF1635-2286-5F42-95A5-B26CD5404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85900"/>
            <a:ext cx="10788650" cy="447992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6600" indent="-2794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Fjárfestingarútgjöld fela í sér upphaflega fjárfestingu (neikvætt sjóðstreymi) sem síðan skilar jákvæðu innstreymi handbærs fjár (ávinningi fjárfestingarinnar).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Rökhugsun segir okkur að aðeins eigi að ráðast í fjárfestingar þar sem ávinningurinn er meiri en fjárfestingarkostnaðurinn.</a:t>
            </a:r>
          </a:p>
          <a:p>
            <a:pPr marL="920750" indent="-460375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Endurgreiðsluaðferðin svarar spurningunni: </a:t>
            </a:r>
            <a:r>
              <a:rPr lang="en-US" altLang="en-US" sz="2800" i="1" dirty="0">
                <a:solidFill>
                  <a:srgbClr val="464846"/>
                </a:solidFill>
                <a:latin typeface="Calibri (Body)"/>
              </a:rPr>
              <a:t>Hve langan tíma tekur að endurheimta upphaflegu fjárfestinguna?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</a:rPr>
              <a:t> </a:t>
            </a:r>
          </a:p>
          <a:p>
            <a:pPr>
              <a:buSzPct val="45000"/>
              <a:defRPr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</a:endParaRPr>
          </a:p>
          <a:p>
            <a:pPr>
              <a:buSzPct val="45000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A863C9D1-ABB4-7F41-A210-990B807479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19113" y="282539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1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16.1 Námsmarkmið 2: Reikna endurgreiðslutíma.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195" name="Rectangle 2">
                <a:extLst>
                  <a:ext uri="{FF2B5EF4-FFF2-40B4-BE49-F238E27FC236}">
                    <a16:creationId xmlns:a16="http://schemas.microsoft.com/office/drawing/2014/main" id="{40706D9E-1DCF-F94E-8213-E21E6433ED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39763" y="1388622"/>
                <a:ext cx="10788650" cy="44799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5000" rIns="90000" bIns="45000"/>
              <a:lstStyle>
                <a:lvl1pPr>
                  <a:lnSpc>
                    <a:spcPct val="93000"/>
                  </a:lnSpc>
                  <a:spcAft>
                    <a:spcPts val="142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32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1pPr>
                <a:lvl2pPr marL="736600" indent="-279400">
                  <a:lnSpc>
                    <a:spcPct val="93000"/>
                  </a:lnSpc>
                  <a:spcAft>
                    <a:spcPts val="113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8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2pPr>
                <a:lvl3pPr>
                  <a:lnSpc>
                    <a:spcPct val="93000"/>
                  </a:lnSpc>
                  <a:spcAft>
                    <a:spcPts val="850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4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3pPr>
                <a:lvl4pPr>
                  <a:lnSpc>
                    <a:spcPct val="93000"/>
                  </a:lnSpc>
                  <a:spcAft>
                    <a:spcPts val="575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4pPr>
                <a:lvl5pPr>
                  <a:lnSpc>
                    <a:spcPct val="93000"/>
                  </a:lnSpc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5pPr>
                <a:lvl6pPr marL="25146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6pPr>
                <a:lvl7pPr marL="29718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7pPr>
                <a:lvl8pPr marL="34290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8pPr>
                <a:lvl9pPr marL="3886200" indent="-228600" defTabSz="457200" eaLnBrk="0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ts val="288"/>
                  </a:spcAft>
                  <a:buClr>
                    <a:srgbClr val="000000"/>
                  </a:buClr>
                  <a:buSzPct val="100000"/>
                  <a:buFont typeface="Times New Roman" panose="02020603050405020304" pitchFamily="18" charset="0"/>
                  <a:tabLst>
                    <a:tab pos="0" algn="l"/>
                    <a:tab pos="457200" algn="l"/>
                    <a:tab pos="914400" algn="l"/>
                    <a:tab pos="1371600" algn="l"/>
                    <a:tab pos="1828800" algn="l"/>
                    <a:tab pos="2286000" algn="l"/>
                    <a:tab pos="2743200" algn="l"/>
                    <a:tab pos="3200400" algn="l"/>
                    <a:tab pos="3657600" algn="l"/>
                    <a:tab pos="4114800" algn="l"/>
                    <a:tab pos="4572000" algn="l"/>
                    <a:tab pos="5029200" algn="l"/>
                    <a:tab pos="5486400" algn="l"/>
                    <a:tab pos="5943600" algn="l"/>
                    <a:tab pos="6400800" algn="l"/>
                    <a:tab pos="6858000" algn="l"/>
                    <a:tab pos="7315200" algn="l"/>
                    <a:tab pos="7772400" algn="l"/>
                    <a:tab pos="8229600" algn="l"/>
                    <a:tab pos="8686800" algn="l"/>
                    <a:tab pos="9144000" algn="l"/>
                    <a:tab pos="9601200" algn="l"/>
                    <a:tab pos="10058400" algn="l"/>
                    <a:tab pos="10515600" algn="l"/>
                  </a:tabLst>
                  <a:defRPr sz="2000">
                    <a:solidFill>
                      <a:srgbClr val="000000"/>
                    </a:solidFill>
                    <a:latin typeface="Arial" panose="020B0604020202020204" pitchFamily="34" charset="0"/>
                    <a:ea typeface="Microsoft YaHei" panose="020B0503020204020204" pitchFamily="34" charset="-122"/>
                  </a:defRPr>
                </a:lvl9pPr>
              </a:lstStyle>
              <a:p>
                <a:pPr>
                  <a:lnSpc>
                    <a:spcPct val="100000"/>
                  </a:lnSpc>
                  <a:spcAft>
                    <a:spcPct val="0"/>
                  </a:spcAft>
                  <a:buSzPct val="45000"/>
                </a:pP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Til að reikna </a:t>
                </a:r>
                <a:r>
                  <a:rPr lang="en-US" altLang="en-US" sz="2800" b="1" dirty="0">
                    <a:solidFill>
                      <a:srgbClr val="464846"/>
                    </a:solidFill>
                    <a:latin typeface="Calibri (Body)"/>
                  </a:rPr>
                  <a:t>endurgreiðslutíma fjárfestingar</a:t>
                </a:r>
                <a:r>
                  <a:rPr lang="en-US" altLang="en-US" sz="2800" dirty="0">
                    <a:solidFill>
                      <a:srgbClr val="464846"/>
                    </a:solidFill>
                    <a:latin typeface="Calibri (Body)"/>
                  </a:rPr>
                  <a:t> er upphaflega fjárfestingin lögð til grundvallar og hreint sjóðstreymi fjárfestingarinnar lagt saman ár frá ári, þannig að neikvætt og jákvætt sjóðstreymi safnast upp.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Hvenær á líftíma fjárfestingarinnar verður uppsafnað sjóðstreymi núll? Sá tímapunktur markar endurgreiðslutímann.</a:t>
                </a:r>
              </a:p>
              <a:p>
                <a:pPr marL="228600" indent="-228600">
                  <a:lnSpc>
                    <a:spcPct val="90000"/>
                  </a:lnSpc>
                  <a:spcBef>
                    <a:spcPts val="1000"/>
                  </a:spcBef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 (Body)"/>
                  </a:rPr>
                  <a:t>Ef $1,000 eru fjárfest í eign sem skilar $250 á ári næstu 6 ár er endurgreiðslutíminn 4 ár: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$1,000/$250 = 4 </m:t>
                    </m:r>
                    <m:r>
                      <m:rPr>
                        <m:sty m:val="p"/>
                      </m:rPr>
                      <a:rPr lang="en-US" altLang="en-US" sz="2400" i="0" dirty="0" smtClean="0">
                        <a:solidFill>
                          <a:srgbClr val="464846"/>
                        </a:solidFill>
                        <a:latin typeface="Cambria Math" panose="02040503050406030204" pitchFamily="18" charset="0"/>
                      </a:rPr>
                      <m:t>years</m:t>
                    </m:r>
                  </m:oMath>
                </a14:m>
                <a:endParaRPr lang="en-US" altLang="en-US" sz="2400" dirty="0">
                  <a:solidFill>
                    <a:srgbClr val="464846"/>
                  </a:solidFill>
                  <a:latin typeface="Calibri (Body)"/>
                </a:endParaRPr>
              </a:p>
              <a:p>
                <a:pPr lvl="1">
                  <a:lnSpc>
                    <a:spcPct val="100000"/>
                  </a:lnSpc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Í þessu tilviki tekur 4 ár að endurheimta fjárfestinguna.</a:t>
                </a:r>
              </a:p>
              <a:p>
                <a:pPr lvl="1">
                  <a:lnSpc>
                    <a:spcPct val="100000"/>
                  </a:lnSpc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</a:pPr>
                <a:r>
                  <a:rPr lang="en-US" altLang="en-US" sz="2000" dirty="0">
                    <a:solidFill>
                      <a:srgbClr val="464846"/>
                    </a:solidFill>
                    <a:latin typeface="Calibri (Body)"/>
                  </a:rPr>
                  <a:t>Stundum gefur þessi útreikningur brot úr ári. </a:t>
                </a:r>
              </a:p>
              <a:p>
                <a:pPr lvl="2">
                  <a:lnSpc>
                    <a:spcPct val="100000"/>
                  </a:lnSpc>
                  <a:spcAft>
                    <a:spcPct val="0"/>
                  </a:spcAft>
                  <a:buSzPct val="45000"/>
                  <a:buFont typeface="Wingdings" pitchFamily="2" charset="2"/>
                  <a:buChar char=""/>
                </a:pPr>
                <a:r>
                  <a:rPr lang="en-US" altLang="en-US" sz="1800" dirty="0">
                    <a:solidFill>
                      <a:srgbClr val="464846"/>
                    </a:solidFill>
                    <a:latin typeface="Calibri (Body)"/>
                  </a:rPr>
                  <a:t>Niðurstaðan gæti því verið „endurgreiðslutíminn er 4,1 ár“ í stað þess að vera gefin upp í heilum árum.</a:t>
                </a:r>
                <a:r>
                  <a:rPr lang="en-US" altLang="en-US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</a:t>
                </a:r>
              </a:p>
              <a:p>
                <a:pPr>
                  <a:lnSpc>
                    <a:spcPct val="100000"/>
                  </a:lnSpc>
                  <a:spcAft>
                    <a:spcPct val="0"/>
                  </a:spcAft>
                  <a:buClrTx/>
                  <a:buSzPct val="45000"/>
                  <a:buFontTx/>
                  <a:buNone/>
                </a:pPr>
                <a:r>
                  <a:rPr lang="en-US" altLang="en-US" sz="2400" dirty="0">
                    <a:solidFill>
                      <a:srgbClr val="464846"/>
                    </a:solidFill>
                    <a:latin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8195" name="Rectangle 2">
                <a:extLst>
                  <a:ext uri="{FF2B5EF4-FFF2-40B4-BE49-F238E27FC236}">
                    <a16:creationId xmlns:a16="http://schemas.microsoft.com/office/drawing/2014/main" id="{40706D9E-1DCF-F94E-8213-E21E6433EDA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39763" y="1388622"/>
                <a:ext cx="10788650" cy="4479925"/>
              </a:xfrm>
              <a:prstGeom prst="rect">
                <a:avLst/>
              </a:prstGeom>
              <a:blipFill>
                <a:blip r:embed="rId4"/>
                <a:stretch>
                  <a:fillRect l="-1186" t="-1361" r="-135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3465A4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0BC6DA4D-00C2-4A4C-B943-A516C6F7BF4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07988" y="252173"/>
            <a:ext cx="9375775" cy="11239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16.1 Námsmarkmið 3: Tilgreina kosti og galla endurgreiðslutímaaðferðarinnar.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CD17322A-9856-5B48-A3D7-5559F9310F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63" y="1463675"/>
            <a:ext cx="10788650" cy="451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80010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Helsti galli endurgreiðsluaðferðarinnar er að hún tekur ekki mið af tímavirði peninga.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Dollar í framtíðinni er ekki jafnverðmætur og dollar í dag — það er auðskilið.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Þar sem sjóðstreymið í útreikningnum er ekki núvirt er dollar í dag metinn jafn verðmætur og dollar í framtíðinni.</a:t>
            </a:r>
          </a:p>
          <a:p>
            <a:pPr marL="457200" indent="-45720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Endurgreiðsluaðferðin veitir enga hlutlæga leið til að ákvarða hvort endurgreiðslutíminn sé ásættanlegur. 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Ef endurgreiðslutíminn er 3,25 ár, er hann þá ásættanlegur? Sé hámarksásættanlegur endurgreiðslutími 3 ár eru 3,25 ár of langur tími. Sé viðmiðið 4,0 ár eru 3,25 ár hins vegar ásættanleg.</a:t>
            </a:r>
          </a:p>
          <a:p>
            <a:pPr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Endurgreiðsluaðferðin horfir fram hjá sjóðstreymi sem myndast eftir að fjárfestingin hefur verið endurgreidd.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Ef tvær fjárfestingar skila sama sjóðstreymi yfir líftíma sinn en önnur skilar meira í upphafi og hin meira á síðari árum fær fjárfestingin með hærra sjóðstreymi í upphafi sjálfkrafa forgang.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D5C07534-6D91-614E-8A72-DD714705B38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09016" y="345669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16.2 Námsmarkmið 1: Skilgreina hreint núvirði.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20FE79A0-B178-4E4F-8CF6-21500870D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371600"/>
            <a:ext cx="10423525" cy="356076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7963" indent="-2079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6600" indent="-279400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Aðferð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hreins núvirðis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leggur saman núvirði alls sjóðstreymis fjárfestingarinnar, bæði neikvæðs og jákvæðs, yfir líftíma verkefnisins og gefur annaðhvort neikvæða eða jákvæða niðurstöðu.</a:t>
            </a:r>
          </a:p>
          <a:p>
            <a:pPr marL="635000" lvl="1" indent="-3492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Við útreikninginn er valinn afvöxtunarstuðull sem endurspeglar þá lágmarksávöxtunarkröfu sem gerð er til verkefnisins.</a:t>
            </a:r>
          </a:p>
          <a:p>
            <a:pPr marL="635000" lvl="1" indent="-34925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Aðferðin byggist á tímavirði peninga: framtíðarsjóðstreymi er núvirt svo það verði sambærilegt við fjárhæðir í dag.</a:t>
            </a:r>
          </a:p>
          <a:p>
            <a:pPr lvl="2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Endurgreiðsluaðferðin gerir hins vegar ráð fyrir að framtíðardollar sé jafnverðmætur og dollar í dag.</a:t>
            </a:r>
          </a:p>
          <a:p>
            <a:pPr marL="428625" indent="-417513" eaLnBrk="1">
              <a:buSzPct val="45000"/>
              <a:defRPr/>
            </a:pPr>
            <a:endParaRPr lang="en-US" altLang="en-US" sz="28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">
            <a:extLst>
              <a:ext uri="{FF2B5EF4-FFF2-40B4-BE49-F238E27FC236}">
                <a16:creationId xmlns:a16="http://schemas.microsoft.com/office/drawing/2014/main" id="{C6B7DA4F-9607-1E48-9404-4DEC028A38C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79832" y="306757"/>
            <a:ext cx="8247063" cy="782638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16.2 Námsmarkmið 2: Reikna hreint núvirði. 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A4EF9E33-6B27-9E4C-8B0B-FE8A957316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6475" y="1463675"/>
            <a:ext cx="10345738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8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nefnist markaðsáhætta. 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DEBF9DB2-4726-0D48-A99B-C578547A0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1147763"/>
            <a:ext cx="10698163" cy="4562475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6600" indent="-279400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Reiknið núvirði hvers framtíðarsjóðstreymis miðað við valinn afvöxtunarstuðul.</a:t>
            </a:r>
          </a:p>
          <a:p>
            <a:pPr marL="571500" lvl="1" indent="-334963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Reiknið PV út frá FV,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n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, og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i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 fyrir hvert einstakt framtíðarsjóðstreymi.</a:t>
            </a:r>
          </a:p>
          <a:p>
            <a:pPr marL="571500" lvl="1" indent="-334963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Valinn </a:t>
            </a:r>
            <a:r>
              <a:rPr lang="en-US" altLang="en-US" sz="2400" i="1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i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, eða afvöxtunarstuðull, samsvarar lágmarksávöxtunarkröfu fjárfestingarinnar.</a:t>
            </a:r>
          </a:p>
          <a:p>
            <a:pPr marL="571500" indent="-334963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Leggið saman núvirði alls sjóðstreymis, bæði neikvæðs og jákvæðs. Summan er </a:t>
            </a:r>
            <a:r>
              <a:rPr lang="en-US" altLang="en-US" sz="2400" b="1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hreint núvirði </a:t>
            </a: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(NPV) fjárfestingarinnar.</a:t>
            </a:r>
          </a:p>
          <a:p>
            <a:pPr marL="571500" indent="-334963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Ákvörðun um fjárfestingu í verkefninu ræðst af NPV:</a:t>
            </a:r>
          </a:p>
          <a:p>
            <a:pPr marL="1144588" lvl="1" indent="-33655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Jákvætt NPV = fjárfesta í verkefninu.</a:t>
            </a:r>
          </a:p>
          <a:p>
            <a:pPr marL="1144588" lvl="1" indent="-33655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Neikvætt NPV = ekki fjárfesta í verkefninu.</a:t>
            </a:r>
          </a:p>
          <a:p>
            <a:pPr marL="571500" indent="-334963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Góð vinnuregla er að útbúa tímalínu sjóðstreymis sem sýnir hvenær sjóðstreymi fellur til á líftíma fjárfestingarinnar.</a:t>
            </a:r>
          </a:p>
          <a:p>
            <a:pPr marL="1144588" lvl="1" indent="-33655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  <a:cs typeface="Calibri" panose="020F0502020204030204" pitchFamily="34" charset="0"/>
              </a:rPr>
              <a:t>Tímalínan sýnir bæði hvenær sjóðstreymið fellur til og fjárhæð þess.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">
            <a:extLst>
              <a:ext uri="{FF2B5EF4-FFF2-40B4-BE49-F238E27FC236}">
                <a16:creationId xmlns:a16="http://schemas.microsoft.com/office/drawing/2014/main" id="{B7B04EFF-0563-0941-B24D-6BB96A3FFFF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93725" y="255421"/>
            <a:ext cx="9097963" cy="10001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16.2 Námsmarkmið 3: Tilgreina kosti og galla hreinnar núvirðisaðferðar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ea typeface="Microsoft YaHei"/>
                <a:cs typeface="+mn-cs"/>
              </a:rPr>
              <a:t>.</a:t>
            </a: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ea typeface="Microsoft YaHei"/>
                <a:cs typeface="Arial"/>
              </a:rPr>
              <a:t> </a:t>
            </a:r>
            <a:br>
              <a:rPr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7295EF6F-0758-F940-9A28-179B9E65F1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325" y="1463675"/>
            <a:ext cx="10698163" cy="424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80010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Hrein núvirðisaðferð er áreiðanlegasta aðferðin við töku fjárfestingarákvarðana.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464846"/>
                </a:solidFill>
                <a:latin typeface="Calibri (Body)"/>
              </a:rPr>
              <a:t>Hún tekur að fullu mið af tímavirði peninga.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464846"/>
                </a:solidFill>
                <a:latin typeface="Calibri (Body)"/>
              </a:rPr>
              <a:t>Hún tekur tillit til alls sjóðstreymis.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600" dirty="0">
                <a:solidFill>
                  <a:srgbClr val="464846"/>
                </a:solidFill>
                <a:latin typeface="Calibri (Body)"/>
              </a:rPr>
              <a:t>Hún mælir verðmætin sem verkefnið skapar.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>
            <a:extLst>
              <a:ext uri="{FF2B5EF4-FFF2-40B4-BE49-F238E27FC236}">
                <a16:creationId xmlns:a16="http://schemas.microsoft.com/office/drawing/2014/main" id="{3C954978-2F5B-7F4E-8DBF-697A5599418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593725" y="177597"/>
            <a:ext cx="9097963" cy="1000125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</a:b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16.2 Námsmarkmið 4: Teikna NPV-feril.</a:t>
            </a:r>
            <a:b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</a:b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 Light" panose="020F030202020403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8435" name="Rectangle 2">
            <a:extLst>
              <a:ext uri="{FF2B5EF4-FFF2-40B4-BE49-F238E27FC236}">
                <a16:creationId xmlns:a16="http://schemas.microsoft.com/office/drawing/2014/main" id="{391AE084-EB48-0646-A5D2-3CEAE2E44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1295400"/>
            <a:ext cx="10698162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14400" indent="-4572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  <a:tab pos="105156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NPV-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ferill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sýnir hversu næmt NPV er fyrir breytingum á afvöxtunarstuðli.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Setjið NPV-gildi á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y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-ás grafsins.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Eftir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x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-ásnum skal sýna afvöxtunarhlutfallið, frá núlli vinstra megin og hækkandi til hægri.</a:t>
            </a:r>
          </a:p>
          <a:p>
            <a:pPr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SzPct val="45000"/>
              <a:buFont typeface="Wingdings" pitchFamily="2" charset="2"/>
              <a:buChar char="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 Grafið sýnir þá núvirði við mismunandi afvöxtunarhlutföll.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 ákveðnum stað breytist núvirðið úr jákvæðu í neikvætt.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Skurðpunkturinn milli jákvæðs og neikvæðs núvirðis (þ.e. þegar NPV er núll) sýnir innri ávöxtunarkröfu verkefnisins.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>
            <a:extLst>
              <a:ext uri="{FF2B5EF4-FFF2-40B4-BE49-F238E27FC236}">
                <a16:creationId xmlns:a16="http://schemas.microsoft.com/office/drawing/2014/main" id="{83C46569-5E61-4B47-814C-188F49754C2D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09016" y="220257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16.3 LO 1: Skilgreina innri ávöxtunarkröfu (IRR).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13314" name="Rectangle 2">
            <a:extLst>
              <a:ext uri="{FF2B5EF4-FFF2-40B4-BE49-F238E27FC236}">
                <a16:creationId xmlns:a16="http://schemas.microsoft.com/office/drawing/2014/main" id="{250445C1-68B1-D044-ACF0-20B4E08F20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279525"/>
            <a:ext cx="10426700" cy="5370513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8188" indent="-280988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Útreikningur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innri ávöxtunarkröfu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byggist á sama grunni og núvirðisaðferðin.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Með núvirðisaðferðinni er kannað hvert NPV fjárfestingarinnar er miðað við tiltekna lágmarksávöxtunarkröfu.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Innri ávöxtunarkrafan segir til um hvaða ávöxtunarkrafa gerir NPV jafnt núlli. Aðferðirnar byggjast á sama grunni og leiða til sömu fjárfestingarákvörðunar.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NPV er jákvætt ætti að ráðast í verkefnið.</a:t>
            </a:r>
          </a:p>
          <a:p>
            <a:pPr marL="800100" lvl="1" indent="-3429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innri ávöxtunarkrafan er hærri en lágmarksávöxtunarkrafa fjárfestingarinnar ætti að ráðast í verkefnið.</a:t>
            </a:r>
          </a:p>
          <a:p>
            <a:pPr marL="228600" indent="-217488" eaLnBrk="1">
              <a:lnSpc>
                <a:spcPct val="90000"/>
              </a:lnSpc>
              <a:spcBef>
                <a:spcPts val="1000"/>
              </a:spcBef>
              <a:buSzPct val="45000"/>
              <a:defRPr/>
            </a:pPr>
            <a:endParaRPr lang="en-US" altLang="en-US" sz="2400" dirty="0">
              <a:solidFill>
                <a:srgbClr val="464846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F1C4DB9C-CFD0-EC40-A583-50411CBAECD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18744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16.3 LO 2: Reikna innri ávöxtunarkröfu.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 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547753FA-978F-3142-A8E9-E11B0DBBD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4401" y="1013866"/>
            <a:ext cx="10974388" cy="55165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8188" indent="-280988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Handreikningur innri ávöxtunarkröfu (IRR) getur verið tímafrekur þar sem um ítrekunarferli er að ræða.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Afvaxtið áætlað sjóðstreymi með mismunandi afvöxtunarhlutföllum þar til hlutfallið sem gerir NPV jafnt núlli finnst.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Ef NPV er of hátt skal hækka afvöxtunarhlutfallið til að lækka NPV. Ef NPV er neikvætt skal lækka hlutfallið til að hækka NPV.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Með endurteknum ítrunum fæst afvöxtunarhlutfall sem gerir NPV jafnt núlli—það er innri ávöxtunarkrafa fjárfestingarinnar.</a:t>
            </a:r>
          </a:p>
          <a:p>
            <a:pPr>
              <a:lnSpc>
                <a:spcPct val="90000"/>
              </a:lnSpc>
              <a:spcBef>
                <a:spcPts val="1000"/>
              </a:spcBef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Excel-föll og fjármálareiknivél einfalda ferlið til muna.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Excel hefur IRR-fall sem reiknar útkomuna út frá innslögðu sjóðstreymi.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Til að reikna IRR með fjármálareiknivél þarf að færa áætlað sjóðstreymi inn í réttri tímaröð.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>
            <a:extLst>
              <a:ext uri="{FF2B5EF4-FFF2-40B4-BE49-F238E27FC236}">
                <a16:creationId xmlns:a16="http://schemas.microsoft.com/office/drawing/2014/main" id="{F1C4DB9C-CFD0-EC40-A583-50411CBAECD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4092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16.3 LO 3: Telja upp kosti og galla aðferðar innri ávöxtunarkröfu. 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547753FA-978F-3142-A8E9-E11B0DBBDD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189038"/>
            <a:ext cx="10974388" cy="5516562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28600" indent="-227013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8188" indent="-280988"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587" indent="0"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Útreikningur innri ávöxtunarkröfu skilar prósentuhlutfalli sem bera má saman við lágmarksávöxtunarkröfuna.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Ítrekaður útreikningur IRR getur verið tímafrekur.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Í sjaldgæfum tilvikum getur stærðfræðileg sérstaða valdið annmarka á IRR-útreikningi.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Ef sjóðstreymi fjárfestingarinnar er óhefðbundið, þannig að formerki þess breytist oftar en einu sinni milli mínuss og plúss, getur útreikningurinn gefið tvær réttar IRR-niðurstöður.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Þetta gerist ekki þegar sjóðstreymið er hefðbundið (þ.e. þegar formerkið breytist aðeins einu sinni).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Þetta gerist sjaldan og er ekki grundvallarannmarki (þ.e. annmarki sem útilokar notkun IRR).</a:t>
            </a:r>
          </a:p>
          <a:p>
            <a:pPr eaLnBrk="1">
              <a:lnSpc>
                <a:spcPct val="90000"/>
              </a:lnSpc>
              <a:spcBef>
                <a:spcPts val="1000"/>
              </a:spcBef>
              <a:buClr>
                <a:srgbClr val="464846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Aðferðin felur í sér þá forsendu að reiknað IRR verkefnisins sé jafnframt endurfjárfestingarhlutfall millisjóðstreymisins.</a:t>
            </a:r>
          </a:p>
          <a:p>
            <a:pPr marL="800100" lvl="1" indent="-34290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Þessi forsenda kann að vera óraunhæf eða óhóflega bjartsýn.</a:t>
            </a:r>
          </a:p>
        </p:txBody>
      </p:sp>
    </p:spTree>
    <p:extLst>
      <p:ext uri="{BB962C8B-B14F-4D97-AF65-F5344CB8AC3E}">
        <p14:creationId xmlns:p14="http://schemas.microsoft.com/office/powerpoint/2010/main" val="33678764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>
            <a:extLst>
              <a:ext uri="{FF2B5EF4-FFF2-40B4-BE49-F238E27FC236}">
                <a16:creationId xmlns:a16="http://schemas.microsoft.com/office/drawing/2014/main" id="{1381EA40-4FD1-8B4A-B208-9B23BC83CA1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799288" y="22998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16.4 LO 1:  Reikna arðsemisvísitölu.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E6283F5-2AB9-4F23-91A9-864C100E99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8213" y="1042018"/>
            <a:ext cx="10361612" cy="5716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14400" indent="-4572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28600" algn="l"/>
                <a:tab pos="685800" algn="l"/>
                <a:tab pos="1143000" algn="l"/>
                <a:tab pos="1600200" algn="l"/>
                <a:tab pos="2057400" algn="l"/>
                <a:tab pos="2514600" algn="l"/>
                <a:tab pos="2971800" algn="l"/>
                <a:tab pos="3429000" algn="l"/>
                <a:tab pos="3886200" algn="l"/>
                <a:tab pos="4343400" algn="l"/>
                <a:tab pos="4800600" algn="l"/>
                <a:tab pos="5257800" algn="l"/>
                <a:tab pos="5715000" algn="l"/>
                <a:tab pos="6172200" algn="l"/>
                <a:tab pos="6629400" algn="l"/>
                <a:tab pos="7086600" algn="l"/>
                <a:tab pos="7543800" algn="l"/>
                <a:tab pos="8001000" algn="l"/>
                <a:tab pos="8458200" algn="l"/>
                <a:tab pos="8915400" algn="l"/>
                <a:tab pos="93726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64846"/>
              </a:buClr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Útreikningur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arðsemisvísitölunnar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felst í að deila NPV með upphaflegri fjárfestingu verkefnisins.</a:t>
            </a:r>
          </a:p>
          <a:p>
            <a:pPr lvl="1" eaLnBrk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Hún er hlutfall ávinnings verkefnisins af kostnaði þess.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>
            <a:extLst>
              <a:ext uri="{FF2B5EF4-FFF2-40B4-BE49-F238E27FC236}">
                <a16:creationId xmlns:a16="http://schemas.microsoft.com/office/drawing/2014/main" id="{476BE9E8-9C51-5542-9F59-0717C8A42C0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86840" y="22998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16.4 LO 2: Reikna afvaxtaðan endurgreiðslutíma. </a:t>
            </a:r>
          </a:p>
        </p:txBody>
      </p:sp>
      <p:sp>
        <p:nvSpPr>
          <p:cNvPr id="17410" name="Rectangle 2">
            <a:extLst>
              <a:ext uri="{FF2B5EF4-FFF2-40B4-BE49-F238E27FC236}">
                <a16:creationId xmlns:a16="http://schemas.microsoft.com/office/drawing/2014/main" id="{26D7B141-7698-C64E-BA48-3BD2B6CDD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188" y="1096963"/>
            <a:ext cx="10436225" cy="466248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457200" indent="-4572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9775" indent="-28257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Aðferð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afvaxtaðs endurgreiðslutíma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er aðlöguð útgáfa endurgreiðslutímaaðferðarinnar.</a:t>
            </a:r>
          </a:p>
          <a:p>
            <a:pPr marL="457200" lvl="1" indent="-220663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Í stað þess að leggja fjárhæðir einfaldlega saman yfir líftíma verkefnisins, án tillits til þess hvenær þær falla til, eru framtíðarfjárhæðir færðar til núvirðis áður en þær eru lagðar saman.</a:t>
            </a:r>
          </a:p>
          <a:p>
            <a:pPr indent="-220663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Þannig er bætt úr helsta galla endurgreiðslutímaaðferðarinnar—að hún tekur ekki mið af tímavirði peninga.</a:t>
            </a:r>
          </a:p>
          <a:p>
            <a:pPr indent="-220663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Aðferð afvaxtaðs endurgreiðslutíma leysir þó ekki tvö önnur vandamál.</a:t>
            </a:r>
          </a:p>
          <a:p>
            <a:pPr marL="920750" lvl="1" indent="-2238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Engin hlutlæg viðmiðun er til fyrir fjárfestingarákvörðunina.</a:t>
            </a:r>
          </a:p>
          <a:p>
            <a:pPr marL="920750" lvl="1" indent="-2238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Þegar afvaxtaðri endurgreiðslu er náð er litið fram hjá öllu sjóðstreymi sem fellur til eftir þann tíma.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>
            <a:extLst>
              <a:ext uri="{FF2B5EF4-FFF2-40B4-BE49-F238E27FC236}">
                <a16:creationId xmlns:a16="http://schemas.microsoft.com/office/drawing/2014/main" id="{66B1526C-D36F-5B49-8EDB-75A2F17DF5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18744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16.4 LO 2: Reikna breytta innri ávöxtunarkröfu.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47ABF070-B816-DE4B-904B-2DA550B959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988" y="1096963"/>
            <a:ext cx="10512425" cy="5151437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457200" indent="-457200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39775" indent="-282575"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Við útreikning innri ávöxtunarkröfu er gert ráð fyrir að reiknað IRR verkefnisins sé jafnframt endurfjárfestingarhlutfall millisjóðstreymisins.</a:t>
            </a:r>
          </a:p>
          <a:p>
            <a:pPr marL="460375" lvl="1" indent="-2873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Þessi forsenda kann að vera óraunhæf eða óhóflega bjartsýn.</a:t>
            </a:r>
          </a:p>
          <a:p>
            <a:pPr marL="460375" indent="-2873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Breytt innri ávöxtunarkrafa leysir vandann með því að færa millisjóðstreymið—sjóðstreymið milli upphaflegu fjárfestingarinnar og lokasjóðstreymisins—til síðasta tímabils fjárfestingartímans miðað við fast endurfjárfestingarhlutfall.</a:t>
            </a:r>
          </a:p>
          <a:p>
            <a:pPr marL="920750" lvl="1" indent="-2746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Ef verkefnið felur í sér upphaflega fjárfestingu á tíma núll og fimm sjóðstreymi á árum eitt til fimm eru sjóðstreymi áranna eitt til fjögur framreiknuð til loka fimmta árs með föstu endurfjárfestingarhlutfalli.</a:t>
            </a:r>
          </a:p>
          <a:p>
            <a:pPr marL="920750" lvl="1" indent="-2746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Fjárfestingin er þannig einfölduð í tvö sjóðstreymi: annað á ári núll og hitt á ári fimm. Þá er hægt að reikna IRR.</a:t>
            </a:r>
          </a:p>
          <a:p>
            <a:pPr marL="920750" lvl="2" indent="-223838" eaLnBrk="1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Þá þarf að leysa fyrir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i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(vextina) þegar FV, PV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">
            <a:extLst>
              <a:ext uri="{FF2B5EF4-FFF2-40B4-BE49-F238E27FC236}">
                <a16:creationId xmlns:a16="http://schemas.microsoft.com/office/drawing/2014/main" id="{09E282A7-CCDE-A348-9CC6-194A3C15C9D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00801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16.5 LO 1: Velja milli verkefna sem útiloka hvert annað.</a:t>
            </a:r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50A63345-DF4D-E146-AA1B-C6161219D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6963" y="1189038"/>
            <a:ext cx="10331450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914400" indent="-4572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Ef verkefni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útiloka hvert annað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, kemur framkvæmd annars þeirra í veg fyrir framkvæmd hins og öfugt.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Þá ræðst valið af því hvaða verkefni skilar hæstu NPV.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Núvirði mælir hversu mikil verðmæti verkefni skapar. Verkefnið með hæstu NPV skapar því mest verðmæti fyrir fyrirtækið.</a:t>
            </a:r>
            <a:r>
              <a:rPr lang="en-US" altLang="en-US" dirty="0">
                <a:solidFill>
                  <a:srgbClr val="464846"/>
                </a:solidFill>
                <a:latin typeface="Calibri (Body)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1">
            <a:extLst>
              <a:ext uri="{FF2B5EF4-FFF2-40B4-BE49-F238E27FC236}">
                <a16:creationId xmlns:a16="http://schemas.microsoft.com/office/drawing/2014/main" id="{251AC3D4-ED15-2C4C-A77A-5E2137D95B8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8684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16.5 LO 2: Bera saman verkefni með ólíkan líftíma.</a:t>
            </a:r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0D7D96C4-7A94-EC40-B560-54B22B5ABD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4275" y="1096963"/>
            <a:ext cx="10244138" cy="539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800100" indent="-34290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Þegar verkefni hafa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ólíkan líftíma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, verður fjárfestingarákvörðunin nokkru flóknari þar sem fjárfestingartímabil verkefnanna eru mislöng. Hægt er að nálgast þetta með tvennum hætti.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Með endurnýjunarkeðjuaðferðinni er verkefnið með styttra fjárfestingartímabilið endurtekið eins oft og þarf til að jafna fjárfestingartímabil lengra verkefnisins. Síðan er valið byggt á því hvor kosturinn skilar hærra hreinu núvirði.</a:t>
            </a:r>
          </a:p>
          <a:p>
            <a:pPr lvl="1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Jafngreiðsluaðferðin umreiknar NPV mismunandi verkefna í jafnar reglubundnar greiðslur.</a:t>
            </a:r>
          </a:p>
          <a:p>
            <a:pPr lvl="2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Times New Roman" panose="02020603050405020304" pitchFamily="18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Þetta jafngildir því að reikna PMT þegar PV (þ.e. NPV) er gefið,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(fjöldi tímabila)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i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(notaðir afvextir).</a:t>
            </a:r>
          </a:p>
          <a:p>
            <a:pPr lvl="2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Times New Roman" panose="02020603050405020304" pitchFamily="18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Jafngreiðslurnar (PMTs) sem þannig fást eru bornar saman og verkefnið sem skilar hærra PMT er valið.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">
            <a:extLst>
              <a:ext uri="{FF2B5EF4-FFF2-40B4-BE49-F238E27FC236}">
                <a16:creationId xmlns:a16="http://schemas.microsoft.com/office/drawing/2014/main" id="{7DA738F0-40FA-204C-A4AB-3C4B3D96E5D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10529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16.5 LO 3:  Bera saman verkefni af mismunandi umfangi.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1506" name="Rectangle 2">
            <a:extLst>
              <a:ext uri="{FF2B5EF4-FFF2-40B4-BE49-F238E27FC236}">
                <a16:creationId xmlns:a16="http://schemas.microsoft.com/office/drawing/2014/main" id="{30ADF7A7-1AC0-C74B-A6F4-3F62ECA88C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189038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7963" indent="-2079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Þegar verkefni eru af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mismunandi umfangi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—það er þegar upphaflegar fjárfestingar eru misháar—er ekki hægt að bera þau beint saman við töku fjárfestingarákvörðunar.</a:t>
            </a:r>
          </a:p>
          <a:p>
            <a:pPr marL="571500" indent="-334963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207963" algn="l"/>
                <a:tab pos="558800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Þá má reikna arðsemisvísitölu verkefnanna og bera niðurstöðurnar saman.</a:t>
            </a:r>
          </a:p>
          <a:p>
            <a:pPr marL="571500" lvl="1" indent="-334963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207963" algn="l"/>
                <a:tab pos="558800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Arðsemisvísitalan er reiknuð með því að deila NPV verkefnisins með upphaflegu fjárfestingunni.</a:t>
            </a:r>
          </a:p>
          <a:p>
            <a:pPr lvl="2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Þessi útreikningur sýnir hve mikið fæst fyrir fjárfestinguna—hversu mikil verðmæti skapar hver fjárfestur dollari?</a:t>
            </a:r>
          </a:p>
          <a:p>
            <a:pPr marL="571500" lvl="1" indent="-334963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Síðan má nota vísitöluna til að forgangsraða verkefnum. Þegar fjármagn til fjárfestinga er takmarkað sýnir röðunin hvaða verkefni eiga að ganga fyrir.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">
            <a:extLst>
              <a:ext uri="{FF2B5EF4-FFF2-40B4-BE49-F238E27FC236}">
                <a16:creationId xmlns:a16="http://schemas.microsoft.com/office/drawing/2014/main" id="{314913F5-6AD2-EB41-8FD0-EE68832C164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16.5 LO 4:  Forgangsraða verkefnum þegar fjármagn er takmarkað. </a:t>
            </a: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4AB087F5-7A4E-8043-977C-E9716261A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8955" y="1412273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7963" indent="-2079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Fyrirtæki geta aðeins fjárfest takmarkaða fjárhæð hverju sinni. Öll fyrirtæki búa við takmarkað fjármagn.</a:t>
            </a:r>
          </a:p>
          <a:p>
            <a:pPr marL="460375" indent="-200025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Líkt og þegar velja þarf milli verkefna af mismunandi umfangi má ákvarða forgang fjárfestinga með arðsemisvísitölu og raða verkefnum eftir því hve mikil verðmæti þau skapa fyrir hvern fjárfestan dollar.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Arðsemisvísitalan er reiknuð með því að deila hreinu núvirði hvers verkefnis með upphaflegri fjárfestingu þess.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Röðunin sem fæst úr þessu mati er síðan lögð til grundvallar ákvörðun um hvaða verkefni ráðist verður í.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>
            <a:extLst>
              <a:ext uri="{FF2B5EF4-FFF2-40B4-BE49-F238E27FC236}">
                <a16:creationId xmlns:a16="http://schemas.microsoft.com/office/drawing/2014/main" id="{FEF2F7CF-3579-C440-A4CB-F7E8183543D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16.6 LO 1:  Reikna NPV með Excel.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0E6A544B-4072-684B-8C6A-05E847BB3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096963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7963" indent="-2079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Til að reikna NPV í Excel eru áætluð sjóðstreymi færð til núvirðis og afvöxtuðu sjóðstreymunum síðan safnað saman.  </a:t>
            </a:r>
          </a:p>
          <a:p>
            <a:pPr marL="460375" lvl="1" indent="-200025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Góð vinnuregla er að útbúa sjóðstreymisrit sem sýnir fjárhæð framtíðarsjóðstreymanna og hvenær þau falla til.</a:t>
            </a:r>
          </a:p>
          <a:p>
            <a:pPr marL="460375" indent="-200025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Hægt er að afvaxta hvert framtíðarsjóðstreymi til núvirðis með núvirðisformúlum eða núvirðisfallinu í Excel.</a:t>
            </a:r>
          </a:p>
          <a:p>
            <a:pPr marL="1031875" lvl="1" indent="-334963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Inntaksgildin eru FV,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n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(fjöldi tímabila fram í tímann) og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i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 (afvextir).</a:t>
            </a:r>
          </a:p>
          <a:p>
            <a:pPr marL="1031875" lvl="1" indent="-334963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Með því að leggja núvirðin saman—þ.e. jafna saman jákvæð og neikvæð sjóðstreymi—fæst hreint núvirði.</a:t>
            </a:r>
          </a:p>
          <a:p>
            <a:pPr marL="460375" indent="-200025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tabLst>
                <a:tab pos="273050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Excel býður einnig upp á NPV-fall. Það afvaxtar framtíðarsjóðstreymi, en bæta þarf upphaflegu fjárfestingunni á ári núll við niðurstöðu fallsins.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>
            <a:extLst>
              <a:ext uri="{FF2B5EF4-FFF2-40B4-BE49-F238E27FC236}">
                <a16:creationId xmlns:a16="http://schemas.microsoft.com/office/drawing/2014/main" id="{304572B9-8560-FC4F-B17D-C833014E856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29985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16.6 LO 2:  Reikna IRR með Excel.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43011" name="Rectangle 2">
            <a:extLst>
              <a:ext uri="{FF2B5EF4-FFF2-40B4-BE49-F238E27FC236}">
                <a16:creationId xmlns:a16="http://schemas.microsoft.com/office/drawing/2014/main" id="{634932F2-C27A-664E-8CAD-D682676C83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096963"/>
            <a:ext cx="10423525" cy="530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635000" indent="-349250"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 marL="920750" indent="-398463"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>
              <a:lnSpc>
                <a:spcPct val="100000"/>
              </a:lnSpc>
              <a:spcAft>
                <a:spcPct val="0"/>
              </a:spcAft>
              <a:buSzPct val="45000"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Excel hefur IRR-fall sem er einfalt í notkun.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Sjóðstreymum fjárfestingarinnar er raðað á tímalínu og svið sjóðstreymanna fært inn í fallið, sem reiknar síðan IRR.</a:t>
            </a:r>
          </a:p>
          <a:p>
            <a:pPr lvl="2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IRR-fallið í Excel er: IRR (svið)</a:t>
            </a:r>
          </a:p>
          <a:p>
            <a:pPr lvl="1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Ólíkt NPV-fallinu í Excel þarf þessi útreikningur að taka til allra sjóðstreymanna, þar á meðal upphaflegu fjárfestingarinnar á ári núll.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1">
            <a:extLst>
              <a:ext uri="{FF2B5EF4-FFF2-40B4-BE49-F238E27FC236}">
                <a16:creationId xmlns:a16="http://schemas.microsoft.com/office/drawing/2014/main" id="{4C7641D9-C8D3-914D-8ADF-402A10BEF6F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838200" y="239713"/>
            <a:ext cx="8945563" cy="857250"/>
          </a:xfrm>
          <a:prstGeom prst="rect">
            <a:avLst/>
          </a:prstGeom>
          <a:noFill/>
          <a:ln>
            <a:noFill/>
            <a:prstDash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rot="0" spcFirstLastPara="0" vertOverflow="overflow" horzOverflow="overflow" vert="horz" wrap="square" lIns="90000" tIns="45000" rIns="90000" bIns="45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100000"/>
              <a:buFontTx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/>
            </a:pP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 (Headings)"/>
                <a:cs typeface="+mn-cs"/>
              </a:rPr>
              <a:t>16.6 LO 3:  Búa til NPV-feril með Excel.</a:t>
            </a:r>
            <a:r>
              <a:rPr kumimoji="0" lang="en-US" alt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 Light" panose="020F0302020204030204" pitchFamily="34" charset="0"/>
                <a:ea typeface="Microsoft YaHei" panose="020B0503020204020204" pitchFamily="34" charset="-122"/>
                <a:cs typeface="+mn-cs"/>
              </a:rPr>
              <a:t> </a:t>
            </a: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87007BF7-8BDD-AE44-90FD-40730EA8F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6475" y="1096963"/>
            <a:ext cx="10423525" cy="5302250"/>
          </a:xfrm>
          <a:prstGeom prst="rect">
            <a:avLst/>
          </a:prstGeom>
          <a:noFill/>
          <a:ln>
            <a:noFill/>
          </a:ln>
          <a:effectLst/>
        </p:spPr>
        <p:txBody>
          <a:bodyPr lIns="90000" tIns="45000" rIns="90000" bIns="45000"/>
          <a:lstStyle>
            <a:lvl1pPr marL="207963" indent="-2079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 marL="741363" indent="-284163"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207963" algn="l"/>
                <a:tab pos="665163" algn="l"/>
                <a:tab pos="1122363" algn="l"/>
                <a:tab pos="1579563" algn="l"/>
                <a:tab pos="2036763" algn="l"/>
                <a:tab pos="2493963" algn="l"/>
                <a:tab pos="2951163" algn="l"/>
                <a:tab pos="3408363" algn="l"/>
                <a:tab pos="3865563" algn="l"/>
                <a:tab pos="4322763" algn="l"/>
                <a:tab pos="4779963" algn="l"/>
                <a:tab pos="5237163" algn="l"/>
                <a:tab pos="5694363" algn="l"/>
                <a:tab pos="6151563" algn="l"/>
                <a:tab pos="6608763" algn="l"/>
                <a:tab pos="7065963" algn="l"/>
                <a:tab pos="7523163" algn="l"/>
                <a:tab pos="7980363" algn="l"/>
                <a:tab pos="8437563" algn="l"/>
                <a:tab pos="8894763" algn="l"/>
                <a:tab pos="9351963" algn="l"/>
                <a:tab pos="9601200" algn="l"/>
                <a:tab pos="10058400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0" indent="0">
              <a:buClr>
                <a:srgbClr val="000000"/>
              </a:buClr>
              <a:buSzPct val="45000"/>
              <a:buFont typeface="Times New Roman" panose="02020603050405020304" pitchFamily="18" charset="0"/>
              <a:buNone/>
              <a:defRPr/>
            </a:pP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Svonefndur </a:t>
            </a:r>
            <a:r>
              <a:rPr lang="en-US" altLang="en-US" sz="2800" b="1" dirty="0">
                <a:solidFill>
                  <a:srgbClr val="464846"/>
                </a:solidFill>
                <a:latin typeface="Calibri (Body)"/>
              </a:rPr>
              <a:t>NPV-ferill </a:t>
            </a:r>
            <a:r>
              <a:rPr lang="en-US" altLang="en-US" sz="2800" dirty="0">
                <a:solidFill>
                  <a:srgbClr val="464846"/>
                </a:solidFill>
                <a:latin typeface="Calibri (Body)"/>
              </a:rPr>
              <a:t>er línurit sem sýnir NPV fjárfestingar við mismunandi afvexti.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Þetta er næmnigreining sem svarar spurningunni: Hvernig breytist NPV verkefnisins eftir því hvaða afvextir eru valdir?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x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-ás línuritsins eru sýndir mismunandi afvextir, frá núlli vinstra megin og hækkandi til hægri.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Á </a:t>
            </a:r>
            <a:r>
              <a:rPr lang="en-US" altLang="en-US" sz="2000" i="1" dirty="0">
                <a:solidFill>
                  <a:srgbClr val="464846"/>
                </a:solidFill>
                <a:latin typeface="Calibri (Body)"/>
              </a:rPr>
              <a:t>y</a:t>
            </a: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-ás línuritsins er hreint núvirði sýnt í dollurum.</a:t>
            </a:r>
          </a:p>
          <a:p>
            <a:pPr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45000"/>
              <a:buFont typeface="Wingdings" pitchFamily="2" charset="2"/>
              <a:buChar char=""/>
              <a:defRPr/>
            </a:pPr>
            <a:r>
              <a:rPr lang="en-US" altLang="en-US" sz="2400" dirty="0">
                <a:solidFill>
                  <a:srgbClr val="464846"/>
                </a:solidFill>
                <a:latin typeface="Calibri (Body)"/>
              </a:rPr>
              <a:t>Ferillinn byrjar ofarlega vinstra megin, því þegar afvextir eru núll er NPV hátt.</a:t>
            </a:r>
          </a:p>
          <a:p>
            <a:pPr marL="914400" lvl="1" indent="-457200">
              <a:lnSpc>
                <a:spcPct val="90000"/>
              </a:lnSpc>
              <a:spcBef>
                <a:spcPts val="10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en-US" altLang="en-US" sz="2000" dirty="0">
                <a:solidFill>
                  <a:srgbClr val="464846"/>
                </a:solidFill>
                <a:latin typeface="Calibri (Body)"/>
              </a:rPr>
              <a:t>Þegar afvextir hækka lækkar NPV óhjákvæmilega og ferillinn hallar því frá efra vinstra horni línuritsins að neðra hægra horninu.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ACFAE28-C736-4A7E-8313-82B721123F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794" y="6058618"/>
            <a:ext cx="9144000" cy="363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5000" rIns="90000" bIns="45000" anchor="ctr"/>
          <a:lstStyle>
            <a:lvl1pPr>
              <a:lnSpc>
                <a:spcPct val="93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93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93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93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93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lvl="0" defTabSz="914400" eaLnBrk="1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1200" dirty="0">
                <a:solidFill>
                  <a:srgbClr val="1F2328"/>
                </a:solidFill>
                <a:latin typeface="Monaspace Neon"/>
              </a:rPr>
              <a:t>Þetta viðbótarefni OpenStax er © Rice University og gefið út samkvæmt alþjóðlega leyfinu CC BY-NC-SA 4.0. Aðeins má afrita það eða breyta því í óviðskiptalegum tilgangi, geta verður OpenStax og Rice University sem höfunda og tilgreina allar breytingar. Sérhvert aðlagað verk verður að gefa út með sams konar leyfi.</a:t>
            </a:r>
            <a:endParaRPr lang="en-US" sz="1200" dirty="0">
              <a:solidFill>
                <a:srgbClr val="464846"/>
              </a:solidFill>
              <a:latin typeface="Calibri" panose="020F05020202040302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anose="02020603050405020304" pitchFamily="18" charset="0"/>
          <a:buNone/>
          <a:tabLst/>
          <a:defRPr kumimoji="0" lang="en-GB" altLang="en-US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panose="020B0604020202020204" pitchFamily="34" charset="0"/>
            <a:ea typeface="Microsoft YaHei" panose="020B0503020204020204" pitchFamily="34" charset="-122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owerPoint-Template (3)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790904F9C249408A7CA3B9D08A7BE0" ma:contentTypeVersion="15" ma:contentTypeDescription="Create a new document." ma:contentTypeScope="" ma:versionID="3faa8c4be13b69a65cf005e6211115d0">
  <xsd:schema xmlns:xsd="http://www.w3.org/2001/XMLSchema" xmlns:xs="http://www.w3.org/2001/XMLSchema" xmlns:p="http://schemas.microsoft.com/office/2006/metadata/properties" xmlns:ns1="http://schemas.microsoft.com/sharepoint/v3" xmlns:ns2="a8548590-7e4a-4f13-9011-3aa7430d70cc" xmlns:ns3="fadfa398-53e0-4fcc-b85c-39c0430739bf" targetNamespace="http://schemas.microsoft.com/office/2006/metadata/properties" ma:root="true" ma:fieldsID="ca921f9196639a82221f7115a976e604" ns1:_="" ns2:_="" ns3:_="">
    <xsd:import namespace="http://schemas.microsoft.com/sharepoint/v3"/>
    <xsd:import namespace="a8548590-7e4a-4f13-9011-3aa7430d70cc"/>
    <xsd:import namespace="fadfa398-53e0-4fcc-b85c-39c0430739b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548590-7e4a-4f13-9011-3aa7430d70c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dfa398-53e0-4fcc-b85c-39c0430739bf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BBACA9A1-994B-440F-A8C6-25BC27A9685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a8548590-7e4a-4f13-9011-3aa7430d70cc"/>
    <ds:schemaRef ds:uri="fadfa398-53e0-4fcc-b85c-39c0430739b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0540EA4-05F3-4DA9-A5A2-A486308BA42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D605F98-07AB-46F9-899A-6C1E9F105D77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34995</TotalTime>
  <Words>2738</Words>
  <Application>Microsoft Macintosh PowerPoint</Application>
  <PresentationFormat>Custom</PresentationFormat>
  <Paragraphs>175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2" baseType="lpstr">
      <vt:lpstr>Arial</vt:lpstr>
      <vt:lpstr>Calibri</vt:lpstr>
      <vt:lpstr>Calibri (Body)</vt:lpstr>
      <vt:lpstr>Calibri Light</vt:lpstr>
      <vt:lpstr>Calibri Light (Headings)</vt:lpstr>
      <vt:lpstr>Cambria Math</vt:lpstr>
      <vt:lpstr>Monaspace Neon</vt:lpstr>
      <vt:lpstr>Times New Roman</vt:lpstr>
      <vt:lpstr>Wingdings</vt:lpstr>
      <vt:lpstr>Office Theme</vt:lpstr>
      <vt:lpstr>PowerPoint-Template (3)</vt:lpstr>
      <vt:lpstr>Principles of Finance</vt:lpstr>
      <vt:lpstr>16.1 LO 1: Define payback period.</vt:lpstr>
      <vt:lpstr>16.1 LO 2: Calculate payback period. </vt:lpstr>
      <vt:lpstr>16.1 LO 3: List the advantages and disadvantages of using the payback period method.</vt:lpstr>
      <vt:lpstr>16.2 LO 1: Define net present value.</vt:lpstr>
      <vt:lpstr>16.2 LO 2: Calculate net present value. </vt:lpstr>
      <vt:lpstr> 16.2 LO 3: List the advantages and disadvantages of using the net present value method.  </vt:lpstr>
      <vt:lpstr> 16.2 LO 4: Graph an NPV profile. </vt:lpstr>
      <vt:lpstr>16.3 LO 1: Define internal rate of return (IRR).  </vt:lpstr>
      <vt:lpstr>16.3 LO 2: Calculate internal rate of return.  </vt:lpstr>
      <vt:lpstr>16.3 LO 3: List advantages and disadvantages of using the internal rate of return method.  </vt:lpstr>
      <vt:lpstr>16.4 LO 1:  Calculate profitability index.</vt:lpstr>
      <vt:lpstr>16.4 LO 2: Calculate discounted payback period. </vt:lpstr>
      <vt:lpstr>16.4 LO 2: Calculate modified internal rate of return. </vt:lpstr>
      <vt:lpstr>16.5 LO 1: Choose between mutually exclusive projects.</vt:lpstr>
      <vt:lpstr>16.5 LO 2: Compare projects with different lives.</vt:lpstr>
      <vt:lpstr>16.5 LO 3:  Compare projects of different scales. </vt:lpstr>
      <vt:lpstr>16.5 LO 4:  Rank projects when resources are limited. </vt:lpstr>
      <vt:lpstr>16.6 LO 1:  Calculate NPV using Excel. </vt:lpstr>
      <vt:lpstr>16.6 LO 2:  Calculate IRR using Excel. </vt:lpstr>
      <vt:lpstr>16.6 LO 3:  Create an NPV profile using Excel.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Raul</dc:creator>
  <cp:lastModifiedBy>Theresa Masciale</cp:lastModifiedBy>
  <cp:revision>214</cp:revision>
  <cp:lastPrinted>1601-01-01T00:00:00Z</cp:lastPrinted>
  <dcterms:created xsi:type="dcterms:W3CDTF">1601-01-01T00:00:00Z</dcterms:created>
  <dcterms:modified xsi:type="dcterms:W3CDTF">2026-02-26T20:10:38Z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0x01010009790904F9C249408A7CA3B9D08A7BE0</vt:lpwstr>
  </property>
</Properties>
</file>