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hangesInfos/changesInfo1.xml" ContentType="application/vnd.ms-powerpoint.changesinfo+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301" r:id="rId5"/>
    <p:sldId id="258" r:id="rId6"/>
    <p:sldId id="304" r:id="rId7"/>
    <p:sldId id="305" r:id="rId8"/>
    <p:sldId id="318" r:id="rId9"/>
    <p:sldId id="319" r:id="rId10"/>
    <p:sldId id="260" r:id="rId11"/>
    <p:sldId id="306" r:id="rId12"/>
    <p:sldId id="308" r:id="rId13"/>
    <p:sldId id="292" r:id="rId14"/>
    <p:sldId id="273" r:id="rId15"/>
    <p:sldId id="270" r:id="rId16"/>
    <p:sldId id="316" r:id="rId17"/>
    <p:sldId id="300" r:id="rId18"/>
    <p:sldId id="293" r:id="rId19"/>
    <p:sldId id="312" r:id="rId20"/>
    <p:sldId id="265" r:id="rId21"/>
    <p:sldId id="313" r:id="rId22"/>
    <p:sldId id="278"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7CE113-302D-87D4-27AE-8E974DD7FEF9}" name="Jenn Woolson" initials="JW" userId="58d2870ac5856bc9" providerId="Windows Live"/>
  <p188:author id="{04AF8D59-AE43-C143-6203-AD309A2492BC}" name="Randa Tantawi" initials="RT" userId="S::rtantawi@sixredmarbles.com::1182df7b-db93-4de3-b73a-f6778afee7dc" providerId="AD"/>
  <p188:author id="{5976AB63-CF37-AEEB-E109-7F7205E41E35}" name="Emily Pecora" initials="EP" userId="S::E.Pecora@sixredmarbles.com::8474b31c-570b-43b3-a96f-3b8ab99b335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5" clrIdx="0">
    <p:extLst>
      <p:ext uri="{19B8F6BF-5375-455C-9EA6-DF929625EA0E}">
        <p15:presenceInfo xmlns:p15="http://schemas.microsoft.com/office/powerpoint/2012/main" userId="97506a045d60da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14EDB-368F-45D5-8043-AD3E54714A9A}" v="9" dt="2022-03-02T17:30:03.943"/>
    <p1510:client id="{60A9CDDD-1FF7-9DDE-6873-D2CCB8F4D7F4}" v="6" dt="2022-03-22T14:25:05.3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6" autoAdjust="0"/>
    <p:restoredTop sz="94658" autoAdjust="0"/>
  </p:normalViewPr>
  <p:slideViewPr>
    <p:cSldViewPr snapToGrid="0" snapToObjects="1">
      <p:cViewPr varScale="1">
        <p:scale>
          <a:sx n="120" d="100"/>
          <a:sy n="120" d="100"/>
        </p:scale>
        <p:origin x="808" y="184"/>
      </p:cViewPr>
      <p:guideLst/>
    </p:cSldViewPr>
  </p:slideViewPr>
  <p:notesTextViewPr>
    <p:cViewPr>
      <p:scale>
        <a:sx n="1" d="1"/>
        <a:sy n="1" d="1"/>
      </p:scale>
      <p:origin x="0" y="0"/>
    </p:cViewPr>
  </p:notesTextViewPr>
  <p:sorterViewPr>
    <p:cViewPr varScale="1">
      <p:scale>
        <a:sx n="1" d="1"/>
        <a:sy n="1" d="1"/>
      </p:scale>
      <p:origin x="0" y="-830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 Id="rId3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hul Bhatnagar" userId="S::r.bhatnagar@sixredmarbles.com::32fe78ce-a4d0-448a-b028-2a5d7f8a58a1" providerId="AD" clId="Web-{60A9CDDD-1FF7-9DDE-6873-D2CCB8F4D7F4}"/>
    <pc:docChg chg="addSld delSld modSld">
      <pc:chgData name="Rahul Bhatnagar" userId="S::r.bhatnagar@sixredmarbles.com::32fe78ce-a4d0-448a-b028-2a5d7f8a58a1" providerId="AD" clId="Web-{60A9CDDD-1FF7-9DDE-6873-D2CCB8F4D7F4}" dt="2022-03-22T14:25:05.328" v="5"/>
      <pc:docMkLst>
        <pc:docMk/>
      </pc:docMkLst>
      <pc:sldChg chg="addSp delSp modSp add del replId">
        <pc:chgData name="Rahul Bhatnagar" userId="S::r.bhatnagar@sixredmarbles.com::32fe78ce-a4d0-448a-b028-2a5d7f8a58a1" providerId="AD" clId="Web-{60A9CDDD-1FF7-9DDE-6873-D2CCB8F4D7F4}" dt="2022-03-22T14:25:05.328" v="5"/>
        <pc:sldMkLst>
          <pc:docMk/>
          <pc:sldMk cId="2194129073" sldId="320"/>
        </pc:sldMkLst>
        <pc:spChg chg="add del mod">
          <ac:chgData name="Rahul Bhatnagar" userId="S::r.bhatnagar@sixredmarbles.com::32fe78ce-a4d0-448a-b028-2a5d7f8a58a1" providerId="AD" clId="Web-{60A9CDDD-1FF7-9DDE-6873-D2CCB8F4D7F4}" dt="2022-03-22T14:25:02.906" v="4"/>
          <ac:spMkLst>
            <pc:docMk/>
            <pc:sldMk cId="2194129073" sldId="320"/>
            <ac:spMk id="7" creationId="{CDDC7890-5AAB-0B1C-9CD1-5A00FE3CA322}"/>
          </ac:spMkLst>
        </pc:spChg>
        <pc:graphicFrameChg chg="add del mod ord modGraphic">
          <ac:chgData name="Rahul Bhatnagar" userId="S::r.bhatnagar@sixredmarbles.com::32fe78ce-a4d0-448a-b028-2a5d7f8a58a1" providerId="AD" clId="Web-{60A9CDDD-1FF7-9DDE-6873-D2CCB8F4D7F4}" dt="2022-03-22T14:25:00.656" v="3"/>
          <ac:graphicFrameMkLst>
            <pc:docMk/>
            <pc:sldMk cId="2194129073" sldId="320"/>
            <ac:graphicFrameMk id="8" creationId="{59180335-6FEE-29EB-F0ED-E4AE5D24EC8A}"/>
          </ac:graphicFrameMkLst>
        </pc:graphicFrameChg>
        <pc:graphicFrameChg chg="add del">
          <ac:chgData name="Rahul Bhatnagar" userId="S::r.bhatnagar@sixredmarbles.com::32fe78ce-a4d0-448a-b028-2a5d7f8a58a1" providerId="AD" clId="Web-{60A9CDDD-1FF7-9DDE-6873-D2CCB8F4D7F4}" dt="2022-03-22T14:25:02.906" v="4"/>
          <ac:graphicFrameMkLst>
            <pc:docMk/>
            <pc:sldMk cId="2194129073" sldId="320"/>
            <ac:graphicFrameMk id="10" creationId="{00000000-0000-0000-0000-000000000000}"/>
          </ac:graphicFrameMkLst>
        </pc:graphicFrameChg>
      </pc:sldChg>
    </pc:docChg>
  </pc:docChgLst>
  <pc:docChgLst>
    <pc:chgData name="Randa Tantawi" userId="1182df7b-db93-4de3-b73a-f6778afee7dc" providerId="ADAL" clId="{5B214EDB-368F-45D5-8043-AD3E54714A9A}"/>
    <pc:docChg chg="undo custSel modSld">
      <pc:chgData name="Randa Tantawi" userId="1182df7b-db93-4de3-b73a-f6778afee7dc" providerId="ADAL" clId="{5B214EDB-368F-45D5-8043-AD3E54714A9A}" dt="2022-03-02T17:31:59.355" v="781" actId="1076"/>
      <pc:docMkLst>
        <pc:docMk/>
      </pc:docMkLst>
      <pc:sldChg chg="modSp mod">
        <pc:chgData name="Randa Tantawi" userId="1182df7b-db93-4de3-b73a-f6778afee7dc" providerId="ADAL" clId="{5B214EDB-368F-45D5-8043-AD3E54714A9A}" dt="2022-03-02T16:50:47.110" v="298" actId="20577"/>
        <pc:sldMkLst>
          <pc:docMk/>
          <pc:sldMk cId="3425994906" sldId="260"/>
        </pc:sldMkLst>
        <pc:spChg chg="mod">
          <ac:chgData name="Randa Tantawi" userId="1182df7b-db93-4de3-b73a-f6778afee7dc" providerId="ADAL" clId="{5B214EDB-368F-45D5-8043-AD3E54714A9A}" dt="2022-03-02T16:50:47.110" v="298" actId="20577"/>
          <ac:spMkLst>
            <pc:docMk/>
            <pc:sldMk cId="3425994906" sldId="260"/>
            <ac:spMk id="11" creationId="{2124A7EF-AE34-A84C-A8C2-3E0B503C9A8B}"/>
          </ac:spMkLst>
        </pc:spChg>
      </pc:sldChg>
      <pc:sldChg chg="modSp mod">
        <pc:chgData name="Randa Tantawi" userId="1182df7b-db93-4de3-b73a-f6778afee7dc" providerId="ADAL" clId="{5B214EDB-368F-45D5-8043-AD3E54714A9A}" dt="2022-03-02T17:23:52.565" v="682" actId="6549"/>
        <pc:sldMkLst>
          <pc:docMk/>
          <pc:sldMk cId="3055471112" sldId="265"/>
        </pc:sldMkLst>
        <pc:spChg chg="mod">
          <ac:chgData name="Randa Tantawi" userId="1182df7b-db93-4de3-b73a-f6778afee7dc" providerId="ADAL" clId="{5B214EDB-368F-45D5-8043-AD3E54714A9A}" dt="2022-03-02T17:23:52.565" v="682" actId="6549"/>
          <ac:spMkLst>
            <pc:docMk/>
            <pc:sldMk cId="3055471112" sldId="265"/>
            <ac:spMk id="3" creationId="{54DC5F3D-01A3-1749-AB51-A084908F860A}"/>
          </ac:spMkLst>
        </pc:spChg>
      </pc:sldChg>
      <pc:sldChg chg="modSp mod">
        <pc:chgData name="Randa Tantawi" userId="1182df7b-db93-4de3-b73a-f6778afee7dc" providerId="ADAL" clId="{5B214EDB-368F-45D5-8043-AD3E54714A9A}" dt="2022-03-02T17:24:17.755" v="684" actId="6549"/>
        <pc:sldMkLst>
          <pc:docMk/>
          <pc:sldMk cId="2070596840" sldId="270"/>
        </pc:sldMkLst>
        <pc:spChg chg="mod">
          <ac:chgData name="Randa Tantawi" userId="1182df7b-db93-4de3-b73a-f6778afee7dc" providerId="ADAL" clId="{5B214EDB-368F-45D5-8043-AD3E54714A9A}" dt="2022-03-02T17:08:46.036" v="487" actId="20577"/>
          <ac:spMkLst>
            <pc:docMk/>
            <pc:sldMk cId="2070596840" sldId="270"/>
            <ac:spMk id="2" creationId="{E371D1F3-83F2-804B-B3ED-2112C782D4A0}"/>
          </ac:spMkLst>
        </pc:spChg>
        <pc:spChg chg="mod">
          <ac:chgData name="Randa Tantawi" userId="1182df7b-db93-4de3-b73a-f6778afee7dc" providerId="ADAL" clId="{5B214EDB-368F-45D5-8043-AD3E54714A9A}" dt="2022-03-02T17:24:17.755" v="684" actId="6549"/>
          <ac:spMkLst>
            <pc:docMk/>
            <pc:sldMk cId="2070596840" sldId="270"/>
            <ac:spMk id="3" creationId="{DECAF7AE-13B1-904E-9DD8-E8992F0CD0D1}"/>
          </ac:spMkLst>
        </pc:spChg>
        <pc:spChg chg="mod">
          <ac:chgData name="Randa Tantawi" userId="1182df7b-db93-4de3-b73a-f6778afee7dc" providerId="ADAL" clId="{5B214EDB-368F-45D5-8043-AD3E54714A9A}" dt="2022-03-02T17:09:51.730" v="489" actId="6549"/>
          <ac:spMkLst>
            <pc:docMk/>
            <pc:sldMk cId="2070596840" sldId="270"/>
            <ac:spMk id="4" creationId="{EF214048-09ED-FC45-AF04-CD37F25BEB57}"/>
          </ac:spMkLst>
        </pc:spChg>
      </pc:sldChg>
      <pc:sldChg chg="modSp mod">
        <pc:chgData name="Randa Tantawi" userId="1182df7b-db93-4de3-b73a-f6778afee7dc" providerId="ADAL" clId="{5B214EDB-368F-45D5-8043-AD3E54714A9A}" dt="2022-03-02T17:08:36.340" v="486" actId="20577"/>
        <pc:sldMkLst>
          <pc:docMk/>
          <pc:sldMk cId="3141300605" sldId="273"/>
        </pc:sldMkLst>
        <pc:spChg chg="mod">
          <ac:chgData name="Randa Tantawi" userId="1182df7b-db93-4de3-b73a-f6778afee7dc" providerId="ADAL" clId="{5B214EDB-368F-45D5-8043-AD3E54714A9A}" dt="2022-03-02T17:08:36.340" v="486" actId="20577"/>
          <ac:spMkLst>
            <pc:docMk/>
            <pc:sldMk cId="3141300605" sldId="273"/>
            <ac:spMk id="7" creationId="{C25CCE76-2442-A94B-81AA-3B766BA2C727}"/>
          </ac:spMkLst>
        </pc:spChg>
      </pc:sldChg>
      <pc:sldChg chg="modSp mod">
        <pc:chgData name="Randa Tantawi" userId="1182df7b-db93-4de3-b73a-f6778afee7dc" providerId="ADAL" clId="{5B214EDB-368F-45D5-8043-AD3E54714A9A}" dt="2022-03-02T17:31:59.355" v="781" actId="1076"/>
        <pc:sldMkLst>
          <pc:docMk/>
          <pc:sldMk cId="3176525989" sldId="278"/>
        </pc:sldMkLst>
        <pc:spChg chg="mod">
          <ac:chgData name="Randa Tantawi" userId="1182df7b-db93-4de3-b73a-f6778afee7dc" providerId="ADAL" clId="{5B214EDB-368F-45D5-8043-AD3E54714A9A}" dt="2022-03-02T17:28:45.961" v="755" actId="6549"/>
          <ac:spMkLst>
            <pc:docMk/>
            <pc:sldMk cId="3176525989" sldId="278"/>
            <ac:spMk id="3" creationId="{4704C6A1-7814-0A48-9BFE-89E7A6586B70}"/>
          </ac:spMkLst>
        </pc:spChg>
        <pc:spChg chg="mod">
          <ac:chgData name="Randa Tantawi" userId="1182df7b-db93-4de3-b73a-f6778afee7dc" providerId="ADAL" clId="{5B214EDB-368F-45D5-8043-AD3E54714A9A}" dt="2022-03-02T17:31:59.355" v="781" actId="1076"/>
          <ac:spMkLst>
            <pc:docMk/>
            <pc:sldMk cId="3176525989" sldId="278"/>
            <ac:spMk id="4" creationId="{F561A241-999C-AD42-A5B2-36802CA85E08}"/>
          </ac:spMkLst>
        </pc:spChg>
        <pc:spChg chg="mod">
          <ac:chgData name="Randa Tantawi" userId="1182df7b-db93-4de3-b73a-f6778afee7dc" providerId="ADAL" clId="{5B214EDB-368F-45D5-8043-AD3E54714A9A}" dt="2022-03-02T17:31:46.568" v="780" actId="20577"/>
          <ac:spMkLst>
            <pc:docMk/>
            <pc:sldMk cId="3176525989" sldId="278"/>
            <ac:spMk id="5" creationId="{9CDAA358-E2F8-1743-9D13-0D5CC2B86DB5}"/>
          </ac:spMkLst>
        </pc:spChg>
        <pc:graphicFrameChg chg="mod modGraphic">
          <ac:chgData name="Randa Tantawi" userId="1182df7b-db93-4de3-b73a-f6778afee7dc" providerId="ADAL" clId="{5B214EDB-368F-45D5-8043-AD3E54714A9A}" dt="2022-03-02T17:30:45.175" v="773" actId="20577"/>
          <ac:graphicFrameMkLst>
            <pc:docMk/>
            <pc:sldMk cId="3176525989" sldId="278"/>
            <ac:graphicFrameMk id="10" creationId="{00000000-0000-0000-0000-000000000000}"/>
          </ac:graphicFrameMkLst>
        </pc:graphicFrameChg>
      </pc:sldChg>
      <pc:sldChg chg="modSp mod">
        <pc:chgData name="Randa Tantawi" userId="1182df7b-db93-4de3-b73a-f6778afee7dc" providerId="ADAL" clId="{5B214EDB-368F-45D5-8043-AD3E54714A9A}" dt="2022-03-02T17:24:32.764" v="686" actId="6549"/>
        <pc:sldMkLst>
          <pc:docMk/>
          <pc:sldMk cId="2461089635" sldId="292"/>
        </pc:sldMkLst>
        <pc:spChg chg="mod">
          <ac:chgData name="Randa Tantawi" userId="1182df7b-db93-4de3-b73a-f6778afee7dc" providerId="ADAL" clId="{5B214EDB-368F-45D5-8043-AD3E54714A9A}" dt="2022-03-02T17:03:31.620" v="402" actId="20577"/>
          <ac:spMkLst>
            <pc:docMk/>
            <pc:sldMk cId="2461089635" sldId="292"/>
            <ac:spMk id="2" creationId="{D207E913-1C45-0A49-82DB-917FF8CDF7E4}"/>
          </ac:spMkLst>
        </pc:spChg>
        <pc:spChg chg="mod">
          <ac:chgData name="Randa Tantawi" userId="1182df7b-db93-4de3-b73a-f6778afee7dc" providerId="ADAL" clId="{5B214EDB-368F-45D5-8043-AD3E54714A9A}" dt="2022-03-02T17:24:32.764" v="686" actId="6549"/>
          <ac:spMkLst>
            <pc:docMk/>
            <pc:sldMk cId="2461089635" sldId="292"/>
            <ac:spMk id="3" creationId="{54DC5F3D-01A3-1749-AB51-A084908F860A}"/>
          </ac:spMkLst>
        </pc:spChg>
      </pc:sldChg>
      <pc:sldChg chg="modSp mod">
        <pc:chgData name="Randa Tantawi" userId="1182df7b-db93-4de3-b73a-f6778afee7dc" providerId="ADAL" clId="{5B214EDB-368F-45D5-8043-AD3E54714A9A}" dt="2022-03-02T17:19:55.282" v="639" actId="179"/>
        <pc:sldMkLst>
          <pc:docMk/>
          <pc:sldMk cId="1014234735" sldId="300"/>
        </pc:sldMkLst>
        <pc:spChg chg="mod">
          <ac:chgData name="Randa Tantawi" userId="1182df7b-db93-4de3-b73a-f6778afee7dc" providerId="ADAL" clId="{5B214EDB-368F-45D5-8043-AD3E54714A9A}" dt="2022-03-02T17:19:55.282" v="639" actId="179"/>
          <ac:spMkLst>
            <pc:docMk/>
            <pc:sldMk cId="1014234735" sldId="300"/>
            <ac:spMk id="3" creationId="{540469E5-CD66-4E12-97BA-EBB44E6FE707}"/>
          </ac:spMkLst>
        </pc:spChg>
      </pc:sldChg>
      <pc:sldChg chg="modSp mod">
        <pc:chgData name="Randa Tantawi" userId="1182df7b-db93-4de3-b73a-f6778afee7dc" providerId="ADAL" clId="{5B214EDB-368F-45D5-8043-AD3E54714A9A}" dt="2022-03-02T16:23:15.466" v="20" actId="6549"/>
        <pc:sldMkLst>
          <pc:docMk/>
          <pc:sldMk cId="1312473908" sldId="301"/>
        </pc:sldMkLst>
        <pc:spChg chg="mod">
          <ac:chgData name="Randa Tantawi" userId="1182df7b-db93-4de3-b73a-f6778afee7dc" providerId="ADAL" clId="{5B214EDB-368F-45D5-8043-AD3E54714A9A}" dt="2022-03-02T16:23:15.466" v="20" actId="6549"/>
          <ac:spMkLst>
            <pc:docMk/>
            <pc:sldMk cId="1312473908" sldId="301"/>
            <ac:spMk id="2" creationId="{60470FE0-2F2A-DF45-AADD-DE38862B856B}"/>
          </ac:spMkLst>
        </pc:spChg>
      </pc:sldChg>
      <pc:sldChg chg="modSp mod">
        <pc:chgData name="Randa Tantawi" userId="1182df7b-db93-4de3-b73a-f6778afee7dc" providerId="ADAL" clId="{5B214EDB-368F-45D5-8043-AD3E54714A9A}" dt="2022-03-02T16:36:55.543" v="83" actId="20577"/>
        <pc:sldMkLst>
          <pc:docMk/>
          <pc:sldMk cId="1814845781" sldId="304"/>
        </pc:sldMkLst>
        <pc:spChg chg="mod">
          <ac:chgData name="Randa Tantawi" userId="1182df7b-db93-4de3-b73a-f6778afee7dc" providerId="ADAL" clId="{5B214EDB-368F-45D5-8043-AD3E54714A9A}" dt="2022-03-02T16:33:48.291" v="33" actId="20577"/>
          <ac:spMkLst>
            <pc:docMk/>
            <pc:sldMk cId="1814845781" sldId="304"/>
            <ac:spMk id="2" creationId="{00000000-0000-0000-0000-000000000000}"/>
          </ac:spMkLst>
        </pc:spChg>
        <pc:spChg chg="mod">
          <ac:chgData name="Randa Tantawi" userId="1182df7b-db93-4de3-b73a-f6778afee7dc" providerId="ADAL" clId="{5B214EDB-368F-45D5-8043-AD3E54714A9A}" dt="2022-03-02T16:36:55.543" v="83" actId="20577"/>
          <ac:spMkLst>
            <pc:docMk/>
            <pc:sldMk cId="1814845781" sldId="304"/>
            <ac:spMk id="3" creationId="{00000000-0000-0000-0000-000000000000}"/>
          </ac:spMkLst>
        </pc:spChg>
      </pc:sldChg>
      <pc:sldChg chg="modSp mod">
        <pc:chgData name="Randa Tantawi" userId="1182df7b-db93-4de3-b73a-f6778afee7dc" providerId="ADAL" clId="{5B214EDB-368F-45D5-8043-AD3E54714A9A}" dt="2022-03-02T16:47:16.810" v="229" actId="255"/>
        <pc:sldMkLst>
          <pc:docMk/>
          <pc:sldMk cId="1447984357" sldId="305"/>
        </pc:sldMkLst>
        <pc:spChg chg="mod">
          <ac:chgData name="Randa Tantawi" userId="1182df7b-db93-4de3-b73a-f6778afee7dc" providerId="ADAL" clId="{5B214EDB-368F-45D5-8043-AD3E54714A9A}" dt="2022-03-02T16:35:17.210" v="46" actId="20577"/>
          <ac:spMkLst>
            <pc:docMk/>
            <pc:sldMk cId="1447984357" sldId="305"/>
            <ac:spMk id="2" creationId="{00000000-0000-0000-0000-000000000000}"/>
          </ac:spMkLst>
        </pc:spChg>
        <pc:spChg chg="mod">
          <ac:chgData name="Randa Tantawi" userId="1182df7b-db93-4de3-b73a-f6778afee7dc" providerId="ADAL" clId="{5B214EDB-368F-45D5-8043-AD3E54714A9A}" dt="2022-03-02T16:47:16.810" v="229" actId="255"/>
          <ac:spMkLst>
            <pc:docMk/>
            <pc:sldMk cId="1447984357" sldId="305"/>
            <ac:spMk id="3" creationId="{00000000-0000-0000-0000-000000000000}"/>
          </ac:spMkLst>
        </pc:spChg>
      </pc:sldChg>
      <pc:sldChg chg="modSp mod addCm delCm">
        <pc:chgData name="Randa Tantawi" userId="1182df7b-db93-4de3-b73a-f6778afee7dc" providerId="ADAL" clId="{5B214EDB-368F-45D5-8043-AD3E54714A9A}" dt="2022-03-02T16:59:47.959" v="340" actId="6549"/>
        <pc:sldMkLst>
          <pc:docMk/>
          <pc:sldMk cId="1647367768" sldId="306"/>
        </pc:sldMkLst>
        <pc:spChg chg="mod">
          <ac:chgData name="Randa Tantawi" userId="1182df7b-db93-4de3-b73a-f6778afee7dc" providerId="ADAL" clId="{5B214EDB-368F-45D5-8043-AD3E54714A9A}" dt="2022-03-02T16:58:48.717" v="323" actId="6549"/>
          <ac:spMkLst>
            <pc:docMk/>
            <pc:sldMk cId="1647367768" sldId="306"/>
            <ac:spMk id="2" creationId="{00000000-0000-0000-0000-000000000000}"/>
          </ac:spMkLst>
        </pc:spChg>
        <pc:spChg chg="mod">
          <ac:chgData name="Randa Tantawi" userId="1182df7b-db93-4de3-b73a-f6778afee7dc" providerId="ADAL" clId="{5B214EDB-368F-45D5-8043-AD3E54714A9A}" dt="2022-03-02T16:59:47.959" v="340" actId="6549"/>
          <ac:spMkLst>
            <pc:docMk/>
            <pc:sldMk cId="1647367768" sldId="306"/>
            <ac:spMk id="3" creationId="{00000000-0000-0000-0000-000000000000}"/>
          </ac:spMkLst>
        </pc:spChg>
      </pc:sldChg>
      <pc:sldChg chg="modSp mod">
        <pc:chgData name="Randa Tantawi" userId="1182df7b-db93-4de3-b73a-f6778afee7dc" providerId="ADAL" clId="{5B214EDB-368F-45D5-8043-AD3E54714A9A}" dt="2022-03-02T17:24:47.094" v="700" actId="20577"/>
        <pc:sldMkLst>
          <pc:docMk/>
          <pc:sldMk cId="1464108143" sldId="308"/>
        </pc:sldMkLst>
        <pc:spChg chg="mod">
          <ac:chgData name="Randa Tantawi" userId="1182df7b-db93-4de3-b73a-f6778afee7dc" providerId="ADAL" clId="{5B214EDB-368F-45D5-8043-AD3E54714A9A}" dt="2022-03-02T17:24:47.094" v="700" actId="20577"/>
          <ac:spMkLst>
            <pc:docMk/>
            <pc:sldMk cId="1464108143" sldId="308"/>
            <ac:spMk id="3" creationId="{00000000-0000-0000-0000-000000000000}"/>
          </ac:spMkLst>
        </pc:spChg>
      </pc:sldChg>
      <pc:sldChg chg="modSp mod">
        <pc:chgData name="Randa Tantawi" userId="1182df7b-db93-4de3-b73a-f6778afee7dc" providerId="ADAL" clId="{5B214EDB-368F-45D5-8043-AD3E54714A9A}" dt="2022-03-02T17:21:37.141" v="661" actId="20577"/>
        <pc:sldMkLst>
          <pc:docMk/>
          <pc:sldMk cId="1992400999" sldId="312"/>
        </pc:sldMkLst>
        <pc:spChg chg="mod">
          <ac:chgData name="Randa Tantawi" userId="1182df7b-db93-4de3-b73a-f6778afee7dc" providerId="ADAL" clId="{5B214EDB-368F-45D5-8043-AD3E54714A9A}" dt="2022-03-02T17:20:36.896" v="640" actId="20577"/>
          <ac:spMkLst>
            <pc:docMk/>
            <pc:sldMk cId="1992400999" sldId="312"/>
            <ac:spMk id="2" creationId="{00000000-0000-0000-0000-000000000000}"/>
          </ac:spMkLst>
        </pc:spChg>
        <pc:spChg chg="mod">
          <ac:chgData name="Randa Tantawi" userId="1182df7b-db93-4de3-b73a-f6778afee7dc" providerId="ADAL" clId="{5B214EDB-368F-45D5-8043-AD3E54714A9A}" dt="2022-03-02T17:21:37.141" v="661" actId="20577"/>
          <ac:spMkLst>
            <pc:docMk/>
            <pc:sldMk cId="1992400999" sldId="312"/>
            <ac:spMk id="3" creationId="{00000000-0000-0000-0000-000000000000}"/>
          </ac:spMkLst>
        </pc:spChg>
      </pc:sldChg>
      <pc:sldChg chg="modSp mod">
        <pc:chgData name="Randa Tantawi" userId="1182df7b-db93-4de3-b73a-f6778afee7dc" providerId="ADAL" clId="{5B214EDB-368F-45D5-8043-AD3E54714A9A}" dt="2022-03-02T17:28:01.360" v="741" actId="20577"/>
        <pc:sldMkLst>
          <pc:docMk/>
          <pc:sldMk cId="3416708079" sldId="313"/>
        </pc:sldMkLst>
        <pc:spChg chg="mod">
          <ac:chgData name="Randa Tantawi" userId="1182df7b-db93-4de3-b73a-f6778afee7dc" providerId="ADAL" clId="{5B214EDB-368F-45D5-8043-AD3E54714A9A}" dt="2022-03-02T17:28:01.360" v="741" actId="20577"/>
          <ac:spMkLst>
            <pc:docMk/>
            <pc:sldMk cId="3416708079" sldId="313"/>
            <ac:spMk id="3" creationId="{00000000-0000-0000-0000-000000000000}"/>
          </ac:spMkLst>
        </pc:spChg>
      </pc:sldChg>
      <pc:sldChg chg="modSp mod">
        <pc:chgData name="Randa Tantawi" userId="1182df7b-db93-4de3-b73a-f6778afee7dc" providerId="ADAL" clId="{5B214EDB-368F-45D5-8043-AD3E54714A9A}" dt="2022-03-02T17:16:55.466" v="620" actId="6549"/>
        <pc:sldMkLst>
          <pc:docMk/>
          <pc:sldMk cId="3785248331" sldId="316"/>
        </pc:sldMkLst>
        <pc:spChg chg="mod">
          <ac:chgData name="Randa Tantawi" userId="1182df7b-db93-4de3-b73a-f6778afee7dc" providerId="ADAL" clId="{5B214EDB-368F-45D5-8043-AD3E54714A9A}" dt="2022-03-02T17:16:55.466" v="620" actId="6549"/>
          <ac:spMkLst>
            <pc:docMk/>
            <pc:sldMk cId="3785248331" sldId="316"/>
            <ac:spMk id="3" creationId="{540469E5-CD66-4E12-97BA-EBB44E6FE707}"/>
          </ac:spMkLst>
        </pc:spChg>
        <pc:spChg chg="mod">
          <ac:chgData name="Randa Tantawi" userId="1182df7b-db93-4de3-b73a-f6778afee7dc" providerId="ADAL" clId="{5B214EDB-368F-45D5-8043-AD3E54714A9A}" dt="2022-03-02T17:16:24.861" v="619" actId="6549"/>
          <ac:spMkLst>
            <pc:docMk/>
            <pc:sldMk cId="3785248331" sldId="316"/>
            <ac:spMk id="4" creationId="{AF4AA7DA-869B-7644-9C26-DBF31BBB6F3A}"/>
          </ac:spMkLst>
        </pc:spChg>
      </pc:sldChg>
      <pc:sldChg chg="modSp mod addCm">
        <pc:chgData name="Randa Tantawi" userId="1182df7b-db93-4de3-b73a-f6778afee7dc" providerId="ADAL" clId="{5B214EDB-368F-45D5-8043-AD3E54714A9A}" dt="2022-03-02T16:46:37.840" v="216" actId="20577"/>
        <pc:sldMkLst>
          <pc:docMk/>
          <pc:sldMk cId="2059990699" sldId="318"/>
        </pc:sldMkLst>
        <pc:spChg chg="mod">
          <ac:chgData name="Randa Tantawi" userId="1182df7b-db93-4de3-b73a-f6778afee7dc" providerId="ADAL" clId="{5B214EDB-368F-45D5-8043-AD3E54714A9A}" dt="2022-03-02T16:36:44.747" v="79" actId="20577"/>
          <ac:spMkLst>
            <pc:docMk/>
            <pc:sldMk cId="2059990699" sldId="318"/>
            <ac:spMk id="2" creationId="{00000000-0000-0000-0000-000000000000}"/>
          </ac:spMkLst>
        </pc:spChg>
        <pc:spChg chg="mod">
          <ac:chgData name="Randa Tantawi" userId="1182df7b-db93-4de3-b73a-f6778afee7dc" providerId="ADAL" clId="{5B214EDB-368F-45D5-8043-AD3E54714A9A}" dt="2022-03-02T16:46:37.840" v="216" actId="20577"/>
          <ac:spMkLst>
            <pc:docMk/>
            <pc:sldMk cId="2059990699" sldId="318"/>
            <ac:spMk id="3" creationId="{00000000-0000-0000-0000-000000000000}"/>
          </ac:spMkLst>
        </pc:spChg>
        <pc:graphicFrameChg chg="modGraphic">
          <ac:chgData name="Randa Tantawi" userId="1182df7b-db93-4de3-b73a-f6778afee7dc" providerId="ADAL" clId="{5B214EDB-368F-45D5-8043-AD3E54714A9A}" dt="2022-03-02T16:45:05.074" v="214" actId="6549"/>
          <ac:graphicFrameMkLst>
            <pc:docMk/>
            <pc:sldMk cId="2059990699" sldId="318"/>
            <ac:graphicFrameMk id="8" creationId="{00000000-0000-0000-0000-000000000000}"/>
          </ac:graphicFrameMkLst>
        </pc:graphicFrameChg>
      </pc:sldChg>
      <pc:sldChg chg="modSp mod">
        <pc:chgData name="Randa Tantawi" userId="1182df7b-db93-4de3-b73a-f6778afee7dc" providerId="ADAL" clId="{5B214EDB-368F-45D5-8043-AD3E54714A9A}" dt="2022-03-02T16:48:38.052" v="246" actId="20577"/>
        <pc:sldMkLst>
          <pc:docMk/>
          <pc:sldMk cId="2051431210" sldId="319"/>
        </pc:sldMkLst>
        <pc:spChg chg="mod">
          <ac:chgData name="Randa Tantawi" userId="1182df7b-db93-4de3-b73a-f6778afee7dc" providerId="ADAL" clId="{5B214EDB-368F-45D5-8043-AD3E54714A9A}" dt="2022-03-02T16:48:38.052" v="246" actId="20577"/>
          <ac:spMkLst>
            <pc:docMk/>
            <pc:sldMk cId="2051431210" sldId="31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653AFFD-4FB8-40A5-BAFA-EA4525C81687}" type="datetimeFigureOut">
              <a:rPr lang="en-US" smtClean="0"/>
              <a:t>2/26/26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BBD7287-6981-4F86-8888-C2D259910F1E}" type="slidenum">
              <a:rPr lang="en-US" smtClean="0"/>
              <a:t>‹#›</a:t>
            </a:fld>
            <a:endParaRPr lang="en-US" dirty="0"/>
          </a:p>
        </p:txBody>
      </p:sp>
    </p:spTree>
    <p:extLst>
      <p:ext uri="{BB962C8B-B14F-4D97-AF65-F5344CB8AC3E}">
        <p14:creationId xmlns:p14="http://schemas.microsoft.com/office/powerpoint/2010/main" val="3550767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8F15A45-EE06-834F-8DA0-58B8DE7A810B}" type="datetimeFigureOut">
              <a:rPr lang="en-US" smtClean="0"/>
              <a:t>2/26/26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42B9CDD-D4F8-2344-9B6A-C3BC014B4F91}" type="slidenum">
              <a:rPr lang="en-US" smtClean="0"/>
              <a:t>‹#›</a:t>
            </a:fld>
            <a:endParaRPr lang="en-US" dirty="0"/>
          </a:p>
        </p:txBody>
      </p:sp>
    </p:spTree>
    <p:extLst>
      <p:ext uri="{BB962C8B-B14F-4D97-AF65-F5344CB8AC3E}">
        <p14:creationId xmlns:p14="http://schemas.microsoft.com/office/powerpoint/2010/main" val="113682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42B9CDD-D4F8-2344-9B6A-C3BC014B4F91}" type="slidenum">
              <a:rPr lang="en-US" smtClean="0"/>
              <a:t>4</a:t>
            </a:fld>
            <a:endParaRPr lang="en-US" dirty="0"/>
          </a:p>
        </p:txBody>
      </p:sp>
    </p:spTree>
    <p:extLst>
      <p:ext uri="{BB962C8B-B14F-4D97-AF65-F5344CB8AC3E}">
        <p14:creationId xmlns:p14="http://schemas.microsoft.com/office/powerpoint/2010/main" val="2854197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2B9CDD-D4F8-2344-9B6A-C3BC014B4F91}" type="slidenum">
              <a:rPr lang="en-US" smtClean="0"/>
              <a:t>13</a:t>
            </a:fld>
            <a:endParaRPr lang="en-US" dirty="0"/>
          </a:p>
        </p:txBody>
      </p:sp>
    </p:spTree>
    <p:extLst>
      <p:ext uri="{BB962C8B-B14F-4D97-AF65-F5344CB8AC3E}">
        <p14:creationId xmlns:p14="http://schemas.microsoft.com/office/powerpoint/2010/main" val="1148144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2B9CDD-D4F8-2344-9B6A-C3BC014B4F91}" type="slidenum">
              <a:rPr lang="en-US" smtClean="0"/>
              <a:t>14</a:t>
            </a:fld>
            <a:endParaRPr lang="en-US" dirty="0"/>
          </a:p>
        </p:txBody>
      </p:sp>
    </p:spTree>
    <p:extLst>
      <p:ext uri="{BB962C8B-B14F-4D97-AF65-F5344CB8AC3E}">
        <p14:creationId xmlns:p14="http://schemas.microsoft.com/office/powerpoint/2010/main" val="671756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2B9CDD-D4F8-2344-9B6A-C3BC014B4F91}" type="slidenum">
              <a:rPr lang="en-US" smtClean="0"/>
              <a:t>15</a:t>
            </a:fld>
            <a:endParaRPr lang="en-US" dirty="0"/>
          </a:p>
        </p:txBody>
      </p:sp>
    </p:spTree>
    <p:extLst>
      <p:ext uri="{BB962C8B-B14F-4D97-AF65-F5344CB8AC3E}">
        <p14:creationId xmlns:p14="http://schemas.microsoft.com/office/powerpoint/2010/main" val="711834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bls.gov/ooh/business-and-financial/home.ht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Grunnatriði fjármála</a:t>
            </a:r>
          </a:p>
        </p:txBody>
      </p:sp>
      <p:pic>
        <p:nvPicPr>
          <p:cNvPr id="7" name="Picture Placeholder 6">
            <a:extLst>
              <a:ext uri="{FF2B5EF4-FFF2-40B4-BE49-F238E27FC236}">
                <a16:creationId xmlns:a16="http://schemas.microsoft.com/office/drawing/2014/main" id="{0D0E7237-E452-4A09-86A5-D6361EE98338}"/>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350989" y="2390620"/>
            <a:ext cx="2093976" cy="2706624"/>
          </a:xfrm>
        </p:spPr>
      </p:pic>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 kafli: Inngangur að fjármálum</a:t>
            </a:r>
          </a:p>
        </p:txBody>
      </p:sp>
    </p:spTree>
    <p:extLst>
      <p:ext uri="{BB962C8B-B14F-4D97-AF65-F5344CB8AC3E}">
        <p14:creationId xmlns:p14="http://schemas.microsoft.com/office/powerpoint/2010/main" val="131247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510677" y="291860"/>
            <a:ext cx="9377131" cy="596702"/>
          </a:xfrm>
        </p:spPr>
        <p:txBody>
          <a:bodyPr>
            <a:normAutofit/>
          </a:bodyPr>
          <a:lstStyle/>
          <a:p>
            <a:r>
              <a:rPr lang="en-US" dirty="0"/>
              <a:t>1.1 Hvað eru fjármál?</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519223" y="1041992"/>
            <a:ext cx="10834577" cy="4937258"/>
          </a:xfrm>
        </p:spPr>
        <p:txBody>
          <a:bodyPr>
            <a:normAutofit/>
          </a:bodyPr>
          <a:lstStyle/>
          <a:p>
            <a:pPr marL="0" indent="0">
              <a:buNone/>
            </a:pPr>
            <a:r>
              <a:rPr lang="en-US" dirty="0"/>
              <a:t>Fjármálasviðið er fjölþætt:</a:t>
            </a:r>
          </a:p>
          <a:p>
            <a:r>
              <a:rPr lang="en-US" sz="2400" dirty="0"/>
              <a:t>Fjármál fyrirtækja</a:t>
            </a:r>
          </a:p>
          <a:p>
            <a:r>
              <a:rPr lang="en-US" sz="2400" dirty="0"/>
              <a:t>Fjárfestingar</a:t>
            </a:r>
          </a:p>
          <a:p>
            <a:r>
              <a:rPr lang="en-US" sz="2400" dirty="0"/>
              <a:t>Fjármálamarkaðir og fjármálastofnanir</a:t>
            </a:r>
          </a:p>
          <a:p>
            <a:pPr marL="0" indent="0">
              <a:buNone/>
            </a:pPr>
            <a:endParaRPr lang="en-US" dirty="0"/>
          </a:p>
          <a:p>
            <a:endParaRPr lang="en-US" dirty="0"/>
          </a:p>
        </p:txBody>
      </p:sp>
      <p:pic>
        <p:nvPicPr>
          <p:cNvPr id="7" name="Picture 6" descr="An illustration shows the three basic areas of study in finance are business finance, investments, and financial markets and institutions."/>
          <p:cNvPicPr>
            <a:picLocks noChangeAspect="1"/>
          </p:cNvPicPr>
          <p:nvPr/>
        </p:nvPicPr>
        <p:blipFill>
          <a:blip r:embed="rId2"/>
          <a:srcRect/>
          <a:stretch/>
        </p:blipFill>
        <p:spPr>
          <a:xfrm>
            <a:off x="5676841" y="2080774"/>
            <a:ext cx="4761267" cy="2859694"/>
          </a:xfrm>
          <a:prstGeom prst="rect">
            <a:avLst/>
          </a:prstGeom>
        </p:spPr>
      </p:pic>
      <p:sp>
        <p:nvSpPr>
          <p:cNvPr id="8" name="Rectangle 7"/>
          <p:cNvSpPr/>
          <p:nvPr/>
        </p:nvSpPr>
        <p:spPr>
          <a:xfrm>
            <a:off x="5676841" y="5139301"/>
            <a:ext cx="4761267" cy="344069"/>
          </a:xfrm>
          <a:prstGeom prst="rect">
            <a:avLst/>
          </a:prstGeom>
        </p:spPr>
        <p:txBody>
          <a:bodyPr wrap="square">
            <a:spAutoFit/>
          </a:bodyPr>
          <a:lstStyle/>
          <a:p>
            <a:pPr>
              <a:lnSpc>
                <a:spcPct val="107000"/>
              </a:lnSpc>
            </a:pPr>
            <a:r>
              <a:rPr lang="en-US" sz="1600" b="1" dirty="0">
                <a:ea typeface="Calibri" panose="020F0502020204030204" pitchFamily="34" charset="0"/>
                <a:cs typeface="Times New Roman" panose="02020603050405020304" pitchFamily="18" charset="0"/>
              </a:rPr>
              <a:t>Mynd 1.2</a:t>
            </a:r>
            <a:r>
              <a:rPr lang="en-US" sz="1600" dirty="0">
                <a:ea typeface="Calibri" panose="020F0502020204030204" pitchFamily="34" charset="0"/>
                <a:cs typeface="Times New Roman" panose="02020603050405020304" pitchFamily="18" charset="0"/>
              </a:rPr>
              <a:t> Þrjú meginsvið fjármálafræðinnar</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703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001" y="232049"/>
            <a:ext cx="9032044" cy="645681"/>
          </a:xfrm>
        </p:spPr>
        <p:txBody>
          <a:bodyPr/>
          <a:lstStyle/>
          <a:p>
            <a:r>
              <a:rPr lang="en-US" dirty="0"/>
              <a:t>1.1 LO 1: Lýstu meginsviðum fjármála.</a:t>
            </a:r>
          </a:p>
        </p:txBody>
      </p:sp>
      <p:sp>
        <p:nvSpPr>
          <p:cNvPr id="3" name="Content Placeholder 2"/>
          <p:cNvSpPr>
            <a:spLocks noGrp="1"/>
          </p:cNvSpPr>
          <p:nvPr>
            <p:ph sz="quarter" idx="12"/>
          </p:nvPr>
        </p:nvSpPr>
        <p:spPr>
          <a:xfrm>
            <a:off x="838200" y="1516284"/>
            <a:ext cx="10515600" cy="5341715"/>
          </a:xfrm>
        </p:spPr>
        <p:txBody>
          <a:bodyPr>
            <a:normAutofit/>
          </a:bodyPr>
          <a:lstStyle/>
          <a:p>
            <a:pPr marL="0" indent="0">
              <a:buNone/>
            </a:pPr>
            <a:r>
              <a:rPr lang="en-US" dirty="0">
                <a:solidFill>
                  <a:schemeClr val="tx1"/>
                </a:solidFill>
              </a:rPr>
              <a:t>Fjármál fyrirtækja</a:t>
            </a:r>
          </a:p>
          <a:p>
            <a:r>
              <a:rPr lang="en-US" sz="2400" b="1" dirty="0"/>
              <a:t>Stýring veltufjár </a:t>
            </a:r>
            <a:r>
              <a:rPr lang="en-US" sz="2400" dirty="0"/>
              <a:t>felst í stýringu skammtímaeigna og skammtímaskulda fyrirtækis.</a:t>
            </a:r>
          </a:p>
          <a:p>
            <a:r>
              <a:rPr lang="en-US" sz="2400" b="1" dirty="0"/>
              <a:t>Fjárfestingaráætlanagerð </a:t>
            </a:r>
            <a:r>
              <a:rPr lang="en-US" sz="2400" dirty="0"/>
              <a:t>felst í að ákveða hvaða langtímaeignir eða fastafjármuni skuli kaupa til að hámarka virði fyrir hluthafa.</a:t>
            </a:r>
          </a:p>
          <a:p>
            <a:r>
              <a:rPr lang="en-US" sz="2400" b="1" dirty="0"/>
              <a:t>Fjármagnsskipan </a:t>
            </a:r>
            <a:r>
              <a:rPr lang="en-US" sz="2400" dirty="0"/>
              <a:t>snýst einkum um að fjármagna fyrirtæki með blöndu eigin fjár og lánsfjár.</a:t>
            </a:r>
            <a:r>
              <a:rPr lang="en-US" sz="2600" dirty="0"/>
              <a:t> </a:t>
            </a:r>
          </a:p>
        </p:txBody>
      </p:sp>
    </p:spTree>
    <p:extLst>
      <p:ext uri="{BB962C8B-B14F-4D97-AF65-F5344CB8AC3E}">
        <p14:creationId xmlns:p14="http://schemas.microsoft.com/office/powerpoint/2010/main" val="1814845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488" y="274162"/>
            <a:ext cx="10515600" cy="535420"/>
          </a:xfrm>
        </p:spPr>
        <p:txBody>
          <a:bodyPr/>
          <a:lstStyle/>
          <a:p>
            <a:r>
              <a:rPr lang="en-US" dirty="0"/>
              <a:t>1.1 LO 1: Lýstu meginsviðum fjármála (framhald)</a:t>
            </a:r>
          </a:p>
        </p:txBody>
      </p:sp>
      <p:sp>
        <p:nvSpPr>
          <p:cNvPr id="3" name="Content Placeholder 2"/>
          <p:cNvSpPr>
            <a:spLocks noGrp="1"/>
          </p:cNvSpPr>
          <p:nvPr>
            <p:ph sz="quarter" idx="12"/>
          </p:nvPr>
        </p:nvSpPr>
        <p:spPr>
          <a:xfrm>
            <a:off x="838200" y="1011382"/>
            <a:ext cx="10515600" cy="4979109"/>
          </a:xfrm>
        </p:spPr>
        <p:txBody>
          <a:bodyPr>
            <a:normAutofit/>
          </a:bodyPr>
          <a:lstStyle/>
          <a:p>
            <a:pPr marL="115888" lvl="1" indent="-58738">
              <a:buNone/>
            </a:pPr>
            <a:r>
              <a:rPr lang="en-US" sz="2800" dirty="0">
                <a:solidFill>
                  <a:schemeClr val="accent3"/>
                </a:solidFill>
              </a:rPr>
              <a:t>Fjárfestingar</a:t>
            </a:r>
          </a:p>
          <a:p>
            <a:pPr marL="115888" lvl="1" indent="-58738">
              <a:buNone/>
            </a:pPr>
            <a:r>
              <a:rPr lang="en-US" sz="2800" dirty="0">
                <a:solidFill>
                  <a:schemeClr val="accent3"/>
                </a:solidFill>
              </a:rPr>
              <a:t>Afurðir og ferli sem notuð eru til að mynda og auka auð</a:t>
            </a:r>
          </a:p>
          <a:p>
            <a:pPr marL="115888" lvl="1" indent="-58738">
              <a:buNone/>
            </a:pPr>
            <a:endParaRPr lang="en-US" sz="2600" dirty="0">
              <a:solidFill>
                <a:schemeClr val="accent3"/>
              </a:solidFill>
            </a:endParaRPr>
          </a:p>
          <a:p>
            <a:pPr marL="400050" lvl="1" indent="-342900"/>
            <a:r>
              <a:rPr lang="en-US" dirty="0">
                <a:solidFill>
                  <a:schemeClr val="accent3"/>
                </a:solidFill>
              </a:rPr>
              <a:t>Viðfangsefnin eru meðal annars:</a:t>
            </a:r>
          </a:p>
          <a:p>
            <a:pPr marL="971550" lvl="2" indent="-457200">
              <a:buFont typeface="Arial" panose="020B0604020202020204" pitchFamily="34" charset="0"/>
              <a:buChar char="•"/>
            </a:pPr>
            <a:r>
              <a:rPr lang="en-US" dirty="0">
                <a:solidFill>
                  <a:schemeClr val="accent3"/>
                </a:solidFill>
              </a:rPr>
              <a:t>Notkun ólíkra tegunda fjármálagerninga</a:t>
            </a:r>
          </a:p>
          <a:p>
            <a:pPr marL="971550" lvl="2" indent="-457200">
              <a:buFont typeface="Arial" panose="020B0604020202020204" pitchFamily="34" charset="0"/>
              <a:buChar char="•"/>
            </a:pPr>
            <a:r>
              <a:rPr lang="en-US" dirty="0">
                <a:solidFill>
                  <a:schemeClr val="accent3"/>
                </a:solidFill>
              </a:rPr>
              <a:t>Fjárfestingarleiðir</a:t>
            </a:r>
          </a:p>
          <a:p>
            <a:pPr marL="971550" lvl="2" indent="-457200">
              <a:buFont typeface="Arial" panose="020B0604020202020204" pitchFamily="34" charset="0"/>
              <a:buChar char="•"/>
            </a:pPr>
            <a:r>
              <a:rPr lang="en-US" dirty="0">
                <a:solidFill>
                  <a:schemeClr val="accent3"/>
                </a:solidFill>
              </a:rPr>
              <a:t>Regluverk</a:t>
            </a:r>
          </a:p>
          <a:p>
            <a:pPr marL="971550" lvl="2" indent="-457200">
              <a:buFont typeface="Arial" panose="020B0604020202020204" pitchFamily="34" charset="0"/>
              <a:buChar char="•"/>
            </a:pPr>
            <a:r>
              <a:rPr lang="en-US" dirty="0">
                <a:solidFill>
                  <a:schemeClr val="accent3"/>
                </a:solidFill>
              </a:rPr>
              <a:t>Tækifæri með tilliti til áhættu og ávöxtunar</a:t>
            </a:r>
          </a:p>
          <a:p>
            <a:pPr marL="400050" lvl="1" indent="-342900"/>
            <a:endParaRPr lang="en-US" sz="2600" dirty="0">
              <a:solidFill>
                <a:schemeClr val="accent3"/>
              </a:solidFill>
            </a:endParaRPr>
          </a:p>
          <a:p>
            <a:pPr marL="400050" lvl="1" indent="-342900"/>
            <a:r>
              <a:rPr lang="en-US" dirty="0">
                <a:solidFill>
                  <a:schemeClr val="accent3"/>
                </a:solidFill>
              </a:rPr>
              <a:t>Meðal fjárfestingargerninga eru:</a:t>
            </a:r>
          </a:p>
          <a:p>
            <a:pPr marL="971550" lvl="2" indent="-457200">
              <a:buFont typeface="Arial" panose="020B0604020202020204" pitchFamily="34" charset="0"/>
              <a:buChar char="•"/>
            </a:pPr>
            <a:r>
              <a:rPr lang="en-US" dirty="0">
                <a:solidFill>
                  <a:schemeClr val="accent3"/>
                </a:solidFill>
              </a:rPr>
              <a:t>Hlutabréf</a:t>
            </a:r>
          </a:p>
          <a:p>
            <a:pPr marL="971550" lvl="2" indent="-457200">
              <a:buFont typeface="Arial" panose="020B0604020202020204" pitchFamily="34" charset="0"/>
              <a:buChar char="•"/>
            </a:pPr>
            <a:r>
              <a:rPr lang="en-US" dirty="0">
                <a:solidFill>
                  <a:schemeClr val="accent3"/>
                </a:solidFill>
              </a:rPr>
              <a:t>Skuldabréf</a:t>
            </a:r>
          </a:p>
          <a:p>
            <a:pPr marL="971550" lvl="2" indent="-457200">
              <a:buFont typeface="Arial" panose="020B0604020202020204" pitchFamily="34" charset="0"/>
              <a:buChar char="•"/>
            </a:pPr>
            <a:r>
              <a:rPr lang="en-US" dirty="0">
                <a:solidFill>
                  <a:schemeClr val="accent3"/>
                </a:solidFill>
              </a:rPr>
              <a:t>Afleiður, svo sem framvirkir samningar og valréttir</a:t>
            </a:r>
          </a:p>
        </p:txBody>
      </p:sp>
    </p:spTree>
    <p:extLst>
      <p:ext uri="{BB962C8B-B14F-4D97-AF65-F5344CB8AC3E}">
        <p14:creationId xmlns:p14="http://schemas.microsoft.com/office/powerpoint/2010/main" val="144798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9666"/>
            <a:ext cx="10515600" cy="535420"/>
          </a:xfrm>
        </p:spPr>
        <p:txBody>
          <a:bodyPr/>
          <a:lstStyle/>
          <a:p>
            <a:r>
              <a:rPr lang="en-US" dirty="0"/>
              <a:t>1.1 LO 1: Lýstu meginsviðum fjármála (framhald 2)</a:t>
            </a:r>
          </a:p>
        </p:txBody>
      </p:sp>
      <p:sp>
        <p:nvSpPr>
          <p:cNvPr id="3" name="Content Placeholder 2"/>
          <p:cNvSpPr>
            <a:spLocks noGrp="1"/>
          </p:cNvSpPr>
          <p:nvPr>
            <p:ph sz="quarter" idx="12"/>
          </p:nvPr>
        </p:nvSpPr>
        <p:spPr>
          <a:xfrm>
            <a:off x="838200" y="1011383"/>
            <a:ext cx="10515600" cy="1597063"/>
          </a:xfrm>
        </p:spPr>
        <p:txBody>
          <a:bodyPr>
            <a:normAutofit/>
          </a:bodyPr>
          <a:lstStyle/>
          <a:p>
            <a:pPr marL="0" indent="0">
              <a:buNone/>
            </a:pPr>
            <a:r>
              <a:rPr lang="en-US" dirty="0"/>
              <a:t>Fjármálamarkaðir og fjármálastofnanir</a:t>
            </a:r>
          </a:p>
          <a:p>
            <a:pPr marL="0" indent="0">
              <a:buNone/>
            </a:pPr>
            <a:r>
              <a:rPr lang="en-US" sz="2400" dirty="0"/>
              <a:t>Markaðskerfi, fyrirtæki og eftirlitsstofnanir sem mynda fjármálakerfið</a:t>
            </a:r>
          </a:p>
          <a:p>
            <a:pPr marL="0" indent="0">
              <a:buNone/>
            </a:pPr>
            <a:endParaRPr lang="en-US" dirty="0"/>
          </a:p>
          <a:p>
            <a:endParaRPr lang="en-US" dirty="0"/>
          </a:p>
          <a:p>
            <a:endParaRPr lang="en-US" dirty="0"/>
          </a:p>
        </p:txBody>
      </p:sp>
      <p:graphicFrame>
        <p:nvGraphicFramePr>
          <p:cNvPr id="8" name="Content Placeholder 7"/>
          <p:cNvGraphicFramePr>
            <a:graphicFrameLocks noGrp="1"/>
          </p:cNvGraphicFramePr>
          <p:nvPr>
            <p:ph sz="quarter" idx="13"/>
            <p:extLst>
              <p:ext uri="{D42A27DB-BD31-4B8C-83A1-F6EECF244321}">
                <p14:modId xmlns:p14="http://schemas.microsoft.com/office/powerpoint/2010/main" val="808917813"/>
              </p:ext>
            </p:extLst>
          </p:nvPr>
        </p:nvGraphicFramePr>
        <p:xfrm>
          <a:off x="929214" y="2515848"/>
          <a:ext cx="10515600" cy="4017479"/>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618526861"/>
                    </a:ext>
                  </a:extLst>
                </a:gridCol>
                <a:gridCol w="3505200">
                  <a:extLst>
                    <a:ext uri="{9D8B030D-6E8A-4147-A177-3AD203B41FA5}">
                      <a16:colId xmlns:a16="http://schemas.microsoft.com/office/drawing/2014/main" val="40243109"/>
                    </a:ext>
                  </a:extLst>
                </a:gridCol>
                <a:gridCol w="3505200">
                  <a:extLst>
                    <a:ext uri="{9D8B030D-6E8A-4147-A177-3AD203B41FA5}">
                      <a16:colId xmlns:a16="http://schemas.microsoft.com/office/drawing/2014/main" val="1747027468"/>
                    </a:ext>
                  </a:extLst>
                </a:gridCol>
              </a:tblGrid>
              <a:tr h="634199">
                <a:tc>
                  <a:txBody>
                    <a:bodyPr/>
                    <a:lstStyle/>
                    <a:p>
                      <a:r>
                        <a:rPr lang="en-US" dirty="0"/>
                        <a:t>Markaðskerfi</a:t>
                      </a:r>
                    </a:p>
                  </a:txBody>
                  <a:tcPr/>
                </a:tc>
                <a:tc>
                  <a:txBody>
                    <a:bodyPr/>
                    <a:lstStyle/>
                    <a:p>
                      <a:r>
                        <a:rPr lang="en-US" dirty="0"/>
                        <a:t>Fyrirtæki</a:t>
                      </a:r>
                    </a:p>
                  </a:txBody>
                  <a:tcPr/>
                </a:tc>
                <a:tc>
                  <a:txBody>
                    <a:bodyPr/>
                    <a:lstStyle/>
                    <a:p>
                      <a:r>
                        <a:rPr lang="en-US" dirty="0"/>
                        <a:t>Regluverk</a:t>
                      </a:r>
                    </a:p>
                  </a:txBody>
                  <a:tcPr/>
                </a:tc>
                <a:extLst>
                  <a:ext uri="{0D108BD9-81ED-4DB2-BD59-A6C34878D82A}">
                    <a16:rowId xmlns:a16="http://schemas.microsoft.com/office/drawing/2014/main" val="4046238954"/>
                  </a:ext>
                </a:extLst>
              </a:tr>
              <a:tr h="3004150">
                <a:tc>
                  <a:txBody>
                    <a:bodyPr/>
                    <a:lstStyle/>
                    <a:p>
                      <a:r>
                        <a:rPr lang="en-US" dirty="0"/>
                        <a:t>Kauphallir: </a:t>
                      </a:r>
                    </a:p>
                    <a:p>
                      <a:pPr marL="515938" indent="-285750">
                        <a:buFont typeface="Arial" panose="020B0604020202020204" pitchFamily="34" charset="0"/>
                        <a:buChar char="•"/>
                        <a:tabLst/>
                      </a:pPr>
                      <a:r>
                        <a:rPr lang="en-US" dirty="0"/>
                        <a:t>Hlutabréf</a:t>
                      </a:r>
                    </a:p>
                    <a:p>
                      <a:pPr marL="515938" indent="-285750"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Skuldabréf</a:t>
                      </a:r>
                    </a:p>
                    <a:p>
                      <a:pPr marL="515938" indent="-285750"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Afleiður</a:t>
                      </a:r>
                    </a:p>
                    <a:p>
                      <a:pPr marL="515938" indent="-285750"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Gjaldmiðlar</a:t>
                      </a:r>
                    </a:p>
                    <a:p>
                      <a:pPr marL="515938" indent="-285750" algn="l" defTabSz="914400" rtl="0" eaLnBrk="1" latinLnBrk="0" hangingPunct="1">
                        <a:buFont typeface="Arial" panose="020B0604020202020204" pitchFamily="34" charset="0"/>
                        <a:buChar char="•"/>
                        <a:tabLst/>
                      </a:pPr>
                      <a:r>
                        <a:rPr lang="en-US" sz="1800" kern="1200" dirty="0">
                          <a:solidFill>
                            <a:schemeClr val="dk1"/>
                          </a:solidFill>
                          <a:latin typeface="+mn-lt"/>
                          <a:ea typeface="+mn-ea"/>
                          <a:cs typeface="+mn-cs"/>
                        </a:rPr>
                        <a:t>Hrávörur</a:t>
                      </a:r>
                    </a:p>
                    <a:p>
                      <a:r>
                        <a:rPr lang="en-US" dirty="0"/>
                        <a:t>Utan kauphallar</a:t>
                      </a:r>
                    </a:p>
                  </a:txBody>
                  <a:tcPr/>
                </a:tc>
                <a:tc>
                  <a:txBody>
                    <a:bodyPr/>
                    <a:lstStyle/>
                    <a:p>
                      <a:r>
                        <a:rPr lang="en-US" dirty="0"/>
                        <a:t>Bankar</a:t>
                      </a:r>
                    </a:p>
                    <a:p>
                      <a:r>
                        <a:rPr lang="en-US" dirty="0"/>
                        <a:t>Eignastýringarfyrirtæki</a:t>
                      </a:r>
                    </a:p>
                    <a:p>
                      <a:r>
                        <a:rPr lang="en-US" dirty="0"/>
                        <a:t>Verðbréfamiðlarar/-salar</a:t>
                      </a:r>
                    </a:p>
                    <a:p>
                      <a:r>
                        <a:rPr lang="en-US" dirty="0"/>
                        <a:t>Vogunarsjóðir</a:t>
                      </a:r>
                    </a:p>
                    <a:p>
                      <a:r>
                        <a:rPr lang="en-US" dirty="0"/>
                        <a:t>Óskráð hlutafé</a:t>
                      </a:r>
                    </a:p>
                    <a:p>
                      <a:endParaRPr lang="en-US" dirty="0"/>
                    </a:p>
                    <a:p>
                      <a:endParaRPr lang="en-US" dirty="0"/>
                    </a:p>
                    <a:p>
                      <a:endParaRPr lang="en-US" dirty="0"/>
                    </a:p>
                    <a:p>
                      <a:endParaRPr lang="en-US" dirty="0"/>
                    </a:p>
                  </a:txBody>
                  <a:tcPr/>
                </a:tc>
                <a:tc>
                  <a:txBody>
                    <a:bodyPr/>
                    <a:lstStyle/>
                    <a:p>
                      <a:r>
                        <a:rPr lang="en-US" dirty="0"/>
                        <a:t>Bandarísku verðbréfalögin frá 1933</a:t>
                      </a:r>
                    </a:p>
                    <a:p>
                      <a:r>
                        <a:rPr lang="en-US" dirty="0"/>
                        <a:t>Bandarísku lögin um verðbréfaviðskipti frá 1934</a:t>
                      </a:r>
                    </a:p>
                    <a:p>
                      <a:r>
                        <a:rPr lang="en-US" dirty="0"/>
                        <a:t>--</a:t>
                      </a:r>
                    </a:p>
                    <a:p>
                      <a:r>
                        <a:rPr lang="en-US" dirty="0"/>
                        <a:t>Mörg</a:t>
                      </a:r>
                      <a:r>
                        <a:rPr lang="en-US" baseline="0" dirty="0"/>
                        <a:t> verðbréfalög</a:t>
                      </a:r>
                    </a:p>
                    <a:p>
                      <a:r>
                        <a:rPr lang="en-US" dirty="0"/>
                        <a:t>--</a:t>
                      </a:r>
                      <a:br>
                        <a:rPr lang="en-US" dirty="0"/>
                      </a:br>
                      <a:r>
                        <a:rPr lang="en-US" dirty="0"/>
                        <a:t>Gramm-Leach-Bliley-lögin frá 1999</a:t>
                      </a:r>
                    </a:p>
                    <a:p>
                      <a:r>
                        <a:rPr lang="en-US" dirty="0"/>
                        <a:t>--</a:t>
                      </a:r>
                    </a:p>
                    <a:p>
                      <a:r>
                        <a:rPr lang="en-US" dirty="0"/>
                        <a:t>SEC</a:t>
                      </a:r>
                    </a:p>
                    <a:p>
                      <a:r>
                        <a:rPr lang="en-US" dirty="0"/>
                        <a:t>CFTC</a:t>
                      </a:r>
                    </a:p>
                    <a:p>
                      <a:r>
                        <a:rPr lang="en-US" dirty="0"/>
                        <a:t>Seðlabanki Bandaríkjanna</a:t>
                      </a:r>
                    </a:p>
                    <a:p>
                      <a:r>
                        <a:rPr lang="en-US" dirty="0"/>
                        <a:t>FDIC</a:t>
                      </a:r>
                    </a:p>
                    <a:p>
                      <a:r>
                        <a:rPr lang="en-US" baseline="0" dirty="0"/>
                        <a:t>Fleiri</a:t>
                      </a:r>
                      <a:endParaRPr lang="en-US" dirty="0"/>
                    </a:p>
                  </a:txBody>
                  <a:tcPr/>
                </a:tc>
                <a:extLst>
                  <a:ext uri="{0D108BD9-81ED-4DB2-BD59-A6C34878D82A}">
                    <a16:rowId xmlns:a16="http://schemas.microsoft.com/office/drawing/2014/main" val="3397743858"/>
                  </a:ext>
                </a:extLst>
              </a:tr>
            </a:tbl>
          </a:graphicData>
        </a:graphic>
      </p:graphicFrame>
    </p:spTree>
    <p:extLst>
      <p:ext uri="{BB962C8B-B14F-4D97-AF65-F5344CB8AC3E}">
        <p14:creationId xmlns:p14="http://schemas.microsoft.com/office/powerpoint/2010/main" val="2059990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1120"/>
            <a:ext cx="10515600" cy="535420"/>
          </a:xfrm>
        </p:spPr>
        <p:txBody>
          <a:bodyPr/>
          <a:lstStyle/>
          <a:p>
            <a:r>
              <a:rPr lang="en-US" dirty="0"/>
              <a:t>1.1 LO 3: Fjallaðu um hugtökin áhættu og ávöxtun.</a:t>
            </a:r>
          </a:p>
        </p:txBody>
      </p:sp>
      <p:sp>
        <p:nvSpPr>
          <p:cNvPr id="3" name="Content Placeholder 2"/>
          <p:cNvSpPr>
            <a:spLocks noGrp="1"/>
          </p:cNvSpPr>
          <p:nvPr>
            <p:ph sz="quarter" idx="12"/>
          </p:nvPr>
        </p:nvSpPr>
        <p:spPr/>
        <p:txBody>
          <a:bodyPr>
            <a:normAutofit/>
          </a:bodyPr>
          <a:lstStyle/>
          <a:p>
            <a:pPr marL="0" indent="0">
              <a:buNone/>
            </a:pPr>
            <a:r>
              <a:rPr lang="en-US" dirty="0"/>
              <a:t>Fjármálagerningar einkennast meðal annars af </a:t>
            </a:r>
            <a:r>
              <a:rPr lang="en-US" b="1" dirty="0"/>
              <a:t>áhættu</a:t>
            </a:r>
            <a:r>
              <a:rPr lang="en-US" dirty="0"/>
              <a:t> og </a:t>
            </a:r>
            <a:r>
              <a:rPr lang="en-US" b="1" dirty="0"/>
              <a:t>ávöxtun</a:t>
            </a:r>
            <a:r>
              <a:rPr lang="en-US" dirty="0"/>
              <a:t>. Þetta tvennt helst í hendur og breytist í sömu átt—það er með öðrum orðum jákvæð fylgni þar á milli. Til að fá meiri ávöxtun þurfa fjárfestar að taka meiri áhættu. (Varist fjármálaráðgjafa sem lofa mikilli ávöxtun með lítilli áhættu!)</a:t>
            </a:r>
          </a:p>
        </p:txBody>
      </p:sp>
      <p:pic>
        <p:nvPicPr>
          <p:cNvPr id="7" name="Picture 6" descr="A graph shows risk and return, with risk represented by the x-axis and return represented by the y-axis. A diagonal line in the middle divides the graph in half and shows the tradeoff between higher risk, which yields a higher expected return and lower risk, which yields a lower expected return."/>
          <p:cNvPicPr>
            <a:picLocks noChangeAspect="1"/>
          </p:cNvPicPr>
          <p:nvPr/>
        </p:nvPicPr>
        <p:blipFill>
          <a:blip r:embed="rId2"/>
          <a:srcRect/>
          <a:stretch/>
        </p:blipFill>
        <p:spPr>
          <a:xfrm>
            <a:off x="4320067" y="2957060"/>
            <a:ext cx="4109438" cy="2466425"/>
          </a:xfrm>
          <a:prstGeom prst="rect">
            <a:avLst/>
          </a:prstGeom>
        </p:spPr>
      </p:pic>
      <p:sp>
        <p:nvSpPr>
          <p:cNvPr id="5" name="TextBox 4">
            <a:extLst>
              <a:ext uri="{FF2B5EF4-FFF2-40B4-BE49-F238E27FC236}">
                <a16:creationId xmlns:a16="http://schemas.microsoft.com/office/drawing/2014/main" id="{5D694C35-4BAB-EF4D-93BE-9D897D31BD79}"/>
              </a:ext>
            </a:extLst>
          </p:cNvPr>
          <p:cNvSpPr txBox="1"/>
          <p:nvPr/>
        </p:nvSpPr>
        <p:spPr>
          <a:xfrm>
            <a:off x="4510545" y="5477285"/>
            <a:ext cx="5084621" cy="769441"/>
          </a:xfrm>
          <a:prstGeom prst="rect">
            <a:avLst/>
          </a:prstGeom>
          <a:noFill/>
        </p:spPr>
        <p:txBody>
          <a:bodyPr wrap="square" rtlCol="0">
            <a:spAutoFit/>
          </a:bodyPr>
          <a:lstStyle/>
          <a:p>
            <a:r>
              <a:rPr lang="en-US" sz="1600" b="1" dirty="0"/>
              <a:t>Mynd 1.4</a:t>
            </a:r>
            <a:r>
              <a:rPr lang="en-US" sz="1600" dirty="0"/>
              <a:t> Áhætta og vænt ávöxtun</a:t>
            </a:r>
          </a:p>
          <a:p>
            <a:r>
              <a:rPr lang="en-US" sz="1400" dirty="0"/>
              <a:t>Þetta lýsir þeirri málamiðlun að fjárfest fé getur skilað meiri hagnaði ef fjárfestirinn er tilbúinn að sætta sig við hættuna á mögulegu tapi.</a:t>
            </a:r>
          </a:p>
        </p:txBody>
      </p:sp>
    </p:spTree>
    <p:extLst>
      <p:ext uri="{BB962C8B-B14F-4D97-AF65-F5344CB8AC3E}">
        <p14:creationId xmlns:p14="http://schemas.microsoft.com/office/powerpoint/2010/main" val="2051431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0F7D-3768-0D4B-8F4C-F57280088C31}"/>
              </a:ext>
            </a:extLst>
          </p:cNvPr>
          <p:cNvSpPr>
            <a:spLocks noGrp="1"/>
          </p:cNvSpPr>
          <p:nvPr>
            <p:ph type="title"/>
          </p:nvPr>
        </p:nvSpPr>
        <p:spPr>
          <a:xfrm>
            <a:off x="838200" y="134383"/>
            <a:ext cx="8247927" cy="782911"/>
          </a:xfrm>
        </p:spPr>
        <p:txBody>
          <a:bodyPr>
            <a:normAutofit/>
          </a:bodyPr>
          <a:lstStyle/>
          <a:p>
            <a:r>
              <a:rPr lang="en-US" dirty="0"/>
              <a:t>Kafli 1.2 Hlutverk fjármála í skipulagsheild</a:t>
            </a:r>
          </a:p>
        </p:txBody>
      </p:sp>
      <p:sp>
        <p:nvSpPr>
          <p:cNvPr id="11" name="Content Placeholder 10">
            <a:extLst>
              <a:ext uri="{FF2B5EF4-FFF2-40B4-BE49-F238E27FC236}">
                <a16:creationId xmlns:a16="http://schemas.microsoft.com/office/drawing/2014/main" id="{2124A7EF-AE34-A84C-A8C2-3E0B503C9A8B}"/>
              </a:ext>
            </a:extLst>
          </p:cNvPr>
          <p:cNvSpPr>
            <a:spLocks noGrp="1"/>
          </p:cNvSpPr>
          <p:nvPr>
            <p:ph sz="quarter" idx="12"/>
          </p:nvPr>
        </p:nvSpPr>
        <p:spPr>
          <a:xfrm>
            <a:off x="838200" y="1148036"/>
            <a:ext cx="10515600" cy="4812926"/>
          </a:xfrm>
        </p:spPr>
        <p:txBody>
          <a:bodyPr>
            <a:normAutofit/>
          </a:bodyPr>
          <a:lstStyle/>
          <a:p>
            <a:pPr marL="0" indent="0">
              <a:buNone/>
            </a:pPr>
            <a:r>
              <a:rPr lang="en-US" dirty="0"/>
              <a:t>Meðal starfa og starfsheita á sviði fjármála innan skipulagsheildar eru:</a:t>
            </a:r>
          </a:p>
          <a:p>
            <a:pPr marL="460375" indent="-195263"/>
            <a:r>
              <a:rPr lang="en-US" sz="2400" b="1" dirty="0"/>
              <a:t>Fjármálastjóri (CFO): </a:t>
            </a:r>
            <a:r>
              <a:rPr lang="en-US" sz="2400" dirty="0"/>
              <a:t>Æðsti stjórnandi fjármála og sá meðlimur yfirstjórnar sem ber heildarábyrgð á fjármálum skipulagsheildarinnar</a:t>
            </a:r>
          </a:p>
          <a:p>
            <a:pPr marL="460375" indent="-195263"/>
            <a:r>
              <a:rPr lang="en-US" sz="2400" b="1" dirty="0"/>
              <a:t>Framkvæmdastjóri fjármála: </a:t>
            </a:r>
            <a:r>
              <a:rPr lang="en-US" sz="2400" dirty="0"/>
              <a:t>Stjórnunarstaða á mið- eða yfirstjórnarsviði með ábyrgð á fjárstýringu og fjármálum fyrirtækisins</a:t>
            </a:r>
          </a:p>
          <a:p>
            <a:pPr marL="460375" indent="-195263"/>
            <a:r>
              <a:rPr lang="en-US" sz="2400" b="1" dirty="0"/>
              <a:t>Fjárstýringarstjóri: </a:t>
            </a:r>
            <a:r>
              <a:rPr lang="en-US" sz="2400" dirty="0"/>
              <a:t>Millistjórnandi sem ber ábyrgð á fjármögnun skipulagsheildarinnar, einkum ytri fjármögnun</a:t>
            </a:r>
          </a:p>
          <a:p>
            <a:pPr marL="460375" indent="-195263"/>
            <a:r>
              <a:rPr lang="en-US" sz="2400" b="1" dirty="0"/>
              <a:t>Fjármálastýringarstjóri: </a:t>
            </a:r>
            <a:r>
              <a:rPr lang="en-US" sz="2400" dirty="0"/>
              <a:t>Millistjórnandi sem ber ábyrgð á daglegum fjármálarekstri og færslu fjárhags- og/eða bókhaldsgagna</a:t>
            </a:r>
          </a:p>
          <a:p>
            <a:endParaRPr lang="en-US" dirty="0"/>
          </a:p>
        </p:txBody>
      </p:sp>
    </p:spTree>
    <p:extLst>
      <p:ext uri="{BB962C8B-B14F-4D97-AF65-F5344CB8AC3E}">
        <p14:creationId xmlns:p14="http://schemas.microsoft.com/office/powerpoint/2010/main" val="342599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746" y="279667"/>
            <a:ext cx="7889111" cy="535206"/>
          </a:xfrm>
        </p:spPr>
        <p:txBody>
          <a:bodyPr/>
          <a:lstStyle/>
          <a:p>
            <a:r>
              <a:rPr lang="en-US" dirty="0"/>
              <a:t>1.2 Námsmarkmið 1: Lýsa fjármálastarfseminni.</a:t>
            </a:r>
          </a:p>
        </p:txBody>
      </p:sp>
      <p:sp>
        <p:nvSpPr>
          <p:cNvPr id="3" name="Content Placeholder 2"/>
          <p:cNvSpPr>
            <a:spLocks noGrp="1"/>
          </p:cNvSpPr>
          <p:nvPr>
            <p:ph sz="quarter" idx="12"/>
          </p:nvPr>
        </p:nvSpPr>
        <p:spPr>
          <a:xfrm>
            <a:off x="838200" y="1181686"/>
            <a:ext cx="10515600" cy="3826294"/>
          </a:xfrm>
        </p:spPr>
        <p:txBody>
          <a:bodyPr>
            <a:noAutofit/>
          </a:bodyPr>
          <a:lstStyle/>
          <a:p>
            <a:pPr lvl="1"/>
            <a:r>
              <a:rPr lang="en-US" dirty="0"/>
              <a:t>Við gerð fjárhagsáætlana eru útbúin framvirk reikningsskil, svo sem rekstrarreikningar, sjóðstreymisyfirlit og efnahagsreikningar. </a:t>
            </a:r>
          </a:p>
          <a:p>
            <a:pPr lvl="1"/>
            <a:endParaRPr lang="en-US" dirty="0"/>
          </a:p>
          <a:p>
            <a:pPr lvl="1"/>
            <a:r>
              <a:rPr lang="en-US" dirty="0"/>
              <a:t>Þau veita viðmið til að meta hvort fyrirtækið stefni að því að ná markmiðum sínum eða fara fram úr þeim og vara við ef árangurinn er undir væntingum. </a:t>
            </a:r>
          </a:p>
          <a:p>
            <a:pPr lvl="1"/>
            <a:endParaRPr lang="en-US" dirty="0"/>
          </a:p>
          <a:p>
            <a:pPr lvl="1"/>
            <a:r>
              <a:rPr lang="en-US" dirty="0"/>
              <a:t>Allar deildir fyrirtækisins ættu að taka þátt í gerð fjárhagsáætlana til að ákvarða hvaðan fjármagn kemur, hvernig því verður ráðstafað og hvaða fjármögnun þarf til að ná markmiðum fyrirtækisins.</a:t>
            </a:r>
            <a:r>
              <a:rPr lang="en-US" sz="2800" dirty="0"/>
              <a:t> </a:t>
            </a:r>
          </a:p>
        </p:txBody>
      </p:sp>
    </p:spTree>
    <p:extLst>
      <p:ext uri="{BB962C8B-B14F-4D97-AF65-F5344CB8AC3E}">
        <p14:creationId xmlns:p14="http://schemas.microsoft.com/office/powerpoint/2010/main" val="1647367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196" y="16533"/>
            <a:ext cx="7844294" cy="1051040"/>
          </a:xfrm>
        </p:spPr>
        <p:txBody>
          <a:bodyPr>
            <a:noAutofit/>
          </a:bodyPr>
          <a:lstStyle/>
          <a:p>
            <a:r>
              <a:rPr lang="en-US" dirty="0"/>
              <a:t>1.3 Mikilvægi gagna og tækni</a:t>
            </a:r>
          </a:p>
        </p:txBody>
      </p:sp>
      <p:sp>
        <p:nvSpPr>
          <p:cNvPr id="3" name="Content Placeholder 2"/>
          <p:cNvSpPr>
            <a:spLocks noGrp="1"/>
          </p:cNvSpPr>
          <p:nvPr>
            <p:ph sz="quarter" idx="12"/>
          </p:nvPr>
        </p:nvSpPr>
        <p:spPr>
          <a:xfrm>
            <a:off x="838200" y="1097279"/>
            <a:ext cx="9242778" cy="5342021"/>
          </a:xfrm>
        </p:spPr>
        <p:txBody>
          <a:bodyPr>
            <a:noAutofit/>
          </a:bodyPr>
          <a:lstStyle/>
          <a:p>
            <a:pPr marL="0" indent="0">
              <a:buNone/>
            </a:pPr>
            <a:r>
              <a:rPr lang="en-US" dirty="0"/>
              <a:t>Til að sinna fjármálastarfsemi sinni þarf fyrirtæki gögn sem eru:</a:t>
            </a:r>
          </a:p>
          <a:p>
            <a:pPr marL="460375" indent="-195263"/>
            <a:r>
              <a:rPr lang="en-US" sz="2400" dirty="0"/>
              <a:t>Nákvæm</a:t>
            </a:r>
          </a:p>
          <a:p>
            <a:pPr marL="460375" indent="-195263"/>
            <a:r>
              <a:rPr lang="en-US" sz="2400" dirty="0"/>
              <a:t>Tímanleg</a:t>
            </a:r>
          </a:p>
          <a:p>
            <a:pPr marL="460375" indent="-195263"/>
            <a:r>
              <a:rPr lang="en-US" sz="2400" dirty="0"/>
              <a:t>Viðeigandi</a:t>
            </a:r>
          </a:p>
          <a:p>
            <a:pPr marL="0" indent="0">
              <a:buNone/>
            </a:pPr>
            <a:r>
              <a:rPr lang="en-US" sz="2400" dirty="0"/>
              <a:t>Stjórnendur reiða sig á gögn sem verða til innan fyrirtækisins til að mæla rekstrarárangur, bera hann saman við viðmið og taka reglulegar rekstrarákvarðanir.</a:t>
            </a:r>
            <a:r>
              <a:rPr lang="en-US" sz="2800" dirty="0"/>
              <a:t> </a:t>
            </a:r>
            <a:r>
              <a:rPr lang="en-US" sz="2600" dirty="0"/>
              <a:t> </a:t>
            </a:r>
          </a:p>
          <a:p>
            <a:pPr marL="0" indent="0">
              <a:buNone/>
            </a:pPr>
            <a:endParaRPr lang="en-US" dirty="0"/>
          </a:p>
        </p:txBody>
      </p:sp>
    </p:spTree>
    <p:extLst>
      <p:ext uri="{BB962C8B-B14F-4D97-AF65-F5344CB8AC3E}">
        <p14:creationId xmlns:p14="http://schemas.microsoft.com/office/powerpoint/2010/main" val="1464108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E913-1C45-0A49-82DB-917FF8CDF7E4}"/>
              </a:ext>
            </a:extLst>
          </p:cNvPr>
          <p:cNvSpPr>
            <a:spLocks noGrp="1"/>
          </p:cNvSpPr>
          <p:nvPr>
            <p:ph type="title"/>
          </p:nvPr>
        </p:nvSpPr>
        <p:spPr>
          <a:xfrm>
            <a:off x="402265" y="275266"/>
            <a:ext cx="10515600" cy="535420"/>
          </a:xfrm>
        </p:spPr>
        <p:txBody>
          <a:bodyPr>
            <a:normAutofit/>
          </a:bodyPr>
          <a:lstStyle/>
          <a:p>
            <a:r>
              <a:rPr lang="en-US" dirty="0"/>
              <a:t>1.3 Námsmarkmið 1: Lýsa hlutverki gagna í fjármálum.</a:t>
            </a:r>
            <a:endParaRPr lang="en-US" sz="2000" dirty="0">
              <a:solidFill>
                <a:srgbClr val="FF0000"/>
              </a:solidFill>
            </a:endParaRPr>
          </a:p>
        </p:txBody>
      </p:sp>
      <p:sp>
        <p:nvSpPr>
          <p:cNvPr id="3" name="Content Placeholder 2">
            <a:extLst>
              <a:ext uri="{FF2B5EF4-FFF2-40B4-BE49-F238E27FC236}">
                <a16:creationId xmlns:a16="http://schemas.microsoft.com/office/drawing/2014/main" id="{54DC5F3D-01A3-1749-AB51-A084908F860A}"/>
              </a:ext>
            </a:extLst>
          </p:cNvPr>
          <p:cNvSpPr>
            <a:spLocks noGrp="1"/>
          </p:cNvSpPr>
          <p:nvPr>
            <p:ph sz="quarter" idx="12"/>
          </p:nvPr>
        </p:nvSpPr>
        <p:spPr>
          <a:xfrm>
            <a:off x="838200" y="1011383"/>
            <a:ext cx="10515600" cy="4619396"/>
          </a:xfrm>
        </p:spPr>
        <p:txBody>
          <a:bodyPr>
            <a:normAutofit fontScale="92500" lnSpcReduction="10000"/>
          </a:bodyPr>
          <a:lstStyle/>
          <a:p>
            <a:pPr marL="0" indent="0">
              <a:buNone/>
            </a:pPr>
            <a:r>
              <a:rPr lang="en-US" sz="3000" dirty="0"/>
              <a:t>Söguleg gögn eru lögð til grundvallar</a:t>
            </a:r>
          </a:p>
          <a:p>
            <a:pPr marL="460375" indent="-195263">
              <a:lnSpc>
                <a:spcPct val="100000"/>
              </a:lnSpc>
            </a:pPr>
            <a:r>
              <a:rPr lang="en-US" sz="2600" dirty="0"/>
              <a:t>fjárhagsáætlunum fyrirtækis, </a:t>
            </a:r>
          </a:p>
          <a:p>
            <a:pPr marL="460375" indent="-195263">
              <a:lnSpc>
                <a:spcPct val="100000"/>
              </a:lnSpc>
            </a:pPr>
            <a:r>
              <a:rPr lang="en-US" sz="2600" dirty="0"/>
              <a:t>spám og tengdum fjármálagreiningum og</a:t>
            </a:r>
          </a:p>
          <a:p>
            <a:pPr marL="460375" indent="-195263">
              <a:lnSpc>
                <a:spcPct val="100000"/>
              </a:lnSpc>
            </a:pPr>
            <a:r>
              <a:rPr lang="en-US" sz="2600" dirty="0"/>
              <a:t>áætlanagerð um fjárfestingar í fastafjármunum. </a:t>
            </a:r>
          </a:p>
          <a:p>
            <a:pPr marL="0" indent="0">
              <a:buNone/>
            </a:pPr>
            <a:endParaRPr lang="en-US" sz="3000" dirty="0"/>
          </a:p>
          <a:p>
            <a:pPr marL="0" indent="0">
              <a:buNone/>
            </a:pPr>
            <a:r>
              <a:rPr lang="en-US" sz="3000" dirty="0"/>
              <a:t>Ytri hagaðilar þurfa gögn frá fyrirtækinu til að taka </a:t>
            </a:r>
          </a:p>
          <a:p>
            <a:pPr marL="460375" indent="-195263"/>
            <a:r>
              <a:rPr lang="en-US" sz="2600" dirty="0"/>
              <a:t>fjárfestingarákvarðanir,	</a:t>
            </a:r>
          </a:p>
          <a:p>
            <a:pPr marL="460375" indent="-195263"/>
            <a:r>
              <a:rPr lang="en-US" sz="2600" dirty="0"/>
              <a:t>lánveitingarákvarðanir, </a:t>
            </a:r>
          </a:p>
          <a:p>
            <a:pPr marL="460375" indent="-195263"/>
            <a:r>
              <a:rPr lang="en-US" sz="2600" dirty="0"/>
              <a:t>ákvarðanir um eftirlit og </a:t>
            </a:r>
          </a:p>
          <a:p>
            <a:pPr marL="460375" indent="-195263"/>
            <a:r>
              <a:rPr lang="en-US" sz="2600" dirty="0"/>
              <a:t>margar aðrar ákvarðanir.</a:t>
            </a:r>
          </a:p>
          <a:p>
            <a:pPr marL="0" indent="0">
              <a:buNone/>
            </a:pPr>
            <a:endParaRPr lang="en-US" sz="2400" dirty="0"/>
          </a:p>
        </p:txBody>
      </p:sp>
    </p:spTree>
    <p:extLst>
      <p:ext uri="{BB962C8B-B14F-4D97-AF65-F5344CB8AC3E}">
        <p14:creationId xmlns:p14="http://schemas.microsoft.com/office/powerpoint/2010/main" val="2461089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4F3F-7366-FC46-9BA1-F8DCB1B43F76}"/>
              </a:ext>
            </a:extLst>
          </p:cNvPr>
          <p:cNvSpPr>
            <a:spLocks noGrp="1"/>
          </p:cNvSpPr>
          <p:nvPr>
            <p:ph type="title"/>
          </p:nvPr>
        </p:nvSpPr>
        <p:spPr>
          <a:xfrm>
            <a:off x="763772" y="117292"/>
            <a:ext cx="8831784" cy="955674"/>
          </a:xfrm>
        </p:spPr>
        <p:txBody>
          <a:bodyPr>
            <a:normAutofit/>
          </a:bodyPr>
          <a:lstStyle/>
          <a:p>
            <a:r>
              <a:rPr lang="en-US" dirty="0"/>
              <a:t>1.3 Námsmarkmið 2: Telja upp og lýsa mismunandi tegundum fyrirtækja</a:t>
            </a:r>
            <a:br>
              <a:rPr lang="en-US" dirty="0"/>
            </a:br>
            <a:r>
              <a:rPr lang="en-US" dirty="0"/>
              <a:t>gagna sem eru tiltækar.</a:t>
            </a:r>
          </a:p>
        </p:txBody>
      </p:sp>
      <p:sp>
        <p:nvSpPr>
          <p:cNvPr id="7" name="Content Placeholder 2">
            <a:extLst>
              <a:ext uri="{FF2B5EF4-FFF2-40B4-BE49-F238E27FC236}">
                <a16:creationId xmlns:a16="http://schemas.microsoft.com/office/drawing/2014/main" id="{C25CCE76-2442-A94B-81AA-3B766BA2C727}"/>
              </a:ext>
            </a:extLst>
          </p:cNvPr>
          <p:cNvSpPr>
            <a:spLocks noGrp="1"/>
          </p:cNvSpPr>
          <p:nvPr>
            <p:ph sz="quarter" idx="12"/>
          </p:nvPr>
        </p:nvSpPr>
        <p:spPr>
          <a:xfrm>
            <a:off x="838200" y="1320800"/>
            <a:ext cx="10515600" cy="4346222"/>
          </a:xfrm>
        </p:spPr>
        <p:txBody>
          <a:bodyPr>
            <a:noAutofit/>
          </a:bodyPr>
          <a:lstStyle/>
          <a:p>
            <a:pPr marL="0" indent="0" fontAlgn="base">
              <a:buNone/>
            </a:pPr>
            <a:r>
              <a:rPr lang="en-US" dirty="0"/>
              <a:t>Fyrirtæki í almennri eigu taka saman gögn og útbúa þrjú mikilvæg </a:t>
            </a:r>
            <a:r>
              <a:rPr lang="en-US" b="1" dirty="0"/>
              <a:t>reikningsskil </a:t>
            </a:r>
            <a:r>
              <a:rPr lang="en-US" dirty="0"/>
              <a:t>sem öllum fjárfestum eru gerð aðgengileg:</a:t>
            </a:r>
          </a:p>
          <a:p>
            <a:pPr marL="514350" lvl="0" indent="-514350" fontAlgn="base">
              <a:buFont typeface="+mj-lt"/>
              <a:buAutoNum type="arabicPeriod"/>
            </a:pPr>
            <a:r>
              <a:rPr lang="en-US" sz="2400" dirty="0"/>
              <a:t>Í </a:t>
            </a:r>
            <a:r>
              <a:rPr lang="en-US" sz="2400" b="1" dirty="0"/>
              <a:t>rekstrarreikningi </a:t>
            </a:r>
            <a:r>
              <a:rPr lang="en-US" sz="2400" dirty="0"/>
              <a:t>eru tekjur og gjöld dregin saman fyrir tiltekið tímabil. Rekstrarreikningar skráðra félaga eru birtir árlega og ársfjórðungslega. </a:t>
            </a:r>
          </a:p>
          <a:p>
            <a:pPr marL="514350" lvl="0" indent="-514350" fontAlgn="base">
              <a:buFont typeface="+mj-lt"/>
              <a:buAutoNum type="arabicPeriod"/>
            </a:pPr>
            <a:r>
              <a:rPr lang="en-US" sz="2400" dirty="0"/>
              <a:t>Í</a:t>
            </a:r>
            <a:r>
              <a:rPr lang="en-US" sz="2400" b="1" dirty="0"/>
              <a:t> sjóðstreymisyfirlitum </a:t>
            </a:r>
            <a:r>
              <a:rPr lang="en-US" sz="2400" dirty="0"/>
              <a:t>koma fram raunverulegar uppsprettur og ráðstöfun handbærs fjár á tilteknu tímabili. </a:t>
            </a:r>
          </a:p>
          <a:p>
            <a:pPr marL="514350" lvl="0" indent="-514350" fontAlgn="base">
              <a:buFont typeface="+mj-lt"/>
              <a:buAutoNum type="arabicPeriod"/>
            </a:pPr>
            <a:r>
              <a:rPr lang="en-US" sz="2400" dirty="0"/>
              <a:t>Í</a:t>
            </a:r>
            <a:r>
              <a:rPr lang="en-US" sz="2400" b="1" dirty="0"/>
              <a:t> efnahagsreikningum </a:t>
            </a:r>
            <a:r>
              <a:rPr lang="en-US" sz="2400" dirty="0"/>
              <a:t>koma fram eignir, skuldir og eigið fé á tilteknum degi. </a:t>
            </a:r>
          </a:p>
          <a:p>
            <a:pPr marL="0" indent="0">
              <a:buNone/>
            </a:pPr>
            <a:endParaRPr lang="en-US" dirty="0"/>
          </a:p>
        </p:txBody>
      </p:sp>
    </p:spTree>
    <p:extLst>
      <p:ext uri="{BB962C8B-B14F-4D97-AF65-F5344CB8AC3E}">
        <p14:creationId xmlns:p14="http://schemas.microsoft.com/office/powerpoint/2010/main" val="3141300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1D1F3-83F2-804B-B3ED-2112C782D4A0}"/>
              </a:ext>
            </a:extLst>
          </p:cNvPr>
          <p:cNvSpPr>
            <a:spLocks noGrp="1"/>
          </p:cNvSpPr>
          <p:nvPr>
            <p:ph type="title"/>
          </p:nvPr>
        </p:nvSpPr>
        <p:spPr>
          <a:xfrm>
            <a:off x="838200" y="401415"/>
            <a:ext cx="10515600" cy="535420"/>
          </a:xfrm>
        </p:spPr>
        <p:txBody>
          <a:bodyPr/>
          <a:lstStyle/>
          <a:p>
            <a:r>
              <a:rPr lang="en-US" dirty="0"/>
              <a:t>1.4 Námsmarkmið 1: Lýsa núverandi atvinnutækifærum á sviði fjármála.</a:t>
            </a:r>
          </a:p>
        </p:txBody>
      </p:sp>
      <p:sp>
        <p:nvSpPr>
          <p:cNvPr id="3" name="Content Placeholder 2">
            <a:extLst>
              <a:ext uri="{FF2B5EF4-FFF2-40B4-BE49-F238E27FC236}">
                <a16:creationId xmlns:a16="http://schemas.microsoft.com/office/drawing/2014/main" id="{DECAF7AE-13B1-904E-9DD8-E8992F0CD0D1}"/>
              </a:ext>
            </a:extLst>
          </p:cNvPr>
          <p:cNvSpPr>
            <a:spLocks noGrp="1"/>
          </p:cNvSpPr>
          <p:nvPr>
            <p:ph sz="quarter" idx="12"/>
          </p:nvPr>
        </p:nvSpPr>
        <p:spPr>
          <a:xfrm>
            <a:off x="933893" y="983848"/>
            <a:ext cx="8965557" cy="4679270"/>
          </a:xfrm>
        </p:spPr>
        <p:txBody>
          <a:bodyPr>
            <a:normAutofit fontScale="92500" lnSpcReduction="20000"/>
          </a:bodyPr>
          <a:lstStyle/>
          <a:p>
            <a:pPr marL="0" indent="0">
              <a:buNone/>
            </a:pPr>
            <a:r>
              <a:rPr lang="en-US" sz="3000" dirty="0"/>
              <a:t>Starfsmöguleikar á sviði fjármála eru fjölmargir og fjölbreyttir. Samkvæmt bandarísku vinnumálastofnuninni* eru laun í fjármálastörfum yfir meðallagi og búist er við fjölgun starfa. Meðal núverandi atvinnutækifæra eru:</a:t>
            </a:r>
          </a:p>
          <a:p>
            <a:pPr marL="465138" lvl="0" indent="-222250"/>
            <a:r>
              <a:rPr lang="en-US" sz="2600" b="1" dirty="0"/>
              <a:t>Fjármálastjórar </a:t>
            </a:r>
            <a:r>
              <a:rPr lang="en-US" sz="2600" dirty="0"/>
              <a:t>hafa umsjón með og útbúa skýrslur um fjárþörf skipulagsheildar og ráðstöfun fjármuna hennar.</a:t>
            </a:r>
          </a:p>
          <a:p>
            <a:pPr marL="465138" lvl="0" indent="-222250"/>
            <a:r>
              <a:rPr lang="en-US" sz="2600" b="1" dirty="0"/>
              <a:t>Starfsfólk fjárfestatengsla </a:t>
            </a:r>
            <a:r>
              <a:rPr lang="en-US" sz="2600" dirty="0"/>
              <a:t>tekur saman og kynnir fjárhagsgögn fyrirtækisins fyrir fjárfestum og öðrum hagaðilum.</a:t>
            </a:r>
          </a:p>
          <a:p>
            <a:pPr marL="465138" lvl="0" indent="-222250"/>
            <a:r>
              <a:rPr lang="en-US" sz="2600" b="1" dirty="0"/>
              <a:t>Sérfræðingar í fjárhagsáætlunum</a:t>
            </a:r>
            <a:r>
              <a:rPr lang="en-US" sz="2600" dirty="0"/>
              <a:t> fara yfir, skipuleggja og meta fjármálastarfsemi skipulagsheildar.</a:t>
            </a:r>
          </a:p>
          <a:p>
            <a:pPr marL="465138" lvl="0" indent="-222250"/>
            <a:r>
              <a:rPr lang="en-US" sz="2600" b="1" dirty="0"/>
              <a:t>Lánshæfissérfræðingar</a:t>
            </a:r>
            <a:r>
              <a:rPr lang="en-US" sz="2600" dirty="0"/>
              <a:t> meta fjárhagsupplýsingar til að ákvarða lánshæfi viðskiptavina og starfa yfirleitt hjá viðskipta- og fjárfestingarbönkum, sparisjóðum eða lánshæfismatsfyrirtækjum á borð við Moody’s, Fitch eða Standard and Poor’s.</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EF214048-09ED-FC45-AF04-CD37F25BEB57}"/>
              </a:ext>
            </a:extLst>
          </p:cNvPr>
          <p:cNvSpPr txBox="1"/>
          <p:nvPr/>
        </p:nvSpPr>
        <p:spPr>
          <a:xfrm>
            <a:off x="933894" y="5663118"/>
            <a:ext cx="7274442" cy="923330"/>
          </a:xfrm>
          <a:prstGeom prst="rect">
            <a:avLst/>
          </a:prstGeom>
          <a:noFill/>
        </p:spPr>
        <p:txBody>
          <a:bodyPr wrap="square" rtlCol="0">
            <a:spAutoFit/>
          </a:bodyPr>
          <a:lstStyle/>
          <a:p>
            <a:r>
              <a:rPr lang="en-US" dirty="0"/>
              <a:t>*Vinnumálastofnun Bandaríkjanna, </a:t>
            </a:r>
            <a:r>
              <a:rPr lang="en-US" i="1" dirty="0"/>
              <a:t>Handbók um atvinnuhorfur</a:t>
            </a:r>
            <a:r>
              <a:rPr lang="en-US" dirty="0"/>
              <a:t>, </a:t>
            </a:r>
            <a:r>
              <a:rPr lang="en-US" dirty="0">
                <a:hlinkClick r:id="rId2"/>
              </a:rPr>
              <a:t>https://www.bls.gov/ooh/business-and-financial/home.htm</a:t>
            </a:r>
            <a:r>
              <a:rPr lang="en-US" dirty="0"/>
              <a:t> </a:t>
            </a:r>
          </a:p>
          <a:p>
            <a:endParaRPr lang="en-US" dirty="0"/>
          </a:p>
        </p:txBody>
      </p:sp>
    </p:spTree>
    <p:extLst>
      <p:ext uri="{BB962C8B-B14F-4D97-AF65-F5344CB8AC3E}">
        <p14:creationId xmlns:p14="http://schemas.microsoft.com/office/powerpoint/2010/main" val="2070596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72874"/>
            <a:ext cx="8340524" cy="867639"/>
          </a:xfrm>
        </p:spPr>
        <p:txBody>
          <a:bodyPr>
            <a:normAutofit/>
          </a:bodyPr>
          <a:lstStyle/>
          <a:p>
            <a:r>
              <a:rPr lang="en-US" dirty="0"/>
              <a:t>1.4 Hæfniviðmið 1: Lýsa núverandi atvinnutækifærum í fjármálum.</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499190"/>
            <a:ext cx="10789118" cy="5085049"/>
          </a:xfrm>
        </p:spPr>
        <p:txBody>
          <a:bodyPr>
            <a:noAutofit/>
          </a:bodyPr>
          <a:lstStyle/>
          <a:p>
            <a:pPr marL="465138" lvl="0" indent="-222250"/>
            <a:r>
              <a:rPr lang="en-US" sz="2400" b="1" dirty="0"/>
              <a:t>Fjármálagreinendur </a:t>
            </a:r>
            <a:r>
              <a:rPr lang="en-US" sz="2400" dirty="0"/>
              <a:t>safna og greina gögn til að skipuleggja framtíðarstarfsemi og meta fyrri ákvarðanir.</a:t>
            </a:r>
          </a:p>
          <a:p>
            <a:pPr marL="465138" lvl="0" indent="-222250"/>
            <a:r>
              <a:rPr lang="en-US" sz="2400" b="1" dirty="0"/>
              <a:t>Fjármálaráðgjafar einstaklinga </a:t>
            </a:r>
            <a:r>
              <a:rPr lang="en-US" sz="2400" dirty="0"/>
              <a:t>veita viðskiptavinum ráðgjöf um fjárhagsáætlanir til skamms, meðallangs og langs tíma.</a:t>
            </a:r>
          </a:p>
          <a:p>
            <a:pPr marL="465138" lvl="0" indent="-222250"/>
            <a:r>
              <a:rPr lang="en-US" sz="2400" b="1" dirty="0"/>
              <a:t>Lánafulltrúar </a:t>
            </a:r>
            <a:r>
              <a:rPr lang="en-US" sz="2400" dirty="0"/>
              <a:t>afla og afgreiða lánsumsóknir og starfa yfirleitt hjá fjármálastofnunum á borð við viðskiptabanka.</a:t>
            </a:r>
          </a:p>
          <a:p>
            <a:pPr marL="465138" lvl="0" indent="-222250"/>
            <a:r>
              <a:rPr lang="en-US" sz="2400" b="1" dirty="0"/>
              <a:t>Vátryggingaráðgjafar </a:t>
            </a:r>
            <a:r>
              <a:rPr lang="en-US" sz="2400" dirty="0"/>
              <a:t>meta áhættu og verðleggja vátryggingar, svo sem líf-, eigna- og slysatryggingar.</a:t>
            </a:r>
          </a:p>
          <a:p>
            <a:pPr marL="465138" lvl="0" indent="-222250"/>
            <a:r>
              <a:rPr lang="en-US" sz="2400" b="1" dirty="0"/>
              <a:t>Eftirlitsmenn fjármálastofnana </a:t>
            </a:r>
            <a:r>
              <a:rPr lang="en-US" sz="2400" dirty="0"/>
              <a:t>meta og hafa eftirlit með starfsemi innlánsstofnana til að tryggja að starfshættir þeirra séu viðeigandi.</a:t>
            </a:r>
          </a:p>
          <a:p>
            <a:pPr marL="465138" indent="-222250"/>
            <a:r>
              <a:rPr lang="en-US" sz="2400" b="1" dirty="0"/>
              <a:t>Prófessorar í fjármálum </a:t>
            </a:r>
            <a:r>
              <a:rPr lang="en-US" sz="2400" dirty="0"/>
              <a:t>kenna á háskólastigi, stunda rannsóknir í hagfræði og fjármálum og leggja samfélaginu lið með stjórnarsetu og sérfræðiþekkingu á fjármálum.</a:t>
            </a:r>
          </a:p>
        </p:txBody>
      </p:sp>
      <p:sp>
        <p:nvSpPr>
          <p:cNvPr id="4" name="TextBox 3">
            <a:extLst>
              <a:ext uri="{FF2B5EF4-FFF2-40B4-BE49-F238E27FC236}">
                <a16:creationId xmlns:a16="http://schemas.microsoft.com/office/drawing/2014/main" id="{AF4AA7DA-869B-7644-9C26-DBF31BBB6F3A}"/>
              </a:ext>
            </a:extLst>
          </p:cNvPr>
          <p:cNvSpPr txBox="1"/>
          <p:nvPr/>
        </p:nvSpPr>
        <p:spPr>
          <a:xfrm>
            <a:off x="935665" y="956930"/>
            <a:ext cx="7070651" cy="523220"/>
          </a:xfrm>
          <a:prstGeom prst="rect">
            <a:avLst/>
          </a:prstGeom>
          <a:noFill/>
        </p:spPr>
        <p:txBody>
          <a:bodyPr wrap="square" rtlCol="0">
            <a:spAutoFit/>
          </a:bodyPr>
          <a:lstStyle/>
          <a:p>
            <a:r>
              <a:rPr lang="en-US" sz="2800" dirty="0"/>
              <a:t>Núverandi atvinnutækifæri, framhald:</a:t>
            </a:r>
          </a:p>
        </p:txBody>
      </p:sp>
    </p:spTree>
    <p:extLst>
      <p:ext uri="{BB962C8B-B14F-4D97-AF65-F5344CB8AC3E}">
        <p14:creationId xmlns:p14="http://schemas.microsoft.com/office/powerpoint/2010/main" val="378524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a:xfrm>
            <a:off x="838200" y="91659"/>
            <a:ext cx="8340524" cy="867639"/>
          </a:xfrm>
        </p:spPr>
        <p:txBody>
          <a:bodyPr>
            <a:normAutofit/>
          </a:bodyPr>
          <a:lstStyle/>
          <a:p>
            <a:r>
              <a:rPr lang="en-US" dirty="0"/>
              <a:t>1.5 Markaðir og markaðsaðilar</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361320"/>
            <a:ext cx="10515600" cy="4904726"/>
          </a:xfrm>
        </p:spPr>
        <p:txBody>
          <a:bodyPr>
            <a:normAutofit/>
          </a:bodyPr>
          <a:lstStyle/>
          <a:p>
            <a:pPr marL="0" indent="0">
              <a:buNone/>
            </a:pPr>
            <a:r>
              <a:rPr lang="en-US" dirty="0"/>
              <a:t>Hæfniviðmið 1: Þekkja frummarkaði og eftirmarkaði.</a:t>
            </a:r>
          </a:p>
          <a:p>
            <a:pPr lvl="1"/>
            <a:r>
              <a:rPr lang="en-US" dirty="0"/>
              <a:t>Ræðst af því </a:t>
            </a:r>
            <a:r>
              <a:rPr lang="en-US" b="1" dirty="0"/>
              <a:t>hvenær</a:t>
            </a:r>
            <a:r>
              <a:rPr lang="en-US" dirty="0"/>
              <a:t>,</a:t>
            </a:r>
            <a:r>
              <a:rPr lang="en-US" b="1" dirty="0"/>
              <a:t> en ekki hvar</a:t>
            </a:r>
            <a:r>
              <a:rPr lang="en-US" dirty="0"/>
              <a:t> verðbréfin eru seld.</a:t>
            </a:r>
          </a:p>
          <a:p>
            <a:pPr lvl="1"/>
            <a:r>
              <a:rPr lang="en-US" dirty="0"/>
              <a:t>Á frummarkaði selur útgefandi verðbréf í fyrsta sinn.</a:t>
            </a:r>
          </a:p>
          <a:p>
            <a:pPr lvl="1"/>
            <a:r>
              <a:rPr lang="en-US" dirty="0"/>
              <a:t>Á eftirmarkaði eiga fjárfestar viðskipti með verðbréf sín á milli.</a:t>
            </a:r>
          </a:p>
          <a:p>
            <a:pPr marL="0" indent="0">
              <a:buNone/>
            </a:pPr>
            <a:endParaRPr lang="en-US" dirty="0"/>
          </a:p>
          <a:p>
            <a:pPr marL="0" indent="0">
              <a:buNone/>
            </a:pPr>
            <a:r>
              <a:rPr lang="en-US" dirty="0"/>
              <a:t>Hæfniviðmið 2: Þekkja helstu markaðsaðila. </a:t>
            </a:r>
          </a:p>
          <a:p>
            <a:pPr marL="692150"/>
            <a:r>
              <a:rPr lang="en-US" sz="2400" dirty="0"/>
              <a:t>Aðilar sem leiða saman kaupendur og seljendur í viðskiptum</a:t>
            </a:r>
          </a:p>
          <a:p>
            <a:pPr marL="1149350" lvl="1"/>
            <a:r>
              <a:rPr lang="en-US" sz="2000" b="1" dirty="0">
                <a:solidFill>
                  <a:schemeClr val="accent3"/>
                </a:solidFill>
              </a:rPr>
              <a:t>Verðbréfamiðlarar</a:t>
            </a:r>
            <a:r>
              <a:rPr lang="en-US" sz="2000" dirty="0">
                <a:solidFill>
                  <a:schemeClr val="accent3"/>
                </a:solidFill>
              </a:rPr>
              <a:t> leitast við að koma á viðskiptum með því að leiða saman kaupanda og seljanda. </a:t>
            </a:r>
          </a:p>
          <a:p>
            <a:pPr marL="1149350" lvl="1"/>
            <a:r>
              <a:rPr lang="en-US" sz="2000" b="1" dirty="0">
                <a:solidFill>
                  <a:schemeClr val="accent3"/>
                </a:solidFill>
              </a:rPr>
              <a:t>Verðbréfasalar</a:t>
            </a:r>
            <a:r>
              <a:rPr lang="en-US" sz="2000" dirty="0">
                <a:solidFill>
                  <a:schemeClr val="accent3"/>
                </a:solidFill>
              </a:rPr>
              <a:t> eiga undirliggjandi eign og geta hvenær sem er keypt af seljanda eða selt kaupanda</a:t>
            </a:r>
            <a:r>
              <a:rPr lang="en-US" sz="2000" dirty="0">
                <a:solidFill>
                  <a:schemeClr val="tx1"/>
                </a:solidFill>
              </a:rPr>
              <a:t>. </a:t>
            </a:r>
          </a:p>
          <a:p>
            <a:endParaRPr lang="en-US" dirty="0"/>
          </a:p>
        </p:txBody>
      </p:sp>
    </p:spTree>
    <p:extLst>
      <p:ext uri="{BB962C8B-B14F-4D97-AF65-F5344CB8AC3E}">
        <p14:creationId xmlns:p14="http://schemas.microsoft.com/office/powerpoint/2010/main" val="1014234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1.5 Hæfniviðmið 2: Þekkja helstu markaðsaðila.</a:t>
            </a:r>
          </a:p>
        </p:txBody>
      </p:sp>
      <p:pic>
        <p:nvPicPr>
          <p:cNvPr id="5" name="Picture 4" descr="Flowchart of a secondary market, which is classified into broker markets and dealer markets. The broker markets are further classified into national and regional exchanges. Examples of the national exchanges are the New York Stock Exchange and the American Stock Exchange. Examples of the regional exchanges are Boston, Chicago, National, and Philadelphia. The Dealer markets are classified into NASDAQ and OTC. Examples of the NASDAQ are the NASDAQ Global Selec Market, NADAQ National Market, and the NASDAQ Capital Market. Examples of the dealer markets are the OTC Bulletin Board or the O T C B B and the Pink Sheets.."/>
          <p:cNvPicPr>
            <a:picLocks noChangeAspect="1"/>
          </p:cNvPicPr>
          <p:nvPr/>
        </p:nvPicPr>
        <p:blipFill>
          <a:blip r:embed="rId3"/>
          <a:stretch>
            <a:fillRect/>
          </a:stretch>
        </p:blipFill>
        <p:spPr>
          <a:xfrm>
            <a:off x="2245418" y="1525837"/>
            <a:ext cx="7927309" cy="3806326"/>
          </a:xfrm>
          <a:prstGeom prst="rect">
            <a:avLst/>
          </a:prstGeom>
        </p:spPr>
      </p:pic>
      <p:sp>
        <p:nvSpPr>
          <p:cNvPr id="3" name="TextBox 2">
            <a:extLst>
              <a:ext uri="{FF2B5EF4-FFF2-40B4-BE49-F238E27FC236}">
                <a16:creationId xmlns:a16="http://schemas.microsoft.com/office/drawing/2014/main" id="{A757C380-7967-334A-B9A2-752445017B70}"/>
              </a:ext>
            </a:extLst>
          </p:cNvPr>
          <p:cNvSpPr txBox="1"/>
          <p:nvPr/>
        </p:nvSpPr>
        <p:spPr>
          <a:xfrm>
            <a:off x="4454354" y="5719446"/>
            <a:ext cx="3283291" cy="338554"/>
          </a:xfrm>
          <a:prstGeom prst="rect">
            <a:avLst/>
          </a:prstGeom>
          <a:noFill/>
        </p:spPr>
        <p:txBody>
          <a:bodyPr wrap="square" rtlCol="0">
            <a:spAutoFit/>
          </a:bodyPr>
          <a:lstStyle/>
          <a:p>
            <a:r>
              <a:rPr lang="en-US" sz="1600" b="1" dirty="0"/>
              <a:t>Mynd 1.7</a:t>
            </a:r>
            <a:r>
              <a:rPr lang="en-US" sz="1600" dirty="0"/>
              <a:t> Markaðir verðbréfamiðlara og verðbréfasala</a:t>
            </a:r>
          </a:p>
        </p:txBody>
      </p:sp>
    </p:spTree>
    <p:extLst>
      <p:ext uri="{BB962C8B-B14F-4D97-AF65-F5344CB8AC3E}">
        <p14:creationId xmlns:p14="http://schemas.microsoft.com/office/powerpoint/2010/main" val="2677649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788" y="279666"/>
            <a:ext cx="10515600" cy="535420"/>
          </a:xfrm>
        </p:spPr>
        <p:txBody>
          <a:bodyPr/>
          <a:lstStyle/>
          <a:p>
            <a:r>
              <a:rPr lang="en-US" dirty="0"/>
              <a:t>1.6 Hæfniviðmið 1: Skilgreina rekstrarhagfræði og þjóðhagfræði.</a:t>
            </a:r>
          </a:p>
        </p:txBody>
      </p:sp>
      <p:sp>
        <p:nvSpPr>
          <p:cNvPr id="3" name="Content Placeholder 2"/>
          <p:cNvSpPr>
            <a:spLocks noGrp="1"/>
          </p:cNvSpPr>
          <p:nvPr>
            <p:ph sz="quarter" idx="12"/>
          </p:nvPr>
        </p:nvSpPr>
        <p:spPr>
          <a:xfrm>
            <a:off x="838200" y="1011382"/>
            <a:ext cx="10515600" cy="4802395"/>
          </a:xfrm>
        </p:spPr>
        <p:txBody>
          <a:bodyPr>
            <a:normAutofit/>
          </a:bodyPr>
          <a:lstStyle/>
          <a:p>
            <a:pPr marL="0" indent="0">
              <a:buNone/>
            </a:pPr>
            <a:r>
              <a:rPr lang="en-US" b="1" dirty="0"/>
              <a:t>Rekstrarhagfræði</a:t>
            </a:r>
          </a:p>
          <a:p>
            <a:r>
              <a:rPr lang="en-US" sz="2400" dirty="0"/>
              <a:t>Fjallar um ákvarðanir fyrirtækja, einstaklinga og stofnana um ráðstöfun auðlinda og verðmyndun</a:t>
            </a:r>
          </a:p>
          <a:p>
            <a:r>
              <a:rPr lang="en-US" sz="2400" dirty="0"/>
              <a:t>Eykur skilning á hvötum og hegðun, vali og neyslu neytenda og framboði og eftirspurn</a:t>
            </a:r>
          </a:p>
          <a:p>
            <a:pPr marL="0" indent="0">
              <a:buNone/>
            </a:pPr>
            <a:endParaRPr lang="en-US" b="1" dirty="0"/>
          </a:p>
          <a:p>
            <a:pPr marL="0" indent="0">
              <a:buNone/>
            </a:pPr>
            <a:r>
              <a:rPr lang="en-US" b="1" dirty="0"/>
              <a:t>Þjóðhagfræði</a:t>
            </a:r>
          </a:p>
          <a:p>
            <a:r>
              <a:rPr lang="en-US" sz="2400" dirty="0"/>
              <a:t>Fjallar um hagkerfið í heild, meðal annars verðbólgu, tekjur, hagvöxt og atvinnuleysi</a:t>
            </a:r>
          </a:p>
        </p:txBody>
      </p:sp>
    </p:spTree>
    <p:extLst>
      <p:ext uri="{BB962C8B-B14F-4D97-AF65-F5344CB8AC3E}">
        <p14:creationId xmlns:p14="http://schemas.microsoft.com/office/powerpoint/2010/main" val="1992400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E913-1C45-0A49-82DB-917FF8CDF7E4}"/>
              </a:ext>
            </a:extLst>
          </p:cNvPr>
          <p:cNvSpPr>
            <a:spLocks noGrp="1"/>
          </p:cNvSpPr>
          <p:nvPr>
            <p:ph type="title"/>
          </p:nvPr>
        </p:nvSpPr>
        <p:spPr>
          <a:xfrm>
            <a:off x="731666" y="271124"/>
            <a:ext cx="10515600" cy="535420"/>
          </a:xfrm>
        </p:spPr>
        <p:txBody>
          <a:bodyPr>
            <a:normAutofit/>
          </a:bodyPr>
          <a:lstStyle/>
          <a:p>
            <a:r>
              <a:rPr lang="en-US" dirty="0"/>
              <a:t>1.7 Hæfniviðmið 1: Greina á milli peningamarkaða og fjármagnsmarkaða. </a:t>
            </a:r>
          </a:p>
        </p:txBody>
      </p:sp>
      <p:sp>
        <p:nvSpPr>
          <p:cNvPr id="3" name="Content Placeholder 2">
            <a:extLst>
              <a:ext uri="{FF2B5EF4-FFF2-40B4-BE49-F238E27FC236}">
                <a16:creationId xmlns:a16="http://schemas.microsoft.com/office/drawing/2014/main" id="{54DC5F3D-01A3-1749-AB51-A084908F860A}"/>
              </a:ext>
            </a:extLst>
          </p:cNvPr>
          <p:cNvSpPr>
            <a:spLocks noGrp="1"/>
          </p:cNvSpPr>
          <p:nvPr>
            <p:ph sz="quarter" idx="12"/>
          </p:nvPr>
        </p:nvSpPr>
        <p:spPr>
          <a:xfrm>
            <a:off x="838200" y="1011382"/>
            <a:ext cx="10515600" cy="4840777"/>
          </a:xfrm>
        </p:spPr>
        <p:txBody>
          <a:bodyPr>
            <a:normAutofit/>
          </a:bodyPr>
          <a:lstStyle/>
          <a:p>
            <a:pPr marL="0" indent="0">
              <a:buNone/>
            </a:pPr>
            <a:r>
              <a:rPr lang="en-US" dirty="0"/>
              <a:t>Sá </a:t>
            </a:r>
            <a:r>
              <a:rPr lang="en-US" b="1" dirty="0"/>
              <a:t>peningamarkaður</a:t>
            </a:r>
            <a:r>
              <a:rPr lang="en-US" dirty="0"/>
              <a:t> er markaður fyrir skammtímafjármálagerninga sem eru áhættulitlir og auðseljanlegir, meðal annars:</a:t>
            </a:r>
          </a:p>
          <a:p>
            <a:pPr lvl="1"/>
            <a:r>
              <a:rPr lang="en-US" dirty="0"/>
              <a:t>Ríkisvíxlar (T-bills)</a:t>
            </a:r>
          </a:p>
          <a:p>
            <a:pPr lvl="1"/>
            <a:r>
              <a:rPr lang="en-US" dirty="0"/>
              <a:t>Fyrirtækjavíxlar (CP) </a:t>
            </a:r>
          </a:p>
          <a:p>
            <a:pPr lvl="1"/>
            <a:r>
              <a:rPr lang="en-US" dirty="0"/>
              <a:t>Framseljanleg innstæðubréf (NCDs)</a:t>
            </a:r>
          </a:p>
          <a:p>
            <a:pPr lvl="1"/>
            <a:r>
              <a:rPr lang="en-US" dirty="0"/>
              <a:t>Millibankalán alríkissjóðs </a:t>
            </a:r>
          </a:p>
          <a:p>
            <a:pPr marL="0" indent="0" fontAlgn="base">
              <a:buNone/>
            </a:pPr>
            <a:endParaRPr lang="en-US" b="1" dirty="0"/>
          </a:p>
          <a:p>
            <a:pPr marL="0" indent="0" fontAlgn="base">
              <a:buNone/>
            </a:pPr>
            <a:r>
              <a:rPr lang="en-US" dirty="0"/>
              <a:t>Sá</a:t>
            </a:r>
            <a:r>
              <a:rPr lang="en-US" b="1" dirty="0"/>
              <a:t> fjármagnsmarkaður </a:t>
            </a:r>
            <a:r>
              <a:rPr lang="en-US" dirty="0"/>
              <a:t>er markaður fyrir langtímafjármálagerninga, svo sem hlutabréf og skuldabréf, sem almennt fela í sér meiri áhættu.</a:t>
            </a:r>
          </a:p>
        </p:txBody>
      </p:sp>
    </p:spTree>
    <p:extLst>
      <p:ext uri="{BB962C8B-B14F-4D97-AF65-F5344CB8AC3E}">
        <p14:creationId xmlns:p14="http://schemas.microsoft.com/office/powerpoint/2010/main" val="3055471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706" y="316417"/>
            <a:ext cx="10515600" cy="535420"/>
          </a:xfrm>
        </p:spPr>
        <p:txBody>
          <a:bodyPr>
            <a:normAutofit/>
          </a:bodyPr>
          <a:lstStyle/>
          <a:p>
            <a:r>
              <a:rPr lang="en-US" dirty="0"/>
              <a:t>1.8 Hæfniviðmið 1: Útskýra áhrif tíma á sparnað og útgjöld.</a:t>
            </a:r>
          </a:p>
        </p:txBody>
      </p:sp>
      <p:sp>
        <p:nvSpPr>
          <p:cNvPr id="3" name="Content Placeholder 2"/>
          <p:cNvSpPr>
            <a:spLocks noGrp="1"/>
          </p:cNvSpPr>
          <p:nvPr>
            <p:ph sz="quarter" idx="12"/>
          </p:nvPr>
        </p:nvSpPr>
        <p:spPr>
          <a:xfrm>
            <a:off x="838200" y="1011382"/>
            <a:ext cx="10515600" cy="4994781"/>
          </a:xfrm>
        </p:spPr>
        <p:txBody>
          <a:bodyPr>
            <a:normAutofit/>
          </a:bodyPr>
          <a:lstStyle/>
          <a:p>
            <a:pPr marL="0" indent="0">
              <a:buNone/>
            </a:pPr>
            <a:r>
              <a:rPr lang="en-US" dirty="0"/>
              <a:t>Ákvörðun um að eyða eða spara og fjárfesta felur í sér val milli neyslu í dag og neyslu í framtíðinni. </a:t>
            </a:r>
          </a:p>
          <a:p>
            <a:pPr marL="465138" indent="-222250"/>
            <a:r>
              <a:rPr lang="en-US" sz="2400" dirty="0"/>
              <a:t>Valið milli sparnaðar og útgjalda ræðst af markmiðum einstaklings til skamms, meðallangs og langs tíma.</a:t>
            </a:r>
          </a:p>
          <a:p>
            <a:pPr marL="920750" lvl="1" indent="-222250"/>
            <a:r>
              <a:rPr lang="en-US" sz="2000" dirty="0">
                <a:solidFill>
                  <a:schemeClr val="accent3"/>
                </a:solidFill>
              </a:rPr>
              <a:t>Við sparnað til skamms tíma skiptir öryggi höfuðstólsins miklu, en áhrif samsettrar ávöxtunar eru lítil.</a:t>
            </a:r>
          </a:p>
          <a:p>
            <a:pPr marL="920750" lvl="1" indent="-222250"/>
            <a:r>
              <a:rPr lang="en-US" sz="2000" dirty="0">
                <a:solidFill>
                  <a:schemeClr val="accent3"/>
                </a:solidFill>
              </a:rPr>
              <a:t>Fjárfestingar til meðallangs tíma skila hærri meðalávöxtun en skammtímafjárfestingar en fela jafnframt í sér meiri áhættu.</a:t>
            </a:r>
          </a:p>
          <a:p>
            <a:pPr marL="920750" lvl="1" indent="-222250"/>
            <a:r>
              <a:rPr lang="en-US" sz="2000" dirty="0">
                <a:solidFill>
                  <a:schemeClr val="accent3"/>
                </a:solidFill>
              </a:rPr>
              <a:t>Langtímafjárfestingar hafa svigrúm til að jafna sig eftir tímabundna slaka afkomu og njóta samsettrar ávöxtunar yfir langt tímabil. Þær fela þó í sér meiri áhættu samhliða hærri væntri meðalávöxtun. </a:t>
            </a:r>
          </a:p>
        </p:txBody>
      </p:sp>
    </p:spTree>
    <p:extLst>
      <p:ext uri="{BB962C8B-B14F-4D97-AF65-F5344CB8AC3E}">
        <p14:creationId xmlns:p14="http://schemas.microsoft.com/office/powerpoint/2010/main" val="341670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10F7D-3768-0D4B-8F4C-F57280088C31}"/>
              </a:ext>
            </a:extLst>
          </p:cNvPr>
          <p:cNvSpPr>
            <a:spLocks noGrp="1"/>
          </p:cNvSpPr>
          <p:nvPr>
            <p:ph type="title"/>
          </p:nvPr>
        </p:nvSpPr>
        <p:spPr>
          <a:xfrm>
            <a:off x="331005" y="328252"/>
            <a:ext cx="10515600" cy="535420"/>
          </a:xfrm>
        </p:spPr>
        <p:txBody>
          <a:bodyPr>
            <a:normAutofit/>
          </a:bodyPr>
          <a:lstStyle/>
          <a:p>
            <a:r>
              <a:rPr lang="en-US" sz="2400" dirty="0"/>
              <a:t>1.8 Hæfniviðmið 1: Útskýra áhrif tíma á sparnað og útgjöld. (framhald)</a:t>
            </a:r>
          </a:p>
        </p:txBody>
      </p:sp>
      <p:sp>
        <p:nvSpPr>
          <p:cNvPr id="3" name="Content Placeholder 2">
            <a:extLst>
              <a:ext uri="{FF2B5EF4-FFF2-40B4-BE49-F238E27FC236}">
                <a16:creationId xmlns:a16="http://schemas.microsoft.com/office/drawing/2014/main" id="{4704C6A1-7814-0A48-9BFE-89E7A6586B70}"/>
              </a:ext>
            </a:extLst>
          </p:cNvPr>
          <p:cNvSpPr>
            <a:spLocks noGrp="1"/>
          </p:cNvSpPr>
          <p:nvPr>
            <p:ph sz="quarter" idx="12"/>
          </p:nvPr>
        </p:nvSpPr>
        <p:spPr>
          <a:xfrm>
            <a:off x="838200" y="1011383"/>
            <a:ext cx="10515600" cy="1302839"/>
          </a:xfrm>
        </p:spPr>
        <p:txBody>
          <a:bodyPr/>
          <a:lstStyle/>
          <a:p>
            <a:pPr marL="0" indent="0">
              <a:buNone/>
            </a:pPr>
            <a:r>
              <a:rPr lang="en-US" dirty="0"/>
              <a:t>Við sparnað og fjárfestingu ráðast niðurstöður einkum af ávöxtunarkröfu og fjárfestingartíma.</a:t>
            </a:r>
          </a:p>
          <a:p>
            <a:pPr marL="0" indent="0">
              <a:buNone/>
            </a:pPr>
            <a:endParaRPr lang="en-US" b="1" dirty="0"/>
          </a:p>
          <a:p>
            <a:pPr marL="0" indent="0">
              <a:buNone/>
            </a:pPr>
            <a:endParaRPr lang="en-US" dirty="0"/>
          </a:p>
        </p:txBody>
      </p:sp>
      <p:graphicFrame>
        <p:nvGraphicFramePr>
          <p:cNvPr id="10" name="Content Placeholder 9"/>
          <p:cNvGraphicFramePr>
            <a:graphicFrameLocks noGrp="1"/>
          </p:cNvGraphicFramePr>
          <p:nvPr>
            <p:ph sz="quarter" idx="13"/>
            <p:extLst>
              <p:ext uri="{D42A27DB-BD31-4B8C-83A1-F6EECF244321}">
                <p14:modId xmlns:p14="http://schemas.microsoft.com/office/powerpoint/2010/main" val="407254981"/>
              </p:ext>
            </p:extLst>
          </p:nvPr>
        </p:nvGraphicFramePr>
        <p:xfrm>
          <a:off x="838201" y="2349189"/>
          <a:ext cx="10008404" cy="2956456"/>
        </p:xfrm>
        <a:graphic>
          <a:graphicData uri="http://schemas.openxmlformats.org/drawingml/2006/table">
            <a:tbl>
              <a:tblPr firstRow="1" firstCol="1" bandRow="1">
                <a:tableStyleId>{5C22544A-7EE6-4342-B048-85BDC9FD1C3A}</a:tableStyleId>
              </a:tblPr>
              <a:tblGrid>
                <a:gridCol w="2692100">
                  <a:extLst>
                    <a:ext uri="{9D8B030D-6E8A-4147-A177-3AD203B41FA5}">
                      <a16:colId xmlns:a16="http://schemas.microsoft.com/office/drawing/2014/main" val="190823734"/>
                    </a:ext>
                  </a:extLst>
                </a:gridCol>
                <a:gridCol w="1926752">
                  <a:extLst>
                    <a:ext uri="{9D8B030D-6E8A-4147-A177-3AD203B41FA5}">
                      <a16:colId xmlns:a16="http://schemas.microsoft.com/office/drawing/2014/main" val="1465575413"/>
                    </a:ext>
                  </a:extLst>
                </a:gridCol>
                <a:gridCol w="1830414">
                  <a:extLst>
                    <a:ext uri="{9D8B030D-6E8A-4147-A177-3AD203B41FA5}">
                      <a16:colId xmlns:a16="http://schemas.microsoft.com/office/drawing/2014/main" val="2470561504"/>
                    </a:ext>
                  </a:extLst>
                </a:gridCol>
                <a:gridCol w="1830414">
                  <a:extLst>
                    <a:ext uri="{9D8B030D-6E8A-4147-A177-3AD203B41FA5}">
                      <a16:colId xmlns:a16="http://schemas.microsoft.com/office/drawing/2014/main" val="3926359348"/>
                    </a:ext>
                  </a:extLst>
                </a:gridCol>
                <a:gridCol w="1728724">
                  <a:extLst>
                    <a:ext uri="{9D8B030D-6E8A-4147-A177-3AD203B41FA5}">
                      <a16:colId xmlns:a16="http://schemas.microsoft.com/office/drawing/2014/main" val="3630991823"/>
                    </a:ext>
                  </a:extLst>
                </a:gridCol>
              </a:tblGrid>
              <a:tr h="369557">
                <a:tc gridSpan="5">
                  <a:txBody>
                    <a:bodyPr/>
                    <a:lstStyle/>
                    <a:p>
                      <a:pPr marL="0" marR="0" algn="ctr" fontAlgn="base">
                        <a:lnSpc>
                          <a:spcPct val="107000"/>
                        </a:lnSpc>
                        <a:spcBef>
                          <a:spcPts val="0"/>
                        </a:spcBef>
                        <a:spcAft>
                          <a:spcPts val="0"/>
                        </a:spcAft>
                      </a:pPr>
                      <a:r>
                        <a:rPr lang="en-US" sz="2000" dirty="0">
                          <a:effectLst/>
                        </a:rPr>
                        <a:t>Meðalávöxtun á ári = 10%</a:t>
                      </a:r>
                      <a:endParaRPr lang="en-US" sz="2000" dirty="0">
                        <a:effectLst/>
                        <a:latin typeface="Calibri" panose="020F0502020204030204" pitchFamily="34" charset="0"/>
                        <a:cs typeface="Times New Roman" panose="02020603050405020304" pitchFamily="18" charset="0"/>
                      </a:endParaRPr>
                    </a:p>
                  </a:txBody>
                  <a:tcPr marL="68580" marR="68580" marT="0" marB="0"/>
                </a:tc>
                <a:tc hMerge="1">
                  <a:txBody>
                    <a:bodyPr/>
                    <a:lstStyle/>
                    <a:p>
                      <a:pPr marL="0" marR="0" algn="ctr" fontAlgn="base">
                        <a:lnSpc>
                          <a:spcPct val="107000"/>
                        </a:lnSpc>
                        <a:spcBef>
                          <a:spcPts val="0"/>
                        </a:spcBef>
                        <a:spcAft>
                          <a:spcPts val="0"/>
                        </a:spcAft>
                      </a:pPr>
                      <a:r>
                        <a:rPr lang="en-US" sz="2000" dirty="0">
                          <a:effectLst/>
                        </a:rPr>
                        <a:t>Meðalávöxtun á ári = 10%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045530"/>
                  </a:ext>
                </a:extLst>
              </a:tr>
              <a:tr h="369557">
                <a:tc>
                  <a:txBody>
                    <a:bodyPr/>
                    <a:lstStyle/>
                    <a:p>
                      <a:pPr marL="0" marR="0" fontAlgn="base">
                        <a:lnSpc>
                          <a:spcPct val="107000"/>
                        </a:lnSpc>
                        <a:spcBef>
                          <a:spcPts val="0"/>
                        </a:spcBef>
                        <a:spcAft>
                          <a:spcPts val="0"/>
                        </a:spcAft>
                      </a:pPr>
                      <a:r>
                        <a:rPr lang="en-US" sz="2000" dirty="0">
                          <a:effectLst/>
                        </a:rPr>
                        <a:t>Forsendur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fontAlgn="base">
                        <a:lnSpc>
                          <a:spcPct val="107000"/>
                        </a:lnSpc>
                        <a:spcBef>
                          <a:spcPts val="0"/>
                        </a:spcBef>
                        <a:spcAft>
                          <a:spcPts val="0"/>
                        </a:spcAft>
                      </a:pPr>
                      <a:r>
                        <a:rPr lang="en-US" sz="2000" dirty="0">
                          <a:effectLst/>
                        </a:rPr>
                        <a:t>Sviðsmynd 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fontAlgn="base">
                        <a:lnSpc>
                          <a:spcPct val="107000"/>
                        </a:lnSpc>
                        <a:spcBef>
                          <a:spcPts val="0"/>
                        </a:spcBef>
                        <a:spcAft>
                          <a:spcPts val="0"/>
                        </a:spcAft>
                      </a:pPr>
                      <a:r>
                        <a:rPr lang="en-US" sz="2000" dirty="0">
                          <a:effectLst/>
                        </a:rPr>
                        <a:t>Sviðsmynd 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fontAlgn="base">
                        <a:lnSpc>
                          <a:spcPct val="107000"/>
                        </a:lnSpc>
                        <a:spcBef>
                          <a:spcPts val="0"/>
                        </a:spcBef>
                        <a:spcAft>
                          <a:spcPts val="0"/>
                        </a:spcAft>
                      </a:pPr>
                      <a:r>
                        <a:rPr lang="en-US" sz="2000" dirty="0">
                          <a:effectLst/>
                        </a:rPr>
                        <a:t>Sviðsmynd 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fontAlgn="base">
                        <a:lnSpc>
                          <a:spcPct val="107000"/>
                        </a:lnSpc>
                        <a:spcBef>
                          <a:spcPts val="0"/>
                        </a:spcBef>
                        <a:spcAft>
                          <a:spcPts val="0"/>
                        </a:spcAft>
                      </a:pPr>
                      <a:r>
                        <a:rPr lang="en-US" sz="2000" dirty="0">
                          <a:effectLst/>
                        </a:rPr>
                        <a:t>Sviðsmynd 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3106807"/>
                  </a:ext>
                </a:extLst>
              </a:tr>
              <a:tr h="369557">
                <a:tc>
                  <a:txBody>
                    <a:bodyPr/>
                    <a:lstStyle/>
                    <a:p>
                      <a:pPr marL="0" marR="0" fontAlgn="base">
                        <a:lnSpc>
                          <a:spcPct val="107000"/>
                        </a:lnSpc>
                        <a:spcBef>
                          <a:spcPts val="0"/>
                        </a:spcBef>
                        <a:spcAft>
                          <a:spcPts val="0"/>
                        </a:spcAft>
                      </a:pPr>
                      <a:r>
                        <a:rPr lang="en-US" sz="2000" dirty="0">
                          <a:effectLst/>
                        </a:rPr>
                        <a:t>Aldur við upphaf fjárfestingar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1582096"/>
                  </a:ext>
                </a:extLst>
              </a:tr>
              <a:tr h="369557">
                <a:tc>
                  <a:txBody>
                    <a:bodyPr/>
                    <a:lstStyle/>
                    <a:p>
                      <a:pPr marL="0" marR="0" fontAlgn="base">
                        <a:lnSpc>
                          <a:spcPct val="107000"/>
                        </a:lnSpc>
                        <a:spcBef>
                          <a:spcPts val="0"/>
                        </a:spcBef>
                        <a:spcAft>
                          <a:spcPts val="0"/>
                        </a:spcAft>
                      </a:pPr>
                      <a:r>
                        <a:rPr lang="en-US" sz="2000" dirty="0">
                          <a:effectLst/>
                        </a:rPr>
                        <a:t>Aldur þegar fjárfestingu lýkur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60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25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8100347"/>
                  </a:ext>
                </a:extLst>
              </a:tr>
              <a:tr h="369557">
                <a:tc>
                  <a:txBody>
                    <a:bodyPr/>
                    <a:lstStyle/>
                    <a:p>
                      <a:pPr marL="0" marR="0" fontAlgn="base">
                        <a:lnSpc>
                          <a:spcPct val="107000"/>
                        </a:lnSpc>
                        <a:spcBef>
                          <a:spcPts val="0"/>
                        </a:spcBef>
                        <a:spcAft>
                          <a:spcPts val="0"/>
                        </a:spcAft>
                      </a:pPr>
                      <a:r>
                        <a:rPr lang="en-US" sz="2000" dirty="0">
                          <a:effectLst/>
                        </a:rPr>
                        <a:t>Heildarfjöldi fjárfestinga</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35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47962587"/>
                  </a:ext>
                </a:extLst>
              </a:tr>
              <a:tr h="369557">
                <a:tc>
                  <a:txBody>
                    <a:bodyPr/>
                    <a:lstStyle/>
                    <a:p>
                      <a:pPr marL="0" marR="0" fontAlgn="base">
                        <a:lnSpc>
                          <a:spcPct val="107000"/>
                        </a:lnSpc>
                        <a:spcBef>
                          <a:spcPts val="0"/>
                        </a:spcBef>
                        <a:spcAft>
                          <a:spcPts val="0"/>
                        </a:spcAft>
                      </a:pPr>
                      <a:r>
                        <a:rPr lang="en-US" sz="2000" dirty="0">
                          <a:effectLst/>
                        </a:rPr>
                        <a:t>Árleg fjárfesting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0212311"/>
                  </a:ext>
                </a:extLst>
              </a:tr>
              <a:tr h="369557">
                <a:tc>
                  <a:txBody>
                    <a:bodyPr/>
                    <a:lstStyle/>
                    <a:p>
                      <a:pPr marL="0" marR="0" fontAlgn="base">
                        <a:lnSpc>
                          <a:spcPct val="107000"/>
                        </a:lnSpc>
                        <a:spcBef>
                          <a:spcPts val="0"/>
                        </a:spcBef>
                        <a:spcAft>
                          <a:spcPts val="0"/>
                        </a:spcAft>
                      </a:pPr>
                      <a:r>
                        <a:rPr lang="en-US" sz="2000" dirty="0">
                          <a:effectLst/>
                        </a:rPr>
                        <a:t>Heildarfjárfesting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$175,000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$35,000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$25,000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$25,000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9069545"/>
                  </a:ext>
                </a:extLst>
              </a:tr>
              <a:tr h="369557">
                <a:tc>
                  <a:txBody>
                    <a:bodyPr/>
                    <a:lstStyle/>
                    <a:p>
                      <a:pPr marL="0" marR="0" fontAlgn="base">
                        <a:lnSpc>
                          <a:spcPct val="107000"/>
                        </a:lnSpc>
                        <a:spcBef>
                          <a:spcPts val="0"/>
                        </a:spcBef>
                        <a:spcAft>
                          <a:spcPts val="0"/>
                        </a:spcAft>
                      </a:pPr>
                      <a:r>
                        <a:rPr lang="en-US" sz="2000" dirty="0">
                          <a:effectLst/>
                        </a:rPr>
                        <a:t>Verðmæti við 60 ára aldur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$1,490,634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$1,466,369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$1,838,858</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fontAlgn="base">
                        <a:lnSpc>
                          <a:spcPct val="107000"/>
                        </a:lnSpc>
                        <a:spcBef>
                          <a:spcPts val="0"/>
                        </a:spcBef>
                        <a:spcAft>
                          <a:spcPts val="0"/>
                        </a:spcAft>
                      </a:pPr>
                      <a:r>
                        <a:rPr lang="en-US" sz="2000" dirty="0">
                          <a:effectLst/>
                        </a:rPr>
                        <a:t>$2,961,500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7312782"/>
                  </a:ext>
                </a:extLst>
              </a:tr>
            </a:tbl>
          </a:graphicData>
        </a:graphic>
      </p:graphicFrame>
      <p:sp>
        <p:nvSpPr>
          <p:cNvPr id="4" name="TextBox 3">
            <a:extLst>
              <a:ext uri="{FF2B5EF4-FFF2-40B4-BE49-F238E27FC236}">
                <a16:creationId xmlns:a16="http://schemas.microsoft.com/office/drawing/2014/main" id="{F561A241-999C-AD42-A5B2-36802CA85E08}"/>
              </a:ext>
            </a:extLst>
          </p:cNvPr>
          <p:cNvSpPr txBox="1"/>
          <p:nvPr/>
        </p:nvSpPr>
        <p:spPr>
          <a:xfrm>
            <a:off x="838200" y="5453356"/>
            <a:ext cx="6446193" cy="646331"/>
          </a:xfrm>
          <a:prstGeom prst="rect">
            <a:avLst/>
          </a:prstGeom>
          <a:noFill/>
        </p:spPr>
        <p:txBody>
          <a:bodyPr wrap="square" rtlCol="0">
            <a:spAutoFit/>
          </a:bodyPr>
          <a:lstStyle/>
          <a:p>
            <a:r>
              <a:rPr lang="en-US" sz="1600" b="1" dirty="0"/>
              <a:t>Tafla 1.2 </a:t>
            </a:r>
            <a:r>
              <a:rPr lang="en-US" sz="1600" dirty="0"/>
              <a:t>Fjórar fjárfestingarsviðsmyndir: forsendur og væntanlegar niðurstöður</a:t>
            </a:r>
          </a:p>
          <a:p>
            <a:endParaRPr lang="en-US" sz="2000" dirty="0"/>
          </a:p>
        </p:txBody>
      </p:sp>
      <p:sp>
        <p:nvSpPr>
          <p:cNvPr id="5" name="TextBox 4">
            <a:extLst>
              <a:ext uri="{FF2B5EF4-FFF2-40B4-BE49-F238E27FC236}">
                <a16:creationId xmlns:a16="http://schemas.microsoft.com/office/drawing/2014/main" id="{9CDAA358-E2F8-1743-9D13-0D5CC2B86DB5}"/>
              </a:ext>
            </a:extLst>
          </p:cNvPr>
          <p:cNvSpPr txBox="1"/>
          <p:nvPr/>
        </p:nvSpPr>
        <p:spPr>
          <a:xfrm>
            <a:off x="1477926" y="6247398"/>
            <a:ext cx="9207795" cy="646331"/>
          </a:xfrm>
          <a:prstGeom prst="rect">
            <a:avLst/>
          </a:prstGeom>
          <a:noFill/>
        </p:spPr>
        <p:txBody>
          <a:bodyPr wrap="square" rtlCol="0">
            <a:spAutoFit/>
          </a:bodyPr>
          <a:lstStyle/>
          <a:p>
            <a:pPr lvl="0">
              <a:defRPr/>
            </a:pPr>
            <a:r>
              <a:rPr lang="en-US" sz="1200" dirty="0">
                <a:solidFill>
                  <a:srgbClr val="1F2328"/>
                </a:solidFill>
                <a:latin typeface="Monaspace Neon"/>
              </a:rPr>
              <a:t>Þetta viðbótarefni frá OpenStax er © Rice University og gefið út samkvæmt alþjóðlega CC BY-NC-SA 4.0-leyfinu. Einungis má afrita það eða breyta því í óviðskiptalegum tilgangi, en geta verður OpenStax og Rice University sem rétthafa og tilgreina allar breytingar. Öllum aðlögunum verður að deila samkvæmt sams konar leyfi.</a:t>
            </a:r>
            <a:endParaRPr lang="en-US" sz="1200" dirty="0">
              <a:solidFill>
                <a:srgbClr val="464846"/>
              </a:solidFill>
            </a:endParaRPr>
          </a:p>
        </p:txBody>
      </p:sp>
    </p:spTree>
    <p:extLst>
      <p:ext uri="{BB962C8B-B14F-4D97-AF65-F5344CB8AC3E}">
        <p14:creationId xmlns:p14="http://schemas.microsoft.com/office/powerpoint/2010/main" val="3176525989"/>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169599-CF0B-42FB-9EE0-5D453854F7CB}">
  <ds:schemaRefs>
    <ds:schemaRef ds:uri="http://schemas.microsoft.com/sharepoint/v3/contenttype/forms"/>
  </ds:schemaRefs>
</ds:datastoreItem>
</file>

<file path=customXml/itemProps2.xml><?xml version="1.0" encoding="utf-8"?>
<ds:datastoreItem xmlns:ds="http://schemas.openxmlformats.org/officeDocument/2006/customXml" ds:itemID="{D4165F01-5F7C-48F0-B60D-645178773632}">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D9250D8F-3789-4309-A579-88030C301E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16935</TotalTime>
  <Words>1532</Words>
  <Application>Microsoft Macintosh PowerPoint</Application>
  <PresentationFormat>Widescreen</PresentationFormat>
  <Paragraphs>189</Paragraphs>
  <Slides>19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Monaspace Neon</vt:lpstr>
      <vt:lpstr>Office Theme</vt:lpstr>
      <vt:lpstr>Principles of Finance</vt:lpstr>
      <vt:lpstr>1.1 What Is Finance?</vt:lpstr>
      <vt:lpstr>1.1 LO 1: Describe the main areas in finance.</vt:lpstr>
      <vt:lpstr>1.1 LO 1: Describe the main areas in finance (continued)</vt:lpstr>
      <vt:lpstr>1.1 LO 1: Describe the main areas in finance (continued 2)</vt:lpstr>
      <vt:lpstr>1.1 LO 3: Discuss the concepts of risk and return.</vt:lpstr>
      <vt:lpstr>Section 1.2 The Role of Finance in an Organization</vt:lpstr>
      <vt:lpstr>1.2 LO 1: Describe the finance function.</vt:lpstr>
      <vt:lpstr>1.3 Importance of Data and Technology</vt:lpstr>
      <vt:lpstr>1.3 LO 1: Describe the role of data in finance.</vt:lpstr>
      <vt:lpstr>1.3 LO 2: List and describe the various types of corporate  data available.</vt:lpstr>
      <vt:lpstr>1.4 LO 1: Describe current job opportunities in finance.</vt:lpstr>
      <vt:lpstr>1.4 LO 1 Describe current job opportunities in finance.</vt:lpstr>
      <vt:lpstr>1.5 Markets and Participants</vt:lpstr>
      <vt:lpstr>1.5 LO 2: Identify key market players.</vt:lpstr>
      <vt:lpstr>1.6 LO 1: Define microeconomics and macroeconomics.</vt:lpstr>
      <vt:lpstr>1.7 LO 1: Differentiate between money and capital markets. </vt:lpstr>
      <vt:lpstr>1.8 LO 1: Explain the impact of time on saving and spending.</vt:lpstr>
      <vt:lpstr>1.8 LO 1: Explain the impact of time on saving and spending.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296</cp:revision>
  <cp:lastPrinted>2021-09-17T12:23:44Z</cp:lastPrinted>
  <dcterms:created xsi:type="dcterms:W3CDTF">2018-05-29T21:16:34Z</dcterms:created>
  <dcterms:modified xsi:type="dcterms:W3CDTF">2026-02-26T19:59:51Z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