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57" r:id="rId6"/>
    <p:sldId id="262" r:id="rId7"/>
    <p:sldId id="259" r:id="rId8"/>
    <p:sldId id="260" r:id="rId9"/>
    <p:sldId id="263" r:id="rId10"/>
    <p:sldId id="264" r:id="rId11"/>
    <p:sldId id="265" r:id="rId12"/>
    <p:sldId id="266" r:id="rId13"/>
    <p:sldId id="267" r:id="rId14"/>
    <p:sldId id="268" r:id="rId15"/>
    <p:sldId id="261"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5" clrIdx="0">
    <p:extLst>
      <p:ext uri="{19B8F6BF-5375-455C-9EA6-DF929625EA0E}">
        <p15:presenceInfo xmlns:p15="http://schemas.microsoft.com/office/powerpoint/2012/main" userId="97506a045d60dac1" providerId="Windows Live"/>
      </p:ext>
    </p:extLst>
  </p:cmAuthor>
  <p:cmAuthor id="2" name="Marlo Bennett" initials="MB" lastIdx="1" clrIdx="1">
    <p:extLst>
      <p:ext uri="{19B8F6BF-5375-455C-9EA6-DF929625EA0E}">
        <p15:presenceInfo xmlns:p15="http://schemas.microsoft.com/office/powerpoint/2012/main" userId="Marlo Benne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A33"/>
    <a:srgbClr val="EAEFE8"/>
    <a:srgbClr val="D2DE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88" autoAdjust="0"/>
    <p:restoredTop sz="94658" autoAdjust="0"/>
  </p:normalViewPr>
  <p:slideViewPr>
    <p:cSldViewPr snapToGrid="0" snapToObjects="1">
      <p:cViewPr varScale="1">
        <p:scale>
          <a:sx n="120" d="100"/>
          <a:sy n="120" d="100"/>
        </p:scale>
        <p:origin x="8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notesMaster" Target="notesMasters/notesMaster1.xml"/><Relationship Id="rId19" Type="http://schemas.openxmlformats.org/officeDocument/2006/relationships/commentAuthors" Target="commentAuthors.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473D7-DB7A-4F05-BCF7-E817BAD9794F}" type="datetimeFigureOut">
              <a:rPr lang="en-US" smtClean="0"/>
              <a:t>2/26/26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1C2EC-402C-4EA8-84BD-AB07302BF72A}" type="slidenum">
              <a:rPr lang="en-US" smtClean="0"/>
              <a:t>‹#›</a:t>
            </a:fld>
            <a:endParaRPr lang="en-US" dirty="0"/>
          </a:p>
        </p:txBody>
      </p:sp>
    </p:spTree>
    <p:extLst>
      <p:ext uri="{BB962C8B-B14F-4D97-AF65-F5344CB8AC3E}">
        <p14:creationId xmlns:p14="http://schemas.microsoft.com/office/powerpoint/2010/main" val="3746265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61C2EC-402C-4EA8-84BD-AB07302BF72A}" type="slidenum">
              <a:rPr lang="en-US" smtClean="0"/>
              <a:t>5</a:t>
            </a:fld>
            <a:endParaRPr lang="en-US" dirty="0"/>
          </a:p>
        </p:txBody>
      </p:sp>
    </p:spTree>
    <p:extLst>
      <p:ext uri="{BB962C8B-B14F-4D97-AF65-F5344CB8AC3E}">
        <p14:creationId xmlns:p14="http://schemas.microsoft.com/office/powerpoint/2010/main" val="712406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61C2EC-402C-4EA8-84BD-AB07302BF72A}" type="slidenum">
              <a:rPr lang="en-US" smtClean="0"/>
              <a:t>13</a:t>
            </a:fld>
            <a:endParaRPr lang="en-US" dirty="0"/>
          </a:p>
        </p:txBody>
      </p:sp>
    </p:spTree>
    <p:extLst>
      <p:ext uri="{BB962C8B-B14F-4D97-AF65-F5344CB8AC3E}">
        <p14:creationId xmlns:p14="http://schemas.microsoft.com/office/powerpoint/2010/main" val="4046413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Grunnatriði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20. kafli: Áhættustýring og fjármálastjórinn </a:t>
            </a:r>
          </a:p>
        </p:txBody>
      </p:sp>
      <p:pic>
        <p:nvPicPr>
          <p:cNvPr id="5" name="Picture Placeholder 6">
            <a:extLst>
              <a:ext uri="{FF2B5EF4-FFF2-40B4-BE49-F238E27FC236}">
                <a16:creationId xmlns:a16="http://schemas.microsoft.com/office/drawing/2014/main" id="{FCBFB1D6-5945-4838-B761-17DFC646DFD1}"/>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164556" y="2390620"/>
            <a:ext cx="2093976" cy="2706624"/>
          </a:xfr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a:xfrm>
            <a:off x="813033" y="306402"/>
            <a:ext cx="8874211" cy="646257"/>
          </a:xfrm>
        </p:spPr>
        <p:txBody>
          <a:bodyPr>
            <a:noAutofit/>
          </a:bodyPr>
          <a:lstStyle/>
          <a:p>
            <a:r>
              <a:rPr lang="en-US" dirty="0"/>
              <a:t>20.1 LO 1: Lýsa áhættu í samhengi við fjármálastjórnun.</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2"/>
          </p:nvPr>
        </p:nvSpPr>
        <p:spPr>
          <a:xfrm>
            <a:off x="838200" y="1277011"/>
            <a:ext cx="10515600" cy="2990189"/>
          </a:xfrm>
        </p:spPr>
        <p:txBody>
          <a:bodyPr>
            <a:normAutofit fontScale="92500" lnSpcReduction="20000"/>
          </a:bodyPr>
          <a:lstStyle/>
          <a:p>
            <a:pPr marL="0" indent="0">
              <a:buNone/>
            </a:pPr>
            <a:r>
              <a:rPr lang="en-US" sz="3000" b="1" dirty="0"/>
              <a:t>Hvað er áhætta?</a:t>
            </a:r>
          </a:p>
          <a:p>
            <a:pPr marL="0" indent="0">
              <a:buNone/>
            </a:pPr>
            <a:r>
              <a:rPr lang="en-US" sz="3000" dirty="0"/>
              <a:t>Fjármálastjórinn hámarkar virði fyrirtækisins fyrir hluthafa með því að lágmarka áhættu og áhættuáhrif. Hann beinir sjónum að þremur meginþáttum sjóðstreymis til og frá fyrirtækinu: umfangi, tímasetningu og áhættu.</a:t>
            </a:r>
          </a:p>
          <a:p>
            <a:pPr marL="463550" indent="-220663"/>
            <a:r>
              <a:rPr lang="en-US" sz="2600" dirty="0"/>
              <a:t>Auka innstreymi fjár, lágmarka útstreymi</a:t>
            </a:r>
          </a:p>
          <a:p>
            <a:pPr marL="463550" indent="-220663"/>
            <a:r>
              <a:rPr lang="en-US" sz="2600" dirty="0"/>
              <a:t>Flýta innstreymi fjár, seinka útstreymi</a:t>
            </a:r>
          </a:p>
          <a:p>
            <a:pPr marL="463550" indent="-220663"/>
            <a:r>
              <a:rPr lang="en-US" sz="2600" dirty="0"/>
              <a:t>Lágmarka áhættu af inn- og útstreymi fjár*</a:t>
            </a:r>
          </a:p>
        </p:txBody>
      </p:sp>
      <p:sp>
        <p:nvSpPr>
          <p:cNvPr id="4" name="Content Placeholder 3">
            <a:extLst>
              <a:ext uri="{FF2B5EF4-FFF2-40B4-BE49-F238E27FC236}">
                <a16:creationId xmlns:a16="http://schemas.microsoft.com/office/drawing/2014/main" id="{D3AAE7B2-247B-A145-B02F-75ADCE084CE9}"/>
              </a:ext>
            </a:extLst>
          </p:cNvPr>
          <p:cNvSpPr>
            <a:spLocks noGrp="1"/>
          </p:cNvSpPr>
          <p:nvPr>
            <p:ph sz="quarter" idx="13"/>
          </p:nvPr>
        </p:nvSpPr>
        <p:spPr>
          <a:xfrm>
            <a:off x="838200" y="5286703"/>
            <a:ext cx="10515600" cy="719243"/>
          </a:xfrm>
        </p:spPr>
        <p:txBody>
          <a:bodyPr>
            <a:normAutofit/>
          </a:bodyPr>
          <a:lstStyle/>
          <a:p>
            <a:r>
              <a:rPr lang="en-US" sz="2400" dirty="0"/>
              <a:t>* Meginviðfangsefni þessa kafla.</a:t>
            </a:r>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422" y="323181"/>
            <a:ext cx="10515600" cy="535420"/>
          </a:xfrm>
        </p:spPr>
        <p:txBody>
          <a:bodyPr>
            <a:normAutofit/>
          </a:bodyPr>
          <a:lstStyle/>
          <a:p>
            <a:r>
              <a:rPr lang="en-US" dirty="0"/>
              <a:t>20.1 LO 3: Greina á milli áhættuvarna og spákaupmennsku.</a:t>
            </a:r>
          </a:p>
        </p:txBody>
      </p:sp>
      <p:sp>
        <p:nvSpPr>
          <p:cNvPr id="3" name="Content Placeholder 2"/>
          <p:cNvSpPr>
            <a:spLocks noGrp="1"/>
          </p:cNvSpPr>
          <p:nvPr>
            <p:ph sz="quarter" idx="12"/>
          </p:nvPr>
        </p:nvSpPr>
        <p:spPr>
          <a:xfrm>
            <a:off x="838200" y="1011383"/>
            <a:ext cx="10515600" cy="3970520"/>
          </a:xfrm>
        </p:spPr>
        <p:txBody>
          <a:bodyPr>
            <a:normAutofit fontScale="92500"/>
          </a:bodyPr>
          <a:lstStyle/>
          <a:p>
            <a:pPr marL="0" indent="0">
              <a:buNone/>
            </a:pPr>
            <a:r>
              <a:rPr lang="en-US" sz="3000" dirty="0"/>
              <a:t>Fyrirtæki mæta áhættu í venjubundnum rekstri. Flest þeirra kjósa að draga úr áhættu til að hámarka sjóðstreymi. Slík áhættuminnkun nefnist </a:t>
            </a:r>
            <a:r>
              <a:rPr lang="en-US" sz="3000" b="1" dirty="0"/>
              <a:t>áhættuvarnir</a:t>
            </a:r>
            <a:r>
              <a:rPr lang="en-US" sz="3000" dirty="0"/>
              <a:t>.</a:t>
            </a:r>
          </a:p>
          <a:p>
            <a:pPr marL="0" indent="0">
              <a:buNone/>
            </a:pPr>
            <a:endParaRPr lang="en-US" dirty="0"/>
          </a:p>
          <a:p>
            <a:pPr marL="0" indent="0">
              <a:buNone/>
            </a:pPr>
            <a:r>
              <a:rPr lang="en-US" sz="3000" dirty="0"/>
              <a:t>Aðrir aðilar eða stofnanir taka vísvitandi á sig áhættu í hagnaðarskyni. Þessir aðilar nefnast </a:t>
            </a:r>
            <a:r>
              <a:rPr lang="en-US" sz="3000" b="1" dirty="0"/>
              <a:t>spákaupmenn</a:t>
            </a:r>
            <a:r>
              <a:rPr lang="en-US" sz="3000" dirty="0"/>
              <a:t>.</a:t>
            </a:r>
          </a:p>
          <a:p>
            <a:pPr marL="0" indent="0">
              <a:buNone/>
            </a:pPr>
            <a:endParaRPr lang="en-US" dirty="0"/>
          </a:p>
          <a:p>
            <a:pPr marL="0" indent="0">
              <a:buNone/>
            </a:pPr>
            <a:r>
              <a:rPr lang="en-US" dirty="0"/>
              <a:t>Þar sem bæði áhættuvarnaraðilar og spákaupmenn geta metið og verðlagt áhættu eru til markaðir þar sem áhætta færist frá áhættuvarnaraðilum til spákaupmanna.</a:t>
            </a:r>
          </a:p>
        </p:txBody>
      </p:sp>
    </p:spTree>
    <p:extLst>
      <p:ext uri="{BB962C8B-B14F-4D97-AF65-F5344CB8AC3E}">
        <p14:creationId xmlns:p14="http://schemas.microsoft.com/office/powerpoint/2010/main" val="4104848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9959"/>
            <a:ext cx="10515600" cy="535420"/>
          </a:xfrm>
        </p:spPr>
        <p:txBody>
          <a:bodyPr>
            <a:normAutofit/>
          </a:bodyPr>
          <a:lstStyle/>
          <a:p>
            <a:r>
              <a:rPr lang="en-US" dirty="0"/>
              <a:t>20.2 LO 1: Lýsa hrávöruverðsáhættu.</a:t>
            </a:r>
          </a:p>
        </p:txBody>
      </p:sp>
      <p:sp>
        <p:nvSpPr>
          <p:cNvPr id="3" name="Content Placeholder 2"/>
          <p:cNvSpPr>
            <a:spLocks noGrp="1"/>
          </p:cNvSpPr>
          <p:nvPr>
            <p:ph sz="quarter" idx="12"/>
          </p:nvPr>
        </p:nvSpPr>
        <p:spPr/>
        <p:txBody>
          <a:bodyPr>
            <a:normAutofit/>
          </a:bodyPr>
          <a:lstStyle/>
          <a:p>
            <a:pPr marL="0" indent="0">
              <a:buNone/>
            </a:pPr>
            <a:r>
              <a:rPr lang="en-US" b="1" dirty="0"/>
              <a:t>Aðferðir til varnar hrávöruverðsáhættu</a:t>
            </a:r>
          </a:p>
          <a:p>
            <a:pPr marL="914400" indent="-219075"/>
            <a:r>
              <a:rPr lang="en-US" sz="2400" dirty="0"/>
              <a:t>Langtímasamningar: f</a:t>
            </a:r>
            <a:r>
              <a:rPr lang="en-US" sz="2400" dirty="0">
                <a:solidFill>
                  <a:schemeClr val="accent3"/>
                </a:solidFill>
              </a:rPr>
              <a:t>yrirtæki gerir langtímasamninga við birgja sína</a:t>
            </a:r>
          </a:p>
          <a:p>
            <a:pPr marL="914400" indent="-219075"/>
            <a:r>
              <a:rPr lang="en-US" sz="2400" dirty="0"/>
              <a:t>Lóðrétt samþætting: </a:t>
            </a:r>
            <a:r>
              <a:rPr lang="en-US" sz="2400" dirty="0">
                <a:solidFill>
                  <a:schemeClr val="accent3"/>
                </a:solidFill>
              </a:rPr>
              <a:t>felur í sér samruna fyrirtækis og birgis þess</a:t>
            </a:r>
          </a:p>
          <a:p>
            <a:pPr marL="914400" indent="-219075"/>
            <a:r>
              <a:rPr lang="en-US" sz="2400" dirty="0"/>
              <a:t>Framtíðarsamningar: </a:t>
            </a:r>
            <a:r>
              <a:rPr lang="en-US" sz="2400" dirty="0">
                <a:solidFill>
                  <a:schemeClr val="accent3"/>
                </a:solidFill>
              </a:rPr>
              <a:t>samningur um kaup eða sölu eignar á tilteknum degi í framtíðinni á verði sem ákveðið er í dag</a:t>
            </a:r>
          </a:p>
        </p:txBody>
      </p:sp>
    </p:spTree>
    <p:extLst>
      <p:ext uri="{BB962C8B-B14F-4D97-AF65-F5344CB8AC3E}">
        <p14:creationId xmlns:p14="http://schemas.microsoft.com/office/powerpoint/2010/main" val="1631749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422" y="323181"/>
            <a:ext cx="10515600" cy="535420"/>
          </a:xfrm>
        </p:spPr>
        <p:txBody>
          <a:bodyPr>
            <a:normAutofit/>
          </a:bodyPr>
          <a:lstStyle/>
          <a:p>
            <a:r>
              <a:rPr lang="en-US" dirty="0"/>
              <a:t>20.3 Gengi gjaldmiðla og áhætta</a:t>
            </a:r>
          </a:p>
        </p:txBody>
      </p:sp>
      <p:sp>
        <p:nvSpPr>
          <p:cNvPr id="3" name="Content Placeholder 2"/>
          <p:cNvSpPr>
            <a:spLocks noGrp="1"/>
          </p:cNvSpPr>
          <p:nvPr>
            <p:ph sz="quarter" idx="12"/>
          </p:nvPr>
        </p:nvSpPr>
        <p:spPr>
          <a:xfrm>
            <a:off x="838200" y="1011383"/>
            <a:ext cx="10515600" cy="1668755"/>
          </a:xfrm>
        </p:spPr>
        <p:txBody>
          <a:bodyPr/>
          <a:lstStyle/>
          <a:p>
            <a:pPr marL="0" indent="0">
              <a:buNone/>
            </a:pPr>
            <a:r>
              <a:rPr lang="en-US" dirty="0"/>
              <a:t>A </a:t>
            </a:r>
            <a:r>
              <a:rPr lang="en-US" b="1" dirty="0"/>
              <a:t>gengi erlends gjaldmiðils </a:t>
            </a:r>
            <a:r>
              <a:rPr lang="en-US" dirty="0"/>
              <a:t>er magn eins gjaldmiðils mælt í öðrum gjaldmiðli og sett fram sem hlutfall. Hægt er að skrá gengið út frá hvorum gjaldmiðlinum sem er.</a:t>
            </a:r>
          </a:p>
        </p:txBody>
      </p:sp>
      <p:pic>
        <p:nvPicPr>
          <p:cNvPr id="1025" name="Picture 1" descr="A line graph shows the exchange rate for Brazilian Reals to One U.S. Dollar from 2010 through 2021. The low point of the graph occurs in 2011, when the exchange rate was less than 2 Brazilian Reals to 1 U.S. Dollar. The high point of the graph occurs in 2020, when the exchange rate was about 5.5 Brazilian Reals to 1 U.S. dollar.">
            <a:extLst>
              <a:ext uri="{FF2B5EF4-FFF2-40B4-BE49-F238E27FC236}">
                <a16:creationId xmlns:a16="http://schemas.microsoft.com/office/drawing/2014/main" id="{F121C587-0A1C-2D43-AE73-0F44919BAB38}"/>
              </a:ext>
            </a:extLst>
          </p:cNvPr>
          <p:cNvPicPr>
            <a:picLocks noChangeAspect="1" noChangeArrowheads="1"/>
          </p:cNvPicPr>
          <p:nvPr/>
        </p:nvPicPr>
        <p:blipFill>
          <a:blip r:embed="rId3"/>
          <a:srcRect/>
          <a:stretch/>
        </p:blipFill>
        <p:spPr bwMode="auto">
          <a:xfrm>
            <a:off x="1688096" y="2366641"/>
            <a:ext cx="6241058" cy="32472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688096" y="5814195"/>
            <a:ext cx="3846246" cy="338554"/>
          </a:xfrm>
          <a:prstGeom prst="rect">
            <a:avLst/>
          </a:prstGeom>
        </p:spPr>
        <p:txBody>
          <a:bodyPr wrap="none">
            <a:spAutoFit/>
          </a:bodyPr>
          <a:lstStyle/>
          <a:p>
            <a:r>
              <a:rPr lang="en-US" sz="1600" b="1" dirty="0">
                <a:ea typeface="Times New Roman" panose="02020603050405020304" pitchFamily="18" charset="0"/>
              </a:rPr>
              <a:t>Mynd 20.2</a:t>
            </a:r>
            <a:r>
              <a:rPr lang="en-US" sz="1600" dirty="0">
                <a:ea typeface="Times New Roman" panose="02020603050405020304" pitchFamily="18" charset="0"/>
              </a:rPr>
              <a:t> Brasilísk real á móti einum Bandaríkjadal</a:t>
            </a:r>
            <a:r>
              <a:rPr lang="en-US" sz="1600" baseline="30000" dirty="0">
                <a:ea typeface="Times New Roman" panose="02020603050405020304" pitchFamily="18" charset="0"/>
              </a:rPr>
              <a:t>1</a:t>
            </a:r>
            <a:endParaRPr lang="en-US" sz="1600" baseline="30000" dirty="0"/>
          </a:p>
        </p:txBody>
      </p:sp>
      <p:sp>
        <p:nvSpPr>
          <p:cNvPr id="8" name="Rectangle 7"/>
          <p:cNvSpPr/>
          <p:nvPr/>
        </p:nvSpPr>
        <p:spPr>
          <a:xfrm>
            <a:off x="8869680" y="3124923"/>
            <a:ext cx="2484120" cy="1200329"/>
          </a:xfrm>
          <a:prstGeom prst="rect">
            <a:avLst/>
          </a:prstGeom>
        </p:spPr>
        <p:txBody>
          <a:bodyPr wrap="square">
            <a:spAutoFit/>
          </a:bodyPr>
          <a:lstStyle/>
          <a:p>
            <a:r>
              <a:rPr lang="en-US" dirty="0"/>
              <a:t>Ath.: Einnig má skrá gengið sem fjölda Bandaríkjadala á móti einu brasilísku reali.</a:t>
            </a:r>
          </a:p>
        </p:txBody>
      </p:sp>
      <p:sp>
        <p:nvSpPr>
          <p:cNvPr id="4" name="TextBox 3">
            <a:extLst>
              <a:ext uri="{FF2B5EF4-FFF2-40B4-BE49-F238E27FC236}">
                <a16:creationId xmlns:a16="http://schemas.microsoft.com/office/drawing/2014/main" id="{E1631923-FB6F-9C4A-A52F-37F59AA6F20E}"/>
              </a:ext>
            </a:extLst>
          </p:cNvPr>
          <p:cNvSpPr txBox="1"/>
          <p:nvPr/>
        </p:nvSpPr>
        <p:spPr>
          <a:xfrm>
            <a:off x="543698" y="6353097"/>
            <a:ext cx="11094308" cy="507831"/>
          </a:xfrm>
          <a:prstGeom prst="rect">
            <a:avLst/>
          </a:prstGeom>
          <a:noFill/>
        </p:spPr>
        <p:txBody>
          <a:bodyPr wrap="square" rtlCol="0">
            <a:spAutoFit/>
          </a:bodyPr>
          <a:lstStyle/>
          <a:p>
            <a:r>
              <a:rPr lang="en-US" sz="900" dirty="0"/>
              <a:t>1. Gögn frá stjórn Seðlabankakerfis Bandaríkjanna. „Gengi Brasilíu og Bandaríkjanna (DEXBZUS).“ FRED. Seðlabanki St. Louis, sótt 6. ágúst 2021. https://fred.stlouisfed.org/series/DEXBZUS</a:t>
            </a:r>
          </a:p>
          <a:p>
            <a:endParaRPr lang="en-US" dirty="0"/>
          </a:p>
        </p:txBody>
      </p:sp>
    </p:spTree>
    <p:extLst>
      <p:ext uri="{BB962C8B-B14F-4D97-AF65-F5344CB8AC3E}">
        <p14:creationId xmlns:p14="http://schemas.microsoft.com/office/powerpoint/2010/main" val="2983768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422" y="323181"/>
            <a:ext cx="10515600" cy="535420"/>
          </a:xfrm>
        </p:spPr>
        <p:txBody>
          <a:bodyPr/>
          <a:lstStyle/>
          <a:p>
            <a:r>
              <a:rPr lang="en-US" dirty="0"/>
              <a:t>20.3 Gengi gjaldmiðla og áhætta: Gengisskráning</a:t>
            </a:r>
          </a:p>
        </p:txBody>
      </p:sp>
      <p:sp>
        <p:nvSpPr>
          <p:cNvPr id="3" name="Content Placeholder 2"/>
          <p:cNvSpPr>
            <a:spLocks noGrp="1"/>
          </p:cNvSpPr>
          <p:nvPr>
            <p:ph sz="quarter" idx="12"/>
          </p:nvPr>
        </p:nvSpPr>
        <p:spPr>
          <a:xfrm>
            <a:off x="838200" y="1011382"/>
            <a:ext cx="10515600" cy="4727265"/>
          </a:xfrm>
        </p:spPr>
        <p:txBody>
          <a:bodyPr/>
          <a:lstStyle/>
          <a:p>
            <a:pPr marL="0" indent="0">
              <a:buNone/>
            </a:pPr>
            <a:r>
              <a:rPr lang="en-US" b="1" dirty="0"/>
              <a:t>Gengisskráning</a:t>
            </a:r>
          </a:p>
          <a:p>
            <a:pPr marL="0" indent="0">
              <a:buNone/>
            </a:pPr>
            <a:r>
              <a:rPr lang="en-US" dirty="0"/>
              <a:t>Ef vitað er að $1.00 kostar 5.4377 brasilísk real (reais) má finna verð eins brasilísks reals í Bandaríkjadölum. Það er gert með því að reikna margföldunarandhverfu gengisins. Þannig má breyta úr annarri aðferð við gengisskráningu í hina.</a:t>
            </a:r>
          </a:p>
        </p:txBody>
      </p:sp>
      <mc:AlternateContent xmlns:mc="http://schemas.openxmlformats.org/markup-compatibility/2006" xmlns:a14="http://schemas.microsoft.com/office/drawing/2010/main">
        <mc:Choice Requires="a14">
          <p:sp>
            <p:nvSpPr>
              <p:cNvPr id="6" name="Rectangle 5"/>
              <p:cNvSpPr/>
              <p:nvPr/>
            </p:nvSpPr>
            <p:spPr>
              <a:xfrm>
                <a:off x="2638097" y="3313440"/>
                <a:ext cx="6096000" cy="2423484"/>
              </a:xfrm>
              <a:prstGeom prst="rect">
                <a:avLst/>
              </a:prstGeom>
            </p:spPr>
            <p:txBody>
              <a:bodyPr>
                <a:spAutoFit/>
              </a:bodyPr>
              <a:lstStyle/>
              <a:p>
                <a:pPr indent="457200" fontAlgn="base">
                  <a:lnSpc>
                    <a:spcPct val="107000"/>
                  </a:lnSpc>
                </a:pPr>
                <a14:m>
                  <m:oMathPara xmlns:m="http://schemas.openxmlformats.org/officeDocument/2006/math">
                    <m:oMathParaPr>
                      <m:jc m:val="centerGroup"/>
                    </m:oMathParaPr>
                    <m:oMath xmlns:m="http://schemas.openxmlformats.org/officeDocument/2006/math">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USD</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BRL</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5.4377</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ct val="107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ct val="107000"/>
                  </a:lnSpc>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USD</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1</m:t>
                          </m:r>
                        </m:num>
                        <m:den>
                          <m:r>
                            <a:rPr lang="en-US" sz="2400" i="1">
                              <a:latin typeface="Cambria Math" panose="02040503050406030204" pitchFamily="18" charset="0"/>
                              <a:ea typeface="Times New Roman" panose="02020603050405020304" pitchFamily="18" charset="0"/>
                              <a:cs typeface="Times New Roman" panose="02020603050405020304" pitchFamily="18" charset="0"/>
                            </a:rPr>
                            <m:t>5.4377</m:t>
                          </m:r>
                        </m:den>
                      </m:f>
                      <m:r>
                        <a:rPr lang="en-US" sz="24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BRL</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5.4377</m:t>
                          </m:r>
                        </m:num>
                        <m:den>
                          <m:r>
                            <a:rPr lang="en-US" sz="2400" i="1">
                              <a:latin typeface="Cambria Math" panose="02040503050406030204" pitchFamily="18" charset="0"/>
                              <a:ea typeface="Times New Roman" panose="02020603050405020304" pitchFamily="18" charset="0"/>
                              <a:cs typeface="Times New Roman" panose="02020603050405020304" pitchFamily="18" charset="0"/>
                            </a:rPr>
                            <m:t>5.4377</m:t>
                          </m:r>
                        </m:den>
                      </m:f>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ct val="107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ct val="107000"/>
                  </a:lnSpc>
                </a:pPr>
                <a14:m>
                  <m:oMathPara xmlns:m="http://schemas.openxmlformats.org/officeDocument/2006/math">
                    <m:oMathParaPr>
                      <m:jc m:val="centerGroup"/>
                    </m:oMathParaPr>
                    <m:oMath xmlns:m="http://schemas.openxmlformats.org/officeDocument/2006/math">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USD</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0.1839=</m:t>
                      </m:r>
                      <m:r>
                        <m:rPr>
                          <m:sty m:val="p"/>
                        </m:rPr>
                        <a:rPr lang="en-US" sz="2400">
                          <a:latin typeface="Cambria Math" panose="02040503050406030204" pitchFamily="18" charset="0"/>
                          <a:ea typeface="Times New Roman" panose="02020603050405020304" pitchFamily="18" charset="0"/>
                          <a:cs typeface="Times New Roman" panose="02020603050405020304" pitchFamily="18" charset="0"/>
                        </a:rPr>
                        <m:t>BRL</m:t>
                      </m:r>
                      <m:r>
                        <a:rPr lang="en-US" sz="2400">
                          <a:latin typeface="Cambria Math" panose="02040503050406030204" pitchFamily="18" charset="0"/>
                          <a:ea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2638097" y="3313440"/>
                <a:ext cx="6096000" cy="2423484"/>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1857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644" y="331570"/>
            <a:ext cx="10515600" cy="535420"/>
          </a:xfrm>
        </p:spPr>
        <p:txBody>
          <a:bodyPr>
            <a:normAutofit/>
          </a:bodyPr>
          <a:lstStyle/>
          <a:p>
            <a:r>
              <a:rPr lang="en-US" sz="2400" dirty="0"/>
              <a:t>20.3 Gengi gjaldmiðla og áhætta: Breytingar á gengi erlendra gjaldmiðla</a:t>
            </a:r>
          </a:p>
        </p:txBody>
      </p:sp>
      <p:sp>
        <p:nvSpPr>
          <p:cNvPr id="3" name="Content Placeholder 2"/>
          <p:cNvSpPr>
            <a:spLocks noGrp="1"/>
          </p:cNvSpPr>
          <p:nvPr>
            <p:ph sz="quarter" idx="12"/>
          </p:nvPr>
        </p:nvSpPr>
        <p:spPr>
          <a:xfrm>
            <a:off x="838200" y="1011382"/>
            <a:ext cx="10515600" cy="5624196"/>
          </a:xfrm>
        </p:spPr>
        <p:txBody>
          <a:bodyPr>
            <a:normAutofit lnSpcReduction="10000"/>
          </a:bodyPr>
          <a:lstStyle/>
          <a:p>
            <a:pPr marL="0" indent="0" fontAlgn="base">
              <a:buNone/>
            </a:pPr>
            <a:r>
              <a:rPr lang="en-US" sz="3000" b="1" dirty="0"/>
              <a:t>Breytingar á gengi erlendra gjaldmiðla</a:t>
            </a:r>
          </a:p>
          <a:p>
            <a:pPr marL="0" indent="0" fontAlgn="base">
              <a:buNone/>
            </a:pPr>
            <a:r>
              <a:rPr lang="en-US" sz="3000" dirty="0"/>
              <a:t>Gengi erlendra gjaldmiðla breytist vegna margra markaðsþátta. Að baki þeim öllum liggja framboð og eftirspurn eftir gjaldmiðlinum. </a:t>
            </a:r>
          </a:p>
          <a:p>
            <a:pPr marL="463550" indent="-220663" fontAlgn="base"/>
            <a:r>
              <a:rPr lang="en-US" sz="2600" dirty="0"/>
              <a:t>Gjaldmiðill sem styrkist</a:t>
            </a:r>
          </a:p>
          <a:p>
            <a:pPr lvl="1" fontAlgn="base"/>
            <a:r>
              <a:rPr lang="en-US" sz="2200" dirty="0">
                <a:solidFill>
                  <a:schemeClr val="accent3"/>
                </a:solidFill>
              </a:rPr>
              <a:t>Þegar færri einingar kaupgjaldmiðils þarf til að eignast gjaldmiðilinn sem keyptur er hefur kaupgjaldmiðillinn styrkst.</a:t>
            </a:r>
          </a:p>
          <a:p>
            <a:pPr marL="463550" indent="-220663" fontAlgn="base"/>
            <a:r>
              <a:rPr lang="en-US" sz="2600" dirty="0"/>
              <a:t>Gjaldmiðill sem veikist</a:t>
            </a:r>
          </a:p>
          <a:p>
            <a:pPr lvl="1" fontAlgn="base"/>
            <a:r>
              <a:rPr lang="en-US" sz="2200" dirty="0">
                <a:solidFill>
                  <a:schemeClr val="accent3"/>
                </a:solidFill>
              </a:rPr>
              <a:t>Þegar fleiri einingar kaupgjaldmiðils þarf til að eignast gjaldmiðilinn sem keyptur er hefur kaupgjaldmiðillinn veikst.</a:t>
            </a:r>
            <a:r>
              <a:rPr lang="en-US" sz="2600" dirty="0">
                <a:solidFill>
                  <a:schemeClr val="accent3"/>
                </a:solidFill>
              </a:rPr>
              <a:t> </a:t>
            </a:r>
            <a:endParaRPr lang="en-US" sz="2800" dirty="0"/>
          </a:p>
          <a:p>
            <a:pPr marL="0" indent="0" fontAlgn="base">
              <a:buNone/>
            </a:pPr>
            <a:endParaRPr lang="en-US" dirty="0"/>
          </a:p>
          <a:p>
            <a:pPr fontAlgn="base"/>
            <a:r>
              <a:rPr lang="en-US" sz="2600" dirty="0"/>
              <a:t>Ef gengið var </a:t>
            </a:r>
          </a:p>
          <a:p>
            <a:pPr marL="0" indent="0" fontAlgn="base">
              <a:buNone/>
            </a:pPr>
            <a:r>
              <a:rPr lang="en-US" sz="2600" dirty="0"/>
              <a:t>þá styrktist USD (og BRL veiktist).</a:t>
            </a:r>
          </a:p>
          <a:p>
            <a:pPr marL="0" indent="0">
              <a:buNone/>
            </a:pPr>
            <a:endParaRPr lang="en-US"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ED13021-02B6-6A4F-A433-916B771E89C7}"/>
                  </a:ext>
                </a:extLst>
              </p:cNvPr>
              <p:cNvSpPr txBox="1"/>
              <p:nvPr/>
            </p:nvSpPr>
            <p:spPr>
              <a:xfrm>
                <a:off x="4475929" y="5313443"/>
                <a:ext cx="6981568" cy="738664"/>
              </a:xfrm>
              <a:prstGeom prst="rect">
                <a:avLst/>
              </a:prstGeom>
              <a:noFill/>
            </p:spPr>
            <p:txBody>
              <a:bodyPr wrap="square" rtlCol="0">
                <a:spAutoFit/>
              </a:bodyPr>
              <a:lstStyle/>
              <a:p>
                <a14:m>
                  <m:oMath xmlns:m="http://schemas.openxmlformats.org/officeDocument/2006/math">
                    <m:r>
                      <m:rPr>
                        <m:sty m:val="p"/>
                      </m:rPr>
                      <a:rPr lang="en-US" sz="2400">
                        <a:latin typeface="Cambria Math" panose="02040503050406030204" pitchFamily="18" charset="0"/>
                      </a:rPr>
                      <m:t>USD</m:t>
                    </m:r>
                    <m:r>
                      <a:rPr lang="en-US" sz="2400">
                        <a:latin typeface="Cambria Math" panose="02040503050406030204" pitchFamily="18" charset="0"/>
                      </a:rPr>
                      <m:t> </m:t>
                    </m:r>
                    <m:r>
                      <a:rPr lang="en-US" sz="2400" i="1">
                        <a:latin typeface="Cambria Math" panose="02040503050406030204" pitchFamily="18" charset="0"/>
                      </a:rPr>
                      <m:t>1=</m:t>
                    </m:r>
                    <m:r>
                      <m:rPr>
                        <m:sty m:val="p"/>
                      </m:rPr>
                      <a:rPr lang="en-US" sz="2400">
                        <a:latin typeface="Cambria Math" panose="02040503050406030204" pitchFamily="18" charset="0"/>
                      </a:rPr>
                      <m:t>BRL</m:t>
                    </m:r>
                    <m:r>
                      <a:rPr lang="en-US" sz="2400">
                        <a:latin typeface="Cambria Math" panose="02040503050406030204" pitchFamily="18" charset="0"/>
                      </a:rPr>
                      <m:t> </m:t>
                    </m:r>
                    <m:r>
                      <a:rPr lang="en-US" sz="2400" i="1">
                        <a:latin typeface="Cambria Math" panose="02040503050406030204" pitchFamily="18" charset="0"/>
                      </a:rPr>
                      <m:t>4</m:t>
                    </m:r>
                    <m:r>
                      <a:rPr lang="en-US" sz="2400">
                        <a:latin typeface="Cambria Math" panose="02040503050406030204" pitchFamily="18" charset="0"/>
                      </a:rPr>
                      <m:t> </m:t>
                    </m:r>
                    <m:r>
                      <m:rPr>
                        <m:sty m:val="p"/>
                      </m:rPr>
                      <a:rPr lang="en-US" sz="2400">
                        <a:latin typeface="Cambria Math" panose="02040503050406030204" pitchFamily="18" charset="0"/>
                      </a:rPr>
                      <m:t>but</m:t>
                    </m:r>
                    <m:r>
                      <a:rPr lang="en-US" sz="2400">
                        <a:latin typeface="Cambria Math" panose="02040503050406030204" pitchFamily="18" charset="0"/>
                      </a:rPr>
                      <m:t> </m:t>
                    </m:r>
                    <m:r>
                      <m:rPr>
                        <m:sty m:val="p"/>
                      </m:rPr>
                      <a:rPr lang="en-US" sz="2400">
                        <a:latin typeface="Cambria Math" panose="02040503050406030204" pitchFamily="18" charset="0"/>
                      </a:rPr>
                      <m:t>moved</m:t>
                    </m:r>
                    <m:r>
                      <a:rPr lang="en-US" sz="2400">
                        <a:latin typeface="Cambria Math" panose="02040503050406030204" pitchFamily="18" charset="0"/>
                      </a:rPr>
                      <m:t> </m:t>
                    </m:r>
                    <m:r>
                      <m:rPr>
                        <m:sty m:val="p"/>
                      </m:rPr>
                      <a:rPr lang="en-US" sz="2400">
                        <a:latin typeface="Cambria Math" panose="02040503050406030204" pitchFamily="18" charset="0"/>
                      </a:rPr>
                      <m:t>to</m:t>
                    </m:r>
                    <m:r>
                      <a:rPr lang="en-US" sz="2400">
                        <a:latin typeface="Cambria Math" panose="02040503050406030204" pitchFamily="18" charset="0"/>
                      </a:rPr>
                      <m:t> </m:t>
                    </m:r>
                    <m:r>
                      <m:rPr>
                        <m:sty m:val="p"/>
                      </m:rPr>
                      <a:rPr lang="en-US" sz="2400">
                        <a:latin typeface="Cambria Math" panose="02040503050406030204" pitchFamily="18" charset="0"/>
                      </a:rPr>
                      <m:t>USD</m:t>
                    </m:r>
                    <m:r>
                      <a:rPr lang="en-US" sz="2400">
                        <a:latin typeface="Cambria Math" panose="02040503050406030204" pitchFamily="18" charset="0"/>
                      </a:rPr>
                      <m:t>1  =</m:t>
                    </m:r>
                    <m:r>
                      <m:rPr>
                        <m:sty m:val="p"/>
                      </m:rPr>
                      <a:rPr lang="en-US" sz="2400">
                        <a:latin typeface="Cambria Math" panose="02040503050406030204" pitchFamily="18" charset="0"/>
                      </a:rPr>
                      <m:t>BRL</m:t>
                    </m:r>
                    <m:r>
                      <a:rPr lang="en-US" sz="2400">
                        <a:latin typeface="Cambria Math" panose="02040503050406030204" pitchFamily="18" charset="0"/>
                      </a:rPr>
                      <m:t> 5</m:t>
                    </m:r>
                  </m:oMath>
                </a14:m>
                <a:r>
                  <a:rPr lang="en-US" sz="2400" dirty="0"/>
                  <a:t>,</a:t>
                </a:r>
              </a:p>
              <a:p>
                <a:endParaRPr lang="en-US" dirty="0"/>
              </a:p>
            </p:txBody>
          </p:sp>
        </mc:Choice>
        <mc:Fallback xmlns="">
          <p:sp>
            <p:nvSpPr>
              <p:cNvPr id="6" name="TextBox 5">
                <a:extLst>
                  <a:ext uri="{FF2B5EF4-FFF2-40B4-BE49-F238E27FC236}">
                    <a16:creationId xmlns:a16="http://schemas.microsoft.com/office/drawing/2014/main" id="{9ED13021-02B6-6A4F-A433-916B771E89C7}"/>
                  </a:ext>
                </a:extLst>
              </p:cNvPr>
              <p:cNvSpPr txBox="1">
                <a:spLocks noRot="1" noChangeAspect="1" noMove="1" noResize="1" noEditPoints="1" noAdjustHandles="1" noChangeArrowheads="1" noChangeShapeType="1" noTextEdit="1"/>
              </p:cNvSpPr>
              <p:nvPr/>
            </p:nvSpPr>
            <p:spPr>
              <a:xfrm>
                <a:off x="4475929" y="5313443"/>
                <a:ext cx="6981568" cy="738664"/>
              </a:xfrm>
              <a:prstGeom prst="rect">
                <a:avLst/>
              </a:prstGeom>
              <a:blipFill>
                <a:blip r:embed="rId2"/>
                <a:stretch>
                  <a:fillRect l="-181" t="-5085"/>
                </a:stretch>
              </a:blipFill>
            </p:spPr>
            <p:txBody>
              <a:bodyPr/>
              <a:lstStyle/>
              <a:p>
                <a:r>
                  <a:rPr lang="en-US">
                    <a:noFill/>
                  </a:rPr>
                  <a:t> </a:t>
                </a:r>
              </a:p>
            </p:txBody>
          </p:sp>
        </mc:Fallback>
      </mc:AlternateContent>
    </p:spTree>
    <p:extLst>
      <p:ext uri="{BB962C8B-B14F-4D97-AF65-F5344CB8AC3E}">
        <p14:creationId xmlns:p14="http://schemas.microsoft.com/office/powerpoint/2010/main" val="3810904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033" y="331570"/>
            <a:ext cx="10515600" cy="535420"/>
          </a:xfrm>
        </p:spPr>
        <p:txBody>
          <a:bodyPr/>
          <a:lstStyle/>
          <a:p>
            <a:r>
              <a:rPr lang="en-US" dirty="0"/>
              <a:t>20.3 Gengi gjaldmiðla og áhætta: Tegundir áhættu</a:t>
            </a:r>
          </a:p>
        </p:txBody>
      </p:sp>
      <p:sp>
        <p:nvSpPr>
          <p:cNvPr id="3" name="Content Placeholder 2"/>
          <p:cNvSpPr>
            <a:spLocks noGrp="1"/>
          </p:cNvSpPr>
          <p:nvPr>
            <p:ph sz="quarter" idx="12"/>
          </p:nvPr>
        </p:nvSpPr>
        <p:spPr>
          <a:xfrm>
            <a:off x="838200" y="1011383"/>
            <a:ext cx="10515600" cy="5179352"/>
          </a:xfrm>
        </p:spPr>
        <p:txBody>
          <a:bodyPr>
            <a:normAutofit lnSpcReduction="10000"/>
          </a:bodyPr>
          <a:lstStyle/>
          <a:p>
            <a:r>
              <a:rPr lang="en-US" b="1" dirty="0"/>
              <a:t>Viðskiptaáhætta: </a:t>
            </a:r>
            <a:r>
              <a:rPr lang="en-US" dirty="0"/>
              <a:t>Virði væntanlegra tekna eða gjalda fyrirtækis breytist þegar gengi gjaldmiðla breytist. </a:t>
            </a:r>
          </a:p>
          <a:p>
            <a:pPr lvl="1"/>
            <a:r>
              <a:rPr lang="en-US" dirty="0">
                <a:solidFill>
                  <a:schemeClr val="accent3"/>
                </a:solidFill>
              </a:rPr>
              <a:t>Þetta hefur áhrif á raunverulegt sjóðstreymi til og frá fyrirtækinu.</a:t>
            </a:r>
          </a:p>
          <a:p>
            <a:pPr lvl="1"/>
            <a:r>
              <a:rPr lang="en-US" dirty="0">
                <a:solidFill>
                  <a:schemeClr val="accent3"/>
                </a:solidFill>
              </a:rPr>
              <a:t>Breytingar á sjóðstreymi hafa áhrif á virði fyrirtækisins</a:t>
            </a:r>
          </a:p>
          <a:p>
            <a:r>
              <a:rPr lang="en-US" b="1" dirty="0"/>
              <a:t>Umreikningsáhætta:</a:t>
            </a:r>
            <a:r>
              <a:rPr lang="en-US" dirty="0"/>
              <a:t> Hún nefnist einnig reikningsskilaáhætta.</a:t>
            </a:r>
          </a:p>
          <a:p>
            <a:pPr lvl="1"/>
            <a:r>
              <a:rPr lang="en-US" dirty="0">
                <a:solidFill>
                  <a:schemeClr val="accent3"/>
                </a:solidFill>
              </a:rPr>
              <a:t>Fyrirtæki þarf að umreikna reikningsskil erlendra dóttur- og hlutdeildarfélaga sinna í USD. Breytist gengið breytist virði þessara félaga einnig.</a:t>
            </a:r>
          </a:p>
          <a:p>
            <a:r>
              <a:rPr lang="en-US" b="1" dirty="0"/>
              <a:t>Efnahagsleg áhætta:</a:t>
            </a:r>
            <a:r>
              <a:rPr lang="en-US" dirty="0"/>
              <a:t> Gengisbreyting getur haft áhrif á fjölda viðskiptavina eða sölu fyrirtækis.</a:t>
            </a:r>
            <a:r>
              <a:rPr lang="en-US" sz="3000" dirty="0"/>
              <a:t> </a:t>
            </a:r>
          </a:p>
          <a:p>
            <a:pPr lvl="1"/>
            <a:r>
              <a:rPr lang="en-US" dirty="0">
                <a:solidFill>
                  <a:schemeClr val="accent3"/>
                </a:solidFill>
              </a:rPr>
              <a:t>Fyrirtæki getur staðið frammi fyrir þessari áhættu þótt það stundi ekki alþjóðleg viðskipti. </a:t>
            </a:r>
          </a:p>
          <a:p>
            <a:pPr lvl="1"/>
            <a:r>
              <a:rPr lang="en-US" dirty="0">
                <a:solidFill>
                  <a:schemeClr val="accent3"/>
                </a:solidFill>
              </a:rPr>
              <a:t>Þessi áhætta getur haft víðtækari áhrif á sjóðstreymi.</a:t>
            </a:r>
          </a:p>
          <a:p>
            <a:endParaRPr lang="en-US" dirty="0"/>
          </a:p>
        </p:txBody>
      </p:sp>
    </p:spTree>
    <p:extLst>
      <p:ext uri="{BB962C8B-B14F-4D97-AF65-F5344CB8AC3E}">
        <p14:creationId xmlns:p14="http://schemas.microsoft.com/office/powerpoint/2010/main" val="3113404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422" y="323181"/>
            <a:ext cx="10515600" cy="535420"/>
          </a:xfrm>
        </p:spPr>
        <p:txBody>
          <a:bodyPr/>
          <a:lstStyle/>
          <a:p>
            <a:r>
              <a:rPr lang="en-US" dirty="0"/>
              <a:t>20.3 Gengi gjaldmiðla og áhætta: Leiðir til áhættuvarna</a:t>
            </a:r>
          </a:p>
        </p:txBody>
      </p:sp>
      <p:sp>
        <p:nvSpPr>
          <p:cNvPr id="3" name="Content Placeholder 2"/>
          <p:cNvSpPr>
            <a:spLocks noGrp="1"/>
          </p:cNvSpPr>
          <p:nvPr>
            <p:ph sz="quarter" idx="12"/>
          </p:nvPr>
        </p:nvSpPr>
        <p:spPr>
          <a:xfrm>
            <a:off x="838200" y="1011381"/>
            <a:ext cx="10515600" cy="5347378"/>
          </a:xfrm>
        </p:spPr>
        <p:txBody>
          <a:bodyPr>
            <a:normAutofit fontScale="92500" lnSpcReduction="10000"/>
          </a:bodyPr>
          <a:lstStyle/>
          <a:p>
            <a:pPr marL="0" indent="0">
              <a:buNone/>
            </a:pPr>
            <a:r>
              <a:rPr lang="en-US" sz="3000" b="1" dirty="0"/>
              <a:t>Leiðir til áhættuvarna</a:t>
            </a:r>
          </a:p>
          <a:p>
            <a:pPr marL="0" indent="0">
              <a:buNone/>
            </a:pPr>
            <a:r>
              <a:rPr lang="en-US" sz="3000" dirty="0"/>
              <a:t>Fyrirtæki geta varið sig gegn gengisáhættu eða dregið úr henni. Áhættuvörn getur verið með ýmsum hætti:</a:t>
            </a:r>
          </a:p>
          <a:p>
            <a:pPr marL="463550" indent="-220663"/>
            <a:r>
              <a:rPr lang="en-US" sz="2600" b="1" dirty="0"/>
              <a:t>Náttúruleg áhættuvörn:</a:t>
            </a:r>
            <a:r>
              <a:rPr lang="en-US" sz="2600" dirty="0"/>
              <a:t> Fyrirtæki getur jafnað út áhættu með eigin rekstri.</a:t>
            </a:r>
          </a:p>
          <a:p>
            <a:pPr marL="695325" lvl="1" indent="-317500"/>
            <a:r>
              <a:rPr lang="en-US" sz="2200" dirty="0">
                <a:solidFill>
                  <a:schemeClr val="accent3"/>
                </a:solidFill>
              </a:rPr>
              <a:t>Til dæmis getur bandarískt fyrirtæki jafnað kröfu í sterlingspundum á móti skuld í sterlingspundum.</a:t>
            </a:r>
          </a:p>
          <a:p>
            <a:pPr marL="463550" indent="-220663"/>
            <a:r>
              <a:rPr lang="en-US" sz="2600" b="1" dirty="0"/>
              <a:t>Framtíðarsamningar:</a:t>
            </a:r>
            <a:r>
              <a:rPr lang="en-US" sz="2600" dirty="0"/>
              <a:t> Líkt og hrávöruframtíðarsamningar gera gjaldeyrisframtíðarsamningar kleift að kaupa eða selja tiltekið magn gjaldmiðils á eða fyrir tiltekinn dag í framtíðinni.</a:t>
            </a:r>
          </a:p>
          <a:p>
            <a:pPr marL="463550" indent="-220663"/>
            <a:r>
              <a:rPr lang="en-US" sz="2600" b="1" dirty="0"/>
              <a:t>Framvirkir samningar:</a:t>
            </a:r>
            <a:r>
              <a:rPr lang="en-US" sz="2600" dirty="0"/>
              <a:t> Þetta er samningur milli tveggja aðila um að skiptast á tilteknu magni gjaldmiðla á ákveðnum degi í framtíðinni.</a:t>
            </a:r>
          </a:p>
          <a:p>
            <a:pPr marL="744538" lvl="1" indent="-317500"/>
            <a:r>
              <a:rPr lang="en-US" sz="2200" dirty="0">
                <a:solidFill>
                  <a:schemeClr val="accent3"/>
                </a:solidFill>
              </a:rPr>
              <a:t>Til dæmis getur fyrirtæki keypt framtíðarsamning um sterlingspund í dag og þannig tryggt sér GBP á tilteknum degi.</a:t>
            </a:r>
          </a:p>
          <a:p>
            <a:pPr marL="463550" indent="-220663"/>
            <a:r>
              <a:rPr lang="en-US" sz="2600" b="1" dirty="0"/>
              <a:t>Valréttir:</a:t>
            </a:r>
            <a:r>
              <a:rPr lang="en-US" sz="2600" dirty="0"/>
              <a:t> Þessi fjármálagerningur veitir eigandanum rétt, en ekki skyldu, til að kaupa eða selja eign á tilteknu verði á síðari degi.</a:t>
            </a:r>
          </a:p>
          <a:p>
            <a:pPr marL="0" indent="0">
              <a:buNone/>
            </a:pPr>
            <a:endParaRPr lang="en-US" dirty="0"/>
          </a:p>
        </p:txBody>
      </p:sp>
    </p:spTree>
    <p:extLst>
      <p:ext uri="{BB962C8B-B14F-4D97-AF65-F5344CB8AC3E}">
        <p14:creationId xmlns:p14="http://schemas.microsoft.com/office/powerpoint/2010/main" val="1912641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422" y="339959"/>
            <a:ext cx="10515600" cy="535420"/>
          </a:xfrm>
        </p:spPr>
        <p:txBody>
          <a:bodyPr/>
          <a:lstStyle/>
          <a:p>
            <a:r>
              <a:rPr lang="en-US" dirty="0"/>
              <a:t>20.3 Gengisáhætta</a:t>
            </a:r>
            <a:r>
              <a:rPr lang="en-US"/>
              <a:t>: Gjaldeyrisvalréttir</a:t>
            </a:r>
            <a:endParaRPr lang="en-US" dirty="0"/>
          </a:p>
        </p:txBody>
      </p:sp>
      <p:sp>
        <p:nvSpPr>
          <p:cNvPr id="3" name="Content Placeholder 2"/>
          <p:cNvSpPr>
            <a:spLocks noGrp="1"/>
          </p:cNvSpPr>
          <p:nvPr>
            <p:ph sz="quarter" idx="12"/>
          </p:nvPr>
        </p:nvSpPr>
        <p:spPr/>
        <p:txBody>
          <a:bodyPr/>
          <a:lstStyle/>
          <a:p>
            <a:pPr marL="0" indent="0">
              <a:buNone/>
            </a:pPr>
            <a:r>
              <a:rPr lang="en-US" b="1" dirty="0"/>
              <a:t>Gjaldeyrisvalréttir</a:t>
            </a:r>
            <a:endParaRPr lang="en-US" sz="2000" dirty="0"/>
          </a:p>
        </p:txBody>
      </p:sp>
      <p:grpSp>
        <p:nvGrpSpPr>
          <p:cNvPr id="6" name="Group 3">
            <a:extLst>
              <a:ext uri="{C183D7F6-B498-43B3-948B-1728B52AA6E4}">
                <adec:decorative xmlns:adec="http://schemas.microsoft.com/office/drawing/2017/decorative" val="1"/>
              </a:ext>
            </a:extLst>
          </p:cNvPr>
          <p:cNvGrpSpPr>
            <a:grpSpLocks/>
          </p:cNvGrpSpPr>
          <p:nvPr/>
        </p:nvGrpSpPr>
        <p:grpSpPr bwMode="auto">
          <a:xfrm>
            <a:off x="2494917" y="1691228"/>
            <a:ext cx="5268310" cy="2513570"/>
            <a:chOff x="868" y="1065"/>
            <a:chExt cx="4252" cy="2614"/>
          </a:xfrm>
        </p:grpSpPr>
        <p:sp>
          <p:nvSpPr>
            <p:cNvPr id="7" name="Rectangle 4"/>
            <p:cNvSpPr>
              <a:spLocks noChangeArrowheads="1"/>
            </p:cNvSpPr>
            <p:nvPr/>
          </p:nvSpPr>
          <p:spPr bwMode="auto">
            <a:xfrm>
              <a:off x="2208" y="1690"/>
              <a:ext cx="912"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400" b="1" dirty="0">
                  <a:latin typeface="+mn-lt"/>
                </a:rPr>
                <a:t>Réttur </a:t>
              </a:r>
              <a:r>
                <a:rPr lang="en-US" altLang="en-US" sz="2400" dirty="0">
                  <a:latin typeface="+mn-lt"/>
                </a:rPr>
                <a:t>til kaupa</a:t>
              </a:r>
            </a:p>
          </p:txBody>
        </p:sp>
        <p:sp>
          <p:nvSpPr>
            <p:cNvPr id="8" name="Rectangle 5"/>
            <p:cNvSpPr>
              <a:spLocks noChangeArrowheads="1"/>
            </p:cNvSpPr>
            <p:nvPr/>
          </p:nvSpPr>
          <p:spPr bwMode="auto">
            <a:xfrm>
              <a:off x="3696" y="1690"/>
              <a:ext cx="912"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400" b="1" dirty="0">
                  <a:latin typeface="+mn-lt"/>
                </a:rPr>
                <a:t>Réttur</a:t>
              </a:r>
              <a:r>
                <a:rPr lang="en-US" altLang="en-US" sz="2400" dirty="0"/>
                <a:t> </a:t>
              </a:r>
              <a:r>
                <a:rPr lang="en-US" altLang="en-US" sz="2400" dirty="0">
                  <a:latin typeface="+mn-lt"/>
                </a:rPr>
                <a:t>til sölu</a:t>
              </a:r>
            </a:p>
          </p:txBody>
        </p:sp>
        <p:sp>
          <p:nvSpPr>
            <p:cNvPr id="9" name="Rectangle 6"/>
            <p:cNvSpPr>
              <a:spLocks noChangeArrowheads="1"/>
            </p:cNvSpPr>
            <p:nvPr/>
          </p:nvSpPr>
          <p:spPr bwMode="auto">
            <a:xfrm>
              <a:off x="2112" y="1065"/>
              <a:ext cx="960"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b="1" u="sng" dirty="0">
                  <a:latin typeface="+mn-lt"/>
                </a:rPr>
                <a:t>Kaupréttur</a:t>
              </a:r>
              <a:endParaRPr lang="en-US" altLang="en-US" sz="2400" b="1" u="sng" dirty="0">
                <a:latin typeface="+mn-lt"/>
              </a:endParaRPr>
            </a:p>
          </p:txBody>
        </p:sp>
        <p:sp>
          <p:nvSpPr>
            <p:cNvPr id="10" name="Rectangle 7"/>
            <p:cNvSpPr>
              <a:spLocks noChangeArrowheads="1"/>
            </p:cNvSpPr>
            <p:nvPr/>
          </p:nvSpPr>
          <p:spPr bwMode="auto">
            <a:xfrm>
              <a:off x="3696" y="1065"/>
              <a:ext cx="960"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b="1" u="sng" dirty="0">
                  <a:latin typeface="+mn-lt"/>
                </a:rPr>
                <a:t>Söluréttur</a:t>
              </a:r>
            </a:p>
          </p:txBody>
        </p:sp>
        <p:sp>
          <p:nvSpPr>
            <p:cNvPr id="11" name="Rectangle 8"/>
            <p:cNvSpPr>
              <a:spLocks noChangeArrowheads="1"/>
            </p:cNvSpPr>
            <p:nvPr/>
          </p:nvSpPr>
          <p:spPr bwMode="auto">
            <a:xfrm>
              <a:off x="3472" y="2698"/>
              <a:ext cx="1472"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400" b="1" dirty="0">
                  <a:latin typeface="+mn-lt"/>
                </a:rPr>
                <a:t>Skylda</a:t>
              </a:r>
              <a:r>
                <a:rPr lang="en-US" altLang="en-US" sz="2400" dirty="0">
                  <a:latin typeface="+mn-lt"/>
                </a:rPr>
                <a:t> til kaupa</a:t>
              </a:r>
            </a:p>
          </p:txBody>
        </p:sp>
        <p:sp>
          <p:nvSpPr>
            <p:cNvPr id="12" name="Rectangle 9"/>
            <p:cNvSpPr>
              <a:spLocks noChangeArrowheads="1"/>
            </p:cNvSpPr>
            <p:nvPr/>
          </p:nvSpPr>
          <p:spPr bwMode="auto">
            <a:xfrm>
              <a:off x="1968" y="2688"/>
              <a:ext cx="1440"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400" b="1" dirty="0">
                  <a:latin typeface="+mn-lt"/>
                </a:rPr>
                <a:t>Skylda</a:t>
              </a:r>
              <a:r>
                <a:rPr lang="en-US" altLang="en-US" sz="2400" dirty="0">
                  <a:latin typeface="+mn-lt"/>
                </a:rPr>
                <a:t> til sölu</a:t>
              </a:r>
            </a:p>
          </p:txBody>
        </p:sp>
        <p:grpSp>
          <p:nvGrpSpPr>
            <p:cNvPr id="13" name="Group 10"/>
            <p:cNvGrpSpPr>
              <a:grpSpLocks/>
            </p:cNvGrpSpPr>
            <p:nvPr/>
          </p:nvGrpSpPr>
          <p:grpSpPr bwMode="auto">
            <a:xfrm>
              <a:off x="1664" y="1332"/>
              <a:ext cx="3456" cy="2124"/>
              <a:chOff x="1248" y="2016"/>
              <a:chExt cx="2592" cy="3072"/>
            </a:xfrm>
          </p:grpSpPr>
          <p:sp>
            <p:nvSpPr>
              <p:cNvPr id="19" name="Line 11"/>
              <p:cNvSpPr>
                <a:spLocks noChangeShapeType="1"/>
              </p:cNvSpPr>
              <p:nvPr/>
            </p:nvSpPr>
            <p:spPr bwMode="auto">
              <a:xfrm>
                <a:off x="2496" y="2016"/>
                <a:ext cx="0" cy="307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699">
                    <a:solidFill>
                      <a:srgbClr val="000000"/>
                    </a:solidFill>
                    <a:round/>
                    <a:headEnd type="none" w="sm" len="sm"/>
                    <a:tailEnd type="none" w="sm" len="sm"/>
                  </a14:hiddenLine>
                </a:ext>
              </a:extLst>
            </p:spPr>
            <p:txBody>
              <a:bodyPr wrap="none" anchor="ctr"/>
              <a:lstStyle/>
              <a:p>
                <a:endParaRPr lang="en-US" dirty="0"/>
              </a:p>
            </p:txBody>
          </p:sp>
          <p:sp>
            <p:nvSpPr>
              <p:cNvPr id="20" name="Rectangle 12"/>
              <p:cNvSpPr>
                <a:spLocks noChangeArrowheads="1"/>
              </p:cNvSpPr>
              <p:nvPr/>
            </p:nvSpPr>
            <p:spPr bwMode="auto">
              <a:xfrm>
                <a:off x="1248" y="2016"/>
                <a:ext cx="2592" cy="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wrap="none" anchor="ct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3000" dirty="0">
                  <a:latin typeface="Times New Roman" panose="02020603050405020304" pitchFamily="18" charset="0"/>
                </a:endParaRPr>
              </a:p>
            </p:txBody>
          </p:sp>
          <p:sp>
            <p:nvSpPr>
              <p:cNvPr id="21" name="Line 13"/>
              <p:cNvSpPr>
                <a:spLocks noChangeShapeType="1"/>
              </p:cNvSpPr>
              <p:nvPr/>
            </p:nvSpPr>
            <p:spPr bwMode="auto">
              <a:xfrm>
                <a:off x="1248" y="3504"/>
                <a:ext cx="259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699">
                    <a:solidFill>
                      <a:srgbClr val="000000"/>
                    </a:solidFill>
                    <a:round/>
                    <a:headEnd type="none" w="sm" len="sm"/>
                    <a:tailEnd type="none" w="sm" len="sm"/>
                  </a14:hiddenLine>
                </a:ext>
              </a:extLst>
            </p:spPr>
            <p:txBody>
              <a:bodyPr wrap="none" anchor="ctr"/>
              <a:lstStyle/>
              <a:p>
                <a:endParaRPr lang="en-US" dirty="0"/>
              </a:p>
            </p:txBody>
          </p:sp>
        </p:grpSp>
        <p:sp>
          <p:nvSpPr>
            <p:cNvPr id="14" name="Text Box 14"/>
            <p:cNvSpPr txBox="1">
              <a:spLocks noChangeArrowheads="1"/>
            </p:cNvSpPr>
            <p:nvPr/>
          </p:nvSpPr>
          <p:spPr bwMode="auto">
            <a:xfrm>
              <a:off x="932" y="1609"/>
              <a:ext cx="1106"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b="1" dirty="0">
                  <a:solidFill>
                    <a:srgbClr val="4D4D4D"/>
                  </a:solidFill>
                </a:rPr>
                <a:t> </a:t>
              </a:r>
              <a:r>
                <a:rPr lang="en-US" altLang="en-US" b="1" dirty="0">
                  <a:latin typeface="+mn-lt"/>
                </a:rPr>
                <a:t>Kaupandi</a:t>
              </a:r>
            </a:p>
            <a:p>
              <a:pPr eaLnBrk="1" hangingPunct="1">
                <a:spcBef>
                  <a:spcPct val="0"/>
                </a:spcBef>
                <a:buClrTx/>
                <a:buFontTx/>
                <a:buNone/>
              </a:pPr>
              <a:r>
                <a:rPr lang="en-US" altLang="en-US" b="1" u="sng" dirty="0">
                  <a:latin typeface="+mn-lt"/>
                </a:rPr>
                <a:t>(eigandi)</a:t>
              </a:r>
            </a:p>
          </p:txBody>
        </p:sp>
        <p:sp>
          <p:nvSpPr>
            <p:cNvPr id="15" name="Text Box 15"/>
            <p:cNvSpPr txBox="1">
              <a:spLocks noChangeArrowheads="1"/>
            </p:cNvSpPr>
            <p:nvPr/>
          </p:nvSpPr>
          <p:spPr bwMode="auto">
            <a:xfrm>
              <a:off x="868" y="2687"/>
              <a:ext cx="1068"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b="1" dirty="0">
                  <a:solidFill>
                    <a:srgbClr val="4D4D4D"/>
                  </a:solidFill>
                  <a:latin typeface="+mn-lt"/>
                </a:rPr>
                <a:t> </a:t>
              </a:r>
              <a:r>
                <a:rPr lang="en-US" altLang="en-US" b="1" dirty="0">
                  <a:latin typeface="+mn-lt"/>
                </a:rPr>
                <a:t>Seljandi</a:t>
              </a:r>
            </a:p>
            <a:p>
              <a:pPr eaLnBrk="1" hangingPunct="1">
                <a:spcBef>
                  <a:spcPct val="0"/>
                </a:spcBef>
                <a:buClrTx/>
                <a:buFontTx/>
                <a:buNone/>
              </a:pPr>
              <a:r>
                <a:rPr lang="en-US" altLang="en-US" b="1" u="sng" dirty="0">
                  <a:latin typeface="+mn-lt"/>
                </a:rPr>
                <a:t>(útgefandi)</a:t>
              </a:r>
            </a:p>
          </p:txBody>
        </p:sp>
        <p:sp>
          <p:nvSpPr>
            <p:cNvPr id="16" name="Rectangle 16"/>
            <p:cNvSpPr>
              <a:spLocks noChangeArrowheads="1"/>
            </p:cNvSpPr>
            <p:nvPr/>
          </p:nvSpPr>
          <p:spPr bwMode="auto">
            <a:xfrm>
              <a:off x="2033" y="1494"/>
              <a:ext cx="3024" cy="1968"/>
            </a:xfrm>
            <a:prstGeom prst="rect">
              <a:avLst/>
            </a:prstGeom>
            <a:noFill/>
            <a:ln w="12700">
              <a:solidFill>
                <a:schemeClr val="bg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1"/>
                </a:buClr>
                <a:buFont typeface="Times" panose="02020603050405020304" pitchFamily="18" charset="0"/>
                <a:buChar char="•"/>
                <a:defRPr sz="2800">
                  <a:solidFill>
                    <a:schemeClr val="tx1"/>
                  </a:solidFill>
                  <a:latin typeface="Arial" panose="020B0604020202020204" pitchFamily="34" charset="0"/>
                </a:defRPr>
              </a:lvl1pPr>
              <a:lvl2pPr marL="742950" indent="-285750">
                <a:spcBef>
                  <a:spcPct val="20000"/>
                </a:spcBef>
                <a:buClr>
                  <a:schemeClr val="tx1"/>
                </a:buClr>
                <a:buFont typeface="Times" panose="02020603050405020304" pitchFamily="18" charset="0"/>
                <a:buChar char="–"/>
                <a:defRPr sz="26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Times" panose="02020603050405020304" pitchFamily="18" charset="0"/>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3000" dirty="0">
                <a:latin typeface="Times New Roman" panose="02020603050405020304" pitchFamily="18" charset="0"/>
              </a:endParaRPr>
            </a:p>
          </p:txBody>
        </p:sp>
        <p:sp>
          <p:nvSpPr>
            <p:cNvPr id="17" name="Line 17"/>
            <p:cNvSpPr>
              <a:spLocks noChangeShapeType="1"/>
            </p:cNvSpPr>
            <p:nvPr/>
          </p:nvSpPr>
          <p:spPr bwMode="auto">
            <a:xfrm flipV="1">
              <a:off x="3456" y="1488"/>
              <a:ext cx="0" cy="1968"/>
            </a:xfrm>
            <a:prstGeom prst="line">
              <a:avLst/>
            </a:prstGeom>
            <a:noFill/>
            <a:ln w="12700">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sp>
          <p:nvSpPr>
            <p:cNvPr id="18" name="Line 18"/>
            <p:cNvSpPr>
              <a:spLocks noChangeShapeType="1"/>
            </p:cNvSpPr>
            <p:nvPr/>
          </p:nvSpPr>
          <p:spPr bwMode="auto">
            <a:xfrm>
              <a:off x="1920" y="2566"/>
              <a:ext cx="3024" cy="0"/>
            </a:xfrm>
            <a:prstGeom prst="line">
              <a:avLst/>
            </a:prstGeom>
            <a:noFill/>
            <a:ln w="12700">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dirty="0"/>
            </a:p>
          </p:txBody>
        </p:sp>
      </p:grpSp>
      <p:graphicFrame>
        <p:nvGraphicFramePr>
          <p:cNvPr id="29" name="Table 28"/>
          <p:cNvGraphicFramePr>
            <a:graphicFrameLocks noGrp="1"/>
          </p:cNvGraphicFramePr>
          <p:nvPr>
            <p:extLst>
              <p:ext uri="{D42A27DB-BD31-4B8C-83A1-F6EECF244321}">
                <p14:modId xmlns:p14="http://schemas.microsoft.com/office/powerpoint/2010/main" val="2728149904"/>
              </p:ext>
            </p:extLst>
          </p:nvPr>
        </p:nvGraphicFramePr>
        <p:xfrm>
          <a:off x="2504965" y="4783711"/>
          <a:ext cx="8128000" cy="1230391"/>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37756336"/>
                    </a:ext>
                  </a:extLst>
                </a:gridCol>
                <a:gridCol w="4064000">
                  <a:extLst>
                    <a:ext uri="{9D8B030D-6E8A-4147-A177-3AD203B41FA5}">
                      <a16:colId xmlns:a16="http://schemas.microsoft.com/office/drawing/2014/main" val="989597237"/>
                    </a:ext>
                  </a:extLst>
                </a:gridCol>
              </a:tblGrid>
              <a:tr h="1230391">
                <a:tc>
                  <a:txBody>
                    <a:bodyPr/>
                    <a:lstStyle/>
                    <a:p>
                      <a:r>
                        <a:rPr lang="en-US" dirty="0">
                          <a:solidFill>
                            <a:schemeClr val="tx1"/>
                          </a:solidFill>
                        </a:rPr>
                        <a:t>Söluréttur</a:t>
                      </a:r>
                    </a:p>
                    <a:p>
                      <a:r>
                        <a:rPr lang="en-US" dirty="0">
                          <a:solidFill>
                            <a:schemeClr val="tx1"/>
                          </a:solidFill>
                        </a:rPr>
                        <a:t>Kaupréttur</a:t>
                      </a:r>
                    </a:p>
                    <a:p>
                      <a:r>
                        <a:rPr lang="en-US" dirty="0">
                          <a:solidFill>
                            <a:schemeClr val="tx1"/>
                          </a:solidFill>
                        </a:rPr>
                        <a:t>Samnings- eða innlausnarverð</a:t>
                      </a:r>
                    </a:p>
                    <a:p>
                      <a:endParaRPr lang="en-US" dirty="0">
                        <a:solidFill>
                          <a:schemeClr val="tx1"/>
                        </a:solidFill>
                      </a:endParaRPr>
                    </a:p>
                  </a:txBody>
                  <a:tcPr>
                    <a:solidFill>
                      <a:srgbClr val="D2DECD"/>
                    </a:solidFill>
                  </a:tcPr>
                </a:tc>
                <a:tc>
                  <a:txBody>
                    <a:bodyPr/>
                    <a:lstStyle/>
                    <a:p>
                      <a:r>
                        <a:rPr lang="en-US" dirty="0">
                          <a:solidFill>
                            <a:schemeClr val="tx1"/>
                          </a:solidFill>
                        </a:rPr>
                        <a:t>Staðgengi</a:t>
                      </a:r>
                    </a:p>
                    <a:p>
                      <a:r>
                        <a:rPr lang="en-US" dirty="0">
                          <a:solidFill>
                            <a:schemeClr val="tx1"/>
                          </a:solidFill>
                        </a:rPr>
                        <a:t>Bandarískur valréttur</a:t>
                      </a:r>
                    </a:p>
                    <a:p>
                      <a:r>
                        <a:rPr lang="en-US" dirty="0">
                          <a:solidFill>
                            <a:schemeClr val="tx1"/>
                          </a:solidFill>
                        </a:rPr>
                        <a:t>Evrópskur valréttur</a:t>
                      </a:r>
                    </a:p>
                    <a:p>
                      <a:endParaRPr lang="en-US" dirty="0">
                        <a:solidFill>
                          <a:schemeClr val="tx1"/>
                        </a:solidFill>
                      </a:endParaRPr>
                    </a:p>
                  </a:txBody>
                  <a:tcPr>
                    <a:solidFill>
                      <a:srgbClr val="D2DECD"/>
                    </a:solidFill>
                  </a:tcPr>
                </a:tc>
                <a:extLst>
                  <a:ext uri="{0D108BD9-81ED-4DB2-BD59-A6C34878D82A}">
                    <a16:rowId xmlns:a16="http://schemas.microsoft.com/office/drawing/2014/main" val="710224185"/>
                  </a:ext>
                </a:extLst>
              </a:tr>
            </a:tbl>
          </a:graphicData>
        </a:graphic>
      </p:graphicFrame>
      <p:sp>
        <p:nvSpPr>
          <p:cNvPr id="4" name="Content Placeholder 3"/>
          <p:cNvSpPr>
            <a:spLocks noGrp="1"/>
          </p:cNvSpPr>
          <p:nvPr>
            <p:ph sz="quarter" idx="13"/>
          </p:nvPr>
        </p:nvSpPr>
        <p:spPr>
          <a:xfrm>
            <a:off x="2504965" y="6112963"/>
            <a:ext cx="1979459" cy="331363"/>
          </a:xfrm>
        </p:spPr>
        <p:txBody>
          <a:bodyPr>
            <a:normAutofit/>
          </a:bodyPr>
          <a:lstStyle/>
          <a:p>
            <a:r>
              <a:rPr lang="en-US" dirty="0"/>
              <a:t>Hugtök um valrétti</a:t>
            </a:r>
          </a:p>
          <a:p>
            <a:endParaRPr lang="en-US" dirty="0"/>
          </a:p>
        </p:txBody>
      </p:sp>
    </p:spTree>
    <p:extLst>
      <p:ext uri="{BB962C8B-B14F-4D97-AF65-F5344CB8AC3E}">
        <p14:creationId xmlns:p14="http://schemas.microsoft.com/office/powerpoint/2010/main" val="167693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365" y="339959"/>
            <a:ext cx="10515600" cy="535420"/>
          </a:xfrm>
        </p:spPr>
        <p:txBody>
          <a:bodyPr>
            <a:normAutofit/>
          </a:bodyPr>
          <a:lstStyle/>
          <a:p>
            <a:r>
              <a:rPr lang="en-US" dirty="0"/>
              <a:t>20.3 Gengisáhætta</a:t>
            </a:r>
          </a:p>
        </p:txBody>
      </p:sp>
      <p:graphicFrame>
        <p:nvGraphicFramePr>
          <p:cNvPr id="6" name="Content Placeholder 5"/>
          <p:cNvGraphicFramePr>
            <a:graphicFrameLocks noGrp="1"/>
          </p:cNvGraphicFramePr>
          <p:nvPr>
            <p:ph sz="quarter" idx="12"/>
            <p:extLst>
              <p:ext uri="{D42A27DB-BD31-4B8C-83A1-F6EECF244321}">
                <p14:modId xmlns:p14="http://schemas.microsoft.com/office/powerpoint/2010/main" val="1665443409"/>
              </p:ext>
            </p:extLst>
          </p:nvPr>
        </p:nvGraphicFramePr>
        <p:xfrm>
          <a:off x="764627" y="935411"/>
          <a:ext cx="8965324" cy="4944156"/>
        </p:xfrm>
        <a:graphic>
          <a:graphicData uri="http://schemas.openxmlformats.org/drawingml/2006/table">
            <a:tbl>
              <a:tblPr firstRow="1" firstCol="1" bandRow="1">
                <a:tableStyleId>{5C22544A-7EE6-4342-B048-85BDC9FD1C3A}</a:tableStyleId>
              </a:tblPr>
              <a:tblGrid>
                <a:gridCol w="1393840">
                  <a:extLst>
                    <a:ext uri="{9D8B030D-6E8A-4147-A177-3AD203B41FA5}">
                      <a16:colId xmlns:a16="http://schemas.microsoft.com/office/drawing/2014/main" val="1007918064"/>
                    </a:ext>
                  </a:extLst>
                </a:gridCol>
                <a:gridCol w="774355">
                  <a:extLst>
                    <a:ext uri="{9D8B030D-6E8A-4147-A177-3AD203B41FA5}">
                      <a16:colId xmlns:a16="http://schemas.microsoft.com/office/drawing/2014/main" val="2126874372"/>
                    </a:ext>
                  </a:extLst>
                </a:gridCol>
                <a:gridCol w="1118515">
                  <a:extLst>
                    <a:ext uri="{9D8B030D-6E8A-4147-A177-3AD203B41FA5}">
                      <a16:colId xmlns:a16="http://schemas.microsoft.com/office/drawing/2014/main" val="1636047145"/>
                    </a:ext>
                  </a:extLst>
                </a:gridCol>
                <a:gridCol w="1322140">
                  <a:extLst>
                    <a:ext uri="{9D8B030D-6E8A-4147-A177-3AD203B41FA5}">
                      <a16:colId xmlns:a16="http://schemas.microsoft.com/office/drawing/2014/main" val="392520092"/>
                    </a:ext>
                  </a:extLst>
                </a:gridCol>
                <a:gridCol w="1466498">
                  <a:extLst>
                    <a:ext uri="{9D8B030D-6E8A-4147-A177-3AD203B41FA5}">
                      <a16:colId xmlns:a16="http://schemas.microsoft.com/office/drawing/2014/main" val="4021065126"/>
                    </a:ext>
                  </a:extLst>
                </a:gridCol>
                <a:gridCol w="1473190">
                  <a:extLst>
                    <a:ext uri="{9D8B030D-6E8A-4147-A177-3AD203B41FA5}">
                      <a16:colId xmlns:a16="http://schemas.microsoft.com/office/drawing/2014/main" val="4000896668"/>
                    </a:ext>
                  </a:extLst>
                </a:gridCol>
                <a:gridCol w="1416786">
                  <a:extLst>
                    <a:ext uri="{9D8B030D-6E8A-4147-A177-3AD203B41FA5}">
                      <a16:colId xmlns:a16="http://schemas.microsoft.com/office/drawing/2014/main" val="2291742224"/>
                    </a:ext>
                  </a:extLst>
                </a:gridCol>
              </a:tblGrid>
              <a:tr h="510330">
                <a:tc gridSpan="3">
                  <a:txBody>
                    <a:bodyPr/>
                    <a:lstStyle/>
                    <a:p>
                      <a:pPr marL="0" marR="0">
                        <a:lnSpc>
                          <a:spcPct val="107000"/>
                        </a:lnSpc>
                        <a:spcBef>
                          <a:spcPts val="0"/>
                        </a:spcBef>
                        <a:spcAft>
                          <a:spcPts val="0"/>
                        </a:spcAft>
                      </a:pPr>
                      <a:endParaRPr lang="en-US" sz="1800" dirty="0">
                        <a:solidFill>
                          <a:schemeClr val="bg1"/>
                        </a:solidFill>
                        <a:effectLst/>
                      </a:endParaRPr>
                    </a:p>
                  </a:txBody>
                  <a:tcPr marL="68580" marR="68580" marT="0" marB="0" anchor="b">
                    <a:solidFill>
                      <a:srgbClr val="609A33"/>
                    </a:solidFill>
                  </a:tcPr>
                </a:tc>
                <a:tc hMerge="1">
                  <a:txBody>
                    <a:bodyPr/>
                    <a:lstStyle/>
                    <a:p>
                      <a:endParaRPr lang="en-US"/>
                    </a:p>
                  </a:txBody>
                  <a:tcPr/>
                </a:tc>
                <a:tc hMerge="1">
                  <a:txBody>
                    <a:bodyPr/>
                    <a:lstStyle/>
                    <a:p>
                      <a:endParaRPr lang="en-US"/>
                    </a:p>
                  </a:txBody>
                  <a:tcPr/>
                </a:tc>
                <a:tc gridSpan="2">
                  <a:txBody>
                    <a:bodyPr/>
                    <a:lstStyle/>
                    <a:p>
                      <a:pPr marL="0" marR="0" algn="ctr">
                        <a:lnSpc>
                          <a:spcPct val="107000"/>
                        </a:lnSpc>
                        <a:spcBef>
                          <a:spcPts val="0"/>
                        </a:spcBef>
                        <a:spcAft>
                          <a:spcPts val="0"/>
                        </a:spcAft>
                      </a:pPr>
                      <a:r>
                        <a:rPr lang="en-US" sz="2400" dirty="0">
                          <a:solidFill>
                            <a:schemeClr val="bg1"/>
                          </a:solidFill>
                          <a:effectLst/>
                        </a:rPr>
                        <a:t> Ávinningur</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609A33"/>
                    </a:solidFill>
                  </a:tcPr>
                </a:tc>
                <a:tc hMerge="1">
                  <a:txBody>
                    <a:bodyPr/>
                    <a:lstStyle/>
                    <a:p>
                      <a:endParaRPr lang="en-US"/>
                    </a:p>
                  </a:txBody>
                  <a:tcPr/>
                </a:tc>
                <a:tc gridSpan="2">
                  <a:txBody>
                    <a:bodyPr/>
                    <a:lstStyle/>
                    <a:p>
                      <a:pPr marL="0" marR="0" algn="ctr" defTabSz="914400" rtl="0" eaLnBrk="1" latinLnBrk="0" hangingPunct="1">
                        <a:lnSpc>
                          <a:spcPct val="107000"/>
                        </a:lnSpc>
                        <a:spcBef>
                          <a:spcPts val="0"/>
                        </a:spcBef>
                        <a:spcAft>
                          <a:spcPts val="0"/>
                        </a:spcAft>
                      </a:pPr>
                      <a:r>
                        <a:rPr lang="en-US" sz="2400" b="1" kern="1200" dirty="0">
                          <a:solidFill>
                            <a:schemeClr val="bg1"/>
                          </a:solidFill>
                          <a:effectLst/>
                          <a:latin typeface="+mn-lt"/>
                          <a:ea typeface="+mn-ea"/>
                          <a:cs typeface="+mn-cs"/>
                        </a:rPr>
                        <a:t>Óhagræði</a:t>
                      </a:r>
                    </a:p>
                  </a:txBody>
                  <a:tcPr marL="68580" marR="68580" marT="0" marB="0" anchor="b">
                    <a:solidFill>
                      <a:srgbClr val="609A33"/>
                    </a:solidFill>
                  </a:tcPr>
                </a:tc>
                <a:tc hMerge="1">
                  <a:txBody>
                    <a:bodyPr/>
                    <a:lstStyle/>
                    <a:p>
                      <a:endParaRPr lang="en-US"/>
                    </a:p>
                  </a:txBody>
                  <a:tcPr/>
                </a:tc>
                <a:extLst>
                  <a:ext uri="{0D108BD9-81ED-4DB2-BD59-A6C34878D82A}">
                    <a16:rowId xmlns:a16="http://schemas.microsoft.com/office/drawing/2014/main" val="879096478"/>
                  </a:ext>
                </a:extLst>
              </a:tr>
              <a:tr h="860523">
                <a:tc>
                  <a:txBody>
                    <a:bodyPr/>
                    <a:lstStyle/>
                    <a:p>
                      <a:pPr marL="0" marR="0" algn="ctr">
                        <a:lnSpc>
                          <a:spcPct val="107000"/>
                        </a:lnSpc>
                        <a:spcBef>
                          <a:spcPts val="0"/>
                        </a:spcBef>
                        <a:spcAft>
                          <a:spcPts val="0"/>
                        </a:spcAft>
                      </a:pPr>
                      <a:r>
                        <a:rPr lang="en-US" sz="2000" dirty="0">
                          <a:solidFill>
                            <a:schemeClr val="tx1"/>
                          </a:solidFill>
                          <a:effectLst/>
                        </a:rPr>
                        <a:t>Aðili að valréttarsamningi</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Réttur aðilans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Skylda aðilans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Hvenær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Hámarkshagnaður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Hvenær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Hámarkstap</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extLst>
                  <a:ext uri="{0D108BD9-81ED-4DB2-BD59-A6C34878D82A}">
                    <a16:rowId xmlns:a16="http://schemas.microsoft.com/office/drawing/2014/main" val="1223955544"/>
                  </a:ext>
                </a:extLst>
              </a:tr>
              <a:tr h="774404">
                <a:tc>
                  <a:txBody>
                    <a:bodyPr/>
                    <a:lstStyle/>
                    <a:p>
                      <a:pPr marL="0" marR="0">
                        <a:lnSpc>
                          <a:spcPct val="107000"/>
                        </a:lnSpc>
                        <a:spcBef>
                          <a:spcPts val="0"/>
                        </a:spcBef>
                        <a:spcAft>
                          <a:spcPts val="0"/>
                        </a:spcAft>
                      </a:pPr>
                      <a:r>
                        <a:rPr lang="en-US" sz="2000" dirty="0">
                          <a:solidFill>
                            <a:schemeClr val="tx1"/>
                          </a:solidFill>
                          <a:effectLst/>
                        </a:rPr>
                        <a:t>Kaupandi kaupréttar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Að kaupa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hækkar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Ótakmarkaður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lækkar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Greitt valréttarálag</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extLst>
                  <a:ext uri="{0D108BD9-81ED-4DB2-BD59-A6C34878D82A}">
                    <a16:rowId xmlns:a16="http://schemas.microsoft.com/office/drawing/2014/main" val="3881116957"/>
                  </a:ext>
                </a:extLst>
              </a:tr>
              <a:tr h="774404">
                <a:tc>
                  <a:txBody>
                    <a:bodyPr/>
                    <a:lstStyle/>
                    <a:p>
                      <a:pPr marL="0" marR="0">
                        <a:lnSpc>
                          <a:spcPct val="107000"/>
                        </a:lnSpc>
                        <a:spcBef>
                          <a:spcPts val="0"/>
                        </a:spcBef>
                        <a:spcAft>
                          <a:spcPts val="0"/>
                        </a:spcAft>
                      </a:pPr>
                      <a:r>
                        <a:rPr lang="en-US" sz="2000" dirty="0">
                          <a:solidFill>
                            <a:schemeClr val="tx1"/>
                          </a:solidFill>
                          <a:effectLst/>
                        </a:rPr>
                        <a:t>Seljandi kaupréttar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Að selja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lækkar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Móttekið valréttarálag</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hækkar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Ótakmarkað</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extLst>
                  <a:ext uri="{0D108BD9-81ED-4DB2-BD59-A6C34878D82A}">
                    <a16:rowId xmlns:a16="http://schemas.microsoft.com/office/drawing/2014/main" val="3858063212"/>
                  </a:ext>
                </a:extLst>
              </a:tr>
              <a:tr h="774404">
                <a:tc>
                  <a:txBody>
                    <a:bodyPr/>
                    <a:lstStyle/>
                    <a:p>
                      <a:pPr marL="0" marR="0">
                        <a:lnSpc>
                          <a:spcPct val="107000"/>
                        </a:lnSpc>
                        <a:spcBef>
                          <a:spcPts val="0"/>
                        </a:spcBef>
                        <a:spcAft>
                          <a:spcPts val="0"/>
                        </a:spcAft>
                      </a:pPr>
                      <a:r>
                        <a:rPr lang="en-US" sz="2000" dirty="0">
                          <a:solidFill>
                            <a:schemeClr val="tx1"/>
                          </a:solidFill>
                          <a:effectLst/>
                        </a:rPr>
                        <a:t>Kaupandi söluréttar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Að selja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lækkar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Lausnarverð að frádregnu valréttariðgjaldi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hækkar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tc>
                  <a:txBody>
                    <a:bodyPr/>
                    <a:lstStyle/>
                    <a:p>
                      <a:pPr marL="0" marR="0" algn="l">
                        <a:lnSpc>
                          <a:spcPct val="107000"/>
                        </a:lnSpc>
                        <a:spcBef>
                          <a:spcPts val="0"/>
                        </a:spcBef>
                        <a:spcAft>
                          <a:spcPts val="0"/>
                        </a:spcAft>
                      </a:pPr>
                      <a:r>
                        <a:rPr lang="en-US" sz="1800" dirty="0">
                          <a:solidFill>
                            <a:schemeClr val="tx1"/>
                          </a:solidFill>
                          <a:effectLst/>
                        </a:rPr>
                        <a:t>Greitt valréttariðgjald</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EAEFE8"/>
                    </a:solidFill>
                  </a:tcPr>
                </a:tc>
                <a:extLst>
                  <a:ext uri="{0D108BD9-81ED-4DB2-BD59-A6C34878D82A}">
                    <a16:rowId xmlns:a16="http://schemas.microsoft.com/office/drawing/2014/main" val="3985298123"/>
                  </a:ext>
                </a:extLst>
              </a:tr>
              <a:tr h="774404">
                <a:tc>
                  <a:txBody>
                    <a:bodyPr/>
                    <a:lstStyle/>
                    <a:p>
                      <a:pPr marL="0" marR="0">
                        <a:lnSpc>
                          <a:spcPct val="107000"/>
                        </a:lnSpc>
                        <a:spcBef>
                          <a:spcPts val="0"/>
                        </a:spcBef>
                        <a:spcAft>
                          <a:spcPts val="0"/>
                        </a:spcAft>
                      </a:pPr>
                      <a:r>
                        <a:rPr lang="en-US" sz="2000" dirty="0">
                          <a:solidFill>
                            <a:schemeClr val="tx1"/>
                          </a:solidFill>
                          <a:effectLst/>
                        </a:rPr>
                        <a:t>Útgefandi söluréttar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Að kaupa</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hækkar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Móttekið valréttariðgjald</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Verð undirliggjandi eignar lækkar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tc>
                  <a:txBody>
                    <a:bodyPr/>
                    <a:lstStyle/>
                    <a:p>
                      <a:pPr marL="0" marR="0" algn="l">
                        <a:lnSpc>
                          <a:spcPct val="107000"/>
                        </a:lnSpc>
                        <a:spcBef>
                          <a:spcPts val="0"/>
                        </a:spcBef>
                        <a:spcAft>
                          <a:spcPts val="0"/>
                        </a:spcAft>
                      </a:pPr>
                      <a:r>
                        <a:rPr lang="en-US" sz="1800" dirty="0">
                          <a:solidFill>
                            <a:schemeClr val="tx1"/>
                          </a:solidFill>
                          <a:effectLst/>
                        </a:rPr>
                        <a:t>Lausnarverð að frádregnu valréttariðgjaldi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rgbClr val="D2DECD"/>
                    </a:solidFill>
                  </a:tcPr>
                </a:tc>
                <a:extLst>
                  <a:ext uri="{0D108BD9-81ED-4DB2-BD59-A6C34878D82A}">
                    <a16:rowId xmlns:a16="http://schemas.microsoft.com/office/drawing/2014/main" val="1939983173"/>
                  </a:ext>
                </a:extLst>
              </a:tr>
            </a:tbl>
          </a:graphicData>
        </a:graphic>
      </p:graphicFrame>
      <p:sp>
        <p:nvSpPr>
          <p:cNvPr id="3" name="TextBox 2">
            <a:extLst>
              <a:ext uri="{FF2B5EF4-FFF2-40B4-BE49-F238E27FC236}">
                <a16:creationId xmlns:a16="http://schemas.microsoft.com/office/drawing/2014/main" id="{F7567B63-C79F-5F41-82D3-BEA15BCF7DF8}"/>
              </a:ext>
            </a:extLst>
          </p:cNvPr>
          <p:cNvSpPr txBox="1"/>
          <p:nvPr/>
        </p:nvSpPr>
        <p:spPr>
          <a:xfrm>
            <a:off x="712365" y="6054810"/>
            <a:ext cx="3756454" cy="338554"/>
          </a:xfrm>
          <a:prstGeom prst="rect">
            <a:avLst/>
          </a:prstGeom>
          <a:noFill/>
        </p:spPr>
        <p:txBody>
          <a:bodyPr wrap="square" rtlCol="0">
            <a:spAutoFit/>
          </a:bodyPr>
          <a:lstStyle/>
          <a:p>
            <a:r>
              <a:rPr lang="en-US" sz="1600" b="1" dirty="0"/>
              <a:t>Tafla 20.2 </a:t>
            </a:r>
            <a:r>
              <a:rPr lang="en-US" sz="1600" dirty="0"/>
              <a:t>Yfirlit yfir valréttarsamninga</a:t>
            </a:r>
          </a:p>
        </p:txBody>
      </p:sp>
    </p:spTree>
    <p:extLst>
      <p:ext uri="{BB962C8B-B14F-4D97-AF65-F5344CB8AC3E}">
        <p14:creationId xmlns:p14="http://schemas.microsoft.com/office/powerpoint/2010/main" val="4046859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1570"/>
            <a:ext cx="10515600" cy="535420"/>
          </a:xfrm>
        </p:spPr>
        <p:txBody>
          <a:bodyPr/>
          <a:lstStyle/>
          <a:p>
            <a:r>
              <a:rPr lang="en-US" dirty="0"/>
              <a:t>20.4 Vaxtaáhætta</a:t>
            </a:r>
          </a:p>
        </p:txBody>
      </p:sp>
      <p:sp>
        <p:nvSpPr>
          <p:cNvPr id="3" name="Content Placeholder 2"/>
          <p:cNvSpPr>
            <a:spLocks noGrp="1"/>
          </p:cNvSpPr>
          <p:nvPr>
            <p:ph sz="quarter" idx="12"/>
          </p:nvPr>
        </p:nvSpPr>
        <p:spPr/>
        <p:txBody>
          <a:bodyPr/>
          <a:lstStyle/>
          <a:p>
            <a:pPr marL="0" indent="0">
              <a:buNone/>
            </a:pPr>
            <a:r>
              <a:rPr lang="en-US" dirty="0"/>
              <a:t>Sveiflur í vöxtum geta valdið óvissu um sjóðstreymi. Þegar um skuldabréf er að ræða leiða breytingar á markaðsvöxtum til breytinga á verði þeirra. </a:t>
            </a:r>
          </a:p>
          <a:p>
            <a:pPr marL="463550" indent="-220663"/>
            <a:r>
              <a:rPr lang="en-US" sz="2400" dirty="0"/>
              <a:t>Markaðsvextir, sem hafa áhrif á ávöxtunarkröfu til gjalddaga, og verð skuldabréfa breytast í gagnstæðar áttir. </a:t>
            </a:r>
          </a:p>
          <a:p>
            <a:pPr marL="463550" indent="-220663"/>
            <a:r>
              <a:rPr lang="en-US" sz="2400" dirty="0"/>
              <a:t>Breytingar á markaðsvöxtum hafa bein áhrif á verð skuldabréfa og skapa þannig vaxtaáhættu.</a:t>
            </a:r>
          </a:p>
          <a:p>
            <a:endParaRPr lang="en-US" dirty="0"/>
          </a:p>
        </p:txBody>
      </p:sp>
    </p:spTree>
    <p:extLst>
      <p:ext uri="{BB962C8B-B14F-4D97-AF65-F5344CB8AC3E}">
        <p14:creationId xmlns:p14="http://schemas.microsoft.com/office/powerpoint/2010/main" val="3763824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181"/>
            <a:ext cx="10515600" cy="535420"/>
          </a:xfrm>
        </p:spPr>
        <p:txBody>
          <a:bodyPr>
            <a:normAutofit/>
          </a:bodyPr>
          <a:lstStyle/>
          <a:p>
            <a:r>
              <a:rPr lang="en-US" dirty="0"/>
              <a:t>20.4 Námsmarkmið 3: Lýsa notkun vaxtaskiptasamnings.</a:t>
            </a:r>
          </a:p>
        </p:txBody>
      </p:sp>
      <p:sp>
        <p:nvSpPr>
          <p:cNvPr id="3" name="Content Placeholder 2"/>
          <p:cNvSpPr>
            <a:spLocks noGrp="1"/>
          </p:cNvSpPr>
          <p:nvPr>
            <p:ph sz="quarter" idx="12"/>
          </p:nvPr>
        </p:nvSpPr>
        <p:spPr>
          <a:xfrm>
            <a:off x="911772" y="924938"/>
            <a:ext cx="10515600" cy="1333760"/>
          </a:xfrm>
        </p:spPr>
        <p:txBody>
          <a:bodyPr>
            <a:normAutofit/>
          </a:bodyPr>
          <a:lstStyle/>
          <a:p>
            <a:pPr marL="0" indent="0">
              <a:buNone/>
            </a:pPr>
            <a:r>
              <a:rPr lang="en-US" dirty="0"/>
              <a:t>Vaxtaskiptasamningar gera fyrirtækjum kleift að taka lán á þeim markaði þar sem þau hafa hlutfallslega yfirburði og breyta greiðsluskuldbindingum lánanna í það vaxtaform sem þau kjósa, um leið og vaxtakostnaður lækkar.</a:t>
            </a:r>
          </a:p>
        </p:txBody>
      </p:sp>
      <p:sp>
        <p:nvSpPr>
          <p:cNvPr id="40" name="Rectangle 2"/>
          <p:cNvSpPr>
            <a:spLocks noChangeArrowheads="1"/>
          </p:cNvSpPr>
          <p:nvPr/>
        </p:nvSpPr>
        <p:spPr bwMode="auto">
          <a:xfrm>
            <a:off x="911803" y="2336285"/>
            <a:ext cx="1506429" cy="126118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Alpha</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AAA</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1" name="Rectangle 3"/>
          <p:cNvSpPr>
            <a:spLocks noChangeArrowheads="1"/>
          </p:cNvSpPr>
          <p:nvPr/>
        </p:nvSpPr>
        <p:spPr bwMode="auto">
          <a:xfrm>
            <a:off x="3370830" y="2320521"/>
            <a:ext cx="1506428" cy="127695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Banki</a:t>
            </a:r>
            <a:endParaRPr kumimoji="0" lang="en-US" altLang="en-US" sz="1800" b="0" i="0" u="none" strike="noStrike" cap="none" normalizeH="0" baseline="0" dirty="0">
              <a:ln>
                <a:noFill/>
              </a:ln>
              <a:solidFill>
                <a:schemeClr val="tx1"/>
              </a:solidFill>
              <a:effectLst/>
            </a:endParaRPr>
          </a:p>
        </p:txBody>
      </p:sp>
      <p:sp>
        <p:nvSpPr>
          <p:cNvPr id="42" name="Rectangle 4"/>
          <p:cNvSpPr>
            <a:spLocks noChangeArrowheads="1"/>
          </p:cNvSpPr>
          <p:nvPr/>
        </p:nvSpPr>
        <p:spPr bwMode="auto">
          <a:xfrm>
            <a:off x="5829856" y="2359024"/>
            <a:ext cx="1429864" cy="122826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Beta</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BBB</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3" name="Rectangle 5"/>
          <p:cNvSpPr>
            <a:spLocks noChangeArrowheads="1"/>
          </p:cNvSpPr>
          <p:nvPr/>
        </p:nvSpPr>
        <p:spPr bwMode="auto">
          <a:xfrm>
            <a:off x="1087393" y="4787764"/>
            <a:ext cx="1176425" cy="86936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Fjárfestar</a:t>
            </a:r>
            <a:endParaRPr kumimoji="0" lang="en-US" altLang="en-US" sz="1800" b="0" i="0" u="none" strike="noStrike" cap="none" normalizeH="0" baseline="0" dirty="0">
              <a:ln>
                <a:noFill/>
              </a:ln>
              <a:solidFill>
                <a:schemeClr val="tx1"/>
              </a:solidFill>
              <a:effectLst/>
            </a:endParaRPr>
          </a:p>
        </p:txBody>
      </p:sp>
      <p:sp>
        <p:nvSpPr>
          <p:cNvPr id="44" name="Rectangle 6"/>
          <p:cNvSpPr>
            <a:spLocks noChangeArrowheads="1"/>
          </p:cNvSpPr>
          <p:nvPr/>
        </p:nvSpPr>
        <p:spPr bwMode="auto">
          <a:xfrm>
            <a:off x="5829856" y="4730406"/>
            <a:ext cx="1176425" cy="8693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ea typeface="Times New Roman" panose="02020603050405020304" pitchFamily="18" charset="0"/>
              </a:rPr>
              <a:t>Lánveitendur</a:t>
            </a:r>
            <a:endParaRPr kumimoji="0" lang="en-US" altLang="en-US" sz="1800" b="0" i="0" u="none" strike="noStrike" cap="none" normalizeH="0" baseline="0" dirty="0">
              <a:ln>
                <a:noFill/>
              </a:ln>
              <a:solidFill>
                <a:schemeClr val="tx1"/>
              </a:solidFill>
              <a:effectLst/>
            </a:endParaRPr>
          </a:p>
        </p:txBody>
      </p:sp>
      <p:sp>
        <p:nvSpPr>
          <p:cNvPr id="56" name="Right Arrow 55">
            <a:extLst>
              <a:ext uri="{C183D7F6-B498-43B3-948B-1728B52AA6E4}">
                <adec:decorative xmlns:adec="http://schemas.microsoft.com/office/drawing/2017/decorative" val="1"/>
              </a:ext>
            </a:extLst>
          </p:cNvPr>
          <p:cNvSpPr/>
          <p:nvPr/>
        </p:nvSpPr>
        <p:spPr>
          <a:xfrm>
            <a:off x="5035648" y="2687487"/>
            <a:ext cx="638175" cy="290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ight Arrow 56">
            <a:extLst>
              <a:ext uri="{C183D7F6-B498-43B3-948B-1728B52AA6E4}">
                <adec:decorative xmlns:adec="http://schemas.microsoft.com/office/drawing/2017/decorative" val="1"/>
              </a:ext>
            </a:extLst>
          </p:cNvPr>
          <p:cNvSpPr/>
          <p:nvPr/>
        </p:nvSpPr>
        <p:spPr>
          <a:xfrm>
            <a:off x="2524473" y="2756123"/>
            <a:ext cx="638175" cy="291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Left Arrow 57">
            <a:extLst>
              <a:ext uri="{C183D7F6-B498-43B3-948B-1728B52AA6E4}">
                <adec:decorative xmlns:adec="http://schemas.microsoft.com/office/drawing/2017/decorative" val="1"/>
              </a:ext>
            </a:extLst>
          </p:cNvPr>
          <p:cNvSpPr/>
          <p:nvPr/>
        </p:nvSpPr>
        <p:spPr>
          <a:xfrm>
            <a:off x="4962268" y="3351357"/>
            <a:ext cx="720944"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Left Arrow 58">
            <a:extLst>
              <a:ext uri="{C183D7F6-B498-43B3-948B-1728B52AA6E4}">
                <adec:decorative xmlns:adec="http://schemas.microsoft.com/office/drawing/2017/decorative" val="1"/>
              </a:ext>
            </a:extLst>
          </p:cNvPr>
          <p:cNvSpPr/>
          <p:nvPr/>
        </p:nvSpPr>
        <p:spPr>
          <a:xfrm>
            <a:off x="2530268" y="3386022"/>
            <a:ext cx="720944"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Down Arrow 59">
            <a:extLst>
              <a:ext uri="{C183D7F6-B498-43B3-948B-1728B52AA6E4}">
                <adec:decorative xmlns:adec="http://schemas.microsoft.com/office/drawing/2017/decorative" val="1"/>
              </a:ext>
            </a:extLst>
          </p:cNvPr>
          <p:cNvSpPr/>
          <p:nvPr/>
        </p:nvSpPr>
        <p:spPr>
          <a:xfrm>
            <a:off x="1520424" y="3596103"/>
            <a:ext cx="299545" cy="1106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C183D7F6-B498-43B3-948B-1728B52AA6E4}">
                <adec:decorative xmlns:adec="http://schemas.microsoft.com/office/drawing/2017/decorative" val="1"/>
              </a:ext>
            </a:extLst>
          </p:cNvPr>
          <p:cNvSpPr/>
          <p:nvPr/>
        </p:nvSpPr>
        <p:spPr>
          <a:xfrm>
            <a:off x="6782245" y="3753799"/>
            <a:ext cx="894365" cy="646331"/>
          </a:xfrm>
          <a:prstGeom prst="rect">
            <a:avLst/>
          </a:prstGeom>
        </p:spPr>
        <p:txBody>
          <a:bodyPr wrap="square">
            <a:spAutoFit/>
          </a:bodyPr>
          <a:lstStyle/>
          <a:p>
            <a:r>
              <a:rPr lang="en-US" dirty="0">
                <a:solidFill>
                  <a:srgbClr val="000000"/>
                </a:solidFill>
                <a:ea typeface="Times New Roman" panose="02020603050405020304" pitchFamily="18" charset="0"/>
              </a:rPr>
              <a:t>LIBOR + 0,75</a:t>
            </a:r>
            <a:endParaRPr lang="en-US" dirty="0"/>
          </a:p>
        </p:txBody>
      </p:sp>
      <p:sp>
        <p:nvSpPr>
          <p:cNvPr id="63" name="Rectangle 62">
            <a:extLst>
              <a:ext uri="{C183D7F6-B498-43B3-948B-1728B52AA6E4}">
                <adec:decorative xmlns:adec="http://schemas.microsoft.com/office/drawing/2017/decorative" val="1"/>
              </a:ext>
            </a:extLst>
          </p:cNvPr>
          <p:cNvSpPr/>
          <p:nvPr/>
        </p:nvSpPr>
        <p:spPr>
          <a:xfrm>
            <a:off x="4962268" y="2386791"/>
            <a:ext cx="742511" cy="369332"/>
          </a:xfrm>
          <a:prstGeom prst="rect">
            <a:avLst/>
          </a:prstGeom>
        </p:spPr>
        <p:txBody>
          <a:bodyPr wrap="none">
            <a:spAutoFit/>
          </a:bodyPr>
          <a:lstStyle/>
          <a:p>
            <a:r>
              <a:rPr lang="en-US" dirty="0"/>
              <a:t>LIBOR</a:t>
            </a:r>
          </a:p>
        </p:txBody>
      </p:sp>
      <p:sp>
        <p:nvSpPr>
          <p:cNvPr id="64" name="Rectangle 63">
            <a:extLst>
              <a:ext uri="{C183D7F6-B498-43B3-948B-1728B52AA6E4}">
                <adec:decorative xmlns:adec="http://schemas.microsoft.com/office/drawing/2017/decorative" val="1"/>
              </a:ext>
            </a:extLst>
          </p:cNvPr>
          <p:cNvSpPr/>
          <p:nvPr/>
        </p:nvSpPr>
        <p:spPr>
          <a:xfrm>
            <a:off x="2428650" y="2442733"/>
            <a:ext cx="742511" cy="369332"/>
          </a:xfrm>
          <a:prstGeom prst="rect">
            <a:avLst/>
          </a:prstGeom>
        </p:spPr>
        <p:txBody>
          <a:bodyPr wrap="none">
            <a:spAutoFit/>
          </a:bodyPr>
          <a:lstStyle/>
          <a:p>
            <a:r>
              <a:rPr lang="en-US" dirty="0"/>
              <a:t>LIBOR</a:t>
            </a:r>
          </a:p>
        </p:txBody>
      </p:sp>
      <p:sp>
        <p:nvSpPr>
          <p:cNvPr id="65" name="Rectangle 64">
            <a:extLst>
              <a:ext uri="{C183D7F6-B498-43B3-948B-1728B52AA6E4}">
                <adec:decorative xmlns:adec="http://schemas.microsoft.com/office/drawing/2017/decorative" val="1"/>
              </a:ext>
            </a:extLst>
          </p:cNvPr>
          <p:cNvSpPr/>
          <p:nvPr/>
        </p:nvSpPr>
        <p:spPr>
          <a:xfrm>
            <a:off x="5090782" y="3023450"/>
            <a:ext cx="641522" cy="369332"/>
          </a:xfrm>
          <a:prstGeom prst="rect">
            <a:avLst/>
          </a:prstGeom>
        </p:spPr>
        <p:txBody>
          <a:bodyPr wrap="none">
            <a:spAutoFit/>
          </a:bodyPr>
          <a:lstStyle/>
          <a:p>
            <a:r>
              <a:rPr lang="en-US" dirty="0"/>
              <a:t>5.5%</a:t>
            </a:r>
          </a:p>
        </p:txBody>
      </p:sp>
      <p:sp>
        <p:nvSpPr>
          <p:cNvPr id="66" name="Rectangle 65">
            <a:extLst>
              <a:ext uri="{C183D7F6-B498-43B3-948B-1728B52AA6E4}">
                <adec:decorative xmlns:adec="http://schemas.microsoft.com/office/drawing/2017/decorative" val="1"/>
              </a:ext>
            </a:extLst>
          </p:cNvPr>
          <p:cNvSpPr/>
          <p:nvPr/>
        </p:nvSpPr>
        <p:spPr>
          <a:xfrm>
            <a:off x="1802637" y="3966149"/>
            <a:ext cx="641522" cy="369332"/>
          </a:xfrm>
          <a:prstGeom prst="rect">
            <a:avLst/>
          </a:prstGeom>
        </p:spPr>
        <p:txBody>
          <a:bodyPr wrap="none">
            <a:spAutoFit/>
          </a:bodyPr>
          <a:lstStyle/>
          <a:p>
            <a:r>
              <a:rPr lang="en-US" dirty="0"/>
              <a:t>5.0%</a:t>
            </a:r>
          </a:p>
        </p:txBody>
      </p:sp>
      <p:sp>
        <p:nvSpPr>
          <p:cNvPr id="67" name="Rectangle 66">
            <a:extLst>
              <a:ext uri="{C183D7F6-B498-43B3-948B-1728B52AA6E4}">
                <adec:decorative xmlns:adec="http://schemas.microsoft.com/office/drawing/2017/decorative" val="1"/>
              </a:ext>
            </a:extLst>
          </p:cNvPr>
          <p:cNvSpPr/>
          <p:nvPr/>
        </p:nvSpPr>
        <p:spPr>
          <a:xfrm>
            <a:off x="2647808" y="3007046"/>
            <a:ext cx="641522" cy="369332"/>
          </a:xfrm>
          <a:prstGeom prst="rect">
            <a:avLst/>
          </a:prstGeom>
        </p:spPr>
        <p:txBody>
          <a:bodyPr wrap="none">
            <a:spAutoFit/>
          </a:bodyPr>
          <a:lstStyle/>
          <a:p>
            <a:r>
              <a:rPr lang="en-US" dirty="0"/>
              <a:t>5.5%</a:t>
            </a:r>
          </a:p>
        </p:txBody>
      </p:sp>
      <p:graphicFrame>
        <p:nvGraphicFramePr>
          <p:cNvPr id="70" name="Content Placeholder 69"/>
          <p:cNvGraphicFramePr>
            <a:graphicFrameLocks noGrp="1"/>
          </p:cNvGraphicFramePr>
          <p:nvPr>
            <p:ph sz="quarter" idx="13"/>
            <p:extLst>
              <p:ext uri="{D42A27DB-BD31-4B8C-83A1-F6EECF244321}">
                <p14:modId xmlns:p14="http://schemas.microsoft.com/office/powerpoint/2010/main" val="3597486341"/>
              </p:ext>
            </p:extLst>
          </p:nvPr>
        </p:nvGraphicFramePr>
        <p:xfrm>
          <a:off x="8026513" y="2289070"/>
          <a:ext cx="3676041" cy="2127111"/>
        </p:xfrm>
        <a:graphic>
          <a:graphicData uri="http://schemas.openxmlformats.org/drawingml/2006/table">
            <a:tbl>
              <a:tblPr firstRow="1" firstCol="1" bandRow="1">
                <a:tableStyleId>{5C22544A-7EE6-4342-B048-85BDC9FD1C3A}</a:tableStyleId>
              </a:tblPr>
              <a:tblGrid>
                <a:gridCol w="1129618">
                  <a:extLst>
                    <a:ext uri="{9D8B030D-6E8A-4147-A177-3AD203B41FA5}">
                      <a16:colId xmlns:a16="http://schemas.microsoft.com/office/drawing/2014/main" val="3988013882"/>
                    </a:ext>
                  </a:extLst>
                </a:gridCol>
                <a:gridCol w="1321076">
                  <a:extLst>
                    <a:ext uri="{9D8B030D-6E8A-4147-A177-3AD203B41FA5}">
                      <a16:colId xmlns:a16="http://schemas.microsoft.com/office/drawing/2014/main" val="2091853899"/>
                    </a:ext>
                  </a:extLst>
                </a:gridCol>
                <a:gridCol w="1225347">
                  <a:extLst>
                    <a:ext uri="{9D8B030D-6E8A-4147-A177-3AD203B41FA5}">
                      <a16:colId xmlns:a16="http://schemas.microsoft.com/office/drawing/2014/main" val="1669434844"/>
                    </a:ext>
                  </a:extLst>
                </a:gridCol>
              </a:tblGrid>
              <a:tr h="960335">
                <a:tc>
                  <a:txBody>
                    <a:bodyPr/>
                    <a:lstStyle/>
                    <a:p>
                      <a:pPr marL="0" marR="0">
                        <a:lnSpc>
                          <a:spcPct val="107000"/>
                        </a:lnSpc>
                        <a:spcBef>
                          <a:spcPts val="0"/>
                        </a:spcBef>
                        <a:spcAft>
                          <a:spcPts val="0"/>
                        </a:spcAft>
                      </a:pPr>
                      <a:r>
                        <a:rPr lang="en-US" sz="1800" dirty="0">
                          <a:solidFill>
                            <a:schemeClr val="tx1"/>
                          </a:solidFill>
                          <a:effectLst/>
                        </a:rPr>
                        <a:t>Greiðslur og innborganir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609A33"/>
                    </a:solidFill>
                  </a:tcPr>
                </a:tc>
                <a:tc>
                  <a:txBody>
                    <a:bodyPr/>
                    <a:lstStyle/>
                    <a:p>
                      <a:pPr marL="0" marR="0" algn="r">
                        <a:lnSpc>
                          <a:spcPct val="107000"/>
                        </a:lnSpc>
                        <a:spcBef>
                          <a:spcPts val="0"/>
                        </a:spcBef>
                        <a:spcAft>
                          <a:spcPts val="0"/>
                        </a:spcAft>
                      </a:pPr>
                      <a:r>
                        <a:rPr lang="en-US" sz="1800" dirty="0">
                          <a:solidFill>
                            <a:schemeClr val="tx1"/>
                          </a:solidFill>
                          <a:effectLst/>
                        </a:rPr>
                        <a:t>-5,0 + 5,5 – LIBOR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609A33"/>
                    </a:solidFill>
                  </a:tcPr>
                </a:tc>
                <a:tc>
                  <a:txBody>
                    <a:bodyPr/>
                    <a:lstStyle/>
                    <a:p>
                      <a:pPr marL="0" marR="0" algn="r">
                        <a:lnSpc>
                          <a:spcPct val="107000"/>
                        </a:lnSpc>
                        <a:spcBef>
                          <a:spcPts val="0"/>
                        </a:spcBef>
                        <a:spcAft>
                          <a:spcPts val="0"/>
                        </a:spcAft>
                      </a:pPr>
                      <a:r>
                        <a:rPr lang="en-US" sz="1800" dirty="0">
                          <a:solidFill>
                            <a:schemeClr val="tx1"/>
                          </a:solidFill>
                          <a:effectLst/>
                        </a:rPr>
                        <a:t>–(LIBOR + 0,75) – 5,5 + LIBOR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609A33"/>
                    </a:solidFill>
                  </a:tcPr>
                </a:tc>
                <a:extLst>
                  <a:ext uri="{0D108BD9-81ED-4DB2-BD59-A6C34878D82A}">
                    <a16:rowId xmlns:a16="http://schemas.microsoft.com/office/drawing/2014/main" val="2562653650"/>
                  </a:ext>
                </a:extLst>
              </a:tr>
              <a:tr h="564116">
                <a:tc>
                  <a:txBody>
                    <a:bodyPr/>
                    <a:lstStyle/>
                    <a:p>
                      <a:pPr marL="0" marR="0">
                        <a:lnSpc>
                          <a:spcPct val="107000"/>
                        </a:lnSpc>
                        <a:spcBef>
                          <a:spcPts val="0"/>
                        </a:spcBef>
                        <a:spcAft>
                          <a:spcPts val="0"/>
                        </a:spcAft>
                      </a:pPr>
                      <a:r>
                        <a:rPr lang="en-US" sz="1800" dirty="0">
                          <a:solidFill>
                            <a:schemeClr val="tx1"/>
                          </a:solidFill>
                          <a:effectLst/>
                        </a:rPr>
                        <a:t>Nettófjárhæð</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609A33"/>
                    </a:solidFill>
                  </a:tcPr>
                </a:tc>
                <a:tc>
                  <a:txBody>
                    <a:bodyPr/>
                    <a:lstStyle/>
                    <a:p>
                      <a:pPr marL="0" marR="0" algn="r">
                        <a:lnSpc>
                          <a:spcPct val="107000"/>
                        </a:lnSpc>
                        <a:spcBef>
                          <a:spcPts val="0"/>
                        </a:spcBef>
                        <a:spcAft>
                          <a:spcPts val="0"/>
                        </a:spcAft>
                      </a:pPr>
                      <a:r>
                        <a:rPr lang="en-US" sz="1800" dirty="0">
                          <a:solidFill>
                            <a:schemeClr val="tx1"/>
                          </a:solidFill>
                          <a:effectLst/>
                        </a:rPr>
                        <a:t>0,5 – LIBOR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tc>
                  <a:txBody>
                    <a:bodyPr/>
                    <a:lstStyle/>
                    <a:p>
                      <a:pPr marL="0" marR="0" algn="r">
                        <a:lnSpc>
                          <a:spcPct val="107000"/>
                        </a:lnSpc>
                        <a:spcBef>
                          <a:spcPts val="0"/>
                        </a:spcBef>
                        <a:spcAft>
                          <a:spcPts val="0"/>
                        </a:spcAft>
                      </a:pPr>
                      <a:r>
                        <a:rPr lang="en-US" sz="1800" dirty="0">
                          <a:solidFill>
                            <a:schemeClr val="tx1"/>
                          </a:solidFill>
                          <a:effectLst/>
                        </a:rPr>
                        <a:t>–6.25</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2DECD"/>
                    </a:solidFill>
                  </a:tcPr>
                </a:tc>
                <a:extLst>
                  <a:ext uri="{0D108BD9-81ED-4DB2-BD59-A6C34878D82A}">
                    <a16:rowId xmlns:a16="http://schemas.microsoft.com/office/drawing/2014/main" val="1274375881"/>
                  </a:ext>
                </a:extLst>
              </a:tr>
              <a:tr h="592799">
                <a:tc>
                  <a:txBody>
                    <a:bodyPr/>
                    <a:lstStyle/>
                    <a:p>
                      <a:pPr marL="0" marR="0">
                        <a:lnSpc>
                          <a:spcPct val="107000"/>
                        </a:lnSpc>
                        <a:spcBef>
                          <a:spcPts val="0"/>
                        </a:spcBef>
                        <a:spcAft>
                          <a:spcPts val="0"/>
                        </a:spcAft>
                      </a:pPr>
                      <a:r>
                        <a:rPr lang="en-US" sz="1800" dirty="0">
                          <a:solidFill>
                            <a:schemeClr val="tx1"/>
                          </a:solidFill>
                          <a:effectLst/>
                        </a:rPr>
                        <a:t>Ávinningur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609A33"/>
                    </a:solidFill>
                  </a:tcPr>
                </a:tc>
                <a:tc>
                  <a:txBody>
                    <a:bodyPr/>
                    <a:lstStyle/>
                    <a:p>
                      <a:pPr marL="0" marR="0" algn="r">
                        <a:lnSpc>
                          <a:spcPct val="107000"/>
                        </a:lnSpc>
                        <a:spcBef>
                          <a:spcPts val="0"/>
                        </a:spcBef>
                        <a:spcAft>
                          <a:spcPts val="0"/>
                        </a:spcAft>
                      </a:pPr>
                      <a:r>
                        <a:rPr lang="en-US" sz="1800" dirty="0">
                          <a:solidFill>
                            <a:schemeClr val="tx1"/>
                          </a:solidFill>
                          <a:effectLst/>
                        </a:rPr>
                        <a:t>0.75</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EAEFE8"/>
                    </a:solidFill>
                  </a:tcPr>
                </a:tc>
                <a:tc>
                  <a:txBody>
                    <a:bodyPr/>
                    <a:lstStyle/>
                    <a:p>
                      <a:pPr marL="0" marR="0" algn="r">
                        <a:lnSpc>
                          <a:spcPct val="107000"/>
                        </a:lnSpc>
                        <a:spcBef>
                          <a:spcPts val="0"/>
                        </a:spcBef>
                        <a:spcAft>
                          <a:spcPts val="0"/>
                        </a:spcAft>
                      </a:pPr>
                      <a:r>
                        <a:rPr lang="en-US" sz="1800" dirty="0">
                          <a:solidFill>
                            <a:schemeClr val="tx1"/>
                          </a:solidFill>
                          <a:effectLst/>
                        </a:rPr>
                        <a:t>0.5</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EAEFE8"/>
                    </a:solidFill>
                  </a:tcPr>
                </a:tc>
                <a:extLst>
                  <a:ext uri="{0D108BD9-81ED-4DB2-BD59-A6C34878D82A}">
                    <a16:rowId xmlns:a16="http://schemas.microsoft.com/office/drawing/2014/main" val="1724126245"/>
                  </a:ext>
                </a:extLst>
              </a:tr>
            </a:tbl>
          </a:graphicData>
        </a:graphic>
      </p:graphicFrame>
      <p:sp>
        <p:nvSpPr>
          <p:cNvPr id="23" name="Text Placeholder 4">
            <a:extLst>
              <a:ext uri="{FF2B5EF4-FFF2-40B4-BE49-F238E27FC236}">
                <a16:creationId xmlns:a16="http://schemas.microsoft.com/office/drawing/2014/main" id="{5DEE49EC-5C1E-4CB3-8A2C-A0E8BB0D681F}"/>
              </a:ext>
            </a:extLst>
          </p:cNvPr>
          <p:cNvSpPr>
            <a:spLocks noGrp="1"/>
          </p:cNvSpPr>
          <p:nvPr>
            <p:ph type="body" sz="quarter" idx="14"/>
          </p:nvPr>
        </p:nvSpPr>
        <p:spPr>
          <a:xfrm>
            <a:off x="1496291" y="6271576"/>
            <a:ext cx="9167752" cy="442595"/>
          </a:xfrm>
        </p:spPr>
        <p:txBody>
          <a:bodyPr>
            <a:normAutofit fontScale="85000" lnSpcReduction="10000"/>
          </a:bodyPr>
          <a:lstStyle/>
          <a:p>
            <a:pPr lvl="0">
              <a:lnSpc>
                <a:spcPct val="100000"/>
              </a:lnSpc>
              <a:spcBef>
                <a:spcPts val="0"/>
              </a:spcBef>
              <a:defRPr/>
            </a:pPr>
            <a:r>
              <a:rPr lang="en-US" dirty="0">
                <a:solidFill>
                  <a:srgbClr val="1F2328"/>
                </a:solidFill>
                <a:latin typeface="Monaspace Neon"/>
              </a:rPr>
              <a:t>Þetta viðbótarefni frá OpenStax er © Rice University og gefið út samkvæmt alþjóðlega leyfinu CC BY-NC-SA 4.0. Aðeins má afrita það eða breyta því í óviðskiptalegum tilgangi, geta verður OpenStax og Rice University sem höfunda og tilgreina allar breytingar. Öllum aðlöguðum útgáfum verður að deila samkvæmt sams konar leyfi.</a:t>
            </a:r>
            <a:endParaRPr lang="en-US" dirty="0">
              <a:solidFill>
                <a:srgbClr val="464846"/>
              </a:solidFill>
            </a:endParaRPr>
          </a:p>
        </p:txBody>
      </p:sp>
      <p:sp>
        <p:nvSpPr>
          <p:cNvPr id="24" name="Down Arrow 23">
            <a:extLst>
              <a:ext uri="{FF2B5EF4-FFF2-40B4-BE49-F238E27FC236}">
                <a16:creationId xmlns:a16="http://schemas.microsoft.com/office/drawing/2014/main" id="{9E825128-487C-A343-8042-61271C373E69}"/>
              </a:ext>
              <a:ext uri="{C183D7F6-B498-43B3-948B-1728B52AA6E4}">
                <adec:decorative xmlns:adec="http://schemas.microsoft.com/office/drawing/2017/decorative" val="1"/>
              </a:ext>
            </a:extLst>
          </p:cNvPr>
          <p:cNvSpPr/>
          <p:nvPr/>
        </p:nvSpPr>
        <p:spPr>
          <a:xfrm>
            <a:off x="6250694" y="3587291"/>
            <a:ext cx="299545" cy="11064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54126849"/>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B45DA8C-FF78-454F-95FD-D7CF322173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31A6F74-CC82-4CD7-B39E-6CA477899F68}">
  <ds:schemaRefs>
    <ds:schemaRef ds:uri="http://schemas.microsoft.com/sharepoint/v3/contenttype/forms"/>
  </ds:schemaRefs>
</ds:datastoreItem>
</file>

<file path=customXml/itemProps3.xml><?xml version="1.0" encoding="utf-8"?>
<ds:datastoreItem xmlns:ds="http://schemas.openxmlformats.org/officeDocument/2006/customXml" ds:itemID="{490D1B75-B1D3-4E98-A3E7-837D46CAFD7A}">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3381</TotalTime>
  <Words>1245</Words>
  <Application>Microsoft Macintosh PowerPoint</Application>
  <PresentationFormat>Widescreen</PresentationFormat>
  <Paragraphs>156</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Cambria Math</vt:lpstr>
      <vt:lpstr>Monaspace Neon</vt:lpstr>
      <vt:lpstr>Times New Roman</vt:lpstr>
      <vt:lpstr>Office Theme</vt:lpstr>
      <vt:lpstr>Principles of Finance</vt:lpstr>
      <vt:lpstr>20.1 LO 1: Describe risk in the context of financial management.</vt:lpstr>
      <vt:lpstr>20.1 LO 3: Distinguish between hedging and speculating.</vt:lpstr>
      <vt:lpstr>20.2 LO 1: Describe commodity price risk.</vt:lpstr>
      <vt:lpstr>20.3 Exchange Rates and Risk</vt:lpstr>
      <vt:lpstr>20.3 Exchange Rates and Risk: Exchange Rate Quotation</vt:lpstr>
      <vt:lpstr>20.3 Exchange Rates and Risk: Foreign Exchange Rate Changes</vt:lpstr>
      <vt:lpstr>20.3 Exchange Rates and Risk: Types</vt:lpstr>
      <vt:lpstr>20.3 Exchange Rates and Risk: Hedging Alternatives</vt:lpstr>
      <vt:lpstr>20.3 Exchange Rate Risks: Currency Options</vt:lpstr>
      <vt:lpstr>20.3 Exchange Rate Risks</vt:lpstr>
      <vt:lpstr>20.4 Interest Rate Risk</vt:lpstr>
      <vt:lpstr>20.4 LO 3: Describe the use of an interest rate swap.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216</cp:revision>
  <dcterms:created xsi:type="dcterms:W3CDTF">2018-05-29T21:16:34Z</dcterms:created>
  <dcterms:modified xsi:type="dcterms:W3CDTF">2026-02-26T20:13:48Z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