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57" r:id="rId6"/>
    <p:sldId id="263" r:id="rId7"/>
    <p:sldId id="264" r:id="rId8"/>
    <p:sldId id="265" r:id="rId9"/>
    <p:sldId id="266" r:id="rId10"/>
    <p:sldId id="258" r:id="rId11"/>
    <p:sldId id="268" r:id="rId12"/>
    <p:sldId id="267" r:id="rId13"/>
    <p:sldId id="259" r:id="rId14"/>
    <p:sldId id="260" r:id="rId15"/>
    <p:sldId id="261" r:id="rId16"/>
    <p:sldId id="269" r:id="rId17"/>
    <p:sldId id="262"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w" initials="A" lastIdx="1" clrIdx="0">
    <p:extLst>
      <p:ext uri="{19B8F6BF-5375-455C-9EA6-DF929625EA0E}">
        <p15:presenceInfo xmlns:p15="http://schemas.microsoft.com/office/powerpoint/2012/main" userId="97506a045d60da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FE8"/>
    <a:srgbClr val="D2DECD"/>
    <a:srgbClr val="609A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44" autoAdjust="0"/>
    <p:restoredTop sz="94658" autoAdjust="0"/>
  </p:normalViewPr>
  <p:slideViewPr>
    <p:cSldViewPr snapToGrid="0" snapToObjects="1">
      <p:cViewPr varScale="1">
        <p:scale>
          <a:sx n="120" d="100"/>
          <a:sy n="120" d="100"/>
        </p:scale>
        <p:origin x="896"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notesMaster" Target="notesMasters/notesMaster1.xml"/><Relationship Id="rId21" Type="http://schemas.openxmlformats.org/officeDocument/2006/relationships/commentAuthors" Target="commentAuthors.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E51C7F-0FEB-4E07-AE94-69CF23B2BAF8}" type="datetimeFigureOut">
              <a:rPr lang="en-US" smtClean="0"/>
              <a:t>2/26/26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C049E3-97B6-49F1-B531-2A71021B1585}" type="slidenum">
              <a:rPr lang="en-US" smtClean="0"/>
              <a:t>‹#›</a:t>
            </a:fld>
            <a:endParaRPr lang="en-US" dirty="0"/>
          </a:p>
        </p:txBody>
      </p:sp>
    </p:spTree>
    <p:extLst>
      <p:ext uri="{BB962C8B-B14F-4D97-AF65-F5344CB8AC3E}">
        <p14:creationId xmlns:p14="http://schemas.microsoft.com/office/powerpoint/2010/main" val="2221166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C049E3-97B6-49F1-B531-2A71021B1585}" type="slidenum">
              <a:rPr lang="en-US" smtClean="0"/>
              <a:t>3</a:t>
            </a:fld>
            <a:endParaRPr lang="en-US" dirty="0"/>
          </a:p>
        </p:txBody>
      </p:sp>
    </p:spTree>
    <p:extLst>
      <p:ext uri="{BB962C8B-B14F-4D97-AF65-F5344CB8AC3E}">
        <p14:creationId xmlns:p14="http://schemas.microsoft.com/office/powerpoint/2010/main" val="3957082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dirty="0"/>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p:txBody>
          <a:bodyPr/>
          <a:lstStyle/>
          <a:p>
            <a:r>
              <a:rPr lang="en-US" dirty="0"/>
              <a:t>Grundvallaratriði fjármála</a:t>
            </a:r>
          </a:p>
        </p:txBody>
      </p:sp>
      <p:sp>
        <p:nvSpPr>
          <p:cNvPr id="24" name="Text Placeholder 23">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fontScale="55000" lnSpcReduction="20000"/>
          </a:bodyPr>
          <a:lstStyle/>
          <a:p>
            <a:r>
              <a:rPr lang="en-US" sz="3600" dirty="0"/>
              <a:t>19. kafli: Mikilvægi viðskiptaláns og veltufjár við áætlanagerð</a:t>
            </a:r>
          </a:p>
          <a:p>
            <a:endParaRPr lang="en-US" dirty="0"/>
          </a:p>
        </p:txBody>
      </p:sp>
      <p:pic>
        <p:nvPicPr>
          <p:cNvPr id="5" name="Picture Placeholder 6">
            <a:extLst>
              <a:ext uri="{FF2B5EF4-FFF2-40B4-BE49-F238E27FC236}">
                <a16:creationId xmlns:a16="http://schemas.microsoft.com/office/drawing/2014/main" id="{F53A61B4-C4E9-4D87-9E9B-8A6631ECD176}"/>
              </a:ext>
              <a:ext uri="{C183D7F6-B498-43B3-948B-1728B52AA6E4}">
                <adec:decorative xmlns:adec="http://schemas.microsoft.com/office/drawing/2017/decorative" val="1"/>
              </a:ext>
            </a:extLst>
          </p:cNvPr>
          <p:cNvPicPr preferRelativeResize="0">
            <a:picLocks noGrp="1"/>
          </p:cNvPicPr>
          <p:nvPr>
            <p:ph type="pic" sz="quarter" idx="13"/>
          </p:nvPr>
        </p:nvPicPr>
        <p:blipFill>
          <a:blip r:embed="rId2">
            <a:extLst>
              <a:ext uri="{96DAC541-7B7A-43D3-8B79-37D633B846F1}">
                <asvg:svgBlip xmlns:asvg="http://schemas.microsoft.com/office/drawing/2016/SVG/main" r:embed="rId3"/>
              </a:ext>
            </a:extLst>
          </a:blip>
          <a:srcRect t="60" b="60"/>
          <a:stretch/>
        </p:blipFill>
        <p:spPr>
          <a:xfrm>
            <a:off x="5149182" y="2390620"/>
            <a:ext cx="2093976" cy="2706624"/>
          </a:xfr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rmAutofit/>
          </a:bodyPr>
          <a:lstStyle/>
          <a:p>
            <a:r>
              <a:rPr lang="en-US" dirty="0"/>
              <a:t>19.1 Námsmarkmið 1: Skilgreina veltufé.</a:t>
            </a:r>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2"/>
          </p:nvPr>
        </p:nvSpPr>
        <p:spPr>
          <a:xfrm>
            <a:off x="838200" y="1011382"/>
            <a:ext cx="10515600" cy="4475017"/>
          </a:xfrm>
        </p:spPr>
        <p:txBody>
          <a:bodyPr/>
          <a:lstStyle/>
          <a:p>
            <a:pPr marL="0" indent="0">
              <a:buNone/>
            </a:pPr>
            <a:r>
              <a:rPr lang="en-US" b="1" dirty="0"/>
              <a:t>Veltufé (WC) </a:t>
            </a:r>
            <a:r>
              <a:rPr lang="en-US" dirty="0"/>
              <a:t>er það fjármagn sem þarf til að mæta daglegri, vikulegri og mánaðarlegri fjárþörf vegna rekstrar.</a:t>
            </a:r>
          </a:p>
          <a:p>
            <a:pPr marL="457200" indent="-211138"/>
            <a:r>
              <a:rPr lang="en-US" sz="2400" dirty="0"/>
              <a:t>Lausafjárstaða fyrirtækis ræðst af því hversu vel stjórnendur skipuleggja og stýra veltufé þess.</a:t>
            </a:r>
            <a:r>
              <a:rPr lang="en-US" dirty="0"/>
              <a:t> </a:t>
            </a:r>
          </a:p>
          <a:p>
            <a:pPr marL="457200" indent="-211138"/>
            <a:endParaRPr lang="en-US" dirty="0"/>
          </a:p>
          <a:p>
            <a:pPr marL="457200" indent="-211138"/>
            <a:endParaRPr lang="en-US" dirty="0"/>
          </a:p>
          <a:p>
            <a:pPr marL="457200" indent="-211138"/>
            <a:r>
              <a:rPr lang="en-US" sz="2400" dirty="0"/>
              <a:t>Veltufé er lykilmælikvarði á </a:t>
            </a:r>
            <a:r>
              <a:rPr lang="en-US" sz="2400" b="1" dirty="0"/>
              <a:t>lausafjárstöðu fyrirtækis</a:t>
            </a:r>
            <a:r>
              <a:rPr lang="en-US" sz="2400" dirty="0"/>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687D934-B2B5-0D4A-A091-52703239B344}"/>
                  </a:ext>
                </a:extLst>
              </p:cNvPr>
              <p:cNvSpPr txBox="1"/>
              <p:nvPr/>
            </p:nvSpPr>
            <p:spPr>
              <a:xfrm>
                <a:off x="1846729" y="3018057"/>
                <a:ext cx="8498541"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400" i="0" dirty="0" smtClean="0">
                          <a:latin typeface="Cambria Math" panose="02040503050406030204" pitchFamily="18" charset="0"/>
                          <a:ea typeface="Cambria Math" panose="02040503050406030204" pitchFamily="18" charset="0"/>
                        </a:rPr>
                        <m:t>Current</m:t>
                      </m:r>
                      <m:r>
                        <a:rPr lang="en-US" sz="2400" i="1" dirty="0" smtClean="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Assets</m:t>
                      </m:r>
                      <m:r>
                        <a:rPr lang="en-US" sz="2400">
                          <a:latin typeface="Cambria Math" panose="02040503050406030204" pitchFamily="18" charset="0"/>
                          <a:ea typeface="Cambria Math" panose="02040503050406030204" pitchFamily="18" charset="0"/>
                        </a:rPr>
                        <m:t> – </m:t>
                      </m:r>
                      <m:r>
                        <m:rPr>
                          <m:sty m:val="p"/>
                        </m:rPr>
                        <a:rPr lang="en-US" sz="2400">
                          <a:latin typeface="Cambria Math" panose="02040503050406030204" pitchFamily="18" charset="0"/>
                          <a:ea typeface="Cambria Math" panose="02040503050406030204" pitchFamily="18" charset="0"/>
                        </a:rPr>
                        <m:t>Current</m:t>
                      </m:r>
                      <m:r>
                        <a:rPr lang="en-US" sz="240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Liabilities</m:t>
                      </m:r>
                      <m:r>
                        <a:rPr lang="en-US" sz="2400">
                          <a:latin typeface="Cambria Math" panose="02040503050406030204" pitchFamily="18" charset="0"/>
                          <a:ea typeface="Cambria Math" panose="02040503050406030204" pitchFamily="18" charset="0"/>
                        </a:rPr>
                        <m:t> = </m:t>
                      </m:r>
                      <m:r>
                        <m:rPr>
                          <m:sty m:val="p"/>
                        </m:rPr>
                        <a:rPr lang="en-US" sz="2400">
                          <a:latin typeface="Cambria Math" panose="02040503050406030204" pitchFamily="18" charset="0"/>
                          <a:ea typeface="Cambria Math" panose="02040503050406030204" pitchFamily="18" charset="0"/>
                        </a:rPr>
                        <m:t>Net</m:t>
                      </m:r>
                      <m:r>
                        <a:rPr lang="en-US" sz="240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Working</m:t>
                      </m:r>
                      <m:r>
                        <a:rPr lang="en-US" sz="2400">
                          <a:latin typeface="Cambria Math" panose="02040503050406030204" pitchFamily="18" charset="0"/>
                          <a:ea typeface="Cambria Math" panose="02040503050406030204" pitchFamily="18" charset="0"/>
                        </a:rPr>
                        <m:t> </m:t>
                      </m:r>
                      <m:r>
                        <m:rPr>
                          <m:sty m:val="p"/>
                        </m:rPr>
                        <a:rPr lang="en-US" sz="2400">
                          <a:latin typeface="Cambria Math" panose="02040503050406030204" pitchFamily="18" charset="0"/>
                          <a:ea typeface="Cambria Math" panose="02040503050406030204" pitchFamily="18" charset="0"/>
                        </a:rPr>
                        <m:t>Capital</m:t>
                      </m:r>
                    </m:oMath>
                  </m:oMathPara>
                </a14:m>
                <a:endParaRPr lang="en-US" sz="2400" dirty="0">
                  <a:latin typeface="Cambria Math" panose="02040503050406030204" pitchFamily="18" charset="0"/>
                  <a:ea typeface="Cambria Math" panose="02040503050406030204" pitchFamily="18" charset="0"/>
                </a:endParaRPr>
              </a:p>
            </p:txBody>
          </p:sp>
        </mc:Choice>
        <mc:Fallback xmlns="">
          <p:sp>
            <p:nvSpPr>
              <p:cNvPr id="6" name="TextBox 5">
                <a:extLst>
                  <a:ext uri="{FF2B5EF4-FFF2-40B4-BE49-F238E27FC236}">
                    <a16:creationId xmlns:a16="http://schemas.microsoft.com/office/drawing/2014/main" id="{0687D934-B2B5-0D4A-A091-52703239B344}"/>
                  </a:ext>
                </a:extLst>
              </p:cNvPr>
              <p:cNvSpPr txBox="1">
                <a:spLocks noRot="1" noChangeAspect="1" noMove="1" noResize="1" noEditPoints="1" noAdjustHandles="1" noChangeArrowheads="1" noChangeShapeType="1" noTextEdit="1"/>
              </p:cNvSpPr>
              <p:nvPr/>
            </p:nvSpPr>
            <p:spPr>
              <a:xfrm>
                <a:off x="1846729" y="3018057"/>
                <a:ext cx="8498541" cy="461665"/>
              </a:xfrm>
              <a:prstGeom prst="rect">
                <a:avLst/>
              </a:prstGeom>
              <a:blipFill>
                <a:blip r:embed="rId2"/>
                <a:stretch>
                  <a:fillRect b="-15789"/>
                </a:stretch>
              </a:blipFill>
            </p:spPr>
            <p:txBody>
              <a:bodyPr/>
              <a:lstStyle/>
              <a:p>
                <a:r>
                  <a:rPr lang="en-US">
                    <a:noFill/>
                  </a:rPr>
                  <a:t> </a:t>
                </a:r>
              </a:p>
            </p:txBody>
          </p:sp>
        </mc:Fallback>
      </mc:AlternateContent>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19.1 Hvað er veltufé?</a:t>
            </a:r>
          </a:p>
        </p:txBody>
      </p:sp>
      <p:sp>
        <p:nvSpPr>
          <p:cNvPr id="3" name="Content Placeholder 2"/>
          <p:cNvSpPr>
            <a:spLocks noGrp="1"/>
          </p:cNvSpPr>
          <p:nvPr>
            <p:ph sz="quarter" idx="12"/>
          </p:nvPr>
        </p:nvSpPr>
        <p:spPr>
          <a:xfrm>
            <a:off x="838200" y="1011383"/>
            <a:ext cx="10515600" cy="2951019"/>
          </a:xfrm>
        </p:spPr>
        <p:txBody>
          <a:bodyPr>
            <a:normAutofit/>
          </a:bodyPr>
          <a:lstStyle/>
          <a:p>
            <a:pPr marL="0" indent="0">
              <a:buNone/>
            </a:pPr>
            <a:r>
              <a:rPr lang="en-US" dirty="0"/>
              <a:t>Markmið veltufjárstýringar: </a:t>
            </a:r>
          </a:p>
          <a:p>
            <a:pPr marL="457200" lvl="0" indent="-211138"/>
            <a:r>
              <a:rPr lang="en-US" sz="2400" dirty="0"/>
              <a:t>Að mæta rekstrarþörfum fyrirtækisins.</a:t>
            </a:r>
          </a:p>
          <a:p>
            <a:pPr marL="457200" lvl="0" indent="-211138"/>
            <a:r>
              <a:rPr lang="en-US" sz="2400" dirty="0"/>
              <a:t>Að standa við skuldbindingar (skammtímaskuldir) þegar þær falla í gjalddaga.</a:t>
            </a:r>
          </a:p>
          <a:p>
            <a:pPr marL="457200" indent="-211138"/>
            <a:r>
              <a:rPr lang="en-US" sz="2400" dirty="0"/>
              <a:t>Að viðhalda hagkvæmu umfangi veltufjármuna.</a:t>
            </a:r>
          </a:p>
          <a:p>
            <a:pPr marL="69850" indent="0">
              <a:buNone/>
            </a:pPr>
            <a:r>
              <a:rPr lang="en-US" sz="2600" dirty="0"/>
              <a:t>Veltufjárstýring felst í skilvirkri umsýslu og stjórnun eftirfarandi skammtímaliða:</a:t>
            </a:r>
          </a:p>
        </p:txBody>
      </p:sp>
      <p:graphicFrame>
        <p:nvGraphicFramePr>
          <p:cNvPr id="6" name="Content Placeholder 5"/>
          <p:cNvGraphicFramePr>
            <a:graphicFrameLocks noGrp="1"/>
          </p:cNvGraphicFramePr>
          <p:nvPr>
            <p:ph sz="quarter" idx="13"/>
            <p:extLst>
              <p:ext uri="{D42A27DB-BD31-4B8C-83A1-F6EECF244321}">
                <p14:modId xmlns:p14="http://schemas.microsoft.com/office/powerpoint/2010/main" val="2215242608"/>
              </p:ext>
            </p:extLst>
          </p:nvPr>
        </p:nvGraphicFramePr>
        <p:xfrm>
          <a:off x="2474027" y="3602354"/>
          <a:ext cx="7756944" cy="2560320"/>
        </p:xfrm>
        <a:graphic>
          <a:graphicData uri="http://schemas.openxmlformats.org/drawingml/2006/table">
            <a:tbl>
              <a:tblPr firstRow="1" bandRow="1">
                <a:tableStyleId>{5C22544A-7EE6-4342-B048-85BDC9FD1C3A}</a:tableStyleId>
              </a:tblPr>
              <a:tblGrid>
                <a:gridCol w="3878472">
                  <a:extLst>
                    <a:ext uri="{9D8B030D-6E8A-4147-A177-3AD203B41FA5}">
                      <a16:colId xmlns:a16="http://schemas.microsoft.com/office/drawing/2014/main" val="1833796801"/>
                    </a:ext>
                  </a:extLst>
                </a:gridCol>
                <a:gridCol w="3878472">
                  <a:extLst>
                    <a:ext uri="{9D8B030D-6E8A-4147-A177-3AD203B41FA5}">
                      <a16:colId xmlns:a16="http://schemas.microsoft.com/office/drawing/2014/main" val="2849193629"/>
                    </a:ext>
                  </a:extLst>
                </a:gridCol>
              </a:tblGrid>
              <a:tr h="2530472">
                <a:tc>
                  <a:txBody>
                    <a:bodyPr/>
                    <a:lstStyle/>
                    <a:p>
                      <a:pPr marL="176213" lvl="1" indent="0">
                        <a:tabLst/>
                      </a:pPr>
                      <a:r>
                        <a:rPr lang="en-US" b="1" dirty="0">
                          <a:solidFill>
                            <a:schemeClr val="tx1"/>
                          </a:solidFill>
                        </a:rPr>
                        <a:t>Til veltufjármuna teljast:</a:t>
                      </a:r>
                    </a:p>
                    <a:p>
                      <a:pPr marL="176213" lvl="1" indent="0">
                        <a:buFont typeface="Arial" panose="020B0604020202020204" pitchFamily="34" charset="0"/>
                        <a:buChar char="•"/>
                        <a:tabLst/>
                      </a:pPr>
                      <a:r>
                        <a:rPr lang="en-US" b="1" dirty="0">
                          <a:solidFill>
                            <a:schemeClr val="tx1"/>
                          </a:solidFill>
                        </a:rPr>
                        <a:t>handbært fé og ígildi handbærs fjár</a:t>
                      </a:r>
                      <a:endParaRPr lang="en-US" sz="3600" b="1" dirty="0">
                        <a:solidFill>
                          <a:schemeClr val="tx1"/>
                        </a:solidFill>
                      </a:endParaRPr>
                    </a:p>
                    <a:p>
                      <a:pPr marL="176213" lvl="1" indent="0">
                        <a:buFont typeface="Arial" panose="020B0604020202020204" pitchFamily="34" charset="0"/>
                        <a:buChar char="•"/>
                        <a:tabLst/>
                      </a:pPr>
                      <a:r>
                        <a:rPr lang="en-US" b="1" dirty="0">
                          <a:solidFill>
                            <a:schemeClr val="tx1"/>
                          </a:solidFill>
                        </a:rPr>
                        <a:t>seljanleg verðbréf</a:t>
                      </a:r>
                      <a:endParaRPr lang="en-US" sz="3600" b="1" dirty="0">
                        <a:solidFill>
                          <a:schemeClr val="tx1"/>
                        </a:solidFill>
                      </a:endParaRPr>
                    </a:p>
                    <a:p>
                      <a:pPr marL="176213" lvl="1" indent="0">
                        <a:buFont typeface="Arial" panose="020B0604020202020204" pitchFamily="34" charset="0"/>
                        <a:buChar char="•"/>
                        <a:tabLst/>
                      </a:pPr>
                      <a:r>
                        <a:rPr lang="en-US" b="1" dirty="0">
                          <a:solidFill>
                            <a:schemeClr val="tx1"/>
                          </a:solidFill>
                        </a:rPr>
                        <a:t>viðskiptakröfur</a:t>
                      </a:r>
                      <a:endParaRPr lang="en-US" sz="3600" b="1" dirty="0">
                        <a:solidFill>
                          <a:schemeClr val="tx1"/>
                        </a:solidFill>
                      </a:endParaRPr>
                    </a:p>
                    <a:p>
                      <a:pPr marL="176213" lvl="1" indent="0">
                        <a:buFont typeface="Arial" panose="020B0604020202020204" pitchFamily="34" charset="0"/>
                        <a:buChar char="•"/>
                        <a:tabLst/>
                      </a:pPr>
                      <a:r>
                        <a:rPr lang="en-US" b="1" dirty="0">
                          <a:solidFill>
                            <a:schemeClr val="tx1"/>
                          </a:solidFill>
                        </a:rPr>
                        <a:t>birgðir</a:t>
                      </a:r>
                    </a:p>
                    <a:p>
                      <a:endParaRPr lang="en-US" b="1" dirty="0">
                        <a:solidFill>
                          <a:schemeClr val="tx1"/>
                        </a:solidFill>
                      </a:endParaRPr>
                    </a:p>
                  </a:txBody>
                  <a:tcPr>
                    <a:solidFill>
                      <a:srgbClr val="D2DECD"/>
                    </a:solidFill>
                  </a:tcPr>
                </a:tc>
                <a:tc>
                  <a:txBody>
                    <a:bodyPr/>
                    <a:lstStyle/>
                    <a:p>
                      <a:pPr marL="298450" indent="0">
                        <a:tabLst/>
                      </a:pPr>
                      <a:r>
                        <a:rPr lang="en-US" sz="1800" b="1" kern="1200" dirty="0">
                          <a:solidFill>
                            <a:schemeClr val="tx1"/>
                          </a:solidFill>
                          <a:effectLst/>
                          <a:latin typeface="+mn-lt"/>
                          <a:ea typeface="+mn-ea"/>
                          <a:cs typeface="+mn-cs"/>
                        </a:rPr>
                        <a:t>Til skammtímaskulda teljast:</a:t>
                      </a:r>
                    </a:p>
                    <a:p>
                      <a:pPr marL="298450" lvl="0" indent="0">
                        <a:buFont typeface="Arial" panose="020B0604020202020204" pitchFamily="34" charset="0"/>
                        <a:buChar char="•"/>
                        <a:tabLst/>
                      </a:pPr>
                      <a:r>
                        <a:rPr lang="en-US" sz="1800" b="1" kern="1200" dirty="0">
                          <a:solidFill>
                            <a:schemeClr val="tx1"/>
                          </a:solidFill>
                          <a:effectLst/>
                          <a:latin typeface="+mn-lt"/>
                          <a:ea typeface="+mn-ea"/>
                          <a:cs typeface="+mn-cs"/>
                        </a:rPr>
                        <a:t>viðskiptaskuldir</a:t>
                      </a:r>
                    </a:p>
                    <a:p>
                      <a:pPr marL="298450" lvl="0" indent="0">
                        <a:buFont typeface="Arial" panose="020B0604020202020204" pitchFamily="34" charset="0"/>
                        <a:buChar char="•"/>
                        <a:tabLst/>
                      </a:pPr>
                      <a:r>
                        <a:rPr lang="en-US" sz="1800" b="1" kern="1200" dirty="0">
                          <a:solidFill>
                            <a:schemeClr val="tx1"/>
                          </a:solidFill>
                          <a:effectLst/>
                          <a:latin typeface="+mn-lt"/>
                          <a:ea typeface="+mn-ea"/>
                          <a:cs typeface="+mn-cs"/>
                        </a:rPr>
                        <a:t>ógreiddur arður</a:t>
                      </a:r>
                    </a:p>
                    <a:p>
                      <a:pPr marL="298450" lvl="0" indent="0">
                        <a:buFont typeface="Arial" panose="020B0604020202020204" pitchFamily="34" charset="0"/>
                        <a:buChar char="•"/>
                        <a:tabLst/>
                      </a:pPr>
                      <a:r>
                        <a:rPr lang="en-US" sz="1800" b="1" kern="1200" dirty="0">
                          <a:solidFill>
                            <a:schemeClr val="tx1"/>
                          </a:solidFill>
                          <a:effectLst/>
                          <a:latin typeface="+mn-lt"/>
                          <a:ea typeface="+mn-ea"/>
                          <a:cs typeface="+mn-cs"/>
                        </a:rPr>
                        <a:t>skuldabréf til greiðslu (á gjalddaga innan árs)</a:t>
                      </a:r>
                    </a:p>
                    <a:p>
                      <a:pPr marL="298450" lvl="0" indent="0">
                        <a:buFont typeface="Arial" panose="020B0604020202020204" pitchFamily="34" charset="0"/>
                        <a:buChar char="•"/>
                        <a:tabLst/>
                      </a:pPr>
                      <a:r>
                        <a:rPr lang="en-US" sz="1800" b="1" kern="1200" dirty="0">
                          <a:solidFill>
                            <a:schemeClr val="tx1"/>
                          </a:solidFill>
                          <a:effectLst/>
                          <a:latin typeface="+mn-lt"/>
                          <a:ea typeface="+mn-ea"/>
                          <a:cs typeface="+mn-cs"/>
                        </a:rPr>
                        <a:t>afborganir langtímaskulda á næsta ári</a:t>
                      </a:r>
                    </a:p>
                    <a:p>
                      <a:pPr marL="298450" lvl="0" indent="0">
                        <a:buFont typeface="Arial" panose="020B0604020202020204" pitchFamily="34" charset="0"/>
                        <a:buChar char="•"/>
                        <a:tabLst/>
                      </a:pPr>
                      <a:r>
                        <a:rPr lang="en-US" sz="1800" b="1" kern="1200" dirty="0">
                          <a:solidFill>
                            <a:schemeClr val="tx1"/>
                          </a:solidFill>
                          <a:effectLst/>
                          <a:latin typeface="+mn-lt"/>
                          <a:ea typeface="+mn-ea"/>
                          <a:cs typeface="+mn-cs"/>
                        </a:rPr>
                        <a:t>ógreiddir vextir</a:t>
                      </a:r>
                    </a:p>
                    <a:p>
                      <a:pPr marL="298450" lvl="0" indent="0">
                        <a:buFont typeface="Arial" panose="020B0604020202020204" pitchFamily="34" charset="0"/>
                        <a:buChar char="•"/>
                        <a:tabLst/>
                      </a:pPr>
                      <a:r>
                        <a:rPr lang="en-US" sz="1800" b="1" kern="1200" dirty="0">
                          <a:solidFill>
                            <a:schemeClr val="tx1"/>
                          </a:solidFill>
                          <a:effectLst/>
                          <a:latin typeface="+mn-lt"/>
                          <a:ea typeface="+mn-ea"/>
                          <a:cs typeface="+mn-cs"/>
                        </a:rPr>
                        <a:t>ógreiddir tekjuskattar</a:t>
                      </a:r>
                    </a:p>
                    <a:p>
                      <a:pPr marL="298450" indent="0">
                        <a:buFont typeface="Arial" panose="020B0604020202020204" pitchFamily="34" charset="0"/>
                        <a:buChar char="•"/>
                        <a:tabLst/>
                      </a:pPr>
                      <a:r>
                        <a:rPr lang="en-US" sz="1800" b="1" kern="1200" dirty="0">
                          <a:solidFill>
                            <a:schemeClr val="tx1"/>
                          </a:solidFill>
                          <a:effectLst/>
                          <a:latin typeface="+mn-lt"/>
                          <a:ea typeface="+mn-ea"/>
                          <a:cs typeface="+mn-cs"/>
                        </a:rPr>
                        <a:t>áfallinn kostnaður </a:t>
                      </a:r>
                      <a:endParaRPr lang="en-US" sz="1800" b="1" dirty="0">
                        <a:solidFill>
                          <a:schemeClr val="tx1"/>
                        </a:solidFill>
                      </a:endParaRPr>
                    </a:p>
                  </a:txBody>
                  <a:tcPr>
                    <a:solidFill>
                      <a:srgbClr val="D2DECD"/>
                    </a:solidFill>
                  </a:tcPr>
                </a:tc>
                <a:extLst>
                  <a:ext uri="{0D108BD9-81ED-4DB2-BD59-A6C34878D82A}">
                    <a16:rowId xmlns:a16="http://schemas.microsoft.com/office/drawing/2014/main" val="3207154897"/>
                  </a:ext>
                </a:extLst>
              </a:tr>
            </a:tbl>
          </a:graphicData>
        </a:graphic>
      </p:graphicFrame>
    </p:spTree>
    <p:extLst>
      <p:ext uri="{BB962C8B-B14F-4D97-AF65-F5344CB8AC3E}">
        <p14:creationId xmlns:p14="http://schemas.microsoft.com/office/powerpoint/2010/main" val="2726092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19.1 Veltufé og lausafjárstaða fyrirtækis</a:t>
            </a:r>
          </a:p>
        </p:txBody>
      </p:sp>
      <mc:AlternateContent xmlns:mc="http://schemas.openxmlformats.org/markup-compatibility/2006" xmlns:a14="http://schemas.microsoft.com/office/drawing/2010/main">
        <mc:Choice Requires="a14">
          <p:sp>
            <p:nvSpPr>
              <p:cNvPr id="3" name="Content Placeholder 2"/>
              <p:cNvSpPr>
                <a:spLocks noGrp="1"/>
              </p:cNvSpPr>
              <p:nvPr>
                <p:ph sz="quarter" idx="12"/>
              </p:nvPr>
            </p:nvSpPr>
            <p:spPr>
              <a:xfrm>
                <a:off x="838200" y="1011382"/>
                <a:ext cx="10515600" cy="5481491"/>
              </a:xfrm>
            </p:spPr>
            <p:txBody>
              <a:bodyPr>
                <a:normAutofit/>
              </a:bodyPr>
              <a:lstStyle/>
              <a:p>
                <a:pPr marL="0" indent="0">
                  <a:buNone/>
                </a:pPr>
                <a:r>
                  <a:rPr lang="en-US" dirty="0"/>
                  <a:t>Mælikvarðar á lausafjárstöðu fyrirtækis:</a:t>
                </a:r>
              </a:p>
              <a:p>
                <a:pPr marL="0" indent="0">
                  <a:buNone/>
                </a:pPr>
                <a:endParaRPr lang="en-US" dirty="0"/>
              </a:p>
              <a:p>
                <a:pPr marL="0" indent="0">
                  <a:buNone/>
                </a:pPr>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ea typeface="Cambria Math" panose="02040503050406030204" pitchFamily="18" charset="0"/>
                        </a:rPr>
                        <m:t>Current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Ratio</m:t>
                      </m:r>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m:rPr>
                              <m:sty m:val="p"/>
                            </m:rPr>
                            <a:rPr lang="en-US">
                              <a:latin typeface="Cambria Math" panose="02040503050406030204" pitchFamily="18" charset="0"/>
                              <a:ea typeface="Cambria Math" panose="02040503050406030204" pitchFamily="18" charset="0"/>
                            </a:rPr>
                            <m:t>Current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Assets</m:t>
                          </m:r>
                        </m:num>
                        <m:den>
                          <m:r>
                            <m:rPr>
                              <m:sty m:val="p"/>
                            </m:rPr>
                            <a:rPr lang="en-US">
                              <a:latin typeface="Cambria Math" panose="02040503050406030204" pitchFamily="18" charset="0"/>
                              <a:ea typeface="Cambria Math" panose="02040503050406030204" pitchFamily="18" charset="0"/>
                            </a:rPr>
                            <m:t>Current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Liabilities</m:t>
                          </m:r>
                        </m:den>
                      </m:f>
                      <m:r>
                        <a:rPr lang="en-US">
                          <a:latin typeface="Cambria Math" panose="02040503050406030204" pitchFamily="18" charset="0"/>
                          <a:ea typeface="Cambria Math" panose="02040503050406030204" pitchFamily="18" charset="0"/>
                        </a:rPr>
                        <m:t> </m:t>
                      </m:r>
                    </m:oMath>
                  </m:oMathPara>
                </a14:m>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ea typeface="Cambria Math" panose="02040503050406030204" pitchFamily="18" charset="0"/>
                        </a:rPr>
                        <m:t>Quick</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Ratio</m:t>
                      </m:r>
                      <m:r>
                        <a:rPr lang="en-US">
                          <a:latin typeface="Cambria Math" panose="02040503050406030204" pitchFamily="18" charset="0"/>
                          <a:ea typeface="Cambria Math" panose="02040503050406030204" pitchFamily="18" charset="0"/>
                        </a:rPr>
                        <m:t> </m:t>
                      </m:r>
                      <m:d>
                        <m:dPr>
                          <m:ctrlPr>
                            <a:rPr lang="en-US" i="1">
                              <a:latin typeface="Cambria Math" panose="02040503050406030204" pitchFamily="18" charset="0"/>
                              <a:ea typeface="Cambria Math" panose="02040503050406030204" pitchFamily="18" charset="0"/>
                            </a:rPr>
                          </m:ctrlPr>
                        </m:dPr>
                        <m:e>
                          <m:r>
                            <m:rPr>
                              <m:sty m:val="p"/>
                            </m:rPr>
                            <a:rPr lang="en-US">
                              <a:latin typeface="Cambria Math" panose="02040503050406030204" pitchFamily="18" charset="0"/>
                              <a:ea typeface="Cambria Math" panose="02040503050406030204" pitchFamily="18" charset="0"/>
                            </a:rPr>
                            <m:t>Acid</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Test</m:t>
                          </m:r>
                        </m:e>
                      </m:d>
                      <m:r>
                        <a:rPr lang="en-US">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ea typeface="Cambria Math" panose="02040503050406030204" pitchFamily="18" charset="0"/>
                            </a:rPr>
                          </m:ctrlPr>
                        </m:fPr>
                        <m:num>
                          <m:r>
                            <m:rPr>
                              <m:sty m:val="p"/>
                            </m:rPr>
                            <a:rPr lang="en-US">
                              <a:latin typeface="Cambria Math" panose="02040503050406030204" pitchFamily="18" charset="0"/>
                              <a:ea typeface="Cambria Math" panose="02040503050406030204" pitchFamily="18" charset="0"/>
                            </a:rPr>
                            <m:t>Current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Assets</m:t>
                          </m:r>
                          <m:r>
                            <a:rPr lang="en-US" i="1">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Inventory</m:t>
                          </m:r>
                        </m:num>
                        <m:den>
                          <m:r>
                            <m:rPr>
                              <m:sty m:val="p"/>
                            </m:rPr>
                            <a:rPr lang="en-US">
                              <a:latin typeface="Cambria Math" panose="02040503050406030204" pitchFamily="18" charset="0"/>
                              <a:ea typeface="Cambria Math" panose="02040503050406030204" pitchFamily="18" charset="0"/>
                            </a:rPr>
                            <m:t>Current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Liabilities</m:t>
                          </m:r>
                        </m:den>
                      </m:f>
                    </m:oMath>
                  </m:oMathPara>
                </a14:m>
                <a:endParaRPr lang="en-US" dirty="0">
                  <a:latin typeface="Cambria Math" panose="02040503050406030204" pitchFamily="18" charset="0"/>
                  <a:ea typeface="Cambria Math" panose="02040503050406030204" pitchFamily="18" charset="0"/>
                </a:endParaRPr>
              </a:p>
              <a:p>
                <a:pPr marL="0" indent="0">
                  <a:buNone/>
                </a:pPr>
                <a:endParaRPr lang="en-US"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m:rPr>
                          <m:sty m:val="p"/>
                        </m:rPr>
                        <a:rPr lang="en-US">
                          <a:latin typeface="Cambria Math" panose="02040503050406030204" pitchFamily="18" charset="0"/>
                          <a:ea typeface="Cambria Math" panose="02040503050406030204" pitchFamily="18" charset="0"/>
                        </a:rPr>
                        <m:t>Cash</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Ratio</m:t>
                      </m:r>
                      <m:r>
                        <a:rPr lang="en-US">
                          <a:latin typeface="Cambria Math" panose="02040503050406030204" pitchFamily="18" charset="0"/>
                          <a:ea typeface="Cambria Math" panose="02040503050406030204" pitchFamily="18" charset="0"/>
                        </a:rPr>
                        <m:t>= </m:t>
                      </m:r>
                      <m:f>
                        <m:fPr>
                          <m:ctrlPr>
                            <a:rPr lang="en-US" i="1">
                              <a:latin typeface="Cambria Math" panose="02040503050406030204" pitchFamily="18" charset="0"/>
                              <a:ea typeface="Cambria Math" panose="02040503050406030204" pitchFamily="18" charset="0"/>
                            </a:rPr>
                          </m:ctrlPr>
                        </m:fPr>
                        <m:num>
                          <m:d>
                            <m:dPr>
                              <m:ctrlPr>
                                <a:rPr lang="en-US" i="1">
                                  <a:latin typeface="Cambria Math" panose="02040503050406030204" pitchFamily="18" charset="0"/>
                                  <a:ea typeface="Cambria Math" panose="02040503050406030204" pitchFamily="18" charset="0"/>
                                </a:rPr>
                              </m:ctrlPr>
                            </m:dPr>
                            <m:e>
                              <m:r>
                                <m:rPr>
                                  <m:sty m:val="p"/>
                                </m:rPr>
                                <a:rPr lang="en-US">
                                  <a:latin typeface="Cambria Math" panose="02040503050406030204" pitchFamily="18" charset="0"/>
                                  <a:ea typeface="Cambria Math" panose="02040503050406030204" pitchFamily="18" charset="0"/>
                                </a:rPr>
                                <m:t>Cash</m:t>
                              </m:r>
                              <m:r>
                                <a:rPr lang="en-US">
                                  <a:latin typeface="Cambria Math" panose="02040503050406030204" pitchFamily="18" charset="0"/>
                                  <a:ea typeface="Cambria Math" panose="02040503050406030204" pitchFamily="18" charset="0"/>
                                </a:rPr>
                                <m:t>+</m:t>
                              </m:r>
                              <m:r>
                                <m:rPr>
                                  <m:sty m:val="p"/>
                                </m:rPr>
                                <a:rPr lang="en-US">
                                  <a:latin typeface="Cambria Math" panose="02040503050406030204" pitchFamily="18" charset="0"/>
                                  <a:ea typeface="Cambria Math" panose="02040503050406030204" pitchFamily="18" charset="0"/>
                                </a:rPr>
                                <m:t>Marketable</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Securities</m:t>
                              </m:r>
                            </m:e>
                          </m:d>
                        </m:num>
                        <m:den>
                          <m:r>
                            <m:rPr>
                              <m:sty m:val="p"/>
                            </m:rPr>
                            <a:rPr lang="en-US">
                              <a:latin typeface="Cambria Math" panose="02040503050406030204" pitchFamily="18" charset="0"/>
                              <a:ea typeface="Cambria Math" panose="02040503050406030204" pitchFamily="18" charset="0"/>
                            </a:rPr>
                            <m:t>Current</m:t>
                          </m:r>
                          <m:r>
                            <a:rPr lang="en-US">
                              <a:latin typeface="Cambria Math" panose="02040503050406030204" pitchFamily="18" charset="0"/>
                              <a:ea typeface="Cambria Math" panose="02040503050406030204" pitchFamily="18" charset="0"/>
                            </a:rPr>
                            <m:t> </m:t>
                          </m:r>
                          <m:r>
                            <m:rPr>
                              <m:sty m:val="p"/>
                            </m:rPr>
                            <a:rPr lang="en-US">
                              <a:latin typeface="Cambria Math" panose="02040503050406030204" pitchFamily="18" charset="0"/>
                              <a:ea typeface="Cambria Math" panose="02040503050406030204" pitchFamily="18" charset="0"/>
                            </a:rPr>
                            <m:t>Liabilities</m:t>
                          </m:r>
                        </m:den>
                      </m:f>
                    </m:oMath>
                  </m:oMathPara>
                </a14:m>
                <a:endParaRPr lang="en-US" dirty="0">
                  <a:latin typeface="Cambria Math" panose="02040503050406030204" pitchFamily="18" charset="0"/>
                  <a:ea typeface="Cambria Math" panose="02040503050406030204" pitchFamily="18" charset="0"/>
                </a:endParaRPr>
              </a:p>
            </p:txBody>
          </p:sp>
        </mc:Choice>
        <mc:Fallback xmlns="">
          <p:sp>
            <p:nvSpPr>
              <p:cNvPr id="3" name="Content Placeholder 2"/>
              <p:cNvSpPr>
                <a:spLocks noGrp="1" noRot="1" noChangeAspect="1" noMove="1" noResize="1" noEditPoints="1" noAdjustHandles="1" noChangeArrowheads="1" noChangeShapeType="1" noTextEdit="1"/>
              </p:cNvSpPr>
              <p:nvPr>
                <p:ph sz="quarter" idx="12"/>
              </p:nvPr>
            </p:nvSpPr>
            <p:spPr>
              <a:xfrm>
                <a:off x="838200" y="1011382"/>
                <a:ext cx="10515600" cy="5481491"/>
              </a:xfrm>
              <a:blipFill>
                <a:blip r:embed="rId2"/>
                <a:stretch>
                  <a:fillRect l="-1206" t="-1848"/>
                </a:stretch>
              </a:blipFill>
            </p:spPr>
            <p:txBody>
              <a:bodyPr/>
              <a:lstStyle/>
              <a:p>
                <a:r>
                  <a:rPr lang="en-US">
                    <a:noFill/>
                  </a:rPr>
                  <a:t> </a:t>
                </a:r>
              </a:p>
            </p:txBody>
          </p:sp>
        </mc:Fallback>
      </mc:AlternateContent>
    </p:spTree>
    <p:extLst>
      <p:ext uri="{BB962C8B-B14F-4D97-AF65-F5344CB8AC3E}">
        <p14:creationId xmlns:p14="http://schemas.microsoft.com/office/powerpoint/2010/main" val="321683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19.1 Námsmarkmið 2: Reikna rekstrarhring og peningahring fyrirtækis. </a:t>
            </a:r>
          </a:p>
        </p:txBody>
      </p:sp>
      <p:sp>
        <p:nvSpPr>
          <p:cNvPr id="3" name="Content Placeholder 2"/>
          <p:cNvSpPr>
            <a:spLocks noGrp="1"/>
          </p:cNvSpPr>
          <p:nvPr>
            <p:ph sz="quarter" idx="12"/>
          </p:nvPr>
        </p:nvSpPr>
        <p:spPr>
          <a:xfrm>
            <a:off x="838200" y="1011383"/>
            <a:ext cx="10515600" cy="1839393"/>
          </a:xfrm>
        </p:spPr>
        <p:txBody>
          <a:bodyPr/>
          <a:lstStyle/>
          <a:p>
            <a:pPr marL="0" indent="0">
              <a:buNone/>
            </a:pPr>
            <a:r>
              <a:rPr lang="en-US" dirty="0"/>
              <a:t>Peninga</a:t>
            </a:r>
            <a:r>
              <a:rPr lang="en-US" b="1" dirty="0"/>
              <a:t> hringurinn </a:t>
            </a:r>
            <a:r>
              <a:rPr lang="en-US" dirty="0"/>
              <a:t>er tíminn frá því að fyrirtæki hefur framleiðslu og aflar aðfanga frá birgjum þar til greiðslur berast frá viðskiptavinum. Frá þessum tíma dregst sá tími sem líður þar til birgjar eru greiddir (greiðslufrestur viðskiptaskulda).</a:t>
            </a:r>
          </a:p>
          <a:p>
            <a:pPr marL="0" indent="0">
              <a:buNone/>
            </a:pPr>
            <a:endParaRPr lang="en-US" dirty="0"/>
          </a:p>
        </p:txBody>
      </p:sp>
      <p:pic>
        <p:nvPicPr>
          <p:cNvPr id="2049" name="Picture 1" descr="A graph shows the correlation between the permanent working  capital, temporary working capital, and time. The permanent base of working capital rises steadily over time. The temporary total working capital repeatedly increases and decreases over time. The combination of the temporary working capital and permanent working capital is the total working capital.">
            <a:extLst>
              <a:ext uri="{FF2B5EF4-FFF2-40B4-BE49-F238E27FC236}">
                <a16:creationId xmlns:a16="http://schemas.microsoft.com/office/drawing/2014/main" id="{53D0EBF4-A857-6245-9BA5-CAB8F640239A}"/>
              </a:ext>
            </a:extLst>
          </p:cNvPr>
          <p:cNvPicPr>
            <a:picLocks noChangeAspect="1" noChangeArrowheads="1"/>
          </p:cNvPicPr>
          <p:nvPr/>
        </p:nvPicPr>
        <p:blipFill>
          <a:blip r:embed="rId2"/>
          <a:srcRect/>
          <a:stretch/>
        </p:blipFill>
        <p:spPr bwMode="auto">
          <a:xfrm>
            <a:off x="5559211" y="2495925"/>
            <a:ext cx="4354661" cy="30226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quarter" idx="13"/>
          </p:nvPr>
        </p:nvSpPr>
        <p:spPr>
          <a:xfrm>
            <a:off x="5559211" y="5734251"/>
            <a:ext cx="4354661" cy="551329"/>
          </a:xfrm>
        </p:spPr>
        <p:txBody>
          <a:bodyPr>
            <a:normAutofit/>
          </a:bodyPr>
          <a:lstStyle/>
          <a:p>
            <a:r>
              <a:rPr lang="en-US" b="1" dirty="0"/>
              <a:t>Mynd 19.2</a:t>
            </a:r>
            <a:r>
              <a:rPr lang="en-US" dirty="0"/>
              <a:t> Veltufjárþörf getur verið breytileg: tímabundið og varanlegt veltufé</a:t>
            </a:r>
          </a:p>
        </p:txBody>
      </p:sp>
    </p:spTree>
    <p:extLst>
      <p:ext uri="{BB962C8B-B14F-4D97-AF65-F5344CB8AC3E}">
        <p14:creationId xmlns:p14="http://schemas.microsoft.com/office/powerpoint/2010/main" val="3119107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9811" y="289624"/>
            <a:ext cx="8771965" cy="646257"/>
          </a:xfrm>
        </p:spPr>
        <p:txBody>
          <a:bodyPr>
            <a:normAutofit fontScale="90000"/>
          </a:bodyPr>
          <a:lstStyle/>
          <a:p>
            <a:r>
              <a:rPr lang="en-US" sz="3100" dirty="0"/>
              <a:t>19.1 Námsmarkmið 3: Reikna birgðadaga, innheimtudaga viðskiptakrafna og greiðsludaga viðskiptaskulda.</a:t>
            </a:r>
            <a:r>
              <a:rPr lang="en-US" dirty="0"/>
              <a:t> </a:t>
            </a:r>
          </a:p>
        </p:txBody>
      </p:sp>
      <p:sp>
        <p:nvSpPr>
          <p:cNvPr id="3" name="Content Placeholder 2"/>
          <p:cNvSpPr>
            <a:spLocks noGrp="1"/>
          </p:cNvSpPr>
          <p:nvPr>
            <p:ph sz="quarter" idx="12"/>
          </p:nvPr>
        </p:nvSpPr>
        <p:spPr>
          <a:xfrm>
            <a:off x="838200" y="1011383"/>
            <a:ext cx="10515600" cy="1763348"/>
          </a:xfrm>
        </p:spPr>
        <p:txBody>
          <a:bodyPr/>
          <a:lstStyle/>
          <a:p>
            <a:pPr marL="0" indent="0">
              <a:buNone/>
            </a:pPr>
            <a:r>
              <a:rPr lang="en-US" dirty="0"/>
              <a:t>Peningahringurinn er mældur í dögum og skýrist best með eftirfarandi formúlu:</a:t>
            </a:r>
          </a:p>
          <a:p>
            <a:endParaRPr lang="en-US" dirty="0"/>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BF82D51F-7965-E44A-933F-ACE8E63E8758}"/>
                  </a:ext>
                </a:extLst>
              </p:cNvPr>
              <p:cNvSpPr txBox="1"/>
              <p:nvPr/>
            </p:nvSpPr>
            <p:spPr>
              <a:xfrm>
                <a:off x="3465733" y="1479187"/>
                <a:ext cx="8139953" cy="76944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200" i="0" dirty="0" smtClean="0">
                          <a:latin typeface="Cambria Math" panose="02040503050406030204" pitchFamily="18" charset="0"/>
                          <a:ea typeface="Cambria Math" panose="02040503050406030204" pitchFamily="18" charset="0"/>
                        </a:rPr>
                        <m:t>Cash</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Cycle</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Inventory</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Conversion</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Period</m:t>
                      </m:r>
                      <m:r>
                        <a:rPr lang="en-US" sz="2200" i="0" dirty="0" smtClean="0">
                          <a:latin typeface="Cambria Math" panose="02040503050406030204" pitchFamily="18" charset="0"/>
                          <a:ea typeface="Cambria Math" panose="02040503050406030204" pitchFamily="18" charset="0"/>
                        </a:rPr>
                        <m:t>+</m:t>
                      </m:r>
                    </m:oMath>
                  </m:oMathPara>
                </a14:m>
                <a:endParaRPr lang="en-US" sz="2200"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n-US" sz="2200" i="0" dirty="0" smtClean="0">
                          <a:latin typeface="Cambria Math" panose="02040503050406030204" pitchFamily="18" charset="0"/>
                          <a:ea typeface="Cambria Math" panose="02040503050406030204" pitchFamily="18" charset="0"/>
                        </a:rPr>
                        <m:t>Receivables</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Collection</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Period</m:t>
                      </m:r>
                      <m:r>
                        <a:rPr lang="en-US" sz="2200" i="0" dirty="0" smtClean="0">
                          <a:latin typeface="Cambria Math" panose="02040503050406030204" pitchFamily="18" charset="0"/>
                          <a:ea typeface="Cambria Math" panose="02040503050406030204" pitchFamily="18" charset="0"/>
                        </a:rPr>
                        <m:t>−</m:t>
                      </m:r>
                      <m:r>
                        <m:rPr>
                          <m:sty m:val="p"/>
                        </m:rPr>
                        <a:rPr lang="en-US" sz="2200" i="0" dirty="0" smtClean="0">
                          <a:latin typeface="Cambria Math" panose="02040503050406030204" pitchFamily="18" charset="0"/>
                          <a:ea typeface="Cambria Math" panose="02040503050406030204" pitchFamily="18" charset="0"/>
                        </a:rPr>
                        <m:t>Payables</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Deferral</m:t>
                      </m:r>
                      <m:r>
                        <a:rPr lang="en-US" sz="2200" i="0" dirty="0" smtClean="0">
                          <a:latin typeface="Cambria Math" panose="02040503050406030204" pitchFamily="18" charset="0"/>
                          <a:ea typeface="Cambria Math" panose="02040503050406030204" pitchFamily="18" charset="0"/>
                        </a:rPr>
                        <m:t> </m:t>
                      </m:r>
                      <m:r>
                        <m:rPr>
                          <m:sty m:val="p"/>
                        </m:rPr>
                        <a:rPr lang="en-US" sz="2200" i="0" dirty="0" smtClean="0">
                          <a:latin typeface="Cambria Math" panose="02040503050406030204" pitchFamily="18" charset="0"/>
                          <a:ea typeface="Cambria Math" panose="02040503050406030204" pitchFamily="18" charset="0"/>
                        </a:rPr>
                        <m:t>Period</m:t>
                      </m:r>
                    </m:oMath>
                  </m:oMathPara>
                </a14:m>
                <a:endParaRPr lang="en-US" sz="2200" dirty="0">
                  <a:latin typeface="Cambria Math" panose="02040503050406030204" pitchFamily="18" charset="0"/>
                  <a:ea typeface="Cambria Math" panose="02040503050406030204" pitchFamily="18" charset="0"/>
                </a:endParaRPr>
              </a:p>
            </p:txBody>
          </p:sp>
        </mc:Choice>
        <mc:Fallback xmlns="">
          <p:sp>
            <p:nvSpPr>
              <p:cNvPr id="7" name="TextBox 6">
                <a:extLst>
                  <a:ext uri="{FF2B5EF4-FFF2-40B4-BE49-F238E27FC236}">
                    <a16:creationId xmlns:a16="http://schemas.microsoft.com/office/drawing/2014/main" id="{BF82D51F-7965-E44A-933F-ACE8E63E8758}"/>
                  </a:ext>
                </a:extLst>
              </p:cNvPr>
              <p:cNvSpPr txBox="1">
                <a:spLocks noRot="1" noChangeAspect="1" noMove="1" noResize="1" noEditPoints="1" noAdjustHandles="1" noChangeArrowheads="1" noChangeShapeType="1" noTextEdit="1"/>
              </p:cNvSpPr>
              <p:nvPr/>
            </p:nvSpPr>
            <p:spPr>
              <a:xfrm>
                <a:off x="3465733" y="1479187"/>
                <a:ext cx="8139953" cy="769441"/>
              </a:xfrm>
              <a:prstGeom prst="rect">
                <a:avLst/>
              </a:prstGeom>
              <a:blipFill>
                <a:blip r:embed="rId3"/>
                <a:stretch>
                  <a:fillRect b="-9677"/>
                </a:stretch>
              </a:blipFill>
            </p:spPr>
            <p:txBody>
              <a:bodyPr/>
              <a:lstStyle/>
              <a:p>
                <a:r>
                  <a:rPr lang="en-US">
                    <a:noFill/>
                  </a:rPr>
                  <a:t> </a:t>
                </a:r>
              </a:p>
            </p:txBody>
          </p:sp>
        </mc:Fallback>
      </mc:AlternateContent>
      <p:pic>
        <p:nvPicPr>
          <p:cNvPr id="6" name="Content Placeholder 5" descr="A bar graph shows the cash conversion cycle. It consists of four cycles- inventory conversion, receivable conversion, payable deferral, and cash conversion. The inventory conversion cycle begins when the inventory is acquired and ends when the inventory is sold; this cycle is 36.5 days long. The receivable conversion cycle begins when the inventory is sold and ends when the receivable is collected; this cycle is 54.7 days long. The payable deferral cycle begins before the inventory is acquired and ends when the trade credit is paid; this cycle is 34 days long.  The cash conversion cycle begins when the trade credit is paid and ends when the receivable is collected; this cycle is 57.2 days long."/>
          <p:cNvPicPr>
            <a:picLocks noGrp="1"/>
          </p:cNvPicPr>
          <p:nvPr>
            <p:ph sz="quarter" idx="13"/>
          </p:nvPr>
        </p:nvPicPr>
        <p:blipFill>
          <a:blip r:embed="rId4"/>
          <a:srcRect/>
          <a:stretch/>
        </p:blipFill>
        <p:spPr bwMode="auto">
          <a:xfrm>
            <a:off x="3783920" y="2656571"/>
            <a:ext cx="5419562" cy="2853398"/>
          </a:xfrm>
          <a:prstGeom prst="rect">
            <a:avLst/>
          </a:prstGeom>
          <a:noFill/>
          <a:ln>
            <a:noFill/>
          </a:ln>
        </p:spPr>
      </p:pic>
      <p:sp>
        <p:nvSpPr>
          <p:cNvPr id="8" name="TextBox 7">
            <a:extLst>
              <a:ext uri="{FF2B5EF4-FFF2-40B4-BE49-F238E27FC236}">
                <a16:creationId xmlns:a16="http://schemas.microsoft.com/office/drawing/2014/main" id="{BB10E74B-3B61-2441-8F3F-6A463787B561}"/>
              </a:ext>
            </a:extLst>
          </p:cNvPr>
          <p:cNvSpPr txBox="1"/>
          <p:nvPr/>
        </p:nvSpPr>
        <p:spPr>
          <a:xfrm>
            <a:off x="3783920" y="5748635"/>
            <a:ext cx="5419562" cy="338554"/>
          </a:xfrm>
          <a:prstGeom prst="rect">
            <a:avLst/>
          </a:prstGeom>
          <a:noFill/>
        </p:spPr>
        <p:txBody>
          <a:bodyPr wrap="square" rtlCol="0">
            <a:spAutoFit/>
          </a:bodyPr>
          <a:lstStyle/>
          <a:p>
            <a:r>
              <a:rPr lang="en-US" sz="1600" b="1" dirty="0">
                <a:ea typeface="Cambria Math" panose="02040503050406030204" pitchFamily="18" charset="0"/>
              </a:rPr>
              <a:t>Mynd 19.3</a:t>
            </a:r>
            <a:r>
              <a:rPr lang="en-US" sz="1600" dirty="0">
                <a:ea typeface="Cambria Math" panose="02040503050406030204" pitchFamily="18" charset="0"/>
              </a:rPr>
              <a:t> Peningahringur</a:t>
            </a:r>
            <a:endParaRPr lang="en-US" sz="1600" dirty="0"/>
          </a:p>
        </p:txBody>
      </p:sp>
    </p:spTree>
    <p:extLst>
      <p:ext uri="{BB962C8B-B14F-4D97-AF65-F5344CB8AC3E}">
        <p14:creationId xmlns:p14="http://schemas.microsoft.com/office/powerpoint/2010/main" val="2816662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19.2 Hvað er viðskiptalán?</a:t>
            </a:r>
          </a:p>
        </p:txBody>
      </p:sp>
      <p:sp>
        <p:nvSpPr>
          <p:cNvPr id="3" name="Content Placeholder 2">
            <a:extLst>
              <a:ext uri="{FF2B5EF4-FFF2-40B4-BE49-F238E27FC236}">
                <a16:creationId xmlns:a16="http://schemas.microsoft.com/office/drawing/2014/main" id="{540469E5-CD66-4E12-97BA-EBB44E6FE707}"/>
              </a:ext>
            </a:extLst>
          </p:cNvPr>
          <p:cNvSpPr>
            <a:spLocks noGrp="1"/>
          </p:cNvSpPr>
          <p:nvPr>
            <p:ph sz="quarter" idx="12"/>
          </p:nvPr>
        </p:nvSpPr>
        <p:spPr>
          <a:xfrm>
            <a:off x="838200" y="1011382"/>
            <a:ext cx="10515600" cy="5228053"/>
          </a:xfrm>
        </p:spPr>
        <p:txBody>
          <a:bodyPr>
            <a:normAutofit/>
          </a:bodyPr>
          <a:lstStyle/>
          <a:p>
            <a:pPr marL="0" indent="0">
              <a:buNone/>
            </a:pPr>
            <a:r>
              <a:rPr lang="en-US" b="1" dirty="0"/>
              <a:t>Viðskiptalán </a:t>
            </a:r>
            <a:r>
              <a:rPr lang="en-US" dirty="0"/>
              <a:t>er veitt af birgjum til lánshæfra fyrirtækja sem þurfa ekki að greiða strax.</a:t>
            </a:r>
          </a:p>
          <a:p>
            <a:pPr marL="457200" indent="-211138"/>
            <a:r>
              <a:rPr lang="en-US" sz="2400" dirty="0"/>
              <a:t>Flest viðskiptalán eru veitt á opnum reikningi með lánamörkum, en innan þeirra getur fyrirtækið keypt vörur eða þjónustu án staðgreiðslu. </a:t>
            </a:r>
          </a:p>
          <a:p>
            <a:pPr marL="457200" indent="-211138"/>
            <a:r>
              <a:rPr lang="en-US" sz="2400" dirty="0"/>
              <a:t>Sé greitt samkvæmt skilmálum samningsins (lánsskilmálum) leggjast hvorki vextir né önnur gjöld á skuldina, að undanskildu hugsanlegu vanskilagjaldi. </a:t>
            </a:r>
          </a:p>
          <a:p>
            <a:pPr marL="457200" indent="-211138"/>
            <a:r>
              <a:rPr lang="en-US" sz="2400" dirty="0"/>
              <a:t>Margir birgjar veita </a:t>
            </a:r>
            <a:r>
              <a:rPr lang="en-US" sz="2400" b="1" dirty="0"/>
              <a:t>staðgreiðsluafslátt</a:t>
            </a:r>
            <a:r>
              <a:rPr lang="en-US" sz="2400" dirty="0"/>
              <a:t> viðskiptavinum sem greiða reikninginn snemma.</a:t>
            </a:r>
            <a:r>
              <a:rPr lang="en-US" sz="2600" dirty="0"/>
              <a:t> </a:t>
            </a:r>
          </a:p>
          <a:p>
            <a:pPr lvl="1"/>
            <a:r>
              <a:rPr lang="en-US" sz="2000" dirty="0">
                <a:solidFill>
                  <a:schemeClr val="accent3"/>
                </a:solidFill>
              </a:rPr>
              <a:t>Reikningur með greiðsluskilmálunum 2/10 n/30 („tveir, tíu, nettó þrjátíu“) veitir 2% afslátt ef kaupandinn greiðir innan 10 daga frá dagsetningu reiknings; annars ber að greiða nettóskuldina innan 30 daga.</a:t>
            </a:r>
            <a:r>
              <a:rPr lang="en-US" dirty="0">
                <a:solidFill>
                  <a:schemeClr val="accent3"/>
                </a:solidFill>
              </a:rPr>
              <a:t>. </a:t>
            </a:r>
          </a:p>
        </p:txBody>
      </p:sp>
    </p:spTree>
    <p:extLst>
      <p:ext uri="{BB962C8B-B14F-4D97-AF65-F5344CB8AC3E}">
        <p14:creationId xmlns:p14="http://schemas.microsoft.com/office/powerpoint/2010/main" val="1067035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19.2 Árlegt hlutfall</a:t>
            </a:r>
          </a:p>
        </p:txBody>
      </p:sp>
      <p:sp>
        <p:nvSpPr>
          <p:cNvPr id="3" name="Content Placeholder 2"/>
          <p:cNvSpPr>
            <a:spLocks noGrp="1"/>
          </p:cNvSpPr>
          <p:nvPr>
            <p:ph sz="quarter" idx="12"/>
          </p:nvPr>
        </p:nvSpPr>
        <p:spPr>
          <a:xfrm>
            <a:off x="838200" y="1011383"/>
            <a:ext cx="10515600" cy="1032570"/>
          </a:xfrm>
        </p:spPr>
        <p:txBody>
          <a:bodyPr/>
          <a:lstStyle/>
          <a:p>
            <a:pPr marL="0" indent="0">
              <a:buNone/>
            </a:pPr>
            <a:r>
              <a:rPr lang="en-US" dirty="0"/>
              <a:t>Árlegt </a:t>
            </a:r>
            <a:r>
              <a:rPr lang="en-US" b="1" dirty="0"/>
              <a:t>hlutfall </a:t>
            </a:r>
            <a:r>
              <a:rPr lang="en-US" dirty="0"/>
              <a:t>kostnaðarins við að nýta ekki staðgreiðsluafslátt má áætla með eftirfarandi formúlu:</a:t>
            </a:r>
          </a:p>
          <a:p>
            <a:pPr marL="0" indent="0">
              <a:buNone/>
            </a:pPr>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A9558F23-3553-954B-8350-759191105CCD}"/>
                  </a:ext>
                </a:extLst>
              </p:cNvPr>
              <p:cNvSpPr txBox="1"/>
              <p:nvPr/>
            </p:nvSpPr>
            <p:spPr>
              <a:xfrm>
                <a:off x="838199" y="2257846"/>
                <a:ext cx="10515600" cy="161653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m:rPr>
                          <m:sty m:val="p"/>
                        </m:rPr>
                        <a:rPr lang="en-US" sz="2800" i="0" dirty="0" smtClean="0">
                          <a:latin typeface="Cambria Math" panose="02040503050406030204" pitchFamily="18" charset="0"/>
                        </a:rPr>
                        <m:t>APR</m:t>
                      </m:r>
                      <m:r>
                        <a:rPr lang="en-US" sz="2800" i="0" dirty="0" smtClean="0">
                          <a:latin typeface="Cambria Math" panose="02040503050406030204" pitchFamily="18" charset="0"/>
                        </a:rPr>
                        <m:t> </m:t>
                      </m:r>
                      <m:r>
                        <m:rPr>
                          <m:sty m:val="p"/>
                        </m:rPr>
                        <a:rPr lang="en-US" sz="2800" i="0" dirty="0" smtClean="0">
                          <a:latin typeface="Cambria Math" panose="02040503050406030204" pitchFamily="18" charset="0"/>
                        </a:rPr>
                        <m:t>of</m:t>
                      </m:r>
                      <m:r>
                        <a:rPr lang="en-US" sz="2800" i="0" dirty="0" smtClean="0">
                          <a:latin typeface="Cambria Math" panose="02040503050406030204" pitchFamily="18" charset="0"/>
                        </a:rPr>
                        <m:t> </m:t>
                      </m:r>
                      <m:r>
                        <m:rPr>
                          <m:sty m:val="p"/>
                        </m:rPr>
                        <a:rPr lang="en-US" sz="2800" i="0" dirty="0" smtClean="0">
                          <a:latin typeface="Cambria Math" panose="02040503050406030204" pitchFamily="18" charset="0"/>
                        </a:rPr>
                        <m:t>Forgoing</m:t>
                      </m:r>
                      <m:r>
                        <a:rPr lang="en-US" sz="2800" i="0" dirty="0" smtClean="0">
                          <a:latin typeface="Cambria Math" panose="02040503050406030204" pitchFamily="18" charset="0"/>
                        </a:rPr>
                        <m:t> </m:t>
                      </m:r>
                      <m:r>
                        <m:rPr>
                          <m:sty m:val="p"/>
                        </m:rPr>
                        <a:rPr lang="en-US" sz="2800" i="0" dirty="0" smtClean="0">
                          <a:latin typeface="Cambria Math" panose="02040503050406030204" pitchFamily="18" charset="0"/>
                        </a:rPr>
                        <m:t>Quick</m:t>
                      </m:r>
                      <m:r>
                        <a:rPr lang="en-US" sz="2800" i="0" dirty="0" smtClean="0">
                          <a:latin typeface="Cambria Math" panose="02040503050406030204" pitchFamily="18" charset="0"/>
                        </a:rPr>
                        <m:t> </m:t>
                      </m:r>
                      <m:r>
                        <m:rPr>
                          <m:sty m:val="p"/>
                        </m:rPr>
                        <a:rPr lang="en-US" sz="2800" i="0" dirty="0" smtClean="0">
                          <a:latin typeface="Cambria Math" panose="02040503050406030204" pitchFamily="18" charset="0"/>
                        </a:rPr>
                        <m:t>Payment</m:t>
                      </m:r>
                      <m:r>
                        <a:rPr lang="en-US" sz="2800" i="0" dirty="0" smtClean="0">
                          <a:latin typeface="Cambria Math" panose="02040503050406030204" pitchFamily="18" charset="0"/>
                        </a:rPr>
                        <m:t> </m:t>
                      </m:r>
                      <m:r>
                        <m:rPr>
                          <m:sty m:val="p"/>
                        </m:rPr>
                        <a:rPr lang="en-US" sz="2800" i="0" dirty="0" smtClean="0">
                          <a:latin typeface="Cambria Math" panose="02040503050406030204" pitchFamily="18" charset="0"/>
                        </a:rPr>
                        <m:t>Discounts</m:t>
                      </m:r>
                      <m:r>
                        <a:rPr lang="en-US" sz="2800" i="0" dirty="0" smtClean="0">
                          <a:latin typeface="Cambria Math" panose="02040503050406030204" pitchFamily="18" charset="0"/>
                        </a:rPr>
                        <m:t> </m:t>
                      </m:r>
                      <m:r>
                        <a:rPr lang="en-US" sz="2800" i="1" dirty="0" smtClean="0">
                          <a:latin typeface="Cambria Math" panose="02040503050406030204" pitchFamily="18" charset="0"/>
                        </a:rPr>
                        <m:t>= </m:t>
                      </m:r>
                      <m:f>
                        <m:fPr>
                          <m:ctrlPr>
                            <a:rPr lang="en-US" sz="2800" i="1">
                              <a:latin typeface="Cambria Math" panose="02040503050406030204" pitchFamily="18" charset="0"/>
                            </a:rPr>
                          </m:ctrlPr>
                        </m:fPr>
                        <m:num>
                          <m:r>
                            <a:rPr lang="en-US" sz="2800">
                              <a:latin typeface="Cambria Math" panose="02040503050406030204" pitchFamily="18" charset="0"/>
                            </a:rPr>
                            <m:t>360</m:t>
                          </m:r>
                        </m:num>
                        <m:den>
                          <m:r>
                            <m:rPr>
                              <m:sty m:val="p"/>
                            </m:rPr>
                            <a:rPr lang="en-US" sz="2800">
                              <a:latin typeface="Cambria Math" panose="02040503050406030204" pitchFamily="18" charset="0"/>
                            </a:rPr>
                            <m:t>Full</m:t>
                          </m:r>
                          <m:r>
                            <a:rPr lang="en-US" sz="2800">
                              <a:latin typeface="Cambria Math" panose="02040503050406030204" pitchFamily="18" charset="0"/>
                            </a:rPr>
                            <m:t> </m:t>
                          </m:r>
                          <m:r>
                            <m:rPr>
                              <m:sty m:val="p"/>
                            </m:rPr>
                            <a:rPr lang="en-US" sz="2800">
                              <a:latin typeface="Cambria Math" panose="02040503050406030204" pitchFamily="18" charset="0"/>
                            </a:rPr>
                            <m:t>Credit</m:t>
                          </m:r>
                          <m:r>
                            <a:rPr lang="en-US" sz="2800">
                              <a:latin typeface="Cambria Math" panose="02040503050406030204" pitchFamily="18" charset="0"/>
                            </a:rPr>
                            <m:t> </m:t>
                          </m:r>
                          <m:r>
                            <m:rPr>
                              <m:sty m:val="p"/>
                            </m:rPr>
                            <a:rPr lang="en-US" sz="2800">
                              <a:latin typeface="Cambria Math" panose="02040503050406030204" pitchFamily="18" charset="0"/>
                            </a:rPr>
                            <m:t>Period</m:t>
                          </m:r>
                          <m:r>
                            <a:rPr lang="en-US" sz="2800" i="1">
                              <a:latin typeface="Cambria Math" panose="02040503050406030204" pitchFamily="18" charset="0"/>
                            </a:rPr>
                            <m:t>−</m:t>
                          </m:r>
                          <m:r>
                            <m:rPr>
                              <m:sty m:val="p"/>
                            </m:rPr>
                            <a:rPr lang="en-US" sz="2800">
                              <a:latin typeface="Cambria Math" panose="02040503050406030204" pitchFamily="18" charset="0"/>
                            </a:rPr>
                            <m:t>Discount</m:t>
                          </m:r>
                          <m:r>
                            <a:rPr lang="en-US" sz="2800">
                              <a:latin typeface="Cambria Math" panose="02040503050406030204" pitchFamily="18" charset="0"/>
                            </a:rPr>
                            <m:t> </m:t>
                          </m:r>
                          <m:r>
                            <m:rPr>
                              <m:sty m:val="p"/>
                            </m:rPr>
                            <a:rPr lang="en-US" sz="2800">
                              <a:latin typeface="Cambria Math" panose="02040503050406030204" pitchFamily="18" charset="0"/>
                            </a:rPr>
                            <m:t>Period</m:t>
                          </m:r>
                        </m:den>
                      </m:f>
                      <m:r>
                        <a:rPr lang="en-US" sz="2800">
                          <a:latin typeface="Cambria Math" panose="02040503050406030204" pitchFamily="18" charset="0"/>
                        </a:rPr>
                        <m:t> </m:t>
                      </m:r>
                      <m:r>
                        <a:rPr lang="en-US" sz="2800" i="1" smtClean="0">
                          <a:latin typeface="Cambria Math" panose="02040503050406030204" pitchFamily="18" charset="0"/>
                        </a:rPr>
                        <m:t>×</m:t>
                      </m:r>
                      <m:r>
                        <a:rPr lang="en-US" sz="2800">
                          <a:latin typeface="Cambria Math" panose="02040503050406030204" pitchFamily="18" charset="0"/>
                        </a:rPr>
                        <m:t> </m:t>
                      </m:r>
                      <m:f>
                        <m:fPr>
                          <m:ctrlPr>
                            <a:rPr lang="en-US" sz="2800" i="1">
                              <a:latin typeface="Cambria Math" panose="02040503050406030204" pitchFamily="18" charset="0"/>
                            </a:rPr>
                          </m:ctrlPr>
                        </m:fPr>
                        <m:num>
                          <m:r>
                            <m:rPr>
                              <m:sty m:val="p"/>
                            </m:rPr>
                            <a:rPr lang="en-US" sz="2800">
                              <a:latin typeface="Cambria Math" panose="02040503050406030204" pitchFamily="18" charset="0"/>
                            </a:rPr>
                            <m:t>Discount</m:t>
                          </m:r>
                        </m:num>
                        <m:den>
                          <m:r>
                            <a:rPr lang="en-US" sz="2800">
                              <a:latin typeface="Cambria Math" panose="02040503050406030204" pitchFamily="18" charset="0"/>
                            </a:rPr>
                            <m:t>100</m:t>
                          </m:r>
                          <m:r>
                            <a:rPr lang="en-US" sz="2800" i="1">
                              <a:latin typeface="Cambria Math" panose="02040503050406030204" pitchFamily="18" charset="0"/>
                            </a:rPr>
                            <m:t>−</m:t>
                          </m:r>
                          <m:r>
                            <m:rPr>
                              <m:sty m:val="p"/>
                            </m:rPr>
                            <a:rPr lang="en-US" sz="2800">
                              <a:latin typeface="Cambria Math" panose="02040503050406030204" pitchFamily="18" charset="0"/>
                            </a:rPr>
                            <m:t>Discount</m:t>
                          </m:r>
                          <m:r>
                            <a:rPr lang="en-US" sz="2800">
                              <a:latin typeface="Cambria Math" panose="02040503050406030204" pitchFamily="18" charset="0"/>
                            </a:rPr>
                            <m:t> %</m:t>
                          </m:r>
                        </m:den>
                      </m:f>
                    </m:oMath>
                  </m:oMathPara>
                </a14:m>
                <a:endParaRPr lang="en-US" sz="2800" dirty="0"/>
              </a:p>
              <a:p>
                <a:endParaRPr lang="en-US" dirty="0"/>
              </a:p>
            </p:txBody>
          </p:sp>
        </mc:Choice>
        <mc:Fallback xmlns="">
          <p:sp>
            <p:nvSpPr>
              <p:cNvPr id="4" name="TextBox 3">
                <a:extLst>
                  <a:ext uri="{FF2B5EF4-FFF2-40B4-BE49-F238E27FC236}">
                    <a16:creationId xmlns:a16="http://schemas.microsoft.com/office/drawing/2014/main" id="{A9558F23-3553-954B-8350-759191105CCD}"/>
                  </a:ext>
                </a:extLst>
              </p:cNvPr>
              <p:cNvSpPr txBox="1">
                <a:spLocks noRot="1" noChangeAspect="1" noMove="1" noResize="1" noEditPoints="1" noAdjustHandles="1" noChangeArrowheads="1" noChangeShapeType="1" noTextEdit="1"/>
              </p:cNvSpPr>
              <p:nvPr/>
            </p:nvSpPr>
            <p:spPr>
              <a:xfrm>
                <a:off x="838199" y="2257846"/>
                <a:ext cx="10515600" cy="1616533"/>
              </a:xfrm>
              <a:prstGeom prst="rect">
                <a:avLst/>
              </a:prstGeo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8195070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19.2 Viðskiptalán í alþjóðaviðskiptum</a:t>
            </a:r>
          </a:p>
        </p:txBody>
      </p:sp>
      <p:sp>
        <p:nvSpPr>
          <p:cNvPr id="3" name="Content Placeholder 2"/>
          <p:cNvSpPr>
            <a:spLocks noGrp="1"/>
          </p:cNvSpPr>
          <p:nvPr>
            <p:ph sz="quarter" idx="12"/>
          </p:nvPr>
        </p:nvSpPr>
        <p:spPr>
          <a:xfrm>
            <a:off x="838200" y="1011382"/>
            <a:ext cx="10515600" cy="4977041"/>
          </a:xfrm>
        </p:spPr>
        <p:txBody>
          <a:bodyPr>
            <a:noAutofit/>
          </a:bodyPr>
          <a:lstStyle/>
          <a:p>
            <a:pPr marL="0" indent="0">
              <a:buNone/>
            </a:pPr>
            <a:r>
              <a:rPr lang="en-US" dirty="0"/>
              <a:t>Í alþjóðaviðskiptum er algengt að krafist sé tveggja mikilvægra skjala: </a:t>
            </a:r>
          </a:p>
          <a:p>
            <a:pPr marL="457200" indent="-211138"/>
            <a:r>
              <a:rPr lang="en-US" sz="2400" dirty="0"/>
              <a:t>A </a:t>
            </a:r>
            <a:r>
              <a:rPr lang="en-US" sz="2400" b="1" dirty="0"/>
              <a:t>ábyrgðarbréf </a:t>
            </a:r>
            <a:r>
              <a:rPr lang="en-US" sz="2400" dirty="0"/>
              <a:t>er gefið út af fjármálastofnun fyrir hönd erlends kaupanda (innflytjanda). Ábyrgðarbréfið tryggir seljanda (útflytjanda) greiðslu, að því gefnu að söluskilmálar séu uppfylltir. </a:t>
            </a:r>
          </a:p>
          <a:p>
            <a:pPr marL="457200" indent="-211138"/>
            <a:r>
              <a:rPr lang="en-US" sz="2400" dirty="0"/>
              <a:t>Hitt skjalið, </a:t>
            </a:r>
            <a:r>
              <a:rPr lang="en-US" sz="2400" b="1" dirty="0"/>
              <a:t>farmbréfið, </a:t>
            </a:r>
            <a:r>
              <a:rPr lang="en-US" sz="2400" dirty="0"/>
              <a:t>er löglegt skjal sem staðfestir samning milli flutningafyrirtækis og kaupanda.</a:t>
            </a:r>
          </a:p>
        </p:txBody>
      </p:sp>
    </p:spTree>
    <p:extLst>
      <p:ext uri="{BB962C8B-B14F-4D97-AF65-F5344CB8AC3E}">
        <p14:creationId xmlns:p14="http://schemas.microsoft.com/office/powerpoint/2010/main" val="18688008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19.3 Námsmarkmið 1: Útskýra hvers vegna fyrirtæki halda handbæru fé. </a:t>
            </a:r>
          </a:p>
        </p:txBody>
      </p:sp>
      <p:sp>
        <p:nvSpPr>
          <p:cNvPr id="3" name="Content Placeholder 2"/>
          <p:cNvSpPr>
            <a:spLocks noGrp="1"/>
          </p:cNvSpPr>
          <p:nvPr>
            <p:ph sz="quarter" idx="12"/>
          </p:nvPr>
        </p:nvSpPr>
        <p:spPr>
          <a:xfrm>
            <a:off x="838200" y="900546"/>
            <a:ext cx="10243955" cy="3255818"/>
          </a:xfrm>
        </p:spPr>
        <p:txBody>
          <a:bodyPr>
            <a:normAutofit/>
          </a:bodyPr>
          <a:lstStyle/>
          <a:p>
            <a:pPr marL="0" indent="0">
              <a:buNone/>
            </a:pPr>
            <a:r>
              <a:rPr lang="en-US" b="1" dirty="0"/>
              <a:t>Lausafjárstýring </a:t>
            </a:r>
            <a:r>
              <a:rPr lang="en-US" dirty="0"/>
              <a:t>felst í skilvirkri innheimtu greiðslna frá viðskiptavinum og stýringu útstreymis fjár. </a:t>
            </a:r>
          </a:p>
          <a:p>
            <a:pPr marL="457200" indent="-211138"/>
            <a:r>
              <a:rPr lang="en-US" sz="2400" dirty="0"/>
              <a:t>Við lausafjárstýringu er </a:t>
            </a:r>
            <a:r>
              <a:rPr lang="en-US" sz="2400" b="1" dirty="0"/>
              <a:t>sjóðstreymisáætlun </a:t>
            </a:r>
            <a:r>
              <a:rPr lang="en-US" sz="2400" dirty="0"/>
              <a:t>mikilvægt áætlanagerðartæki. </a:t>
            </a:r>
          </a:p>
          <a:p>
            <a:pPr marL="0" indent="0">
              <a:buNone/>
            </a:pPr>
            <a:r>
              <a:rPr lang="en-US" b="1" dirty="0"/>
              <a:t>Handbært fé: </a:t>
            </a:r>
            <a:r>
              <a:rPr lang="en-US" dirty="0"/>
              <a:t>Fyrirtæki halda handbæru fé vegna:</a:t>
            </a:r>
          </a:p>
          <a:p>
            <a:pPr lvl="1"/>
            <a:r>
              <a:rPr lang="en-US" sz="2000" dirty="0"/>
              <a:t>viðskiptaþarfa, </a:t>
            </a:r>
          </a:p>
          <a:p>
            <a:pPr lvl="1"/>
            <a:r>
              <a:rPr lang="en-US" sz="2000" dirty="0"/>
              <a:t>varúðarsjónarmiða,</a:t>
            </a:r>
          </a:p>
          <a:p>
            <a:pPr lvl="1"/>
            <a:r>
              <a:rPr lang="en-US" sz="2000" dirty="0"/>
              <a:t>hagnaðartækifæra og</a:t>
            </a:r>
          </a:p>
          <a:p>
            <a:pPr lvl="1"/>
            <a:r>
              <a:rPr lang="en-US" sz="2000" dirty="0"/>
              <a:t>jöfnunarinnstæðna. </a:t>
            </a:r>
          </a:p>
        </p:txBody>
      </p:sp>
      <p:graphicFrame>
        <p:nvGraphicFramePr>
          <p:cNvPr id="6" name="Content Placeholder 5"/>
          <p:cNvGraphicFramePr>
            <a:graphicFrameLocks noGrp="1"/>
          </p:cNvGraphicFramePr>
          <p:nvPr>
            <p:ph sz="quarter" idx="13"/>
            <p:extLst>
              <p:ext uri="{D42A27DB-BD31-4B8C-83A1-F6EECF244321}">
                <p14:modId xmlns:p14="http://schemas.microsoft.com/office/powerpoint/2010/main" val="3547881365"/>
              </p:ext>
            </p:extLst>
          </p:nvPr>
        </p:nvGraphicFramePr>
        <p:xfrm>
          <a:off x="4842153" y="2868628"/>
          <a:ext cx="6693234" cy="3255817"/>
        </p:xfrm>
        <a:graphic>
          <a:graphicData uri="http://schemas.openxmlformats.org/drawingml/2006/table">
            <a:tbl>
              <a:tblPr firstRow="1" firstCol="1" bandRow="1">
                <a:tableStyleId>{5C22544A-7EE6-4342-B048-85BDC9FD1C3A}</a:tableStyleId>
              </a:tblPr>
              <a:tblGrid>
                <a:gridCol w="1800373">
                  <a:extLst>
                    <a:ext uri="{9D8B030D-6E8A-4147-A177-3AD203B41FA5}">
                      <a16:colId xmlns:a16="http://schemas.microsoft.com/office/drawing/2014/main" val="4132666284"/>
                    </a:ext>
                  </a:extLst>
                </a:gridCol>
                <a:gridCol w="4892861">
                  <a:extLst>
                    <a:ext uri="{9D8B030D-6E8A-4147-A177-3AD203B41FA5}">
                      <a16:colId xmlns:a16="http://schemas.microsoft.com/office/drawing/2014/main" val="2665697370"/>
                    </a:ext>
                  </a:extLst>
                </a:gridCol>
              </a:tblGrid>
              <a:tr h="429747">
                <a:tc>
                  <a:txBody>
                    <a:bodyPr/>
                    <a:lstStyle/>
                    <a:p>
                      <a:pPr marL="0" marR="0" algn="ctr">
                        <a:spcBef>
                          <a:spcPts val="0"/>
                        </a:spcBef>
                        <a:spcAft>
                          <a:spcPts val="0"/>
                        </a:spcAft>
                      </a:pPr>
                      <a:r>
                        <a:rPr lang="en-US" sz="1500" dirty="0">
                          <a:solidFill>
                            <a:schemeClr val="bg1"/>
                          </a:solidFill>
                          <a:effectLst/>
                        </a:rPr>
                        <a:t>Verðbréf</a:t>
                      </a:r>
                      <a:endParaRPr lang="en-US" sz="15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609A33"/>
                    </a:solidFill>
                  </a:tcPr>
                </a:tc>
                <a:tc>
                  <a:txBody>
                    <a:bodyPr/>
                    <a:lstStyle/>
                    <a:p>
                      <a:pPr marL="0" marR="0" algn="ctr">
                        <a:spcBef>
                          <a:spcPts val="0"/>
                        </a:spcBef>
                        <a:spcAft>
                          <a:spcPts val="0"/>
                        </a:spcAft>
                      </a:pPr>
                      <a:r>
                        <a:rPr lang="en-US" sz="1500" dirty="0">
                          <a:solidFill>
                            <a:schemeClr val="bg1"/>
                          </a:solidFill>
                          <a:effectLst/>
                        </a:rPr>
                        <a:t>Lýsing</a:t>
                      </a:r>
                      <a:endParaRPr lang="en-US" sz="15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609A33"/>
                    </a:solidFill>
                  </a:tcPr>
                </a:tc>
                <a:extLst>
                  <a:ext uri="{0D108BD9-81ED-4DB2-BD59-A6C34878D82A}">
                    <a16:rowId xmlns:a16="http://schemas.microsoft.com/office/drawing/2014/main" val="3887928237"/>
                  </a:ext>
                </a:extLst>
              </a:tr>
              <a:tr h="553540">
                <a:tc>
                  <a:txBody>
                    <a:bodyPr/>
                    <a:lstStyle/>
                    <a:p>
                      <a:pPr marL="0" marR="0">
                        <a:spcBef>
                          <a:spcPts val="0"/>
                        </a:spcBef>
                        <a:spcAft>
                          <a:spcPts val="0"/>
                        </a:spcAft>
                      </a:pPr>
                      <a:r>
                        <a:rPr lang="en-US" sz="1500" dirty="0">
                          <a:solidFill>
                            <a:schemeClr val="tx1"/>
                          </a:solidFill>
                          <a:effectLst/>
                        </a:rPr>
                        <a:t>Bandarískir ríkisvíxlar</a:t>
                      </a:r>
                      <a:endParaRPr lang="en-US"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D2DECD"/>
                    </a:solidFill>
                  </a:tcPr>
                </a:tc>
                <a:tc>
                  <a:txBody>
                    <a:bodyPr/>
                    <a:lstStyle/>
                    <a:p>
                      <a:pPr marL="0" marR="0">
                        <a:spcBef>
                          <a:spcPts val="0"/>
                        </a:spcBef>
                        <a:spcAft>
                          <a:spcPts val="0"/>
                        </a:spcAft>
                      </a:pPr>
                      <a:r>
                        <a:rPr lang="en-US" sz="1500" dirty="0">
                          <a:effectLst/>
                        </a:rPr>
                        <a:t>Skuldbindingar Bandaríkjastjórnar með 3 eða 6 mánaða gjalddaga</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D2DECD"/>
                    </a:solidFill>
                  </a:tcPr>
                </a:tc>
                <a:extLst>
                  <a:ext uri="{0D108BD9-81ED-4DB2-BD59-A6C34878D82A}">
                    <a16:rowId xmlns:a16="http://schemas.microsoft.com/office/drawing/2014/main" val="204942105"/>
                  </a:ext>
                </a:extLst>
              </a:tr>
              <a:tr h="859495">
                <a:tc>
                  <a:txBody>
                    <a:bodyPr/>
                    <a:lstStyle/>
                    <a:p>
                      <a:pPr marL="0" marR="0">
                        <a:spcBef>
                          <a:spcPts val="0"/>
                        </a:spcBef>
                        <a:spcAft>
                          <a:spcPts val="0"/>
                        </a:spcAft>
                      </a:pPr>
                      <a:r>
                        <a:rPr lang="en-US" sz="1500" dirty="0">
                          <a:solidFill>
                            <a:schemeClr val="tx1"/>
                          </a:solidFill>
                          <a:effectLst/>
                        </a:rPr>
                        <a:t>Verðbréf bandarískra alríkisstofnana</a:t>
                      </a:r>
                      <a:endParaRPr lang="en-US"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EAEFE8"/>
                    </a:solidFill>
                  </a:tcPr>
                </a:tc>
                <a:tc>
                  <a:txBody>
                    <a:bodyPr/>
                    <a:lstStyle/>
                    <a:p>
                      <a:pPr marL="0" marR="0">
                        <a:spcBef>
                          <a:spcPts val="0"/>
                        </a:spcBef>
                        <a:spcAft>
                          <a:spcPts val="0"/>
                        </a:spcAft>
                      </a:pPr>
                      <a:r>
                        <a:rPr lang="en-US" sz="1500" dirty="0">
                          <a:effectLst/>
                        </a:rPr>
                        <a:t>Skuldbindingar alríkisstofnana á borð við Federal Home Loan Bank og Federal National Mortgage Association</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EAEFE8"/>
                    </a:solidFill>
                  </a:tcPr>
                </a:tc>
                <a:extLst>
                  <a:ext uri="{0D108BD9-81ED-4DB2-BD59-A6C34878D82A}">
                    <a16:rowId xmlns:a16="http://schemas.microsoft.com/office/drawing/2014/main" val="1107961193"/>
                  </a:ext>
                </a:extLst>
              </a:tr>
              <a:tr h="553540">
                <a:tc>
                  <a:txBody>
                    <a:bodyPr/>
                    <a:lstStyle/>
                    <a:p>
                      <a:pPr marL="0" marR="0">
                        <a:spcBef>
                          <a:spcPts val="0"/>
                        </a:spcBef>
                        <a:spcAft>
                          <a:spcPts val="0"/>
                        </a:spcAft>
                      </a:pPr>
                      <a:r>
                        <a:rPr lang="en-US" sz="1500" dirty="0">
                          <a:solidFill>
                            <a:schemeClr val="tx1"/>
                          </a:solidFill>
                          <a:effectLst/>
                        </a:rPr>
                        <a:t>Innstæðubréf</a:t>
                      </a:r>
                      <a:endParaRPr lang="en-US"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D2DECD"/>
                    </a:solidFill>
                  </a:tcPr>
                </a:tc>
                <a:tc>
                  <a:txBody>
                    <a:bodyPr/>
                    <a:lstStyle/>
                    <a:p>
                      <a:pPr marL="0" marR="0">
                        <a:spcBef>
                          <a:spcPts val="0"/>
                        </a:spcBef>
                        <a:spcAft>
                          <a:spcPts val="0"/>
                        </a:spcAft>
                      </a:pPr>
                      <a:r>
                        <a:rPr lang="en-US" sz="1500" dirty="0">
                          <a:effectLst/>
                        </a:rPr>
                        <a:t>Gefin út af bönkum; tegund sparnaðarinnstæðu sem ber vexti</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D2DECD"/>
                    </a:solidFill>
                  </a:tcPr>
                </a:tc>
                <a:extLst>
                  <a:ext uri="{0D108BD9-81ED-4DB2-BD59-A6C34878D82A}">
                    <a16:rowId xmlns:a16="http://schemas.microsoft.com/office/drawing/2014/main" val="1704318289"/>
                  </a:ext>
                </a:extLst>
              </a:tr>
              <a:tr h="859495">
                <a:tc>
                  <a:txBody>
                    <a:bodyPr/>
                    <a:lstStyle/>
                    <a:p>
                      <a:pPr marL="0" marR="0">
                        <a:spcBef>
                          <a:spcPts val="0"/>
                        </a:spcBef>
                        <a:spcAft>
                          <a:spcPts val="0"/>
                        </a:spcAft>
                      </a:pPr>
                      <a:r>
                        <a:rPr lang="en-US" sz="1500" dirty="0">
                          <a:solidFill>
                            <a:schemeClr val="tx1"/>
                          </a:solidFill>
                          <a:effectLst/>
                        </a:rPr>
                        <a:t>Fyrirtækjavíxlar</a:t>
                      </a:r>
                      <a:endParaRPr lang="en-US" sz="15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EAEFE8"/>
                    </a:solidFill>
                  </a:tcPr>
                </a:tc>
                <a:tc>
                  <a:txBody>
                    <a:bodyPr/>
                    <a:lstStyle/>
                    <a:p>
                      <a:pPr marL="0" marR="0">
                        <a:spcBef>
                          <a:spcPts val="0"/>
                        </a:spcBef>
                        <a:spcAft>
                          <a:spcPts val="0"/>
                        </a:spcAft>
                      </a:pPr>
                      <a:r>
                        <a:rPr lang="en-US" sz="1500" dirty="0">
                          <a:effectLst/>
                        </a:rPr>
                        <a:t>Skammtímaskuldabréf gefin út af stórum fyrirtækjum, með gjalddaga eftir nokkra daga og allt að 270 daga</a:t>
                      </a:r>
                      <a:endParaRPr lang="en-US" sz="15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solidFill>
                      <a:srgbClr val="EAEFE8"/>
                    </a:solidFill>
                  </a:tcPr>
                </a:tc>
                <a:extLst>
                  <a:ext uri="{0D108BD9-81ED-4DB2-BD59-A6C34878D82A}">
                    <a16:rowId xmlns:a16="http://schemas.microsoft.com/office/drawing/2014/main" val="3342533110"/>
                  </a:ext>
                </a:extLst>
              </a:tr>
            </a:tbl>
          </a:graphicData>
        </a:graphic>
      </p:graphicFrame>
      <p:sp>
        <p:nvSpPr>
          <p:cNvPr id="7" name="Rectangle 6"/>
          <p:cNvSpPr/>
          <p:nvPr/>
        </p:nvSpPr>
        <p:spPr>
          <a:xfrm>
            <a:off x="4842152" y="6261812"/>
            <a:ext cx="6693233" cy="338554"/>
          </a:xfrm>
          <a:prstGeom prst="rect">
            <a:avLst/>
          </a:prstGeom>
        </p:spPr>
        <p:txBody>
          <a:bodyPr wrap="square">
            <a:spAutoFit/>
          </a:bodyPr>
          <a:lstStyle/>
          <a:p>
            <a:r>
              <a:rPr lang="en-US" sz="1600" b="1" dirty="0">
                <a:ea typeface="Times New Roman" panose="02020603050405020304" pitchFamily="18" charset="0"/>
                <a:cs typeface="Calibri" panose="020F0502020204030204" pitchFamily="34" charset="0"/>
              </a:rPr>
              <a:t>Tafla 19.3 </a:t>
            </a:r>
            <a:r>
              <a:rPr lang="en-US" sz="1600" dirty="0">
                <a:ea typeface="Times New Roman" panose="02020603050405020304" pitchFamily="18" charset="0"/>
                <a:cs typeface="Calibri" panose="020F0502020204030204" pitchFamily="34" charset="0"/>
              </a:rPr>
              <a:t>Algengar ígildi handbærs fjár</a:t>
            </a:r>
            <a:endParaRPr lang="en-US" sz="1600" dirty="0">
              <a:effectLst/>
              <a:ea typeface="Times New Roman" panose="02020603050405020304" pitchFamily="18" charset="0"/>
              <a:cs typeface="Calibri" panose="020F0502020204030204" pitchFamily="34" charset="0"/>
            </a:endParaRPr>
          </a:p>
        </p:txBody>
      </p:sp>
    </p:spTree>
    <p:extLst>
      <p:ext uri="{BB962C8B-B14F-4D97-AF65-F5344CB8AC3E}">
        <p14:creationId xmlns:p14="http://schemas.microsoft.com/office/powerpoint/2010/main" val="1880064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088" y="365126"/>
            <a:ext cx="10515600" cy="535420"/>
          </a:xfrm>
        </p:spPr>
        <p:txBody>
          <a:bodyPr>
            <a:normAutofit/>
          </a:bodyPr>
          <a:lstStyle/>
          <a:p>
            <a:r>
              <a:rPr lang="en-US" dirty="0"/>
              <a:t>19.4 Stýring viðskiptakrafna</a:t>
            </a:r>
          </a:p>
        </p:txBody>
      </p:sp>
      <p:sp>
        <p:nvSpPr>
          <p:cNvPr id="3" name="Content Placeholder 2"/>
          <p:cNvSpPr>
            <a:spLocks noGrp="1"/>
          </p:cNvSpPr>
          <p:nvPr>
            <p:ph sz="quarter" idx="12"/>
          </p:nvPr>
        </p:nvSpPr>
        <p:spPr>
          <a:xfrm>
            <a:off x="838200" y="1011382"/>
            <a:ext cx="10515600" cy="5481492"/>
          </a:xfrm>
        </p:spPr>
        <p:txBody>
          <a:bodyPr>
            <a:normAutofit fontScale="92500" lnSpcReduction="10000"/>
          </a:bodyPr>
          <a:lstStyle/>
          <a:p>
            <a:r>
              <a:rPr lang="en-US" sz="3000" dirty="0"/>
              <a:t>Skilvirk </a:t>
            </a:r>
            <a:r>
              <a:rPr lang="en-US" sz="3000" b="1" dirty="0"/>
              <a:t>stýring viðskiptakrafna </a:t>
            </a:r>
            <a:r>
              <a:rPr lang="en-US" sz="3000" dirty="0"/>
              <a:t>skiptir sköpum fyrir áætlanagerð um sjóðstreymi og arðsemi og fyrir framtíðarhorfur fyrirtækisins.</a:t>
            </a:r>
          </a:p>
          <a:p>
            <a:r>
              <a:rPr lang="en-US" sz="3000" dirty="0"/>
              <a:t>Stjórnendur, til dæmis lánastjóri, verða að greina á milli viðskiptavina sem eru líklegir til að greiða og þeirra sem eru ólíklegir til þess. </a:t>
            </a:r>
          </a:p>
          <a:p>
            <a:r>
              <a:rPr lang="en-US" sz="3000" dirty="0"/>
              <a:t>Lánshæfi er metið með greiningu á:</a:t>
            </a:r>
          </a:p>
          <a:p>
            <a:pPr lvl="1"/>
            <a:r>
              <a:rPr lang="en-US" sz="2600" dirty="0">
                <a:solidFill>
                  <a:schemeClr val="accent3"/>
                </a:solidFill>
              </a:rPr>
              <a:t>mati á reikningsskilum viðskiptavinarins,</a:t>
            </a:r>
          </a:p>
          <a:p>
            <a:pPr lvl="1"/>
            <a:r>
              <a:rPr lang="en-US" sz="2600" dirty="0">
                <a:solidFill>
                  <a:schemeClr val="accent3"/>
                </a:solidFill>
              </a:rPr>
              <a:t>kennitalna úr reikningsskilum og</a:t>
            </a:r>
          </a:p>
          <a:p>
            <a:pPr lvl="1"/>
            <a:r>
              <a:rPr lang="en-US" sz="2600" dirty="0">
                <a:solidFill>
                  <a:schemeClr val="accent3"/>
                </a:solidFill>
              </a:rPr>
              <a:t>lánshæfisskýrslum (lánshæfiseinkunn) sem byggjast á greiðslusögu viðskiptavinarins. </a:t>
            </a:r>
          </a:p>
          <a:p>
            <a:pPr marL="228600" lvl="1">
              <a:spcBef>
                <a:spcPts val="1000"/>
              </a:spcBef>
            </a:pPr>
            <a:r>
              <a:rPr lang="en-US" sz="3000" dirty="0">
                <a:solidFill>
                  <a:schemeClr val="accent3"/>
                </a:solidFill>
              </a:rPr>
              <a:t>Þegar veittur er opinn viðskiptaafsláttur vegna sölu er samið um lánstímann og afslátt fyrir greiðslu fyrir gjalddaga.</a:t>
            </a:r>
          </a:p>
          <a:p>
            <a:pPr marL="685800" lvl="2">
              <a:spcBef>
                <a:spcPts val="1000"/>
              </a:spcBef>
            </a:pPr>
            <a:r>
              <a:rPr lang="en-US" sz="2600" dirty="0">
                <a:solidFill>
                  <a:schemeClr val="accent3"/>
                </a:solidFill>
              </a:rPr>
              <a:t>Fyrirtækjum er frjálst að ákveða lánskjör, en flest taka mið af venjum í viðkomandi atvinnugrein. Fullur greiðslufrestur er yfirleitt 30–90 dagar.</a:t>
            </a:r>
          </a:p>
        </p:txBody>
      </p:sp>
    </p:spTree>
    <p:extLst>
      <p:ext uri="{BB962C8B-B14F-4D97-AF65-F5344CB8AC3E}">
        <p14:creationId xmlns:p14="http://schemas.microsoft.com/office/powerpoint/2010/main" val="915247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19.5 Birgðastýring </a:t>
            </a:r>
          </a:p>
        </p:txBody>
      </p:sp>
      <p:sp>
        <p:nvSpPr>
          <p:cNvPr id="3" name="Content Placeholder 2"/>
          <p:cNvSpPr>
            <a:spLocks noGrp="1"/>
          </p:cNvSpPr>
          <p:nvPr>
            <p:ph sz="quarter" idx="12"/>
          </p:nvPr>
        </p:nvSpPr>
        <p:spPr/>
        <p:txBody>
          <a:bodyPr/>
          <a:lstStyle/>
          <a:p>
            <a:pPr marL="0" indent="0">
              <a:buNone/>
            </a:pPr>
            <a:r>
              <a:rPr lang="en-US" b="1" dirty="0"/>
              <a:t>Birgðir</a:t>
            </a:r>
            <a:r>
              <a:rPr lang="en-US" dirty="0"/>
              <a:t> eru mikilvægur hluti veltufjár hjá mörgum fyrirtækjum, svo sem framleiðendum, heildsölum og smásölum. </a:t>
            </a:r>
          </a:p>
          <a:p>
            <a:pPr marL="457200" indent="-211138"/>
            <a:r>
              <a:rPr lang="en-US" sz="2400" dirty="0"/>
              <a:t>Birgðastýring nær til allrar aðfangakeðjunnar: öflunar, geymslu og sölu birgða. </a:t>
            </a:r>
          </a:p>
          <a:p>
            <a:pPr marL="457200" indent="-211138"/>
            <a:r>
              <a:rPr lang="en-US" sz="2400" dirty="0"/>
              <a:t>Í grunninn felst birgðastýring í að hafa rétt magn birgða á réttum stað og réttum tíma, jafnframt því að lágmarka birgðakostnað. </a:t>
            </a:r>
          </a:p>
        </p:txBody>
      </p:sp>
    </p:spTree>
    <p:extLst>
      <p:ext uri="{BB962C8B-B14F-4D97-AF65-F5344CB8AC3E}">
        <p14:creationId xmlns:p14="http://schemas.microsoft.com/office/powerpoint/2010/main" val="22155109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19.5 Námsmarkmið 1: Gera grein fyrir kostnaði við birgðahald. </a:t>
            </a:r>
          </a:p>
        </p:txBody>
      </p:sp>
      <p:sp>
        <p:nvSpPr>
          <p:cNvPr id="3" name="Content Placeholder 2"/>
          <p:cNvSpPr>
            <a:spLocks noGrp="1"/>
          </p:cNvSpPr>
          <p:nvPr>
            <p:ph sz="quarter" idx="12"/>
          </p:nvPr>
        </p:nvSpPr>
        <p:spPr>
          <a:xfrm>
            <a:off x="838200" y="1011382"/>
            <a:ext cx="10515600" cy="5138406"/>
          </a:xfrm>
        </p:spPr>
        <p:txBody>
          <a:bodyPr>
            <a:normAutofit/>
          </a:bodyPr>
          <a:lstStyle/>
          <a:p>
            <a:pPr marL="0" indent="0" fontAlgn="base">
              <a:buNone/>
            </a:pPr>
            <a:r>
              <a:rPr lang="en-US" dirty="0"/>
              <a:t>Fjórir þættir mynda </a:t>
            </a:r>
            <a:r>
              <a:rPr lang="en-US" b="1" dirty="0"/>
              <a:t>birgðakostnað</a:t>
            </a:r>
            <a:r>
              <a:rPr lang="en-US" dirty="0"/>
              <a:t>:</a:t>
            </a:r>
          </a:p>
          <a:p>
            <a:pPr marL="457200" lvl="0" indent="-211138" fontAlgn="base"/>
            <a:r>
              <a:rPr lang="en-US" sz="2400" b="1" dirty="0"/>
              <a:t>Innkaupakostnaður: </a:t>
            </a:r>
            <a:r>
              <a:rPr lang="en-US" sz="2400" dirty="0"/>
              <a:t>reikningsverð birgða að frádregnum afslætti; upphafleg fjárfesting í birgðum</a:t>
            </a:r>
          </a:p>
          <a:p>
            <a:pPr marL="457200" lvl="0" indent="-211138" fontAlgn="base"/>
            <a:r>
              <a:rPr lang="en-US" sz="2400" b="1" dirty="0"/>
              <a:t>Birgðahaldskostnaður: </a:t>
            </a:r>
            <a:r>
              <a:rPr lang="en-US" sz="2400" dirty="0"/>
              <a:t>allur kostnaður við að halda birgðir, þar á meðal geymslukostnaður (til dæmis vegna vöruhúss), tryggingar, úrelding og skemmdir birgða og jafnvel </a:t>
            </a:r>
            <a:r>
              <a:rPr lang="en-US" sz="2400" i="1" dirty="0"/>
              <a:t>fórnarkostnaður </a:t>
            </a:r>
            <a:r>
              <a:rPr lang="en-US" sz="2400" dirty="0"/>
              <a:t>fjárfestingarinnar í birgðum </a:t>
            </a:r>
          </a:p>
          <a:p>
            <a:pPr marL="457200" lvl="0" indent="-211138" fontAlgn="base"/>
            <a:r>
              <a:rPr lang="en-US" sz="2400" b="1" dirty="0"/>
              <a:t>Pöntunarkostnaður: </a:t>
            </a:r>
            <a:r>
              <a:rPr lang="en-US" sz="2400" dirty="0"/>
              <a:t>kostnaður við að leggja inn pöntun hjá birgi; kostnaður við innkaupin og umsýslu greiðsluferlisins</a:t>
            </a:r>
          </a:p>
          <a:p>
            <a:pPr marL="457200" lvl="0" indent="-211138" fontAlgn="base"/>
            <a:r>
              <a:rPr lang="en-US" sz="2400" b="1" dirty="0"/>
              <a:t>Kostnaður vegna birgðaskorts: </a:t>
            </a:r>
            <a:r>
              <a:rPr lang="en-US" sz="2400" dirty="0"/>
              <a:t>telst </a:t>
            </a:r>
            <a:r>
              <a:rPr lang="en-US" sz="2400" i="1" dirty="0"/>
              <a:t>fórnarkostnaður </a:t>
            </a:r>
            <a:r>
              <a:rPr lang="en-US" sz="2400" dirty="0"/>
              <a:t>fellur til þegar ekki er hægt að afgreiða pöntun viðskiptavinar; tapaðar tekjur</a:t>
            </a:r>
          </a:p>
          <a:p>
            <a:endParaRPr lang="en-US" dirty="0"/>
          </a:p>
        </p:txBody>
      </p:sp>
    </p:spTree>
    <p:extLst>
      <p:ext uri="{BB962C8B-B14F-4D97-AF65-F5344CB8AC3E}">
        <p14:creationId xmlns:p14="http://schemas.microsoft.com/office/powerpoint/2010/main" val="1748142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19.6 Notkun Excel við gerð skammtímaáætlunar </a:t>
            </a:r>
          </a:p>
        </p:txBody>
      </p:sp>
      <p:sp>
        <p:nvSpPr>
          <p:cNvPr id="3" name="Content Placeholder 2"/>
          <p:cNvSpPr>
            <a:spLocks noGrp="1"/>
          </p:cNvSpPr>
          <p:nvPr>
            <p:ph sz="quarter" idx="12"/>
          </p:nvPr>
        </p:nvSpPr>
        <p:spPr>
          <a:xfrm>
            <a:off x="838200" y="1023089"/>
            <a:ext cx="10515600" cy="1898787"/>
          </a:xfrm>
        </p:spPr>
        <p:txBody>
          <a:bodyPr/>
          <a:lstStyle/>
          <a:p>
            <a:pPr marL="0" indent="0">
              <a:buNone/>
            </a:pPr>
            <a:r>
              <a:rPr lang="en-US" dirty="0"/>
              <a:t>Út frá </a:t>
            </a:r>
            <a:r>
              <a:rPr lang="en-US" b="1" dirty="0"/>
              <a:t>söluáætluninni</a:t>
            </a:r>
            <a:r>
              <a:rPr lang="en-US" dirty="0"/>
              <a:t> er áætlað hverjar reiðufjárinnborganir verða, hve stór hluti sölu hvers mánaðar verður staðgreiddur og hve mikið reiðufé innheimtist vegna lánssölu (þar með talið sjóðstreymi vegna sölu fyrri mánaðar). </a:t>
            </a:r>
          </a:p>
        </p:txBody>
      </p:sp>
      <p:pic>
        <p:nvPicPr>
          <p:cNvPr id="4097" name="Picture 1" descr="A screenshot of excel sheet shows the total sales and projected accounts receivable collections and cash sales for January through December.">
            <a:extLst>
              <a:ext uri="{FF2B5EF4-FFF2-40B4-BE49-F238E27FC236}">
                <a16:creationId xmlns:a16="http://schemas.microsoft.com/office/drawing/2014/main" id="{3D41CCA9-406B-6548-8A29-53A2C21E3965}"/>
              </a:ext>
            </a:extLst>
          </p:cNvPr>
          <p:cNvPicPr>
            <a:picLocks noChangeAspect="1" noChangeArrowheads="1"/>
          </p:cNvPicPr>
          <p:nvPr/>
        </p:nvPicPr>
        <p:blipFill>
          <a:blip r:embed="rId2"/>
          <a:srcRect/>
          <a:stretch/>
        </p:blipFill>
        <p:spPr bwMode="auto">
          <a:xfrm>
            <a:off x="1866064" y="2960192"/>
            <a:ext cx="7868199" cy="2791941"/>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C183D7F6-B498-43B3-948B-1728B52AA6E4}">
                <adec:decorative xmlns:adec="http://schemas.microsoft.com/office/drawing/2017/decorative" val="1"/>
              </a:ext>
            </a:extLst>
          </p:cNvPr>
          <p:cNvSpPr>
            <a:spLocks noGrp="1"/>
          </p:cNvSpPr>
          <p:nvPr>
            <p:ph sz="quarter" idx="13"/>
          </p:nvPr>
        </p:nvSpPr>
        <p:spPr>
          <a:xfrm>
            <a:off x="838200" y="2638096"/>
            <a:ext cx="10515600" cy="3468413"/>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6" name="TextBox 5">
            <a:extLst>
              <a:ext uri="{FF2B5EF4-FFF2-40B4-BE49-F238E27FC236}">
                <a16:creationId xmlns:a16="http://schemas.microsoft.com/office/drawing/2014/main" id="{5A4CF532-1F97-9249-9697-CD828558012C}"/>
              </a:ext>
            </a:extLst>
          </p:cNvPr>
          <p:cNvSpPr txBox="1"/>
          <p:nvPr/>
        </p:nvSpPr>
        <p:spPr>
          <a:xfrm>
            <a:off x="1751509" y="5961531"/>
            <a:ext cx="4661648" cy="615553"/>
          </a:xfrm>
          <a:prstGeom prst="rect">
            <a:avLst/>
          </a:prstGeom>
          <a:noFill/>
        </p:spPr>
        <p:txBody>
          <a:bodyPr wrap="square" rtlCol="0">
            <a:spAutoFit/>
          </a:bodyPr>
          <a:lstStyle/>
          <a:p>
            <a:r>
              <a:rPr lang="en-US" sz="1600" b="1" dirty="0"/>
              <a:t>Mynd 19.7</a:t>
            </a:r>
            <a:r>
              <a:rPr lang="en-US" sz="1600" dirty="0"/>
              <a:t> Dæmi um sölu- og innheimtuáætlun</a:t>
            </a:r>
          </a:p>
          <a:p>
            <a:endParaRPr lang="en-US" dirty="0"/>
          </a:p>
        </p:txBody>
      </p:sp>
    </p:spTree>
    <p:extLst>
      <p:ext uri="{BB962C8B-B14F-4D97-AF65-F5344CB8AC3E}">
        <p14:creationId xmlns:p14="http://schemas.microsoft.com/office/powerpoint/2010/main" val="18737586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 Notkun Excel við gerð rekstrargjaldaáætlunar</a:t>
            </a:r>
          </a:p>
        </p:txBody>
      </p:sp>
      <p:sp>
        <p:nvSpPr>
          <p:cNvPr id="3" name="Content Placeholder 2"/>
          <p:cNvSpPr>
            <a:spLocks noGrp="1"/>
          </p:cNvSpPr>
          <p:nvPr>
            <p:ph sz="quarter" idx="12"/>
          </p:nvPr>
        </p:nvSpPr>
        <p:spPr/>
        <p:txBody>
          <a:bodyPr>
            <a:normAutofit/>
          </a:bodyPr>
          <a:lstStyle/>
          <a:p>
            <a:pPr marL="0" indent="0">
              <a:buNone/>
            </a:pPr>
            <a:r>
              <a:rPr lang="en-US" dirty="0"/>
              <a:t>Áætlun um </a:t>
            </a:r>
            <a:r>
              <a:rPr lang="en-US" b="1" dirty="0"/>
              <a:t>rekstrargjöld </a:t>
            </a:r>
            <a:r>
              <a:rPr lang="en-US" dirty="0"/>
              <a:t>er í meginatriðum spá um sölu- og stjórnunarkostnað fyrirtækisins. </a:t>
            </a:r>
          </a:p>
          <a:p>
            <a:pPr marL="457200" indent="-211138"/>
            <a:r>
              <a:rPr lang="en-US" sz="2400" dirty="0"/>
              <a:t>Útstreymi reiðufjár vegna innkaupa er oft ekki jafnt áætlaðri fjárhæð innkaupa. Innkaup eru yfirleitt gerð gegn lánskjörum og færð sem viðskiptaskuldir, þannig að greiðslur vegna innkaupa eins mánaðar dreifast venjulega á fleiri en eitt tímabil.</a:t>
            </a:r>
          </a:p>
        </p:txBody>
      </p:sp>
      <p:pic>
        <p:nvPicPr>
          <p:cNvPr id="3073" name="Picture 1" descr="A screenshot of an Excel sheet shows the purchases budget for January through December. In this budget, the payments are equal to the prior months purchases.">
            <a:extLst>
              <a:ext uri="{FF2B5EF4-FFF2-40B4-BE49-F238E27FC236}">
                <a16:creationId xmlns:a16="http://schemas.microsoft.com/office/drawing/2014/main" id="{184B1BBC-1DE6-3348-BF92-302104D4ED12}"/>
              </a:ext>
            </a:extLst>
          </p:cNvPr>
          <p:cNvPicPr>
            <a:picLocks noChangeAspect="1" noChangeArrowheads="1"/>
          </p:cNvPicPr>
          <p:nvPr/>
        </p:nvPicPr>
        <p:blipFill>
          <a:blip r:embed="rId2"/>
          <a:srcRect/>
          <a:stretch/>
        </p:blipFill>
        <p:spPr bwMode="auto">
          <a:xfrm>
            <a:off x="2000949" y="3195898"/>
            <a:ext cx="8177401" cy="214260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sz="quarter" idx="13"/>
          </p:nvPr>
        </p:nvSpPr>
        <p:spPr>
          <a:xfrm>
            <a:off x="2000949" y="5584318"/>
            <a:ext cx="2674067" cy="424616"/>
          </a:xfrm>
        </p:spPr>
        <p:txBody>
          <a:bodyPr>
            <a:normAutofit/>
          </a:bodyPr>
          <a:lstStyle/>
          <a:p>
            <a:r>
              <a:rPr lang="en-US" b="1" dirty="0"/>
              <a:t>Mynd 19.8</a:t>
            </a:r>
            <a:r>
              <a:rPr lang="en-US" dirty="0"/>
              <a:t> Innkaupaáætlun</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10" name="Text Placeholder 4">
            <a:extLst>
              <a:ext uri="{FF2B5EF4-FFF2-40B4-BE49-F238E27FC236}">
                <a16:creationId xmlns:a16="http://schemas.microsoft.com/office/drawing/2014/main" id="{71AB88CD-2291-4562-8899-8405DE55CA63}"/>
              </a:ext>
            </a:extLst>
          </p:cNvPr>
          <p:cNvSpPr>
            <a:spLocks noGrp="1"/>
          </p:cNvSpPr>
          <p:nvPr>
            <p:ph type="body" sz="quarter" idx="14"/>
          </p:nvPr>
        </p:nvSpPr>
        <p:spPr>
          <a:xfrm>
            <a:off x="1498600" y="6254750"/>
            <a:ext cx="9182100" cy="442913"/>
          </a:xfrm>
        </p:spPr>
        <p:txBody>
          <a:bodyPr>
            <a:normAutofit fontScale="85000" lnSpcReduction="10000"/>
          </a:bodyPr>
          <a:lstStyle/>
          <a:p>
            <a:pPr lvl="0">
              <a:lnSpc>
                <a:spcPct val="100000"/>
              </a:lnSpc>
              <a:spcBef>
                <a:spcPts val="0"/>
              </a:spcBef>
              <a:defRPr/>
            </a:pPr>
            <a:r>
              <a:rPr lang="en-US" dirty="0">
                <a:solidFill>
                  <a:srgbClr val="1F2328"/>
                </a:solidFill>
                <a:latin typeface="Monaspace Neon"/>
              </a:rPr>
              <a:t>Þetta viðbótarefni OpenStax er © Rice University og gefið út samkvæmt CC BY-NC-SA 4.0 International leyfi. Aðeins má afrita það eða breyta því í óviðskiptalegum tilgangi, en geta verður OpenStax og Rice University sem rétthafa og tilgreina allar breytingar. Sérhver aðlögun verður að vera gefin út samkvæmt sams konar leyfi.</a:t>
            </a:r>
            <a:endParaRPr lang="en-US" dirty="0">
              <a:solidFill>
                <a:srgbClr val="464846"/>
              </a:solidFill>
            </a:endParaRPr>
          </a:p>
        </p:txBody>
      </p:sp>
    </p:spTree>
    <p:extLst>
      <p:ext uri="{BB962C8B-B14F-4D97-AF65-F5344CB8AC3E}">
        <p14:creationId xmlns:p14="http://schemas.microsoft.com/office/powerpoint/2010/main" val="3533917805"/>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9790904F9C249408A7CA3B9D08A7BE0" ma:contentTypeVersion="15" ma:contentTypeDescription="Create a new document." ma:contentTypeScope="" ma:versionID="3faa8c4be13b69a65cf005e6211115d0">
  <xsd:schema xmlns:xsd="http://www.w3.org/2001/XMLSchema" xmlns:xs="http://www.w3.org/2001/XMLSchema" xmlns:p="http://schemas.microsoft.com/office/2006/metadata/properties" xmlns:ns1="http://schemas.microsoft.com/sharepoint/v3" xmlns:ns2="a8548590-7e4a-4f13-9011-3aa7430d70cc" xmlns:ns3="fadfa398-53e0-4fcc-b85c-39c0430739bf" targetNamespace="http://schemas.microsoft.com/office/2006/metadata/properties" ma:root="true" ma:fieldsID="ca921f9196639a82221f7115a976e604" ns1:_="" ns2:_="" ns3:_="">
    <xsd:import namespace="http://schemas.microsoft.com/sharepoint/v3"/>
    <xsd:import namespace="a8548590-7e4a-4f13-9011-3aa7430d70cc"/>
    <xsd:import namespace="fadfa398-53e0-4fcc-b85c-39c0430739b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548590-7e4a-4f13-9011-3aa7430d70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adfa398-53e0-4fcc-b85c-39c0430739b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421B51-C5D3-46AC-A873-E17D2D0E15D7}">
  <ds:schemaRefs>
    <ds:schemaRef ds:uri="http://schemas.microsoft.com/office/2006/metadata/properties"/>
    <ds:schemaRef ds:uri="http://schemas.microsoft.com/office/infopath/2007/PartnerControls"/>
    <ds:schemaRef ds:uri="http://schemas.microsoft.com/sharepoint/v3"/>
  </ds:schemaRefs>
</ds:datastoreItem>
</file>

<file path=customXml/itemProps2.xml><?xml version="1.0" encoding="utf-8"?>
<ds:datastoreItem xmlns:ds="http://schemas.openxmlformats.org/officeDocument/2006/customXml" ds:itemID="{58F0A59A-7784-405D-B809-42F04583C2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8548590-7e4a-4f13-9011-3aa7430d70cc"/>
    <ds:schemaRef ds:uri="fadfa398-53e0-4fcc-b85c-39c0430739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417686-2099-4114-B8F2-07E734179B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5125</TotalTime>
  <Words>1239</Words>
  <Application>Microsoft Macintosh PowerPoint</Application>
  <PresentationFormat>Widescreen</PresentationFormat>
  <Paragraphs>118</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Calibri Light</vt:lpstr>
      <vt:lpstr>Cambria Math</vt:lpstr>
      <vt:lpstr>Monaspace Neon</vt:lpstr>
      <vt:lpstr>Times New Roman</vt:lpstr>
      <vt:lpstr>Office Theme</vt:lpstr>
      <vt:lpstr>Principles of Finance</vt:lpstr>
      <vt:lpstr>19.1 LO 1: Define working capital.</vt:lpstr>
      <vt:lpstr>19.1 What Is Working Capital?</vt:lpstr>
      <vt:lpstr>19.1 Working Capital and Company Liquidity</vt:lpstr>
      <vt:lpstr>19.1 LO 2: Calculate a firm’s operating cycle and cash cycle. </vt:lpstr>
      <vt:lpstr>19.1 LO 3: Compute inventory days, accounts receivable days, and accounts payable days. </vt:lpstr>
      <vt:lpstr>19.2 What Is Trade Credit?</vt:lpstr>
      <vt:lpstr>19.2 Annual Percentage Rate</vt:lpstr>
      <vt:lpstr>19.2 Trade Credit of International Trade</vt:lpstr>
      <vt:lpstr>19.3 LO 1: Explain why firms hold cash. </vt:lpstr>
      <vt:lpstr>19.4 Receivables Management</vt:lpstr>
      <vt:lpstr>19.5 Inventory Management </vt:lpstr>
      <vt:lpstr>19.5 LO 1: Outline the costs of holding inventory. </vt:lpstr>
      <vt:lpstr>19.6 Using Excel to Create the Short-Term Plan </vt:lpstr>
      <vt:lpstr>19.6 Using Excel to Create an Operating Expense Budget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206</cp:revision>
  <dcterms:created xsi:type="dcterms:W3CDTF">2018-05-29T21:16:34Z</dcterms:created>
  <dcterms:modified xsi:type="dcterms:W3CDTF">2026-02-26T20:13:33Z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0x01010009790904F9C249408A7CA3B9D08A7BE0</vt:lpwstr>
  </property>
</Properties>
</file>