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7" r:id="rId21"/>
    <p:sldId id="273" r:id="rId22"/>
    <p:sldId id="275" r:id="rId23"/>
  </p:sldIdLst>
  <p:sldSz cx="12193588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7CE113-302D-87D4-27AE-8E974DD7FEF9}" name="Jenn Woolson" initials="JW" userId="58d2870ac5856bc9" providerId="Windows Live"/>
  <p188:author id="{AFCBA5F8-6AD7-E9D5-7D5B-6BCB51E1439B}" name="Andrew" initials="A" userId="97506a045d60dac1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" lastIdx="1" clrIdx="0"/>
  <p:cmAuthor id="2" name="Marlo Bennett" initials="MB" lastIdx="3" clrIdx="1">
    <p:extLst>
      <p:ext uri="{19B8F6BF-5375-455C-9EA6-DF929625EA0E}">
        <p15:presenceInfo xmlns:p15="http://schemas.microsoft.com/office/powerpoint/2012/main" userId="Marlo Bennett" providerId="None"/>
      </p:ext>
    </p:extLst>
  </p:cmAuthor>
  <p:cmAuthor id="3" name="Jenn Woolson" initials="JW" lastIdx="2" clrIdx="2">
    <p:extLst>
      <p:ext uri="{19B8F6BF-5375-455C-9EA6-DF929625EA0E}">
        <p15:presenceInfo xmlns:p15="http://schemas.microsoft.com/office/powerpoint/2012/main" userId="58d2870ac5856bc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AEFE8"/>
    <a:srgbClr val="D2DECD"/>
    <a:srgbClr val="609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F69FAA-3C9B-863A-DED3-788019ECD8BC}" v="11" dt="2022-03-24T13:35:11.1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 autoAdjust="0"/>
    <p:restoredTop sz="94658" autoAdjust="0"/>
  </p:normalViewPr>
  <p:slideViewPr>
    <p:cSldViewPr showGuides="1">
      <p:cViewPr varScale="1">
        <p:scale>
          <a:sx n="120" d="100"/>
          <a:sy n="120" d="100"/>
        </p:scale>
        <p:origin x="1288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11634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Relationship Id="rId3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ecora" userId="S::e.pecora@sixredmarbles.com::8474b31c-570b-43b3-a96f-3b8ab99b3357" providerId="AD" clId="Web-{45F69FAA-3C9B-863A-DED3-788019ECD8BC}"/>
    <pc:docChg chg="modSld">
      <pc:chgData name="Emily Pecora" userId="S::e.pecora@sixredmarbles.com::8474b31c-570b-43b3-a96f-3b8ab99b3357" providerId="AD" clId="Web-{45F69FAA-3C9B-863A-DED3-788019ECD8BC}" dt="2022-03-24T13:35:08.749" v="7" actId="20577"/>
      <pc:docMkLst>
        <pc:docMk/>
      </pc:docMkLst>
      <pc:sldChg chg="modSp">
        <pc:chgData name="Emily Pecora" userId="S::e.pecora@sixredmarbles.com::8474b31c-570b-43b3-a96f-3b8ab99b3357" providerId="AD" clId="Web-{45F69FAA-3C9B-863A-DED3-788019ECD8BC}" dt="2022-03-24T13:34:37.405" v="1" actId="20577"/>
        <pc:sldMkLst>
          <pc:docMk/>
          <pc:sldMk cId="0" sldId="271"/>
        </pc:sldMkLst>
        <pc:spChg chg="mod">
          <ac:chgData name="Emily Pecora" userId="S::e.pecora@sixredmarbles.com::8474b31c-570b-43b3-a96f-3b8ab99b3357" providerId="AD" clId="Web-{45F69FAA-3C9B-863A-DED3-788019ECD8BC}" dt="2022-03-24T13:34:37.405" v="1" actId="20577"/>
          <ac:spMkLst>
            <pc:docMk/>
            <pc:sldMk cId="0" sldId="271"/>
            <ac:spMk id="45058" creationId="{1856DED6-BF4B-144C-B155-482AC87D3D7F}"/>
          </ac:spMkLst>
        </pc:spChg>
      </pc:sldChg>
      <pc:sldChg chg="modSp">
        <pc:chgData name="Emily Pecora" userId="S::e.pecora@sixredmarbles.com::8474b31c-570b-43b3-a96f-3b8ab99b3357" providerId="AD" clId="Web-{45F69FAA-3C9B-863A-DED3-788019ECD8BC}" dt="2022-03-24T13:35:08.749" v="7" actId="20577"/>
        <pc:sldMkLst>
          <pc:docMk/>
          <pc:sldMk cId="0" sldId="277"/>
        </pc:sldMkLst>
        <pc:spChg chg="mod">
          <ac:chgData name="Emily Pecora" userId="S::e.pecora@sixredmarbles.com::8474b31c-570b-43b3-a96f-3b8ab99b3357" providerId="AD" clId="Web-{45F69FAA-3C9B-863A-DED3-788019ECD8BC}" dt="2022-03-24T13:35:08.749" v="7" actId="20577"/>
          <ac:spMkLst>
            <pc:docMk/>
            <pc:sldMk cId="0" sldId="277"/>
            <ac:spMk id="47105" creationId="{19B9471B-B7B4-5145-90D1-C12AE6D60D49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>
            <a:extLst>
              <a:ext uri="{FF2B5EF4-FFF2-40B4-BE49-F238E27FC236}">
                <a16:creationId xmlns:a16="http://schemas.microsoft.com/office/drawing/2014/main" id="{2116113F-AFB6-C147-88DA-6335751AC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13315" name="AutoShape 2">
            <a:extLst>
              <a:ext uri="{FF2B5EF4-FFF2-40B4-BE49-F238E27FC236}">
                <a16:creationId xmlns:a16="http://schemas.microsoft.com/office/drawing/2014/main" id="{D2B1311B-704B-3549-A48B-6E4260908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48B1ECA-1EEC-FF47-9256-92AB02D786D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4438" cy="376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2F6B778-06FF-4F49-837A-87B8CF4B5D3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DCEF925-A580-D947-942D-A746BD535C99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68675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3D5C0F79-9315-EA45-8619-226C12F9891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68675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E12F10D0-6F20-E54B-AA92-DC54C3FFB55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68675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F63C71F0-9484-6B49-BDC9-75E2E15E1DD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5CB81375-B42E-8E4F-BB6E-23A7AA4B8AD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2879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>
            <a:extLst>
              <a:ext uri="{FF2B5EF4-FFF2-40B4-BE49-F238E27FC236}">
                <a16:creationId xmlns:a16="http://schemas.microsoft.com/office/drawing/2014/main" id="{96538E13-A9CD-324A-B7D0-B64B26C0514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762652-5C80-4847-9F7D-9CD0126E37A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15363" name="Rectangle 1">
            <a:extLst>
              <a:ext uri="{FF2B5EF4-FFF2-40B4-BE49-F238E27FC236}">
                <a16:creationId xmlns:a16="http://schemas.microsoft.com/office/drawing/2014/main" id="{02592958-5616-D44E-A504-8341D8DD29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6EBD7B03-E6E2-7E42-AB26-2884C6E4F1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3062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>
            <a:extLst>
              <a:ext uri="{FF2B5EF4-FFF2-40B4-BE49-F238E27FC236}">
                <a16:creationId xmlns:a16="http://schemas.microsoft.com/office/drawing/2014/main" id="{C092BFC6-9E4B-374A-B671-FA9C769E1A7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7EF8967-3B4C-B446-9DA5-BBAD4A36DC7B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17411" name="Rectangle 1">
            <a:extLst>
              <a:ext uri="{FF2B5EF4-FFF2-40B4-BE49-F238E27FC236}">
                <a16:creationId xmlns:a16="http://schemas.microsoft.com/office/drawing/2014/main" id="{08916562-FFD6-F74D-B2F1-F767B2D451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7FEE9D8A-3F58-C549-B62E-2FAB9871A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3497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8">
            <a:extLst>
              <a:ext uri="{FF2B5EF4-FFF2-40B4-BE49-F238E27FC236}">
                <a16:creationId xmlns:a16="http://schemas.microsoft.com/office/drawing/2014/main" id="{45FCF36A-801E-1946-9B3C-ED24EBE71C6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F8D90E-CAA3-5748-ACA0-806D03E9F1BA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19459" name="Rectangle 1">
            <a:extLst>
              <a:ext uri="{FF2B5EF4-FFF2-40B4-BE49-F238E27FC236}">
                <a16:creationId xmlns:a16="http://schemas.microsoft.com/office/drawing/2014/main" id="{839265D5-56F3-C647-A286-634ECC014F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265B339A-A7B2-DB4E-AB2B-A7059C61F6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4546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>
            <a:extLst>
              <a:ext uri="{FF2B5EF4-FFF2-40B4-BE49-F238E27FC236}">
                <a16:creationId xmlns:a16="http://schemas.microsoft.com/office/drawing/2014/main" id="{FC4A4BA3-FF17-7F4A-820A-3BF3978D7FD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4A7224-DF74-D94C-BEA5-04474B1D8BBA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21507" name="Rectangle 1">
            <a:extLst>
              <a:ext uri="{FF2B5EF4-FFF2-40B4-BE49-F238E27FC236}">
                <a16:creationId xmlns:a16="http://schemas.microsoft.com/office/drawing/2014/main" id="{8F29B49B-3EC0-E74F-95A1-4CA74C1EA9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DC4498F6-6869-1B49-8492-2C1EF72EA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4162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>
            <a:extLst>
              <a:ext uri="{FF2B5EF4-FFF2-40B4-BE49-F238E27FC236}">
                <a16:creationId xmlns:a16="http://schemas.microsoft.com/office/drawing/2014/main" id="{5E609935-88F0-FF4C-94F9-0ECEFA6BF20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89EED0-9144-CD4B-BA4E-1206FEC6F18C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F4BC1560-901E-5442-A267-A448FBB86A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92AEEEE1-D7D1-B74D-A543-99EC8B9A0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1452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>
            <a:extLst>
              <a:ext uri="{FF2B5EF4-FFF2-40B4-BE49-F238E27FC236}">
                <a16:creationId xmlns:a16="http://schemas.microsoft.com/office/drawing/2014/main" id="{E967EC1D-A812-5E4E-B6FC-00F7FC58BD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CAF325-ED88-AC4A-BB42-3AF9324F60E1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25603" name="Rectangle 1">
            <a:extLst>
              <a:ext uri="{FF2B5EF4-FFF2-40B4-BE49-F238E27FC236}">
                <a16:creationId xmlns:a16="http://schemas.microsoft.com/office/drawing/2014/main" id="{C295C863-823A-4F44-B82C-85CD87824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88C52CD9-1F05-E546-86F0-E38C132FD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84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>
            <a:extLst>
              <a:ext uri="{FF2B5EF4-FFF2-40B4-BE49-F238E27FC236}">
                <a16:creationId xmlns:a16="http://schemas.microsoft.com/office/drawing/2014/main" id="{18CAFD43-D8BE-0940-8B90-2B067ABC58E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903872A-CDAC-CC43-B4E3-0AA9C42309A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27651" name="Rectangle 1">
            <a:extLst>
              <a:ext uri="{FF2B5EF4-FFF2-40B4-BE49-F238E27FC236}">
                <a16:creationId xmlns:a16="http://schemas.microsoft.com/office/drawing/2014/main" id="{24D8BFE7-93AA-B343-BA37-C5538EA1CA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A102953D-0144-9C4B-A747-84012DC32E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5500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8">
            <a:extLst>
              <a:ext uri="{FF2B5EF4-FFF2-40B4-BE49-F238E27FC236}">
                <a16:creationId xmlns:a16="http://schemas.microsoft.com/office/drawing/2014/main" id="{962667B8-F426-374F-B270-3CF39B4DE99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6A029F9-F9EF-6C45-8FA2-D8ACF56D051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29699" name="Rectangle 1">
            <a:extLst>
              <a:ext uri="{FF2B5EF4-FFF2-40B4-BE49-F238E27FC236}">
                <a16:creationId xmlns:a16="http://schemas.microsoft.com/office/drawing/2014/main" id="{03A3CDA3-5A05-6B45-8941-3A2809DD3C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CB8E0D7A-6695-C64B-A6F7-2C505CB58B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9154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8">
            <a:extLst>
              <a:ext uri="{FF2B5EF4-FFF2-40B4-BE49-F238E27FC236}">
                <a16:creationId xmlns:a16="http://schemas.microsoft.com/office/drawing/2014/main" id="{C34E5D95-F924-8449-A00A-02721F97195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8F92BD-A423-B44B-A7C7-DCFCFE87D4D9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CE7C2E0A-F5B0-AE46-8179-A1D12807F5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2069CF96-5432-5943-B621-700572D3F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96326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>
            <a:extLst>
              <a:ext uri="{FF2B5EF4-FFF2-40B4-BE49-F238E27FC236}">
                <a16:creationId xmlns:a16="http://schemas.microsoft.com/office/drawing/2014/main" id="{050C62B6-44BC-D54F-B264-86606874D2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5A3AB5-F33B-9B49-9503-D36EB58363A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33795" name="Rectangle 1">
            <a:extLst>
              <a:ext uri="{FF2B5EF4-FFF2-40B4-BE49-F238E27FC236}">
                <a16:creationId xmlns:a16="http://schemas.microsoft.com/office/drawing/2014/main" id="{DC377F48-5FD7-0E4C-B050-D11DA1B8D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0E652CAA-E408-A642-9C12-1E97C5D0E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0213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>
            <a:extLst>
              <a:ext uri="{FF2B5EF4-FFF2-40B4-BE49-F238E27FC236}">
                <a16:creationId xmlns:a16="http://schemas.microsoft.com/office/drawing/2014/main" id="{05A6323E-10A4-1C45-9666-4FFB9013743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C8CE92-9D75-BB44-924A-29BFEC5EAE7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35843" name="Rectangle 1">
            <a:extLst>
              <a:ext uri="{FF2B5EF4-FFF2-40B4-BE49-F238E27FC236}">
                <a16:creationId xmlns:a16="http://schemas.microsoft.com/office/drawing/2014/main" id="{6DA90E4F-C502-F845-A907-69AF718978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36BA70DA-9AD4-D74E-A618-2F0176EE2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2348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>
            <a:extLst>
              <a:ext uri="{FF2B5EF4-FFF2-40B4-BE49-F238E27FC236}">
                <a16:creationId xmlns:a16="http://schemas.microsoft.com/office/drawing/2014/main" id="{89C87E33-07E6-3F41-A72E-805D7305D18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8508407-C25D-E247-93D6-B039AC792913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37891" name="Rectangle 1">
            <a:extLst>
              <a:ext uri="{FF2B5EF4-FFF2-40B4-BE49-F238E27FC236}">
                <a16:creationId xmlns:a16="http://schemas.microsoft.com/office/drawing/2014/main" id="{92F962F6-00B9-D847-8651-51F8C4BA8B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8EF4113A-AED5-8A44-8072-B7091FE8F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2359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>
            <a:extLst>
              <a:ext uri="{FF2B5EF4-FFF2-40B4-BE49-F238E27FC236}">
                <a16:creationId xmlns:a16="http://schemas.microsoft.com/office/drawing/2014/main" id="{F592A91B-EFF4-4B40-ADF2-623D1DCED7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39D484-7D07-054A-90E8-8A3D969D3BF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F0CF0959-00AA-C746-B7B0-2D79C7F19D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57343252-5660-654E-A646-D0AC87565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4172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>
            <a:extLst>
              <a:ext uri="{FF2B5EF4-FFF2-40B4-BE49-F238E27FC236}">
                <a16:creationId xmlns:a16="http://schemas.microsoft.com/office/drawing/2014/main" id="{90036D05-A8D4-204B-A741-D0015CFA653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331CA8-6F69-6C44-8B8C-9FB1C311710E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41987" name="Rectangle 1">
            <a:extLst>
              <a:ext uri="{FF2B5EF4-FFF2-40B4-BE49-F238E27FC236}">
                <a16:creationId xmlns:a16="http://schemas.microsoft.com/office/drawing/2014/main" id="{2D896067-A26F-A041-B953-0793B23B98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CF81C96E-1D6F-2D42-BF22-A6325075C6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6122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8">
            <a:extLst>
              <a:ext uri="{FF2B5EF4-FFF2-40B4-BE49-F238E27FC236}">
                <a16:creationId xmlns:a16="http://schemas.microsoft.com/office/drawing/2014/main" id="{A2AFD2BF-A0FC-CA4D-95D0-6F3B7E65C67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5682166-EFDA-D44D-94CD-A79EC407AEB3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A5A2912-B47A-BC45-B528-DE3F727971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B1DDBB2-33AF-B044-9993-859543C13A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6888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>
            <a:extLst>
              <a:ext uri="{FF2B5EF4-FFF2-40B4-BE49-F238E27FC236}">
                <a16:creationId xmlns:a16="http://schemas.microsoft.com/office/drawing/2014/main" id="{42B5AC2E-A8E9-D740-8C62-5B2BCE5117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4B4A169-C23F-8D42-B2B7-15FEFBCEDF2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46083" name="Rectangle 1">
            <a:extLst>
              <a:ext uri="{FF2B5EF4-FFF2-40B4-BE49-F238E27FC236}">
                <a16:creationId xmlns:a16="http://schemas.microsoft.com/office/drawing/2014/main" id="{79B93CD7-C6A8-F646-9095-210F0FF2B3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F8E10A7F-FB60-F049-8D6D-7FFC8F3C70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505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>
            <a:extLst>
              <a:ext uri="{FF2B5EF4-FFF2-40B4-BE49-F238E27FC236}">
                <a16:creationId xmlns:a16="http://schemas.microsoft.com/office/drawing/2014/main" id="{DAFD883C-EDA2-704D-9E69-9203579C0F1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460034-0562-7343-BD72-C4E74C91F43E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48131" name="Rectangle 1">
            <a:extLst>
              <a:ext uri="{FF2B5EF4-FFF2-40B4-BE49-F238E27FC236}">
                <a16:creationId xmlns:a16="http://schemas.microsoft.com/office/drawing/2014/main" id="{85C2B37F-1736-C343-B3C1-F20F08022E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9A32E568-3714-3749-A1A9-CBC30270F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32795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>
            <a:extLst>
              <a:ext uri="{FF2B5EF4-FFF2-40B4-BE49-F238E27FC236}">
                <a16:creationId xmlns:a16="http://schemas.microsoft.com/office/drawing/2014/main" id="{B2AF4052-2434-FE48-9B43-DAE8E7E60F4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6C31BB8-904C-9148-A833-CA66683B4D01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50179" name="Rectangle 1">
            <a:extLst>
              <a:ext uri="{FF2B5EF4-FFF2-40B4-BE49-F238E27FC236}">
                <a16:creationId xmlns:a16="http://schemas.microsoft.com/office/drawing/2014/main" id="{999C12A6-93B5-7A4B-90E9-C908A14E90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23B69120-33C5-8547-B902-96A15F1871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4463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>
            <a:extLst>
              <a:ext uri="{FF2B5EF4-FFF2-40B4-BE49-F238E27FC236}">
                <a16:creationId xmlns:a16="http://schemas.microsoft.com/office/drawing/2014/main" id="{CC03CAB0-B513-2740-ADEA-28F28F48BC9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9744EF3-70B2-8A48-90FF-974FDD9BE663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52227" name="Rectangle 1">
            <a:extLst>
              <a:ext uri="{FF2B5EF4-FFF2-40B4-BE49-F238E27FC236}">
                <a16:creationId xmlns:a16="http://schemas.microsoft.com/office/drawing/2014/main" id="{87E7680F-5C9D-6B47-9198-B6A3B357C2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4F44C9FE-D6E8-4144-A2BA-812B03526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2876432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199" y="498250"/>
            <a:ext cx="9145191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197" y="6356350"/>
            <a:ext cx="8551012" cy="354416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4351" y="2390620"/>
            <a:ext cx="422488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24197" y="1509485"/>
            <a:ext cx="9145191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199" y="1509713"/>
            <a:ext cx="9145191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3220747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7"/>
            <a:ext cx="1051697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309" y="955965"/>
            <a:ext cx="10516970" cy="37961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309" y="6356351"/>
            <a:ext cx="9429246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309" y="4918365"/>
            <a:ext cx="1051697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5226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6"/>
            <a:ext cx="1051697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309" y="1010661"/>
            <a:ext cx="5182275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004" y="1010661"/>
            <a:ext cx="5182275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309" y="6356351"/>
            <a:ext cx="941539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1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6"/>
            <a:ext cx="1051697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309" y="1011383"/>
            <a:ext cx="1051697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309" y="4378038"/>
            <a:ext cx="1051697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309" y="6271577"/>
            <a:ext cx="1051697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20489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309" y="900546"/>
            <a:ext cx="1051697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11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309" y="900546"/>
            <a:ext cx="1051697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71244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0D848C3-7C8C-D448-82E9-13E051A6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7ADFC-440B-EE4C-A1C7-B754F8CF5207}" type="datetimeFigureOut">
              <a:rPr lang="en-US"/>
              <a:pPr>
                <a:defRPr/>
              </a:pPr>
              <a:t>2/26/26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45473D9-BB69-AC43-A3C1-643ACF3B0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9871F5F-04A8-0D4E-9646-BDD434FD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8583A-A25A-654F-AD1B-1C1AF12698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33052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09" y="990601"/>
            <a:ext cx="1051697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309" y="6356351"/>
            <a:ext cx="105169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C2E65F-E843-EC4F-B662-738A1A232B7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053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eg"/><Relationship Id="rId4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eg"/><Relationship Id="rId4" Type="http://schemas.openxmlformats.org/officeDocument/2006/relationships/image" Target="../media/image1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2BCF8998-5074-E547-B625-F8CC242F095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45224" y="489599"/>
            <a:ext cx="9142413" cy="1009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Grunnatriði fjármála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B833C70-3960-9145-93ED-73BED9CA6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6146" y="1509713"/>
            <a:ext cx="9142413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en-US" altLang="en-US" sz="2800" dirty="0">
                <a:solidFill>
                  <a:srgbClr val="1B1E3F"/>
                </a:solidFill>
                <a:latin typeface="Calibri (Body)"/>
              </a:rPr>
              <a:t>8. kafli: Tímavirði peninga II: Margar jafnháar greiðslur 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349A78C0-21FB-4E5F-9733-B4AEA8676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0" b="60"/>
          <a:stretch/>
        </p:blipFill>
        <p:spPr>
          <a:xfrm>
            <a:off x="4871593" y="2390620"/>
            <a:ext cx="2093976" cy="270662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05226376-17C9-9C49-BE58-252B7E73B6E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3682" y="227013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8.1 LO 1: Skilgreina eilífðargreiðslur.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5D491E22-79E8-D644-89D7-937E0BB6D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85900"/>
            <a:ext cx="10788650" cy="447992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 marL="212725" indent="-212725"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9775" indent="-282575"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buClr>
                <a:srgbClr val="000000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+mn-lt"/>
              </a:rPr>
              <a:t>A </a:t>
            </a:r>
            <a:r>
              <a:rPr lang="en-US" altLang="en-US" sz="2800" b="1" dirty="0">
                <a:solidFill>
                  <a:srgbClr val="464846"/>
                </a:solidFill>
                <a:latin typeface="+mn-lt"/>
              </a:rPr>
              <a:t>eilífðargreiðslur</a:t>
            </a:r>
            <a:r>
              <a:rPr lang="en-US" altLang="en-US" sz="2800" dirty="0">
                <a:solidFill>
                  <a:srgbClr val="464846"/>
                </a:solidFill>
                <a:latin typeface="+mn-lt"/>
              </a:rPr>
              <a:t> eru röð jafnhárra, aðskildra greiðslna eða innborgana sem halda áfram endalaust—með öðrum orðum um alla framtíð.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+mn-lt"/>
              </a:rPr>
              <a:t>Tímabundin greiðsluröð samanstendur einnig af jafnháum, aðskildum greiðslum, en þeim lýkur eftir tiltekinn tíma.</a:t>
            </a:r>
          </a:p>
          <a:p>
            <a:pPr marL="808038" indent="-26035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+mn-lt"/>
              </a:rPr>
              <a:t>Eilífðargreiðslur eru tvenns konar og í báðum tilvikum halda greiðslurnar áfram endalaust: a) fastar eilífðargreiðslur, sem eru jafnháar, og b) vaxandi eilífðargreiðslur, sem hækka með föstum vaxtarhraða.</a:t>
            </a:r>
            <a:r>
              <a:rPr lang="en-US" altLang="en-US" sz="2400" dirty="0">
                <a:solidFill>
                  <a:srgbClr val="464846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04505F05-78F7-3C48-86AA-6B51A9425DE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65828" y="217548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8.1 LO 2: Útskýra hvernig virði eilífðargreiðslna er metið.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2">
                <a:extLst>
                  <a:ext uri="{FF2B5EF4-FFF2-40B4-BE49-F238E27FC236}">
                    <a16:creationId xmlns:a16="http://schemas.microsoft.com/office/drawing/2014/main" id="{A789A46B-37EB-A342-8BFE-B1DA31EB1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63" y="1463675"/>
                <a:ext cx="10788650" cy="5241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 marL="342900" indent="-342900">
                  <a:lnSpc>
                    <a:spcPct val="93000"/>
                  </a:lnSpc>
                  <a:spcAft>
                    <a:spcPts val="142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lnSpc>
                    <a:spcPct val="93000"/>
                  </a:lnSpc>
                  <a:spcAft>
                    <a:spcPts val="113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 marL="1485900" indent="-342900">
                  <a:lnSpc>
                    <a:spcPct val="93000"/>
                  </a:lnSpc>
                  <a:spcAft>
                    <a:spcPts val="85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 marL="1943100" indent="-342900">
                  <a:lnSpc>
                    <a:spcPct val="93000"/>
                  </a:lnSpc>
                  <a:spcAft>
                    <a:spcPts val="57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lnSpc>
                    <a:spcPct val="93000"/>
                  </a:lnSpc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marL="0" indent="0" eaLnBrk="1">
                  <a:lnSpc>
                    <a:spcPct val="100000"/>
                  </a:lnSpc>
                  <a:spcAft>
                    <a:spcPct val="0"/>
                  </a:spcAft>
                  <a:buClrTx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Formúlan fyrir núvirði vaxandi eilífðargreiðslna er útgangspunktur við útreikning á núvirði fastra eilífðargreiðslna.</a:t>
                </a:r>
              </a:p>
              <a:p>
                <a:pPr marL="460375" indent="-336550" eaLnBrk="1">
                  <a:lnSpc>
                    <a:spcPct val="100000"/>
                  </a:lnSpc>
                  <a:spcAft>
                    <a:spcPct val="0"/>
                  </a:spcAft>
                  <a:buClrTx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Formúlan fyrir </a:t>
                </a:r>
                <a:r>
                  <a:rPr lang="en-US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 (Body)"/>
                  </a:rPr>
                  <a:t>núvirði vaxandi eilífðargreiðslna er eftirfarandi:</a:t>
                </a:r>
              </a:p>
              <a:p>
                <a:pPr marL="1143000" lvl="2" indent="0" eaLnBrk="1">
                  <a:lnSpc>
                    <a:spcPct val="100000"/>
                  </a:lnSpc>
                  <a:spcAft>
                    <a:spcPct val="0"/>
                  </a:spcAft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PV</m:t>
                      </m:r>
                      <m:r>
                        <a:rPr lang="en-US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PMT</m:t>
                      </m:r>
                      <m:r>
                        <a:rPr lang="en-US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𝑔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−1)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1143000" lvl="2" indent="0" eaLnBrk="1">
                  <a:lnSpc>
                    <a:spcPct val="100000"/>
                  </a:lnSpc>
                  <a:spcAft>
                    <a:spcPct val="0"/>
                  </a:spcAft>
                  <a:buClrTx/>
                  <a:defRPr/>
                </a:pP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									</a:t>
                </a:r>
              </a:p>
              <a:p>
                <a:pPr marL="1143000" lvl="2" indent="0" eaLnBrk="1">
                  <a:lnSpc>
                    <a:spcPct val="100000"/>
                  </a:lnSpc>
                  <a:spcAft>
                    <a:spcPct val="0"/>
                  </a:spcAft>
                  <a:buClrTx/>
                  <a:defRPr/>
                </a:pPr>
                <a:r>
                  <a:rPr lang="en-US" altLang="en-US" dirty="0">
                    <a:solidFill>
                      <a:srgbClr val="464846"/>
                    </a:solidFill>
                    <a:latin typeface="+mn-lt"/>
                  </a:rPr>
                  <a:t>þar sem:</a:t>
                </a:r>
              </a:p>
              <a:p>
                <a:pPr lvl="3" eaLnBrk="1">
                  <a:lnSpc>
                    <a:spcPct val="100000"/>
                  </a:lnSpc>
                  <a:spcAft>
                    <a:spcPct val="0"/>
                  </a:spcAft>
                  <a:buClrTx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dirty="0">
                    <a:solidFill>
                      <a:srgbClr val="464846"/>
                    </a:solidFill>
                    <a:latin typeface="+mn-lt"/>
                  </a:rPr>
                  <a:t>PMT = greiðsla</a:t>
                </a:r>
              </a:p>
              <a:p>
                <a:pPr lvl="3" eaLnBrk="1">
                  <a:lnSpc>
                    <a:spcPct val="100000"/>
                  </a:lnSpc>
                  <a:spcAft>
                    <a:spcPct val="0"/>
                  </a:spcAft>
                  <a:buClrTx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i="1" dirty="0">
                    <a:solidFill>
                      <a:srgbClr val="464846"/>
                    </a:solidFill>
                    <a:latin typeface="+mn-lt"/>
                  </a:rPr>
                  <a:t>i</a:t>
                </a:r>
                <a:r>
                  <a:rPr lang="en-US" altLang="en-US" dirty="0">
                    <a:solidFill>
                      <a:srgbClr val="464846"/>
                    </a:solidFill>
                    <a:latin typeface="+mn-lt"/>
                  </a:rPr>
                  <a:t> = vextir</a:t>
                </a:r>
              </a:p>
              <a:p>
                <a:pPr lvl="3" eaLnBrk="1">
                  <a:lnSpc>
                    <a:spcPct val="100000"/>
                  </a:lnSpc>
                  <a:spcAft>
                    <a:spcPct val="0"/>
                  </a:spcAft>
                  <a:buClrTx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i="1" dirty="0">
                    <a:solidFill>
                      <a:srgbClr val="464846"/>
                    </a:solidFill>
                    <a:latin typeface="+mn-lt"/>
                  </a:rPr>
                  <a:t>g</a:t>
                </a:r>
                <a:r>
                  <a:rPr lang="en-US" altLang="en-US" dirty="0">
                    <a:solidFill>
                      <a:srgbClr val="464846"/>
                    </a:solidFill>
                    <a:latin typeface="+mn-lt"/>
                  </a:rPr>
                  <a:t> = vaxtarhraði</a:t>
                </a:r>
              </a:p>
              <a:p>
                <a:pPr eaLnBrk="1">
                  <a:lnSpc>
                    <a:spcPct val="100000"/>
                  </a:lnSpc>
                  <a:spcAft>
                    <a:spcPct val="0"/>
                  </a:spcAft>
                  <a:buClrTx/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+mn-lt"/>
                  </a:rPr>
                  <a:t>Til að ákvarða núvirði fastra eilífðargreiðslna er </a:t>
                </a:r>
                <a:r>
                  <a:rPr lang="en-US" altLang="en-US" sz="2400" i="1" dirty="0">
                    <a:solidFill>
                      <a:srgbClr val="464846"/>
                    </a:solidFill>
                    <a:latin typeface="+mn-lt"/>
                  </a:rPr>
                  <a:t>g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+mn-lt"/>
                  </a:rPr>
                  <a:t> gefið gildið núll í formúlunni hér að ofan:</a:t>
                </a:r>
              </a:p>
            </p:txBody>
          </p:sp>
        </mc:Choice>
        <mc:Fallback xmlns="">
          <p:sp>
            <p:nvSpPr>
              <p:cNvPr id="9219" name="Rectangle 2">
                <a:extLst>
                  <a:ext uri="{FF2B5EF4-FFF2-40B4-BE49-F238E27FC236}">
                    <a16:creationId xmlns:a16="http://schemas.microsoft.com/office/drawing/2014/main" id="{A789A46B-37EB-A342-8BFE-B1DA31EB17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9763" y="1463675"/>
                <a:ext cx="10788650" cy="5241925"/>
              </a:xfrm>
              <a:prstGeom prst="rect">
                <a:avLst/>
              </a:prstGeom>
              <a:blipFill>
                <a:blip r:embed="rId4"/>
                <a:stretch>
                  <a:fillRect l="-1186" t="-116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45DCDB-66B9-4837-BDD5-033D2DED2972}"/>
                  </a:ext>
                </a:extLst>
              </p:cNvPr>
              <p:cNvSpPr txBox="1"/>
              <p:nvPr/>
            </p:nvSpPr>
            <p:spPr>
              <a:xfrm>
                <a:off x="3637359" y="5715000"/>
                <a:ext cx="31392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2" indent="0" eaLnBrk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en-US" sz="240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PV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altLang="en-US" sz="240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PMT</m:t>
                      </m:r>
                      <m:r>
                        <m:rPr>
                          <m:nor/>
                        </m:rPr>
                        <a:rPr lang="en-US" altLang="en-US" sz="2400" dirty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/ </m:t>
                      </m:r>
                      <m:r>
                        <m:rPr>
                          <m:nor/>
                        </m:rPr>
                        <a:rPr lang="en-US" altLang="en-US" sz="2400" i="1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</m:oMath>
                  </m:oMathPara>
                </a14:m>
                <a:endParaRPr lang="en-US" altLang="en-US" sz="2400" i="1" dirty="0">
                  <a:solidFill>
                    <a:srgbClr val="464846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45DCDB-66B9-4837-BDD5-033D2DED2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359" y="5715000"/>
                <a:ext cx="3139281" cy="461665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81DC58ED-B6C4-5C41-8D98-1F012BACC0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59295" y="244182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Microsoft YaHei" panose="020B0503020204020204" pitchFamily="34" charset="-122"/>
                <a:cs typeface="+mn-cs"/>
              </a:rPr>
              <a:t>8.2 LO 1: Skilgreina tímabundna greiðsluröð.</a:t>
            </a: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C44D7DD-6175-FD4A-974B-E24B48FC0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63675"/>
            <a:ext cx="10788650" cy="45148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342900" indent="-34290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108585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485900" indent="-3429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100000"/>
              </a:lnSpc>
              <a:spcAft>
                <a:spcPct val="0"/>
              </a:spcAft>
              <a:buClrTx/>
              <a:defRPr/>
            </a:pPr>
            <a:r>
              <a:rPr lang="en-US" altLang="en-US" sz="2800" dirty="0">
                <a:solidFill>
                  <a:srgbClr val="464846"/>
                </a:solidFill>
                <a:latin typeface="+mn-lt"/>
              </a:rPr>
              <a:t>Tímabundin </a:t>
            </a:r>
            <a:r>
              <a:rPr lang="en-US" altLang="en-US" sz="2800" b="1" dirty="0">
                <a:solidFill>
                  <a:srgbClr val="464846"/>
                </a:solidFill>
                <a:latin typeface="+mn-lt"/>
              </a:rPr>
              <a:t>greiðsluröð</a:t>
            </a:r>
            <a:r>
              <a:rPr lang="en-US" altLang="en-US" sz="2800" dirty="0">
                <a:solidFill>
                  <a:srgbClr val="464846"/>
                </a:solidFill>
                <a:latin typeface="+mn-lt"/>
              </a:rPr>
              <a:t> samanstendur af reglulegum, jafnháum framtíðargreiðslum í afmarkaðan tíma.</a:t>
            </a:r>
          </a:p>
          <a:p>
            <a:pPr marL="558800" lvl="1" indent="-27305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tabLst>
                <a:tab pos="160338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+mn-lt"/>
              </a:rPr>
              <a:t>Eilífðargreiðslum lýkur hins vegar aldrei heldur halda þær áfram um alla framtíð.</a:t>
            </a:r>
          </a:p>
          <a:p>
            <a:pPr marL="522288" indent="-236538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+mn-lt"/>
              </a:rPr>
              <a:t>Dæmi um tímabundnar greiðsluraðir: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Happdrættisvinningur sem greiddur er út með jafnháum árlegum greiðslum í tiltekinn tíma er algengt dæmi um tímabundna greiðsluröð.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Íbúðalán sem endurgreidd eru með jafnháum mánaðarlegum afborgunum, til dæmis í 30 ár, eru einnig tímabundnar greiðsluraðir.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Bandarísk ríkisskuldabréf eru skuldbindingar bandaríska ríkisins sem tryggja fasta vaxtamiðagreiðslu meðan skuldabréfið er í gildi. </a:t>
            </a:r>
          </a:p>
          <a:p>
            <a:pPr lvl="2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Föstu vaxtamiðagreiðslurnar mynda tímabundna greiðsluröð.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8BB9A9F6-8629-2A49-9A24-64AD2BD2206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14401" y="320675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8.2 LO 2: Greina á milli eftirágreiddrar og fyrirframgreiddrar greiðsluraðar.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A58EA9E-345B-4043-B02C-7906B03E0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371600"/>
            <a:ext cx="10423525" cy="356076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12725" indent="-212725"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buClr>
                <a:srgbClr val="000000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DejaVu Sans" charset="0"/>
              </a:rPr>
              <a:t>Í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  <a:cs typeface="DejaVu Sans" charset="0"/>
              </a:rPr>
              <a:t>eftirágreiddri greiðsluröð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DejaVu Sans" charset="0"/>
              </a:rPr>
              <a:t>fara greiðslurnar fram í lok hvers tímabils en í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  <a:cs typeface="DejaVu Sans" charset="0"/>
              </a:rPr>
              <a:t>fyrirframgreiddri greiðsluröð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DejaVu Sans" charset="0"/>
              </a:rPr>
              <a:t>fara þær fram í upphafi hvers tímabils. </a:t>
            </a:r>
          </a:p>
          <a:p>
            <a:pPr marL="460375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Dæmi um eftirágreidda greiðsluröð: Vextir af lánum eru greiddir í lok lánstímabilsins.</a:t>
            </a:r>
          </a:p>
          <a:p>
            <a:pPr marL="460375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Dæmi um fyrirframgreidda greiðsluröð: Samkvæmt leigusamningum skal greiða leigu í byrjun mánaðar.</a:t>
            </a:r>
          </a:p>
          <a:p>
            <a:pPr marL="457200" indent="228600" eaLnBrk="1">
              <a:buSzPct val="100000"/>
              <a:defRPr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  <a:cs typeface="DejaVu San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9F68B977-8058-5B4F-AA32-C24BCA6EAE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16745" y="330200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8.2 LO 3: Reikna núvirði eftirágreiddrar og fyrirframgreiddrar greiðsluraðar.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0D0234-46CF-4B0E-8C98-0F00DF0CFF6F}"/>
                  </a:ext>
                </a:extLst>
              </p:cNvPr>
              <p:cNvSpPr txBox="1"/>
              <p:nvPr/>
            </p:nvSpPr>
            <p:spPr>
              <a:xfrm>
                <a:off x="838200" y="1396819"/>
                <a:ext cx="10211594" cy="4057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800" dirty="0"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Við útreikning á núvirði eftirágreiddrar og fyrirframgreiddrar greiðsluraðar er eftirfarandi formúla notuð: </a:t>
                </a:r>
                <a:endParaRPr lang="en-US" sz="2800" dirty="0">
                  <a:solidFill>
                    <a:schemeClr val="tx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800" dirty="0"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PYMT = greiðsla, r = vextir og n = fjöldi tímabila</a:t>
                </a:r>
                <a:endParaRPr lang="en-US" sz="2800" dirty="0">
                  <a:solidFill>
                    <a:schemeClr val="tx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800" dirty="0"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Núvirði eftirágreiddrar greiðsluraðar: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𝑃𝑉𝑎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𝑃𝑌𝑀𝑇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∗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1−1</m:t>
                            </m:r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1+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e>
                                </m:d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^</m:t>
                                </m:r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800" dirty="0"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Núvirði fyrirframgreiddrar greiðsluraðar: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𝑃𝑉𝑎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𝑃𝑌𝑀𝑇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∗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1−1</m:t>
                            </m:r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1+</m:t>
                                        </m:r>
                                        <m:r>
                                          <a:rPr lang="en-US" sz="20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num>
                      <m:den>
                        <m:r>
                          <a:rPr lang="en-US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den>
                    </m:f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∗(1+</m:t>
                    </m:r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800" dirty="0">
                    <a:solidFill>
                      <a:schemeClr val="tx1"/>
                    </a:solidFill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Formúlan hér að ofan er aðlöguð útgáfa af PV-formúlunni fyrir eftirágreidda greiðsluröð, að viðbættu einu vaxtavaxtatímabili.</a:t>
                </a:r>
                <a:endParaRPr lang="en-US" sz="2800" dirty="0">
                  <a:solidFill>
                    <a:schemeClr val="tx1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0D0234-46CF-4B0E-8C98-0F00DF0CF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96819"/>
                <a:ext cx="10211594" cy="4057329"/>
              </a:xfrm>
              <a:prstGeom prst="rect">
                <a:avLst/>
              </a:prstGeom>
              <a:blipFill>
                <a:blip r:embed="rId4"/>
                <a:stretch>
                  <a:fillRect l="-1254" t="-1201" r="-1194" b="-3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AFAB0C96-0C26-DA4B-A2E8-0E34ED77474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92457" y="287338"/>
            <a:ext cx="9097963" cy="882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Calibri" panose="020F0502020204030204" pitchFamily="34" charset="0"/>
              </a:rPr>
              <a:t>8.2 LO 4: Útskýra hvernig tímabundnar greiðsluraðir nýtast við happdrættisvinninga og skipulagðar bótagreiðslur.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</a:b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09867F42-501D-FA49-929E-607D11EF9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1410407"/>
            <a:ext cx="10698163" cy="478472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 marL="212725" indent="-212725"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buClr>
                <a:srgbClr val="000000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+mn-lt"/>
              </a:rPr>
              <a:t>Happdrættisvinningar og skipulagðar bótagreiðslur eru greidd út með föstum reglubundnum greiðslum í afmarkaðan tíma.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+mn-lt"/>
              </a:rPr>
              <a:t>Í slíkum tilvikum býðst viðtakandanum oft að skipta greiðsluröðinni út fyrir eina eingreiðslu strax.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Hvernig má meta hvort eingreiðslan bæti nægilega fyrir að afsala sér greiðsluröðinni?</a:t>
            </a:r>
          </a:p>
          <a:p>
            <a:pPr marL="1257300" lvl="2" indent="-3429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Það ræðst allt af þeirri afvöxtunarkröfu sem miðað er við, þ.e. hvaða ávöxtunarkrafa telst ásættanleg.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+mn-lt"/>
              </a:rPr>
              <a:t>Reiknið núvirði greiðsluraðarinnar út frá eftirfarandi: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PMT = greiðsla úr greiðsluröð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i="1" dirty="0">
                <a:solidFill>
                  <a:srgbClr val="464846"/>
                </a:solidFill>
                <a:latin typeface="+mn-lt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 = fjöldi tímabila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i="1" dirty="0">
                <a:solidFill>
                  <a:srgbClr val="464846"/>
                </a:solidFill>
                <a:latin typeface="+mn-lt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+mn-lt"/>
              </a:rPr>
              <a:t> = ávöxtunarkrafa viðtakandans til fjárfestinga sinna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34E0F95E-8E9D-174D-8373-E26FFF9C4A7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65826" y="295275"/>
            <a:ext cx="9097963" cy="882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Calibri" panose="020F0502020204030204" pitchFamily="34" charset="0"/>
              </a:rPr>
              <a:t>8.2 LO 5: Útskýra hvernig tímabundnar greiðsluraðir nýtast við eftirlaunaáætlun.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994D26B5-DEBD-1048-BB41-709611C77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1295400"/>
            <a:ext cx="10698162" cy="38100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12725" indent="-21272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9925" algn="l"/>
                <a:tab pos="1127125" algn="l"/>
                <a:tab pos="1584325" algn="l"/>
                <a:tab pos="2041525" algn="l"/>
                <a:tab pos="2498725" algn="l"/>
                <a:tab pos="2955925" algn="l"/>
                <a:tab pos="3413125" algn="l"/>
                <a:tab pos="3870325" algn="l"/>
                <a:tab pos="4327525" algn="l"/>
                <a:tab pos="4784725" algn="l"/>
                <a:tab pos="5241925" algn="l"/>
                <a:tab pos="5699125" algn="l"/>
                <a:tab pos="6156325" algn="l"/>
                <a:tab pos="6613525" algn="l"/>
                <a:tab pos="7070725" algn="l"/>
                <a:tab pos="7527925" algn="l"/>
                <a:tab pos="7985125" algn="l"/>
                <a:tab pos="8442325" algn="l"/>
                <a:tab pos="8899525" algn="l"/>
                <a:tab pos="9356725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Við starfslok er algengt að fólk þurfi að ganga á sparnað sinn til að standa straum af útgjöldum.</a:t>
            </a:r>
          </a:p>
          <a:p>
            <a:pPr marL="460375" lvl="1" indent="-31115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Í reynd felst þetta í að breyta eingreiðslu í tímabundna greiðsluröð.</a:t>
            </a:r>
          </a:p>
          <a:p>
            <a:pPr marL="460375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ég á $1,000,000, býst við að lifa í 30 ár til viðbótar og fæ 5% ávöxtun, hve háar mánaðarlegar tekjur get ég haft af úttektum úr sjóðnum?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1800" dirty="0">
                <a:solidFill>
                  <a:srgbClr val="464846"/>
                </a:solidFill>
                <a:latin typeface="Calibri (Body)"/>
              </a:rPr>
              <a:t>  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Reiknið PMT út frá PV,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. 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 Svarið er $5,368.22 á mánuði.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>
            <a:extLst>
              <a:ext uri="{FF2B5EF4-FFF2-40B4-BE49-F238E27FC236}">
                <a16:creationId xmlns:a16="http://schemas.microsoft.com/office/drawing/2014/main" id="{1E8A401A-1C0E-4540-81D8-D9BE853F34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05522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8.3 LO 1: Greina á milli mismunandi tegunda lána.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 </a:t>
            </a: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7194FD6F-0658-0140-93AA-1AB59A1C7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426700" cy="537051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Lán eru af ýmsum gerðum:</a:t>
            </a:r>
          </a:p>
          <a:p>
            <a:pPr marL="4572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•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Tímalán: 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Tiltekin fjárhæð er tekin að láni og endurgreidd á ákveðnum árafjölda með umsömdum vöxtum</a:t>
            </a:r>
          </a:p>
          <a:p>
            <a:pPr marL="4572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•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Veltilánalínur: 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Fjármagn sem má nýta eftir þörfum til að mæta tímabundnum sjóðstreymishalla; vextir greiðast aðeins af nýttum hluta</a:t>
            </a:r>
          </a:p>
          <a:p>
            <a:pPr marL="4572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• Persónulegar lánalínur: 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Lán til einstaklinga sem, líkt og veltilánalínur, má nýta til að mæta tímabundnum sjóðstreymisskorti</a:t>
            </a:r>
          </a:p>
          <a:p>
            <a:pPr marL="914400" lvl="2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dirty="0">
                <a:solidFill>
                  <a:srgbClr val="464846"/>
                </a:solidFill>
                <a:latin typeface="Calibri (Body)"/>
              </a:rPr>
              <a:t>• 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Þessi lán eru ýmist tryggð, eins og lán með veði í eigin fé húsnæðis, eða ótryggð, eins og kreditkortalán.</a:t>
            </a:r>
          </a:p>
          <a:p>
            <a:pPr marL="457200" lvl="1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•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Afborgunarlán: 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Lán sem eru endurgreidd á tilteknu tímabili með reglubundnum afborgunum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Arial" panose="020B0604020202020204" pitchFamily="34" charset="0"/>
              <a:buChar char="•"/>
              <a:defRPr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EEC34232-9689-B14D-98F9-27177D4D73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54097" y="21272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8.3 LO 2: Útskýra hvernig niðurgreiðsla lána fer fram.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 </a:t>
            </a: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C9049E9-D3E0-0F47-AE2D-04F5F1795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038" y="1096963"/>
            <a:ext cx="10148887" cy="537051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Niðurgreiðsla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fjárhæðar felst í því að jafngilda núvirði hennar reglubundnum afborgunum.</a:t>
            </a:r>
          </a:p>
          <a:p>
            <a:pPr marL="742950" lvl="1" indent="-4572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Stærðfræðilega er leyst fyrir jafngreiðslu lífeyris (eða PMT) þegar PV (lánsfjárhæðin),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(fjöldi tímabila) og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(vextirnir) eru þekkt.</a:t>
            </a:r>
          </a:p>
          <a:p>
            <a:pPr marL="693737" indent="-4572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tekið er $300,000 húsnæðislán til 30 ára, endurgreitt mánaðarlega með 3% vöxtum, verður mánaðargreiðslan þessi:</a:t>
            </a:r>
          </a:p>
          <a:p>
            <a:pPr marL="925513" lvl="1" indent="-3175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Leysið fyrir PMT þegar PV = 300,000,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= 360 mánuðir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= .03/12 mánaðarvextir.</a:t>
            </a:r>
          </a:p>
          <a:p>
            <a:pPr marL="925513" lvl="1" indent="-3175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PMT er: $1,264.81 á mánuði.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6CD4059E-8213-2B48-A696-FA37FA89E69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18591" y="222250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8.3 LO 3: Útbúa niðurgreiðslutöflu.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 </a:t>
            </a: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2FDF6DD-3B09-464C-9BD8-6DE4D86BA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275" y="1189038"/>
            <a:ext cx="10153650" cy="26209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Í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niðurgreiðslutöflu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sést hvernig afborgunarlán greiðist niður með tímanum</a:t>
            </a:r>
          </a:p>
          <a:p>
            <a:pPr marL="693737" indent="-4572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tekið er $10,000 lán sem greiða á með árlegum afborgunum næstu fimm ár á 5% vöxtum verða ársgreiðslurnar fimm, hver að fjárhæð $2,309.75.</a:t>
            </a:r>
          </a:p>
          <a:p>
            <a:pPr marL="693737" indent="-4572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Lánið greiðist niður á eftirfarandi hátt: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081A6C5-89D7-5F4C-BD02-CB3985B02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374154"/>
              </p:ext>
            </p:extLst>
          </p:nvPr>
        </p:nvGraphicFramePr>
        <p:xfrm>
          <a:off x="1670050" y="3962400"/>
          <a:ext cx="8128002" cy="2584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199"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</a:t>
                      </a:r>
                    </a:p>
                  </a:txBody>
                  <a:tcPr marL="91428" marR="91428" marT="45748" marB="45748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Upphafsstaða</a:t>
                      </a:r>
                    </a:p>
                  </a:txBody>
                  <a:tcPr marL="91428" marR="91428" marT="45748" marB="45748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Ársgreiðsla</a:t>
                      </a:r>
                    </a:p>
                  </a:txBody>
                  <a:tcPr marL="91428" marR="91428" marT="45748" marB="45748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Vextir </a:t>
                      </a:r>
                    </a:p>
                  </a:txBody>
                  <a:tcPr marL="91428" marR="91428" marT="45748" marB="45748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Höfuðstóll</a:t>
                      </a:r>
                    </a:p>
                  </a:txBody>
                  <a:tcPr marL="91428" marR="91428" marT="45748" marB="45748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Lokastaða</a:t>
                      </a:r>
                    </a:p>
                  </a:txBody>
                  <a:tcPr marL="91428" marR="91428" marT="45748" marB="45748">
                    <a:solidFill>
                      <a:srgbClr val="609A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70">
                <a:tc>
                  <a:txBody>
                    <a:bodyPr/>
                    <a:lstStyle/>
                    <a:p>
                      <a:r>
                        <a:rPr lang="en-US" sz="1800" b="0" dirty="0"/>
                        <a:t>1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10,000.00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2,309.75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500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1,809.75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8,190.25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70">
                <a:tc>
                  <a:txBody>
                    <a:bodyPr/>
                    <a:lstStyle/>
                    <a:p>
                      <a:r>
                        <a:rPr lang="en-US" sz="1800" b="0" dirty="0"/>
                        <a:t>2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8,190.25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409.51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1,900.24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6,290.01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70">
                <a:tc>
                  <a:txBody>
                    <a:bodyPr/>
                    <a:lstStyle/>
                    <a:p>
                      <a:r>
                        <a:rPr lang="en-US" sz="1800" b="0" dirty="0"/>
                        <a:t>3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6,290.01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314.50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1,995.25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4,294.76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70">
                <a:tc>
                  <a:txBody>
                    <a:bodyPr/>
                    <a:lstStyle/>
                    <a:p>
                      <a:r>
                        <a:rPr lang="en-US" sz="1800" b="0" dirty="0"/>
                        <a:t>4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4,294.76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214.74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2,095.01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2,199.75</a:t>
                      </a:r>
                    </a:p>
                  </a:txBody>
                  <a:tcPr marL="91428" marR="91428" marT="45748" marB="45748">
                    <a:solidFill>
                      <a:srgbClr val="EA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70">
                <a:tc>
                  <a:txBody>
                    <a:bodyPr/>
                    <a:lstStyle/>
                    <a:p>
                      <a:r>
                        <a:rPr lang="en-US" sz="1800" b="0" dirty="0"/>
                        <a:t>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2,199.75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109.99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2,199.75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núll</a:t>
                      </a:r>
                    </a:p>
                  </a:txBody>
                  <a:tcPr marL="91428" marR="91428" marT="45748" marB="45748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240EC105-3675-FC46-93ED-E2F19EA66BA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2055" y="19526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8.3 LO 4: Reikna lántökukostnað.</a:t>
            </a: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0C04CD70-10EC-C84B-9148-46566C709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279525"/>
            <a:ext cx="10361612" cy="571658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Hvaða vextir, eða lántökukostnaður, eru greiddir af láni þegar lánsfjárhæð, afborganir og lánstími eru þekkt?</a:t>
            </a:r>
          </a:p>
          <a:p>
            <a:pPr marL="461963" lvl="1" indent="-3175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Þá þarf að leysa fyrir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(eða vexti) þegar núvirði (eða lánsfjárhæð), PMT (reglubundnar afborganir) og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(eða fjöldi tímabila) eru þekkt.</a:t>
            </a:r>
          </a:p>
          <a:p>
            <a:pPr marL="461963" indent="-3175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$1,000 eru tekin að láni til fimm ára og árleg afborgun er $238 er lántökukostnaðurinn: 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Þekktu stærðirnar eru: PV = 1,000,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= 5 ár, PMT = $236 á ári.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Óþekkta stærðin er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, eða vextirnir, sem eru 5.78% í þessu tilviki.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>
            <a:extLst>
              <a:ext uri="{FF2B5EF4-FFF2-40B4-BE49-F238E27FC236}">
                <a16:creationId xmlns:a16="http://schemas.microsoft.com/office/drawing/2014/main" id="{2B6D3BBB-EF49-AC44-9DFE-F008C4A5AFC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4502" y="230188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8.4 LO 1: Útskýra muninn á uppgefnum vöxtum og virkum vöxtum.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2">
                <a:extLst>
                  <a:ext uri="{FF2B5EF4-FFF2-40B4-BE49-F238E27FC236}">
                    <a16:creationId xmlns:a16="http://schemas.microsoft.com/office/drawing/2014/main" id="{E87AC914-567D-F849-89D0-EFA079388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200" y="1096963"/>
                <a:ext cx="10590213" cy="5075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 marL="457200" indent="-457200">
                  <a:lnSpc>
                    <a:spcPct val="93000"/>
                  </a:lnSpc>
                  <a:spcAft>
                    <a:spcPts val="142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 marL="1200150" indent="-457200">
                  <a:lnSpc>
                    <a:spcPct val="93000"/>
                  </a:lnSpc>
                  <a:spcAft>
                    <a:spcPts val="113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lnSpc>
                    <a:spcPct val="93000"/>
                  </a:lnSpc>
                  <a:spcAft>
                    <a:spcPts val="85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lnSpc>
                    <a:spcPct val="93000"/>
                  </a:lnSpc>
                  <a:spcAft>
                    <a:spcPts val="57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lnSpc>
                    <a:spcPct val="93000"/>
                  </a:lnSpc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marL="0" indent="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Þegar lánsvextir eru gefnir upp á mánuði liggur beint við að margfalda þá með 12 til að fá ársvexti.</a:t>
                </a:r>
              </a:p>
              <a:p>
                <a:pPr marL="635000" lvl="1" indent="-396875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Margföldun með 12 gefur uppgefna ársvexti lánsins, en þeir eru frábrugðnir virkum vöxtum þegar tekið er tillit til vaxtavaxta.</a:t>
                </a:r>
              </a:p>
              <a:p>
                <a:pPr marL="635000" indent="-396875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Formúlan til að reikna virka vexti er</a:t>
                </a:r>
              </a:p>
              <a:p>
                <a:pPr lvl="1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+mn-lt"/>
                  </a:rPr>
                  <a:t>Virkir ársvextir =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1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000" i="1" dirty="0">
                    <a:solidFill>
                      <a:srgbClr val="464846"/>
                    </a:solidFill>
                    <a:latin typeface="Calibri (Body)"/>
                  </a:rPr>
                  <a:t>n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 = fjöldi tímabila, </a:t>
                </a:r>
                <a:r>
                  <a:rPr lang="en-US" altLang="en-US" sz="2000" i="1" dirty="0">
                    <a:solidFill>
                      <a:srgbClr val="464846"/>
                    </a:solidFill>
                    <a:latin typeface="Calibri (Body)"/>
                  </a:rPr>
                  <a:t>r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 = vextir</a:t>
                </a: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Til dæmis jafngilda uppgefnir 1.5% mánaðarvextir í eitt ár 1.5% × 12, eða 18%.</a:t>
                </a:r>
              </a:p>
              <a:p>
                <a:pPr lvl="1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Þegar sömu upplýsingar eru settar inn í formúluna fyrir virka ársvexti hér að ofan fást virkir vextir sem nema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000" i="1" dirty="0" smtClean="0">
                            <a:solidFill>
                              <a:srgbClr val="46484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dirty="0" smtClean="0">
                            <a:solidFill>
                              <a:srgbClr val="464846"/>
                            </a:solidFill>
                            <a:latin typeface="Cambria Math" panose="02040503050406030204" pitchFamily="18" charset="0"/>
                          </a:rPr>
                          <m:t>(1.015)</m:t>
                        </m:r>
                      </m:e>
                      <m:sup>
                        <m:r>
                          <a:rPr lang="en-US" altLang="en-US" sz="2000" b="0" i="1" dirty="0" smtClean="0">
                            <a:solidFill>
                              <a:srgbClr val="464846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  <m:r>
                      <a:rPr lang="en-US" altLang="en-US" sz="2000" b="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0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– 1 = 19.6%.</m:t>
                    </m:r>
                  </m:oMath>
                </a14:m>
                <a:endParaRPr lang="en-US" altLang="en-US" sz="2000" dirty="0">
                  <a:solidFill>
                    <a:srgbClr val="464846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29699" name="Rectangle 2">
                <a:extLst>
                  <a:ext uri="{FF2B5EF4-FFF2-40B4-BE49-F238E27FC236}">
                    <a16:creationId xmlns:a16="http://schemas.microsoft.com/office/drawing/2014/main" id="{E87AC914-567D-F849-89D0-EFA0793883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096963"/>
                <a:ext cx="10590213" cy="5075237"/>
              </a:xfrm>
              <a:prstGeom prst="rect">
                <a:avLst/>
              </a:prstGeom>
              <a:blipFill>
                <a:blip r:embed="rId4"/>
                <a:stretch>
                  <a:fillRect l="-1209" t="-2041" r="-1151" b="-13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:a16="http://schemas.microsoft.com/office/drawing/2014/main" id="{49286090-8883-CB4C-8249-D396F58FC81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38686" y="21272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8.4 LO 2: Reikna raunverulegan lántökukostnað.</a:t>
            </a: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95AED35E-CA91-F142-A8F3-40B280F53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189038"/>
            <a:ext cx="10331450" cy="53943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Við mat á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lántökukostnaði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eru virku vextirnir sú vaxtaprósenta sem skiptir lántaka máli.</a:t>
            </a:r>
          </a:p>
          <a:p>
            <a:pPr marL="460375" indent="-287338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• Fyrirtæki þurfa að þekkja heildarlántökukostnað sinn (þ.e. að teknu tilliti til alls kostnaðar sem tengist lántökunni).</a:t>
            </a:r>
          </a:p>
          <a:p>
            <a:pPr marL="914400" lvl="1" indent="-4572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Þekking á heildarlántökukostnaði gerir fyrirtækjum kleift að taka upplýstari ákvarðanir um hvernig megi lágmarka hann.</a:t>
            </a:r>
          </a:p>
          <a:p>
            <a:pPr marL="914400" lvl="1" indent="-4572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Lántökukostnaður fyrirtækis er þáttur í vegnum meðalfjármagnskostnaði þess.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>
            <a:extLst>
              <a:ext uri="{FF2B5EF4-FFF2-40B4-BE49-F238E27FC236}">
                <a16:creationId xmlns:a16="http://schemas.microsoft.com/office/drawing/2014/main" id="{D9CD917C-128D-6C4E-8650-6C578485A18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14403" y="212432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8.5 Námsmarkmið 1: Nota fjármálareiknivél og Excel til að leysa verkefni um eilífðargreiðslur.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2">
                <a:extLst>
                  <a:ext uri="{FF2B5EF4-FFF2-40B4-BE49-F238E27FC236}">
                    <a16:creationId xmlns:a16="http://schemas.microsoft.com/office/drawing/2014/main" id="{543AF680-653B-4F55-B100-BA56514FC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8644" y="1156338"/>
                <a:ext cx="10244138" cy="5394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 marL="228600" indent="-227013">
                  <a:lnSpc>
                    <a:spcPct val="93000"/>
                  </a:lnSpc>
                  <a:spcAft>
                    <a:spcPts val="142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 marL="741363" indent="-284163">
                  <a:lnSpc>
                    <a:spcPct val="93000"/>
                  </a:lnSpc>
                  <a:spcAft>
                    <a:spcPts val="113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lnSpc>
                    <a:spcPct val="93000"/>
                  </a:lnSpc>
                  <a:spcAft>
                    <a:spcPts val="85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lnSpc>
                    <a:spcPct val="93000"/>
                  </a:lnSpc>
                  <a:spcAft>
                    <a:spcPts val="57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lnSpc>
                    <a:spcPct val="93000"/>
                  </a:lnSpc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marL="1587" indent="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SzPct val="45000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Útreikningur á núvirði eilífðargreiðslna með fjármálareiknivél eða Excel felst í einfaldri notkun formúlna fyrir eilífðargreiðslur.</a:t>
                </a:r>
              </a:p>
              <a:p>
                <a:pPr marL="457200" lvl="1" indent="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Vaxandi eilífðargreiðslur: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PV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PMT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∗</m:t>
                    </m:r>
                    <m:f>
                      <m:f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1+</m:t>
                            </m:r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𝑔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+1)</m:t>
                        </m:r>
                      </m:den>
                    </m:f>
                  </m:oMath>
                </a14:m>
                <a:endParaRPr lang="en-US" sz="2400" i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lvl="1" indent="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defRPr/>
                </a:pPr>
                <a:r>
                  <a:rPr lang="en-US" sz="24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                                                                   </a:t>
                </a:r>
                <a:endParaRPr lang="en-US" altLang="en-US" sz="3600" dirty="0">
                  <a:solidFill>
                    <a:srgbClr val="464846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Fastar eilífðargreiðslur: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PV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925513" lvl="2" indent="-436563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Formúlan fyrir fastar eilífðargreiðslur fæst með því að taka formúluna fyrir vaxandi eilífðargreiðslur hér að ofan og setja </a:t>
                </a:r>
                <a:r>
                  <a:rPr lang="en-US" altLang="en-US" sz="2000" i="1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g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(eða vaxtarhlutfallið) jafnt og núll, þar sem </a:t>
                </a:r>
                <a:r>
                  <a:rPr lang="en-US" altLang="en-US" sz="2000" i="1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C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er fasta arðgreiðslan og </a:t>
                </a:r>
                <a:r>
                  <a:rPr lang="en-US" altLang="en-US" sz="2000" i="1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R</a:t>
                </a:r>
                <a:r>
                  <a:rPr lang="en-US" altLang="en-US" sz="2000" i="1" baseline="-25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s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er ávöxtunarkrafan.</a:t>
                </a:r>
              </a:p>
              <a:p>
                <a:pPr marL="857250" lvl="1" indent="-34290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PMT = greiðsla, </a:t>
                </a:r>
                <a:r>
                  <a:rPr lang="en-US" altLang="en-US" sz="2000" i="1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g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= vaxtarhlutfall, </a:t>
                </a:r>
                <a:r>
                  <a:rPr lang="en-US" altLang="en-US" sz="2000" i="1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r</a:t>
                </a:r>
                <a:r>
                  <a:rPr lang="en-US" altLang="en-US" sz="20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= vextir</a:t>
                </a:r>
              </a:p>
            </p:txBody>
          </p:sp>
        </mc:Choice>
        <mc:Fallback xmlns="">
          <p:sp>
            <p:nvSpPr>
              <p:cNvPr id="5" name="Rectangle 2">
                <a:extLst>
                  <a:ext uri="{FF2B5EF4-FFF2-40B4-BE49-F238E27FC236}">
                    <a16:creationId xmlns:a16="http://schemas.microsoft.com/office/drawing/2014/main" id="{543AF680-653B-4F55-B100-BA56514FC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8644" y="1156338"/>
                <a:ext cx="10244138" cy="5394325"/>
              </a:xfrm>
              <a:prstGeom prst="rect">
                <a:avLst/>
              </a:prstGeom>
              <a:blipFill>
                <a:blip r:embed="rId4"/>
                <a:stretch>
                  <a:fillRect l="-1190" t="-19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>
            <a:extLst>
              <a:ext uri="{FF2B5EF4-FFF2-40B4-BE49-F238E27FC236}">
                <a16:creationId xmlns:a16="http://schemas.microsoft.com/office/drawing/2014/main" id="{1856DED6-BF4B-144C-B155-482AC87D3D7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96648" y="203847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57200" fontAlgn="base" hangingPunct="0">
              <a:spcAft>
                <a:spcPct val="0"/>
              </a:spcAft>
              <a:buSzPct val="100000"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8.5 Námsmarkmið 2:</a:t>
            </a:r>
            <a:r>
              <a:rPr lang="en-US" altLang="en-US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 Nota fjármálareiknivél og Excel til að leysa verkefni um jafngreiðsluraðir.</a:t>
            </a:r>
            <a:r>
              <a:rPr lang="en-US" altLang="en-US" dirty="0">
                <a:solidFill>
                  <a:schemeClr val="tx1"/>
                </a:solidFill>
                <a:latin typeface="Calibri Light"/>
                <a:ea typeface="Microsoft YaHei"/>
                <a:cs typeface="Calibri Light"/>
              </a:rPr>
              <a:t> 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FEF0D37-D192-CA43-BE72-E48E981DF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132475"/>
            <a:ext cx="10423525" cy="530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Times New Roman" panose="02020603050405020304" pitchFamily="18" charset="0"/>
              <a:buNone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Fjármálareiknivél er með hnappana PMT, PV, FV, N og I.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Setjið upp töflu sem sýnir óháðu breyturnar og einu háðu breytuna (þ.e. stærðina sem reikna á).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Sláið fyrst inn þekktu óháðu breyturnar og geymið óþekktu breytuna þar til síðast; fjármálareiknivélin reiknar þá síðustu breytuna sem óþekktu stærðina.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>
            <a:extLst>
              <a:ext uri="{FF2B5EF4-FFF2-40B4-BE49-F238E27FC236}">
                <a16:creationId xmlns:a16="http://schemas.microsoft.com/office/drawing/2014/main" id="{19B9471B-B7B4-5145-90D1-C12AE6D60D4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58788" y="221957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57200" fontAlgn="base" hangingPunct="0">
              <a:spcAft>
                <a:spcPct val="0"/>
              </a:spcAft>
              <a:buSzPct val="100000"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8.5 Námsmarkmið 2:</a:t>
            </a:r>
            <a:r>
              <a:rPr lang="en-US" altLang="en-US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 Nota fjármálareiknivél og Excel til að leysa verkefni um jafngreiðsluraðir</a:t>
            </a:r>
            <a:r>
              <a:rPr lang="en-US" altLang="en-US" dirty="0">
                <a:solidFill>
                  <a:schemeClr val="tx1"/>
                </a:solidFill>
                <a:latin typeface="Calibri Light (Headings)"/>
                <a:ea typeface="Microsoft YaHei"/>
                <a:cs typeface="Calibri Light"/>
              </a:rPr>
              <a:t>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/>
                <a:ea typeface="Microsoft YaHei"/>
                <a:cs typeface="Calibri Light"/>
              </a:rPr>
              <a:t>(framhald</a:t>
            </a:r>
            <a:r>
              <a:rPr lang="en-US" altLang="en-US" dirty="0">
                <a:solidFill>
                  <a:schemeClr val="tx1"/>
                </a:solidFill>
                <a:latin typeface="Calibri Light"/>
                <a:ea typeface="Microsoft YaHei"/>
                <a:cs typeface="Calibri Light"/>
              </a:rPr>
              <a:t>.).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ea typeface="Microsoft YaHei"/>
              <a:cs typeface="Calibri Light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5639019-E311-0F47-BF16-86FA9C7B6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096963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defRPr/>
            </a:pPr>
            <a:r>
              <a:rPr lang="en-US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Excel-föllin virka á sama hátt og fjármálareiknivél: þau þurfa PMT, PV, FV, </a:t>
            </a:r>
            <a:r>
              <a:rPr lang="en-US" altLang="en-US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n</a:t>
            </a:r>
            <a:r>
              <a:rPr lang="en-US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 og </a:t>
            </a:r>
            <a:r>
              <a:rPr lang="en-US" altLang="en-US" sz="2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i</a:t>
            </a:r>
            <a:r>
              <a:rPr lang="en-US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 sem inntaksstærðir og reikna háðu breytuna út frá innslætti óháðu breytanna.</a:t>
            </a:r>
          </a:p>
          <a:p>
            <a:pPr marL="236538" lvl="1" indent="-225425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Font typeface="Arial" panose="020B0604020202020204" pitchFamily="34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Óháðu breyturnar úr töflunni hér að framan eru settar inn í Excel-fallið, sem reiknar síðan háðu breytuna (þ.e. stærðina sem reikna á).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Excel-föllin eru eftirfarandi: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Útreikningur á framtíðarvirði: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NSimSun" panose="02010609030101010101" pitchFamily="49" charset="-122"/>
                <a:cs typeface="Calibri" panose="020F0502020204030204" pitchFamily="34" charset="0"/>
              </a:rPr>
              <a:t>= FV (rate, pmt, [pv], [type])</a:t>
            </a:r>
            <a:endParaRPr lang="en-US" sz="2000" kern="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lvl="1"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Útreikningur á núvirði: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NSimSun" panose="02010609030101010101" pitchFamily="49" charset="-122"/>
                <a:cs typeface="Calibri" panose="020F0502020204030204" pitchFamily="34" charset="0"/>
              </a:rPr>
              <a:t>= PV (rate, pmt, [fv], [type])</a:t>
            </a:r>
            <a:endParaRPr lang="en-US" sz="2000" kern="15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NSimSun" panose="02010609030101010101" pitchFamily="49" charset="-122"/>
              <a:cs typeface="Calibri" panose="020F0502020204030204" pitchFamily="34" charset="0"/>
            </a:endParaRPr>
          </a:p>
          <a:p>
            <a:pPr lvl="1"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rPr>
              <a:t>Útreikningur á fjölda tímabila: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NSimSun" panose="02010609030101010101" pitchFamily="49" charset="-122"/>
                <a:cs typeface="Calibri" panose="020F0502020204030204" pitchFamily="34" charset="0"/>
              </a:rPr>
              <a:t>= NPER (rate, pmt, pv, [fv], [type])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NSimSun" panose="02010609030101010101" pitchFamily="49" charset="-122"/>
                <a:cs typeface="Calibri" panose="020F0502020204030204" pitchFamily="34" charset="0"/>
              </a:rPr>
              <a:t>Útreikningur á vöxtum: </a:t>
            </a:r>
            <a:r>
              <a:rPr lang="en-US" sz="2000" kern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= RATE(nper, pmt, pv, [fv], [type], [guess])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kern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NSimSun" panose="02010609030101010101" pitchFamily="49" charset="-122"/>
                <a:cs typeface="Calibri" panose="020F0502020204030204" pitchFamily="34" charset="0"/>
              </a:rPr>
              <a:t>Inntaksstærðirnar í hornklofum eru valfrjálsar og fallið virkar þótt þeim sé sleppt.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>
            <a:extLst>
              <a:ext uri="{FF2B5EF4-FFF2-40B4-BE49-F238E27FC236}">
                <a16:creationId xmlns:a16="http://schemas.microsoft.com/office/drawing/2014/main" id="{9C56CD16-0C54-A04C-8DD1-868119AF4D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16747" y="221957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8.5 Námsmarkmið 3: Reikna virka vexti.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39" name="Rectangle 2">
                <a:extLst>
                  <a:ext uri="{FF2B5EF4-FFF2-40B4-BE49-F238E27FC236}">
                    <a16:creationId xmlns:a16="http://schemas.microsoft.com/office/drawing/2014/main" id="{59C5006D-DE4F-9248-B30D-947D7A68C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1225" y="1279525"/>
                <a:ext cx="10610850" cy="4937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 marL="228600" indent="-227013">
                  <a:lnSpc>
                    <a:spcPct val="93000"/>
                  </a:lnSpc>
                  <a:spcAft>
                    <a:spcPts val="142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lnSpc>
                    <a:spcPct val="93000"/>
                  </a:lnSpc>
                  <a:spcAft>
                    <a:spcPts val="113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lnSpc>
                    <a:spcPct val="93000"/>
                  </a:lnSpc>
                  <a:spcAft>
                    <a:spcPts val="85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lnSpc>
                    <a:spcPct val="93000"/>
                  </a:lnSpc>
                  <a:spcAft>
                    <a:spcPts val="57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lnSpc>
                    <a:spcPct val="93000"/>
                  </a:lnSpc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228600" algn="l"/>
                    <a:tab pos="685800" algn="l"/>
                    <a:tab pos="1143000" algn="l"/>
                    <a:tab pos="1600200" algn="l"/>
                    <a:tab pos="2057400" algn="l"/>
                    <a:tab pos="2514600" algn="l"/>
                    <a:tab pos="2971800" algn="l"/>
                    <a:tab pos="3429000" algn="l"/>
                    <a:tab pos="3886200" algn="l"/>
                    <a:tab pos="4343400" algn="l"/>
                    <a:tab pos="4800600" algn="l"/>
                    <a:tab pos="5257800" algn="l"/>
                    <a:tab pos="5715000" algn="l"/>
                    <a:tab pos="6172200" algn="l"/>
                    <a:tab pos="6629400" algn="l"/>
                    <a:tab pos="7086600" algn="l"/>
                    <a:tab pos="7543800" algn="l"/>
                    <a:tab pos="8001000" algn="l"/>
                    <a:tab pos="8458200" algn="l"/>
                    <a:tab pos="8915400" algn="l"/>
                    <a:tab pos="93726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marL="1587" indent="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SzPct val="45000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Hér er haldið áfram umfjölluninni hér að framan um muninn á uppgefnum og virkum vöxtum.</a:t>
                </a: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Virkir vextir eru reiknaðir með eftirfarandi formúlu:</a:t>
                </a:r>
              </a:p>
              <a:p>
                <a:pPr lvl="1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Virkt árlegt vaxtahlutfall: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EAR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endParaRPr lang="en-US" sz="2400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1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400" i="1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r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= árlegt vaxtahlutfall og </a:t>
                </a:r>
                <a:r>
                  <a:rPr lang="en-US" altLang="en-US" sz="2400" i="1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n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= fjöldi tímabila</a:t>
                </a: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Uppgefið 18% vaxtahlutfall með mánaðarlegri vaxtasamsetningu gefur eftirfarandi EAR:</a:t>
                </a:r>
              </a:p>
              <a:p>
                <a:pPr marL="914400" lvl="2" indent="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1+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.18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12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−1=19.6%</m:t>
                      </m:r>
                    </m:oMath>
                  </m:oMathPara>
                </a14:m>
                <a:endParaRPr lang="en-US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endParaRPr lang="en-US" altLang="en-US" sz="28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endParaRPr lang="en-US" altLang="en-US" sz="28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endParaRPr lang="en-US" altLang="en-US" sz="28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endParaRPr lang="en-US" altLang="en-US" sz="28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  <a:p>
                <a:pPr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Clr>
                    <a:srgbClr val="464846"/>
                  </a:buClr>
                  <a:buFont typeface="Arial" panose="020B0604020202020204" pitchFamily="34" charset="0"/>
                  <a:buChar char="•"/>
                  <a:defRPr/>
                </a:pPr>
                <a:endParaRPr lang="en-US" altLang="en-US" sz="28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939" name="Rectangle 2">
                <a:extLst>
                  <a:ext uri="{FF2B5EF4-FFF2-40B4-BE49-F238E27FC236}">
                    <a16:creationId xmlns:a16="http://schemas.microsoft.com/office/drawing/2014/main" id="{59C5006D-DE4F-9248-B30D-947D7A68C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1225" y="1279525"/>
                <a:ext cx="10610850" cy="4937125"/>
              </a:xfrm>
              <a:prstGeom prst="rect">
                <a:avLst/>
              </a:prstGeom>
              <a:blipFill>
                <a:blip r:embed="rId4"/>
                <a:stretch>
                  <a:fillRect l="-1149" t="-2099" r="-1895" b="-518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>
            <a:extLst>
              <a:ext uri="{FF2B5EF4-FFF2-40B4-BE49-F238E27FC236}">
                <a16:creationId xmlns:a16="http://schemas.microsoft.com/office/drawing/2014/main" id="{EF70F594-162D-CF4A-81B4-0CFDA9E8A91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61135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8.5 Námsmarkmið 4: Gera afborgunaráætlun fyrir lán.</a:t>
            </a: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3C24F7D0-5CF7-1541-9FAE-8F3A58549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225" y="990600"/>
            <a:ext cx="10610850" cy="30480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" panose="020F0502020204030204" pitchFamily="34" charset="0"/>
              </a:rPr>
              <a:t>Afborgunaráætlun sýnir hvernig afborgunarlán greiðist niður með tímanum.</a:t>
            </a:r>
          </a:p>
          <a:p>
            <a:pPr marL="460375" indent="-223838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" panose="020F0502020204030204" pitchFamily="34" charset="0"/>
              </a:rPr>
              <a:t>Ef tekið er $10,000 lán sem greiða á með árlegum afborgunum næstu fimm árin og ber 5% vexti verða árlegu greiðslurnar fimm, hver að fjárhæð $2,309.75.</a:t>
            </a:r>
          </a:p>
          <a:p>
            <a:pPr marL="460375" indent="-223838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" panose="020F0502020204030204" pitchFamily="34" charset="0"/>
              </a:rPr>
              <a:t>Lánið greiðist niður með eftirfarandi hætti:</a:t>
            </a:r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2B8558BF-6712-1042-9726-A9077269FF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433181"/>
              </p:ext>
            </p:extLst>
          </p:nvPr>
        </p:nvGraphicFramePr>
        <p:xfrm>
          <a:off x="2032001" y="3657600"/>
          <a:ext cx="8129586" cy="258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4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4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4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4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0065"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</a:t>
                      </a:r>
                    </a:p>
                  </a:txBody>
                  <a:tcPr marL="91446" marR="91446" marT="45713" marB="45713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Upphafsstaða</a:t>
                      </a:r>
                    </a:p>
                  </a:txBody>
                  <a:tcPr marL="91446" marR="91446" marT="45713" marB="45713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Árleg greiðsla</a:t>
                      </a:r>
                    </a:p>
                  </a:txBody>
                  <a:tcPr marL="91446" marR="91446" marT="45713" marB="45713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Vextir </a:t>
                      </a:r>
                    </a:p>
                  </a:txBody>
                  <a:tcPr marL="91446" marR="91446" marT="45713" marB="45713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Afborgun höfuðstóls</a:t>
                      </a:r>
                    </a:p>
                  </a:txBody>
                  <a:tcPr marL="91446" marR="91446" marT="45713" marB="45713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Lokastaða</a:t>
                      </a:r>
                    </a:p>
                  </a:txBody>
                  <a:tcPr marL="91446" marR="91446" marT="45713" marB="45713">
                    <a:solidFill>
                      <a:srgbClr val="609A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80">
                <a:tc>
                  <a:txBody>
                    <a:bodyPr/>
                    <a:lstStyle/>
                    <a:p>
                      <a:r>
                        <a:rPr lang="en-US" sz="1800" b="0" dirty="0"/>
                        <a:t>1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10,000.00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2,309.75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500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1,809.75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8,190.25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80">
                <a:tc>
                  <a:txBody>
                    <a:bodyPr/>
                    <a:lstStyle/>
                    <a:p>
                      <a:r>
                        <a:rPr lang="en-US" sz="1800" b="0" dirty="0"/>
                        <a:t>2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8,190.25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409.51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1,900.24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6,290.01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80">
                <a:tc>
                  <a:txBody>
                    <a:bodyPr/>
                    <a:lstStyle/>
                    <a:p>
                      <a:r>
                        <a:rPr lang="en-US" sz="1800" b="0" dirty="0"/>
                        <a:t>3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6,290.01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314.50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1,995.25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4,294.76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80">
                <a:tc>
                  <a:txBody>
                    <a:bodyPr/>
                    <a:lstStyle/>
                    <a:p>
                      <a:r>
                        <a:rPr lang="en-US" sz="1800" b="0" dirty="0"/>
                        <a:t>4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4,294.76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214.74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2,095.01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2,199.75</a:t>
                      </a:r>
                    </a:p>
                  </a:txBody>
                  <a:tcPr marL="91446" marR="91446" marT="45713" marB="45713">
                    <a:solidFill>
                      <a:srgbClr val="EA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80">
                <a:tc>
                  <a:txBody>
                    <a:bodyPr/>
                    <a:lstStyle/>
                    <a:p>
                      <a:r>
                        <a:rPr lang="en-US" sz="1800" b="0" dirty="0"/>
                        <a:t>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2,199.75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2,309.75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109.99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2,199.75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núll</a:t>
                      </a:r>
                    </a:p>
                  </a:txBody>
                  <a:tcPr marL="91446" marR="91446" marT="45713" marB="45713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4">
            <a:extLst>
              <a:ext uri="{FF2B5EF4-FFF2-40B4-BE49-F238E27FC236}">
                <a16:creationId xmlns:a16="http://schemas.microsoft.com/office/drawing/2014/main" id="{389FAC21-9BDE-48F5-A864-6AD866235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8" y="6436518"/>
            <a:ext cx="1213485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sz="1200" dirty="0">
                <a:solidFill>
                  <a:srgbClr val="1F2328"/>
                </a:solidFill>
                <a:latin typeface="Monaspace Neon"/>
              </a:rPr>
              <a:t>Þetta ítarefni OpenStax er © Rice University og gefið út samkvæmt alþjóðlega leyfinu CC BY-NC-SA 4.0. Aðeins má afrita það eða breyta því í tilgangi sem ekki er viðskiptalegs eðlis, en geta verður OpenStax og Rice University sem rétthafa og tilgreina allar breytingar. Öllum aðlögunum skal deilt samkvæmt sams konar leyfi.</a:t>
            </a:r>
            <a:endParaRPr lang="en-US" sz="1200" dirty="0">
              <a:solidFill>
                <a:srgbClr val="46484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werPoint-Template (3)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F652C4A-C7C8-46E8-A4B3-29781E94A2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79BC41-237E-4E3F-8E13-55AB382762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891A70-F7CF-40A6-9CD3-6525827F613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 (3)</Template>
  <TotalTime>34969</TotalTime>
  <Words>2161</Words>
  <Application>Microsoft Macintosh PowerPoint</Application>
  <PresentationFormat>Custom</PresentationFormat>
  <Paragraphs>212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(Body)</vt:lpstr>
      <vt:lpstr>Calibri Light</vt:lpstr>
      <vt:lpstr>Calibri Light (Headings)</vt:lpstr>
      <vt:lpstr>Cambria Math</vt:lpstr>
      <vt:lpstr>Monaspace Neon</vt:lpstr>
      <vt:lpstr>Times New Roman</vt:lpstr>
      <vt:lpstr>Wingdings</vt:lpstr>
      <vt:lpstr>PowerPoint-Template (3)</vt:lpstr>
      <vt:lpstr>Principles of Finance</vt:lpstr>
      <vt:lpstr>8.1 LO 1: Define perpetuity.</vt:lpstr>
      <vt:lpstr>8.1 LO 2: Explain how perpetuities are valued.</vt:lpstr>
      <vt:lpstr>8.2 LO 1: Define annuity.</vt:lpstr>
      <vt:lpstr>8.2 LO 2: Distinguish between an ordinary annuity and an annuity due.</vt:lpstr>
      <vt:lpstr>8.2 LO 3: Calculate the present value of an ordinary annuity and an annuity due. </vt:lpstr>
      <vt:lpstr> 8.2 LO 4: Explain how annuities may be used in lotteries and structured settlements.  </vt:lpstr>
      <vt:lpstr> 8.2 LO 5: Explain how annuities might be used in retirement planning. </vt:lpstr>
      <vt:lpstr>8.3 LO 1: Distinguish between different types of loans.  </vt:lpstr>
      <vt:lpstr>8.3 LO 2: Explain how amortization works.  </vt:lpstr>
      <vt:lpstr>8.3 LO 3: Create an amortization schedule.  </vt:lpstr>
      <vt:lpstr>8.3 LO 4: Calculate the cost of borrowing.</vt:lpstr>
      <vt:lpstr>8.4 LO 1: Explain the difference between stated and effective rates. </vt:lpstr>
      <vt:lpstr>8.4 LO 2: Calculate the true cost of borrowing.</vt:lpstr>
      <vt:lpstr>8.5 LO 1: Use a financial calculator and Excel to solve perpetuity problems.</vt:lpstr>
      <vt:lpstr>8.5 LO 2:  Use a financial calculator and Excel to solve annuity problems. </vt:lpstr>
      <vt:lpstr>8.5 LO 2:  Use a financial calculator and Excel to solve annuity problems (cont.).</vt:lpstr>
      <vt:lpstr>8.5 LO 3:  Calculate an effective rate of interest. </vt:lpstr>
      <vt:lpstr>8.5 LO 4: Schedule the amortization of a loan repayment.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Raul</dc:creator>
  <cp:lastModifiedBy>Theresa Masciale</cp:lastModifiedBy>
  <cp:revision>219</cp:revision>
  <cp:lastPrinted>1601-01-01T00:00:00Z</cp:lastPrinted>
  <dcterms:created xsi:type="dcterms:W3CDTF">1601-01-01T00:00:00Z</dcterms:created>
  <dcterms:modified xsi:type="dcterms:W3CDTF">2026-02-26T20:05:22Z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