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57" r:id="rId6"/>
    <p:sldId id="263" r:id="rId7"/>
    <p:sldId id="271" r:id="rId8"/>
    <p:sldId id="264" r:id="rId9"/>
    <p:sldId id="258" r:id="rId10"/>
    <p:sldId id="265" r:id="rId11"/>
    <p:sldId id="267" r:id="rId12"/>
    <p:sldId id="266" r:id="rId13"/>
    <p:sldId id="259" r:id="rId14"/>
    <p:sldId id="268" r:id="rId15"/>
    <p:sldId id="260" r:id="rId16"/>
    <p:sldId id="269" r:id="rId17"/>
    <p:sldId id="270"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initials="A" lastIdx="3" clrIdx="0">
    <p:extLst>
      <p:ext uri="{19B8F6BF-5375-455C-9EA6-DF929625EA0E}">
        <p15:presenceInfo xmlns:p15="http://schemas.microsoft.com/office/powerpoint/2012/main" userId="97506a045d60da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FE8"/>
    <a:srgbClr val="D2DECD"/>
    <a:srgbClr val="609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4658" autoAdjust="0"/>
  </p:normalViewPr>
  <p:slideViewPr>
    <p:cSldViewPr snapToGrid="0" snapToObjects="1">
      <p:cViewPr varScale="1">
        <p:scale>
          <a:sx n="120" d="100"/>
          <a:sy n="120" d="100"/>
        </p:scale>
        <p:origin x="1096"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notesMaster" Target="notesMasters/notesMaster1.xml"/><Relationship Id="rId21" Type="http://schemas.openxmlformats.org/officeDocument/2006/relationships/commentAuthors" Target="commentAuthor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D6C4D7-F7B5-49A5-B87A-6F7061703E66}" type="datetimeFigureOut">
              <a:rPr lang="en-US" smtClean="0"/>
              <a:t>2/26/26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5F8442-508E-4D82-BBD7-6D5A0E99B708}" type="slidenum">
              <a:rPr lang="en-US" smtClean="0"/>
              <a:t>‹#›</a:t>
            </a:fld>
            <a:endParaRPr lang="en-US" dirty="0"/>
          </a:p>
        </p:txBody>
      </p:sp>
    </p:spTree>
    <p:extLst>
      <p:ext uri="{BB962C8B-B14F-4D97-AF65-F5344CB8AC3E}">
        <p14:creationId xmlns:p14="http://schemas.microsoft.com/office/powerpoint/2010/main" val="559537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F8442-508E-4D82-BBD7-6D5A0E99B708}" type="slidenum">
              <a:rPr lang="en-US" smtClean="0"/>
              <a:t>2</a:t>
            </a:fld>
            <a:endParaRPr lang="en-US" dirty="0"/>
          </a:p>
        </p:txBody>
      </p:sp>
    </p:spTree>
    <p:extLst>
      <p:ext uri="{BB962C8B-B14F-4D97-AF65-F5344CB8AC3E}">
        <p14:creationId xmlns:p14="http://schemas.microsoft.com/office/powerpoint/2010/main" val="1170019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7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Grunnatriði fjármála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10. kafli: Skuldabréf og verðmat þeirra</a:t>
            </a:r>
          </a:p>
        </p:txBody>
      </p:sp>
      <p:pic>
        <p:nvPicPr>
          <p:cNvPr id="5" name="Picture Placeholder 6">
            <a:extLst>
              <a:ext uri="{FF2B5EF4-FFF2-40B4-BE49-F238E27FC236}">
                <a16:creationId xmlns:a16="http://schemas.microsoft.com/office/drawing/2014/main" id="{9B979753-2551-4713-9FA3-E01432A16392}"/>
              </a:ext>
              <a:ext uri="{C183D7F6-B498-43B3-948B-1728B52AA6E4}">
                <adec:decorative xmlns:adec="http://schemas.microsoft.com/office/drawing/2017/decorative" val="1"/>
              </a:ext>
            </a:extLst>
          </p:cNvPr>
          <p:cNvPicPr preferRelativeResize="0">
            <a:picLocks noGrp="1"/>
          </p:cNvPicPr>
          <p:nvPr>
            <p:ph type="pic" sz="quarter" idx="13"/>
          </p:nvPr>
        </p:nvPicPr>
        <p:blipFill>
          <a:blip r:embed="rId2">
            <a:extLst>
              <a:ext uri="{96DAC541-7B7A-43D3-8B79-37D633B846F1}">
                <asvg:svgBlip xmlns:asvg="http://schemas.microsoft.com/office/drawing/2016/SVG/main" r:embed="rId3"/>
              </a:ext>
            </a:extLst>
          </a:blip>
          <a:srcRect t="60" b="60"/>
          <a:stretch/>
        </p:blipFill>
        <p:spPr>
          <a:xfrm>
            <a:off x="5309044" y="2390620"/>
            <a:ext cx="2093976" cy="2706624"/>
          </a:xfr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a:xfrm>
            <a:off x="813033" y="365126"/>
            <a:ext cx="10515600" cy="535420"/>
          </a:xfrm>
        </p:spPr>
        <p:txBody>
          <a:bodyPr>
            <a:normAutofit/>
          </a:bodyPr>
          <a:lstStyle/>
          <a:p>
            <a:r>
              <a:rPr lang="en-US" dirty="0"/>
              <a:t>10.1 Námsmarkmið 1: Telja upp og skilgreina grunneiginleika skuldabréfa.</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2"/>
          </p:nvPr>
        </p:nvSpPr>
        <p:spPr>
          <a:xfrm>
            <a:off x="838200" y="1011381"/>
            <a:ext cx="10515600" cy="5191455"/>
          </a:xfrm>
        </p:spPr>
        <p:txBody>
          <a:bodyPr>
            <a:normAutofit fontScale="77500" lnSpcReduction="20000"/>
          </a:bodyPr>
          <a:lstStyle/>
          <a:p>
            <a:pPr marL="0" indent="0">
              <a:buNone/>
            </a:pPr>
            <a:r>
              <a:rPr lang="en-US" sz="3600" b="1" dirty="0"/>
              <a:t>Skuldabréf:</a:t>
            </a:r>
            <a:r>
              <a:rPr lang="en-US" sz="3600" dirty="0"/>
              <a:t> Skuldagerningar sem fyrirtæki nota til að afla fjár frá utanaðkomandi fjárfestum, yfirleitt fyrir stór verkefni eða almennan rekstur.</a:t>
            </a:r>
          </a:p>
          <a:p>
            <a:pPr marL="460375" indent="-225425"/>
            <a:r>
              <a:rPr lang="en-US" sz="3100" dirty="0"/>
              <a:t>Útgefandi skuldabréfs (lántaki) fær söluandvirði þess og skuldbindur sig til að endurgreiða höfuðstól á gjalddaga ásamt því að greiða fjárfestinum (lánveitandanum) vexti fram að gjalddaga.</a:t>
            </a:r>
          </a:p>
          <a:p>
            <a:pPr marL="0" indent="0">
              <a:buNone/>
            </a:pPr>
            <a:endParaRPr lang="en-US" sz="3100" dirty="0"/>
          </a:p>
          <a:p>
            <a:pPr marL="0" indent="0">
              <a:buNone/>
            </a:pPr>
            <a:r>
              <a:rPr lang="en-US" sz="3600" b="1" dirty="0"/>
              <a:t>Hugtök:</a:t>
            </a:r>
            <a:r>
              <a:rPr lang="en-US" sz="3100" b="1" dirty="0"/>
              <a:t> </a:t>
            </a:r>
          </a:p>
          <a:p>
            <a:pPr marL="460375" indent="-225425"/>
            <a:r>
              <a:rPr lang="en-US" sz="3100" b="1" dirty="0"/>
              <a:t>Nafnverð: </a:t>
            </a:r>
            <a:r>
              <a:rPr lang="en-US" sz="3100" dirty="0"/>
              <a:t>Höfuðstóll hvers skuldabréfs, einnig nefndur nafnverð. Yfirleitt $1,000 fyrir hvert fyrirtækjaskuldabréf.</a:t>
            </a:r>
          </a:p>
          <a:p>
            <a:pPr marL="460375" indent="-225425"/>
            <a:r>
              <a:rPr lang="en-US" sz="3100" b="1" dirty="0"/>
              <a:t>Vaxtaprósenta skuldabréfs: </a:t>
            </a:r>
            <a:r>
              <a:rPr lang="en-US" sz="3100" dirty="0"/>
              <a:t>Vextir skuldabréfsins, gefnir upp sem hlutfall af nafnverði þess.</a:t>
            </a:r>
          </a:p>
          <a:p>
            <a:pPr marL="460375" indent="-225425"/>
            <a:r>
              <a:rPr lang="en-US" sz="3100" b="1" dirty="0"/>
              <a:t>Vaxtagreiðsla: </a:t>
            </a:r>
            <a:r>
              <a:rPr lang="en-US" sz="3100" dirty="0"/>
              <a:t>Fjárhæð vaxta sem útgefandi skuldabréfs greiðir kaupanda þess.</a:t>
            </a:r>
          </a:p>
          <a:p>
            <a:pPr marL="460375" indent="-225425"/>
            <a:r>
              <a:rPr lang="en-US" sz="3100" b="1" dirty="0"/>
              <a:t>Gjalddagi</a:t>
            </a:r>
            <a:r>
              <a:rPr lang="en-US" sz="3100" dirty="0"/>
              <a:t>: Dagurinn þegar útgefandi skuldabréfs endurgreiðir fjárfestinum höfuðstól þess.</a:t>
            </a:r>
            <a:endParaRPr lang="en-US" sz="3100" b="1" dirty="0"/>
          </a:p>
          <a:p>
            <a:pPr marL="460375" indent="-225425"/>
            <a:r>
              <a:rPr lang="en-US" sz="3100" b="1" dirty="0"/>
              <a:t>Ávöxtunarkrafa til gjalddaga (YTM): </a:t>
            </a:r>
            <a:r>
              <a:rPr lang="en-US" sz="3100" dirty="0"/>
              <a:t>Ávöxtun sem eigandi skuldabréfs fær ef því er haldið til gjalddaga.</a:t>
            </a:r>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711153" cy="718956"/>
          </a:xfrm>
        </p:spPr>
        <p:txBody>
          <a:bodyPr>
            <a:noAutofit/>
          </a:bodyPr>
          <a:lstStyle/>
          <a:p>
            <a:r>
              <a:rPr lang="en-US" dirty="0"/>
              <a:t>10.1 Námsmarkmið 2: Telja upp og lýsa helstu tegundum skuldabréfa.</a:t>
            </a:r>
          </a:p>
        </p:txBody>
      </p:sp>
      <p:sp>
        <p:nvSpPr>
          <p:cNvPr id="3" name="Content Placeholder 2"/>
          <p:cNvSpPr>
            <a:spLocks noGrp="1"/>
          </p:cNvSpPr>
          <p:nvPr>
            <p:ph sz="quarter" idx="12"/>
          </p:nvPr>
        </p:nvSpPr>
        <p:spPr>
          <a:xfrm>
            <a:off x="838200" y="1265907"/>
            <a:ext cx="10515600" cy="3815141"/>
          </a:xfrm>
        </p:spPr>
        <p:txBody>
          <a:bodyPr>
            <a:normAutofit/>
          </a:bodyPr>
          <a:lstStyle/>
          <a:p>
            <a:pPr marL="0" indent="0">
              <a:buNone/>
            </a:pPr>
            <a:r>
              <a:rPr lang="en-US" b="1" dirty="0"/>
              <a:t>Tegundir skuldabréfa: </a:t>
            </a:r>
            <a:r>
              <a:rPr lang="en-US" dirty="0"/>
              <a:t>Skuldabréfamarkaðnum er oftast skipt eftir tegund útgefanda.</a:t>
            </a:r>
          </a:p>
          <a:p>
            <a:pPr marL="460375" indent="-225425"/>
            <a:r>
              <a:rPr lang="en-US" sz="2400" dirty="0"/>
              <a:t>Ríkisskuldabréf: Bandaríska alríkið. </a:t>
            </a:r>
          </a:p>
          <a:p>
            <a:pPr marL="460375" indent="-225425"/>
            <a:r>
              <a:rPr lang="en-US" sz="2400" dirty="0"/>
              <a:t>Skuldabréf fylkja og sveitarfélaga: fylki, borgir eða önnur sveitarstjórnarstig.</a:t>
            </a:r>
          </a:p>
          <a:p>
            <a:pPr marL="460375" indent="-225425"/>
            <a:r>
              <a:rPr lang="en-US" sz="2400" dirty="0"/>
              <a:t>Fyrirtækjaskuldabréf: fyrirtæki.</a:t>
            </a:r>
          </a:p>
          <a:p>
            <a:pPr marL="460375" indent="-225425"/>
            <a:r>
              <a:rPr lang="en-US" sz="2400" dirty="0"/>
              <a:t>Oft er sérstökum flokki bætt við: skuldabréfum opinberra stofnana. Þetta eru stofnanir alríkis, fylkja eða sveitarfélaga sem afla sjálfar fjár, til dæmis Federal National Mortgage Association.</a:t>
            </a:r>
          </a:p>
          <a:p>
            <a:pPr marL="0" indent="0">
              <a:buNone/>
            </a:pPr>
            <a:endParaRPr lang="en-US" dirty="0"/>
          </a:p>
        </p:txBody>
      </p:sp>
    </p:spTree>
    <p:extLst>
      <p:ext uri="{BB962C8B-B14F-4D97-AF65-F5344CB8AC3E}">
        <p14:creationId xmlns:p14="http://schemas.microsoft.com/office/powerpoint/2010/main" val="2370124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711153" cy="718956"/>
          </a:xfrm>
        </p:spPr>
        <p:txBody>
          <a:bodyPr>
            <a:noAutofit/>
          </a:bodyPr>
          <a:lstStyle/>
          <a:p>
            <a:r>
              <a:rPr lang="en-US" dirty="0"/>
              <a:t>10.1 Námsmarkmið 2: Verðmæti útistandandi skuldabréfa</a:t>
            </a:r>
          </a:p>
        </p:txBody>
      </p:sp>
      <p:sp>
        <p:nvSpPr>
          <p:cNvPr id="3" name="Content Placeholder 2"/>
          <p:cNvSpPr>
            <a:spLocks noGrp="1"/>
          </p:cNvSpPr>
          <p:nvPr>
            <p:ph sz="quarter" idx="12"/>
          </p:nvPr>
        </p:nvSpPr>
        <p:spPr>
          <a:xfrm>
            <a:off x="838200" y="1241711"/>
            <a:ext cx="10515600" cy="1307611"/>
          </a:xfrm>
        </p:spPr>
        <p:txBody>
          <a:bodyPr>
            <a:normAutofit/>
          </a:bodyPr>
          <a:lstStyle/>
          <a:p>
            <a:pPr marL="0" indent="0">
              <a:buNone/>
            </a:pPr>
            <a:r>
              <a:rPr lang="en-US" dirty="0"/>
              <a:t>Heildarverðmæti útistandandi skuldabréfa er í raun meira en heildarverðmæti útistandandi hlutabréfa.</a:t>
            </a:r>
          </a:p>
          <a:p>
            <a:pPr marL="0" indent="0">
              <a:buNone/>
            </a:pPr>
            <a:endParaRPr lang="en-US" dirty="0"/>
          </a:p>
        </p:txBody>
      </p:sp>
      <p:pic>
        <p:nvPicPr>
          <p:cNvPr id="6" name="Picture 5" descr="A bar graph shows global market value information for the Stock Market, Corporate Bonds, Sovereign Bonds, and Total Bonds. The stock market is just under 100 trillion dollars, corporate bonds are just over 60 trillion dollars, sovereign bonds are also just over 60 trillion dollars, and total bonds are just over 120 trillion dollars."/>
          <p:cNvPicPr/>
          <p:nvPr/>
        </p:nvPicPr>
        <p:blipFill>
          <a:blip r:embed="rId2"/>
          <a:srcRect/>
          <a:stretch/>
        </p:blipFill>
        <p:spPr>
          <a:xfrm>
            <a:off x="3722802" y="2152862"/>
            <a:ext cx="4865144" cy="2893846"/>
          </a:xfrm>
          <a:prstGeom prst="rect">
            <a:avLst/>
          </a:prstGeom>
        </p:spPr>
      </p:pic>
      <p:sp>
        <p:nvSpPr>
          <p:cNvPr id="4" name="Content Placeholder 3"/>
          <p:cNvSpPr>
            <a:spLocks noGrp="1"/>
          </p:cNvSpPr>
          <p:nvPr>
            <p:ph sz="quarter" idx="13"/>
          </p:nvPr>
        </p:nvSpPr>
        <p:spPr>
          <a:xfrm>
            <a:off x="3722802" y="5183802"/>
            <a:ext cx="5185528" cy="557438"/>
          </a:xfrm>
        </p:spPr>
        <p:txBody>
          <a:bodyPr>
            <a:noAutofit/>
          </a:bodyPr>
          <a:lstStyle/>
          <a:p>
            <a:r>
              <a:rPr lang="en-US" b="1" dirty="0"/>
              <a:t>Mynd 10.2</a:t>
            </a:r>
            <a:r>
              <a:rPr lang="en-US" dirty="0"/>
              <a:t> Skuldabréf og hlutabréf á heimsvísu: heildarmarkaðsverðmæti ($billjónir), nóvember 2020 (gagnalind: Nasdaq)</a:t>
            </a:r>
          </a:p>
          <a:p>
            <a:endParaRPr lang="en-US" dirty="0"/>
          </a:p>
        </p:txBody>
      </p:sp>
    </p:spTree>
    <p:extLst>
      <p:ext uri="{BB962C8B-B14F-4D97-AF65-F5344CB8AC3E}">
        <p14:creationId xmlns:p14="http://schemas.microsoft.com/office/powerpoint/2010/main" val="2372561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750643" cy="636118"/>
          </a:xfrm>
        </p:spPr>
        <p:txBody>
          <a:bodyPr>
            <a:noAutofit/>
          </a:bodyPr>
          <a:lstStyle/>
          <a:p>
            <a:r>
              <a:rPr lang="en-US" dirty="0"/>
              <a:t>10.1 Námsmarkmið 3: Útskýra öfugt samband milli verðs skuldabréfs og ávöxtunar þess.</a:t>
            </a:r>
          </a:p>
        </p:txBody>
      </p:sp>
      <p:sp>
        <p:nvSpPr>
          <p:cNvPr id="3" name="Content Placeholder 2"/>
          <p:cNvSpPr>
            <a:spLocks noGrp="1"/>
          </p:cNvSpPr>
          <p:nvPr>
            <p:ph sz="quarter" idx="12"/>
          </p:nvPr>
        </p:nvSpPr>
        <p:spPr>
          <a:xfrm>
            <a:off x="838200" y="1278084"/>
            <a:ext cx="6766367" cy="5112516"/>
          </a:xfrm>
        </p:spPr>
        <p:txBody>
          <a:bodyPr>
            <a:normAutofit fontScale="85000" lnSpcReduction="20000"/>
          </a:bodyPr>
          <a:lstStyle/>
          <a:p>
            <a:pPr marL="0" indent="0">
              <a:buNone/>
            </a:pPr>
            <a:r>
              <a:rPr lang="en-US" sz="3300" b="1" dirty="0"/>
              <a:t>Tveir þættir fjárfestingar í skuldabréfi: </a:t>
            </a:r>
            <a:r>
              <a:rPr lang="en-US" sz="3300" dirty="0"/>
              <a:t>Frá sjónarhóli fjárfestisins skilar skuldabréf tvenns konar greiðslum: árlegum vaxtagreiðslum og endurgreiðslu höfuðstóls á gjalddaga.</a:t>
            </a:r>
            <a:r>
              <a:rPr lang="en-US" dirty="0"/>
              <a:t> </a:t>
            </a:r>
          </a:p>
          <a:p>
            <a:r>
              <a:rPr lang="en-US" dirty="0"/>
              <a:t>Virði skuldabréfs ræðst af samanlögðu sjóðstreymi greiðslnanna tveggja til eiganda þess. Verð skuldabréfsins, sem endurspeglar virði þess, byggist því á þessum tveimur sjóðstreymum. </a:t>
            </a:r>
          </a:p>
          <a:p>
            <a:r>
              <a:rPr lang="en-US" dirty="0"/>
              <a:t>Bæði sjóðstreymi berast í framtíðinni og því þarf að núvirða þau til að ákvarða </a:t>
            </a:r>
            <a:r>
              <a:rPr lang="en-US" b="1" dirty="0"/>
              <a:t>verð skuldabréfsins</a:t>
            </a:r>
            <a:r>
              <a:rPr lang="en-US" dirty="0"/>
              <a:t>.</a:t>
            </a:r>
          </a:p>
          <a:p>
            <a:r>
              <a:rPr lang="en-US" dirty="0"/>
              <a:t>Sú </a:t>
            </a:r>
            <a:r>
              <a:rPr lang="en-US" b="1" dirty="0"/>
              <a:t>afvöxtunarkrafa </a:t>
            </a:r>
            <a:r>
              <a:rPr lang="en-US" dirty="0"/>
              <a:t>sem notuð er til að meta sjóðstreymið er ávöxtunarkrafa skuldabréfsins til gjalddaga (YTM). YTM er notuð til að núvirða sjóðstreymið, líkt og afvöxtunarstuðullinn í dæmum fyrri kafla um tímavirði peninga.</a:t>
            </a:r>
          </a:p>
          <a:p>
            <a:pPr marL="0" indent="0">
              <a:buNone/>
            </a:pPr>
            <a:endParaRPr lang="en-US" dirty="0"/>
          </a:p>
        </p:txBody>
      </p:sp>
      <p:pic>
        <p:nvPicPr>
          <p:cNvPr id="6" name="Content Placeholder 5" descr="A figure shows interest rates and bond prices balanced, as if they were on opposite ends of a seesaw. As interest rates change, the values of bonds goes up or down to maintain the balance between interest rates and bond prices."/>
          <p:cNvPicPr>
            <a:picLocks noGrp="1"/>
          </p:cNvPicPr>
          <p:nvPr>
            <p:ph sz="quarter" idx="13"/>
          </p:nvPr>
        </p:nvPicPr>
        <p:blipFill>
          <a:blip r:embed="rId2"/>
          <a:srcRect/>
          <a:stretch/>
        </p:blipFill>
        <p:spPr>
          <a:xfrm>
            <a:off x="7905955" y="2173599"/>
            <a:ext cx="3946747" cy="1931862"/>
          </a:xfrm>
          <a:prstGeom prst="rect">
            <a:avLst/>
          </a:prstGeom>
        </p:spPr>
      </p:pic>
      <p:sp>
        <p:nvSpPr>
          <p:cNvPr id="7" name="Rectangle 6"/>
          <p:cNvSpPr/>
          <p:nvPr/>
        </p:nvSpPr>
        <p:spPr>
          <a:xfrm>
            <a:off x="7905955" y="4285754"/>
            <a:ext cx="3946747" cy="584775"/>
          </a:xfrm>
          <a:prstGeom prst="rect">
            <a:avLst/>
          </a:prstGeom>
        </p:spPr>
        <p:txBody>
          <a:bodyPr wrap="square">
            <a:spAutoFit/>
          </a:bodyPr>
          <a:lstStyle/>
          <a:p>
            <a:r>
              <a:rPr lang="en-US" sz="1600" b="1" dirty="0">
                <a:ea typeface="Times New Roman" panose="02020603050405020304" pitchFamily="18" charset="0"/>
              </a:rPr>
              <a:t>Mynd 10.3</a:t>
            </a:r>
            <a:r>
              <a:rPr lang="en-US" sz="1600" dirty="0">
                <a:ea typeface="Times New Roman" panose="02020603050405020304" pitchFamily="18" charset="0"/>
              </a:rPr>
              <a:t> Vogaraflið milli verðs skuldabréfa og vaxta</a:t>
            </a:r>
            <a:endParaRPr lang="en-US" sz="1600" dirty="0"/>
          </a:p>
        </p:txBody>
      </p:sp>
    </p:spTree>
    <p:extLst>
      <p:ext uri="{BB962C8B-B14F-4D97-AF65-F5344CB8AC3E}">
        <p14:creationId xmlns:p14="http://schemas.microsoft.com/office/powerpoint/2010/main" val="3360220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10.2 Verðmat skuldabréfa</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p:txBody>
          <a:bodyPr/>
          <a:lstStyle/>
          <a:p>
            <a:pPr marL="0" indent="0">
              <a:buNone/>
            </a:pPr>
            <a:r>
              <a:rPr lang="en-US" dirty="0"/>
              <a:t>Eftirfarandi skref sýna hvernig vaxtagreiðslur og höfuðstóll eru lögð saman:</a:t>
            </a:r>
          </a:p>
          <a:p>
            <a:pPr marL="0" indent="0">
              <a:buNone/>
            </a:pPr>
            <a:endParaRPr lang="en-US" dirty="0"/>
          </a:p>
        </p:txBody>
      </p:sp>
      <p:pic>
        <p:nvPicPr>
          <p:cNvPr id="8" name="Picture 7" descr="Steps in Pricing a Bond. The first step is to identify the amounts and the timing future cash flows. The second step determines the discount rate. The third step is to find the present value of the lump sum principle and the annuity stream of coupons. The fourth step is to add the present value of the lump sum principle and the present value of coupons.">
            <a:extLst>
              <a:ext uri="{FF2B5EF4-FFF2-40B4-BE49-F238E27FC236}">
                <a16:creationId xmlns:a16="http://schemas.microsoft.com/office/drawing/2014/main" id="{C79A7DC4-AC6F-A34F-BC75-4750093B4F47}"/>
              </a:ext>
            </a:extLst>
          </p:cNvPr>
          <p:cNvPicPr/>
          <p:nvPr/>
        </p:nvPicPr>
        <p:blipFill>
          <a:blip r:embed="rId2"/>
          <a:srcRect/>
          <a:stretch/>
        </p:blipFill>
        <p:spPr>
          <a:xfrm>
            <a:off x="3072002" y="2197794"/>
            <a:ext cx="5847623" cy="2696235"/>
          </a:xfrm>
          <a:prstGeom prst="rect">
            <a:avLst/>
          </a:prstGeom>
        </p:spPr>
      </p:pic>
      <p:sp>
        <p:nvSpPr>
          <p:cNvPr id="4" name="Content Placeholder 3">
            <a:extLst>
              <a:ext uri="{FF2B5EF4-FFF2-40B4-BE49-F238E27FC236}">
                <a16:creationId xmlns:a16="http://schemas.microsoft.com/office/drawing/2014/main" id="{E5F49850-04E1-43E7-8FBF-3E04C81BE156}"/>
              </a:ext>
            </a:extLst>
          </p:cNvPr>
          <p:cNvSpPr>
            <a:spLocks noGrp="1"/>
          </p:cNvSpPr>
          <p:nvPr>
            <p:ph sz="quarter" idx="13"/>
          </p:nvPr>
        </p:nvSpPr>
        <p:spPr>
          <a:xfrm>
            <a:off x="3130989" y="5043762"/>
            <a:ext cx="3125649" cy="409850"/>
          </a:xfrm>
        </p:spPr>
        <p:txBody>
          <a:bodyPr>
            <a:normAutofit/>
          </a:bodyPr>
          <a:lstStyle/>
          <a:p>
            <a:r>
              <a:rPr lang="en-US" b="1" dirty="0"/>
              <a:t>Mynd 10.4</a:t>
            </a:r>
            <a:r>
              <a:rPr lang="en-US" dirty="0"/>
              <a:t> Skref við verðlagningu skuldabréfs</a:t>
            </a:r>
          </a:p>
        </p:txBody>
      </p:sp>
    </p:spTree>
    <p:extLst>
      <p:ext uri="{BB962C8B-B14F-4D97-AF65-F5344CB8AC3E}">
        <p14:creationId xmlns:p14="http://schemas.microsoft.com/office/powerpoint/2010/main" val="1067035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Verðmat skuldabréfa og sjóðstreymi</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2"/>
              </p:nvPr>
            </p:nvSpPr>
            <p:spPr>
              <a:xfrm>
                <a:off x="838200" y="1011382"/>
                <a:ext cx="10515600" cy="3890847"/>
              </a:xfrm>
            </p:spPr>
            <p:txBody>
              <a:bodyPr>
                <a:normAutofit/>
              </a:bodyPr>
              <a:lstStyle/>
              <a:p>
                <a:pPr marL="0" indent="0">
                  <a:buNone/>
                </a:pPr>
                <a:r>
                  <a:rPr lang="en-US" b="1" dirty="0"/>
                  <a:t>Sjóðstreymið:</a:t>
                </a:r>
              </a:p>
              <a:p>
                <a:pPr marL="463550" indent="-220663"/>
                <a:r>
                  <a:rPr lang="en-US" sz="2400" dirty="0">
                    <a:cs typeface="Calibri" panose="020F0502020204030204" pitchFamily="34" charset="0"/>
                  </a:rPr>
                  <a:t>Nafnverð skuldabréfs: endurgreitt fjárfestinum á gjalddaga (ein greiðsla)</a:t>
                </a:r>
              </a:p>
              <a:p>
                <a:pPr marL="463550" indent="-220663"/>
                <a:r>
                  <a:rPr lang="en-US" sz="2400" dirty="0">
                    <a:cs typeface="Calibri" panose="020F0502020204030204" pitchFamily="34" charset="0"/>
                  </a:rPr>
                  <a:t>Fjárfestirinn fær bæði sjóðstreymi í framtíðinni og því þarf að núvirða þau með viðeigandi vaxtastuðli:</a:t>
                </a:r>
              </a:p>
              <a:p>
                <a:pPr marL="0" indent="0">
                  <a:buNone/>
                </a:pPr>
                <a:endParaRPr lang="en-US" sz="14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(1+</m:t>
                          </m:r>
                          <m:r>
                            <m:rPr>
                              <m:sty m:val="p"/>
                            </m:rPr>
                            <a:rPr lang="en-US" sz="2400" b="0" i="0" smtClean="0">
                              <a:latin typeface="Cambria Math" panose="02040503050406030204" pitchFamily="18" charset="0"/>
                            </a:rPr>
                            <m:t>YTM</m:t>
                          </m:r>
                          <m:r>
                            <a:rPr lang="en-US" sz="2400" i="1">
                              <a:latin typeface="Cambria Math" panose="02040503050406030204" pitchFamily="18" charset="0"/>
                            </a:rPr>
                            <m:t>)</m:t>
                          </m:r>
                        </m:e>
                        <m:sup>
                          <m:r>
                            <a:rPr lang="en-US" sz="2400" i="1">
                              <a:latin typeface="Cambria Math" panose="02040503050406030204" pitchFamily="18" charset="0"/>
                            </a:rPr>
                            <m:t>𝑛</m:t>
                          </m:r>
                        </m:sup>
                      </m:sSup>
                    </m:oMath>
                  </m:oMathPara>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2"/>
              </p:nvPr>
            </p:nvSpPr>
            <p:spPr>
              <a:xfrm>
                <a:off x="838200" y="1011382"/>
                <a:ext cx="10515600" cy="3890847"/>
              </a:xfrm>
              <a:blipFill>
                <a:blip r:embed="rId2"/>
                <a:stretch>
                  <a:fillRect l="-1217" t="-26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145DD89-39C9-124F-B3EC-07B15F070384}"/>
                  </a:ext>
                </a:extLst>
              </p:cNvPr>
              <p:cNvSpPr txBox="1"/>
              <p:nvPr/>
            </p:nvSpPr>
            <p:spPr>
              <a:xfrm>
                <a:off x="3180255" y="1011382"/>
                <a:ext cx="8173545"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400">
                          <a:latin typeface="Cambria Math" panose="02040503050406030204" pitchFamily="18" charset="0"/>
                        </a:rPr>
                        <m:t>Par</m:t>
                      </m:r>
                      <m:r>
                        <a:rPr lang="en-US" sz="2400">
                          <a:latin typeface="Cambria Math" panose="02040503050406030204" pitchFamily="18" charset="0"/>
                        </a:rPr>
                        <m:t> </m:t>
                      </m:r>
                      <m:r>
                        <m:rPr>
                          <m:sty m:val="p"/>
                        </m:rPr>
                        <a:rPr lang="en-US" sz="2400">
                          <a:latin typeface="Cambria Math" panose="02040503050406030204" pitchFamily="18" charset="0"/>
                        </a:rPr>
                        <m:t>Value</m:t>
                      </m:r>
                      <m:r>
                        <a:rPr lang="en-US" sz="2400">
                          <a:latin typeface="Cambria Math" panose="02040503050406030204" pitchFamily="18" charset="0"/>
                        </a:rPr>
                        <m:t>×</m:t>
                      </m:r>
                      <m:r>
                        <m:rPr>
                          <m:sty m:val="p"/>
                        </m:rPr>
                        <a:rPr lang="en-US" sz="2400">
                          <a:latin typeface="Cambria Math" panose="02040503050406030204" pitchFamily="18" charset="0"/>
                        </a:rPr>
                        <m:t>Annual</m:t>
                      </m:r>
                      <m:r>
                        <a:rPr lang="en-US" sz="2400">
                          <a:latin typeface="Cambria Math" panose="02040503050406030204" pitchFamily="18" charset="0"/>
                        </a:rPr>
                        <m:t> </m:t>
                      </m:r>
                      <m:r>
                        <m:rPr>
                          <m:sty m:val="p"/>
                        </m:rPr>
                        <a:rPr lang="en-US" sz="2400">
                          <a:latin typeface="Cambria Math" panose="02040503050406030204" pitchFamily="18" charset="0"/>
                        </a:rPr>
                        <m:t>Coupon</m:t>
                      </m:r>
                      <m:r>
                        <a:rPr lang="en-US" sz="2400">
                          <a:latin typeface="Cambria Math" panose="02040503050406030204" pitchFamily="18" charset="0"/>
                        </a:rPr>
                        <m:t> </m:t>
                      </m:r>
                      <m:r>
                        <m:rPr>
                          <m:sty m:val="p"/>
                        </m:rPr>
                        <a:rPr lang="en-US" sz="2400">
                          <a:latin typeface="Cambria Math" panose="02040503050406030204" pitchFamily="18" charset="0"/>
                        </a:rPr>
                        <m:t>Rate</m:t>
                      </m:r>
                      <m:r>
                        <a:rPr lang="en-US" sz="2400">
                          <a:latin typeface="Cambria Math" panose="02040503050406030204" pitchFamily="18" charset="0"/>
                        </a:rPr>
                        <m:t>=</m:t>
                      </m:r>
                      <m:r>
                        <m:rPr>
                          <m:sty m:val="p"/>
                        </m:rPr>
                        <a:rPr lang="en-US" sz="2400">
                          <a:latin typeface="Cambria Math" panose="02040503050406030204" pitchFamily="18" charset="0"/>
                        </a:rPr>
                        <m:t>Annual</m:t>
                      </m:r>
                      <m:r>
                        <a:rPr lang="en-US" sz="2400">
                          <a:latin typeface="Cambria Math" panose="02040503050406030204" pitchFamily="18" charset="0"/>
                        </a:rPr>
                        <m:t> </m:t>
                      </m:r>
                      <m:r>
                        <m:rPr>
                          <m:sty m:val="p"/>
                        </m:rPr>
                        <a:rPr lang="en-US" sz="2400">
                          <a:latin typeface="Cambria Math" panose="02040503050406030204" pitchFamily="18" charset="0"/>
                        </a:rPr>
                        <m:t>Coupon</m:t>
                      </m:r>
                      <m:r>
                        <a:rPr lang="en-US" sz="2400">
                          <a:latin typeface="Cambria Math" panose="02040503050406030204" pitchFamily="18" charset="0"/>
                        </a:rPr>
                        <m:t> </m:t>
                      </m:r>
                      <m:r>
                        <m:rPr>
                          <m:sty m:val="p"/>
                        </m:rPr>
                        <a:rPr lang="en-US" sz="2400">
                          <a:latin typeface="Cambria Math" panose="02040503050406030204" pitchFamily="18" charset="0"/>
                        </a:rPr>
                        <m:t>Payment</m:t>
                      </m:r>
                      <m:r>
                        <a:rPr lang="en-US" sz="2400">
                          <a:latin typeface="Cambria Math" panose="02040503050406030204" pitchFamily="18" charset="0"/>
                        </a:rPr>
                        <m:t> </m:t>
                      </m:r>
                    </m:oMath>
                  </m:oMathPara>
                </a14:m>
                <a:endParaRPr lang="en-US" sz="2400" dirty="0"/>
              </a:p>
            </p:txBody>
          </p:sp>
        </mc:Choice>
        <mc:Fallback xmlns="">
          <p:sp>
            <p:nvSpPr>
              <p:cNvPr id="6" name="TextBox 5">
                <a:extLst>
                  <a:ext uri="{FF2B5EF4-FFF2-40B4-BE49-F238E27FC236}">
                    <a16:creationId xmlns:a16="http://schemas.microsoft.com/office/drawing/2014/main" id="{5145DD89-39C9-124F-B3EC-07B15F070384}"/>
                  </a:ext>
                </a:extLst>
              </p:cNvPr>
              <p:cNvSpPr txBox="1">
                <a:spLocks noRot="1" noChangeAspect="1" noMove="1" noResize="1" noEditPoints="1" noAdjustHandles="1" noChangeArrowheads="1" noChangeShapeType="1" noTextEdit="1"/>
              </p:cNvSpPr>
              <p:nvPr/>
            </p:nvSpPr>
            <p:spPr>
              <a:xfrm>
                <a:off x="3180255" y="1011382"/>
                <a:ext cx="8173545" cy="461665"/>
              </a:xfrm>
              <a:prstGeom prst="rect">
                <a:avLst/>
              </a:prstGeom>
              <a:blipFill>
                <a:blip r:embed="rId3"/>
                <a:stretch>
                  <a:fillRect b="-18421"/>
                </a:stretch>
              </a:blipFill>
            </p:spPr>
            <p:txBody>
              <a:bodyPr/>
              <a:lstStyle/>
              <a:p>
                <a:r>
                  <a:rPr lang="en-US">
                    <a:noFill/>
                  </a:rPr>
                  <a:t> </a:t>
                </a:r>
              </a:p>
            </p:txBody>
          </p:sp>
        </mc:Fallback>
      </mc:AlternateContent>
      <p:sp>
        <p:nvSpPr>
          <p:cNvPr id="4" name="Content Placeholder 3"/>
          <p:cNvSpPr>
            <a:spLocks noGrp="1"/>
          </p:cNvSpPr>
          <p:nvPr>
            <p:ph sz="quarter" idx="13"/>
          </p:nvPr>
        </p:nvSpPr>
        <p:spPr>
          <a:xfrm>
            <a:off x="680545" y="5457621"/>
            <a:ext cx="10515600" cy="1627909"/>
          </a:xfrm>
        </p:spPr>
        <p:txBody>
          <a:bodyPr>
            <a:normAutofit/>
          </a:bodyPr>
          <a:lstStyle/>
          <a:p>
            <a:r>
              <a:rPr lang="en-US" sz="2400" dirty="0"/>
              <a:t>Sjá kaflann </a:t>
            </a:r>
            <a:r>
              <a:rPr lang="en-US" sz="2400" b="1" dirty="0"/>
              <a:t>Verðmat skuldabréfa</a:t>
            </a:r>
            <a:r>
              <a:rPr lang="en-US" sz="2400" dirty="0"/>
              <a:t> til að sjá algebrulega lausn við útreikning á verði skuldabréfs.</a:t>
            </a:r>
            <a:endParaRPr lang="en-US" sz="2400" dirty="0">
              <a:solidFill>
                <a:srgbClr val="FF0000"/>
              </a:solidFill>
            </a:endParaRPr>
          </a:p>
        </p:txBody>
      </p:sp>
    </p:spTree>
    <p:extLst>
      <p:ext uri="{BB962C8B-B14F-4D97-AF65-F5344CB8AC3E}">
        <p14:creationId xmlns:p14="http://schemas.microsoft.com/office/powerpoint/2010/main" val="1562553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10.2 Námsmarkmið 1: Ákvarða virði (verð) skuldabréfs.</a:t>
            </a:r>
          </a:p>
        </p:txBody>
      </p:sp>
      <p:sp>
        <p:nvSpPr>
          <p:cNvPr id="3" name="Content Placeholder 2"/>
          <p:cNvSpPr>
            <a:spLocks noGrp="1"/>
          </p:cNvSpPr>
          <p:nvPr>
            <p:ph sz="quarter" idx="12"/>
          </p:nvPr>
        </p:nvSpPr>
        <p:spPr>
          <a:xfrm>
            <a:off x="838200" y="1046580"/>
            <a:ext cx="10515600" cy="1693741"/>
          </a:xfrm>
        </p:spPr>
        <p:txBody>
          <a:bodyPr>
            <a:noAutofit/>
          </a:bodyPr>
          <a:lstStyle/>
          <a:p>
            <a:r>
              <a:rPr lang="en-US" sz="2700" dirty="0"/>
              <a:t>Handvirkur útreikningur á verði skuldabréfs krefst töluverðra algebrulegra útreikninga. </a:t>
            </a:r>
          </a:p>
          <a:p>
            <a:r>
              <a:rPr lang="en-US" sz="2700" dirty="0"/>
              <a:t>Reiknivélar með föllum fyrir tímavirði peninga (PV, FV, PMT, I/YTM og n) geta reiknað verð skuldabréfs með örfáum innsláttum samkvæmt eftirfarandi skrefum:</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653C1EEE-0307-D04D-BE6B-D11F02776CBB}"/>
                  </a:ext>
                </a:extLst>
              </p:cNvPr>
              <p:cNvGraphicFramePr>
                <a:graphicFrameLocks noGrp="1"/>
              </p:cNvGraphicFramePr>
              <p:nvPr>
                <p:extLst>
                  <p:ext uri="{D42A27DB-BD31-4B8C-83A1-F6EECF244321}">
                    <p14:modId xmlns:p14="http://schemas.microsoft.com/office/powerpoint/2010/main" val="2013828126"/>
                  </p:ext>
                </p:extLst>
              </p:nvPr>
            </p:nvGraphicFramePr>
            <p:xfrm>
              <a:off x="838201" y="3126079"/>
              <a:ext cx="9526883" cy="2819736"/>
            </p:xfrm>
            <a:graphic>
              <a:graphicData uri="http://schemas.openxmlformats.org/drawingml/2006/table">
                <a:tbl>
                  <a:tblPr firstRow="1" firstCol="1" bandRow="1">
                    <a:tableStyleId>{5C22544A-7EE6-4342-B048-85BDC9FD1C3A}</a:tableStyleId>
                  </a:tblPr>
                  <a:tblGrid>
                    <a:gridCol w="995346">
                      <a:extLst>
                        <a:ext uri="{9D8B030D-6E8A-4147-A177-3AD203B41FA5}">
                          <a16:colId xmlns:a16="http://schemas.microsoft.com/office/drawing/2014/main" val="3434796745"/>
                        </a:ext>
                      </a:extLst>
                    </a:gridCol>
                    <a:gridCol w="5065600">
                      <a:extLst>
                        <a:ext uri="{9D8B030D-6E8A-4147-A177-3AD203B41FA5}">
                          <a16:colId xmlns:a16="http://schemas.microsoft.com/office/drawing/2014/main" val="795970583"/>
                        </a:ext>
                      </a:extLst>
                    </a:gridCol>
                    <a:gridCol w="1333053">
                      <a:extLst>
                        <a:ext uri="{9D8B030D-6E8A-4147-A177-3AD203B41FA5}">
                          <a16:colId xmlns:a16="http://schemas.microsoft.com/office/drawing/2014/main" val="1603844579"/>
                        </a:ext>
                      </a:extLst>
                    </a:gridCol>
                    <a:gridCol w="888702">
                      <a:extLst>
                        <a:ext uri="{9D8B030D-6E8A-4147-A177-3AD203B41FA5}">
                          <a16:colId xmlns:a16="http://schemas.microsoft.com/office/drawing/2014/main" val="489166487"/>
                        </a:ext>
                      </a:extLst>
                    </a:gridCol>
                    <a:gridCol w="1244182">
                      <a:extLst>
                        <a:ext uri="{9D8B030D-6E8A-4147-A177-3AD203B41FA5}">
                          <a16:colId xmlns:a16="http://schemas.microsoft.com/office/drawing/2014/main" val="791271897"/>
                        </a:ext>
                      </a:extLst>
                    </a:gridCol>
                  </a:tblGrid>
                  <a:tr h="241036">
                    <a:tc>
                      <a:txBody>
                        <a:bodyPr/>
                        <a:lstStyle/>
                        <a:p>
                          <a:pPr marL="0" marR="0" algn="ctr">
                            <a:lnSpc>
                              <a:spcPct val="107000"/>
                            </a:lnSpc>
                            <a:spcBef>
                              <a:spcPts val="0"/>
                            </a:spcBef>
                            <a:spcAft>
                              <a:spcPts val="0"/>
                            </a:spcAft>
                          </a:pPr>
                          <a:r>
                            <a:rPr lang="en-US" sz="1600" dirty="0">
                              <a:effectLst/>
                            </a:rPr>
                            <a:t>Skref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609A33"/>
                        </a:solidFill>
                      </a:tcPr>
                    </a:tc>
                    <a:tc>
                      <a:txBody>
                        <a:bodyPr/>
                        <a:lstStyle/>
                        <a:p>
                          <a:pPr marL="0" marR="0" algn="ctr">
                            <a:lnSpc>
                              <a:spcPct val="107000"/>
                            </a:lnSpc>
                            <a:spcBef>
                              <a:spcPts val="0"/>
                            </a:spcBef>
                            <a:spcAft>
                              <a:spcPts val="0"/>
                            </a:spcAft>
                          </a:pPr>
                          <a:r>
                            <a:rPr lang="en-US" sz="1600" dirty="0">
                              <a:effectLst/>
                            </a:rPr>
                            <a:t>Lýsing</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609A33"/>
                        </a:solidFill>
                      </a:tcPr>
                    </a:tc>
                    <a:tc>
                      <a:txBody>
                        <a:bodyPr/>
                        <a:lstStyle/>
                        <a:p>
                          <a:pPr marL="0" marR="0" algn="ctr">
                            <a:lnSpc>
                              <a:spcPct val="107000"/>
                            </a:lnSpc>
                            <a:spcBef>
                              <a:spcPts val="0"/>
                            </a:spcBef>
                            <a:spcAft>
                              <a:spcPts val="0"/>
                            </a:spcAft>
                          </a:pPr>
                          <a:r>
                            <a:rPr lang="en-US" sz="1600" dirty="0">
                              <a:effectLst/>
                            </a:rPr>
                            <a:t>Slá inn</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609A33"/>
                        </a:solidFill>
                      </a:tcPr>
                    </a:tc>
                    <a:tc gridSpan="2">
                      <a:txBody>
                        <a:bodyPr/>
                        <a:lstStyle/>
                        <a:p>
                          <a:pPr marL="0" marR="0" algn="ctr">
                            <a:lnSpc>
                              <a:spcPct val="107000"/>
                            </a:lnSpc>
                            <a:spcBef>
                              <a:spcPts val="0"/>
                            </a:spcBef>
                            <a:spcAft>
                              <a:spcPts val="0"/>
                            </a:spcAft>
                          </a:pPr>
                          <a:r>
                            <a:rPr lang="en-US" sz="1600" dirty="0">
                              <a:effectLst/>
                            </a:rPr>
                            <a:t>Skjár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2192" marR="142192" marT="71096" marB="71096">
                        <a:solidFill>
                          <a:srgbClr val="609A33"/>
                        </a:solidFill>
                      </a:tcPr>
                    </a:tc>
                    <a:tc hMerge="1">
                      <a:txBody>
                        <a:bodyPr/>
                        <a:lstStyle/>
                        <a:p>
                          <a:endParaRPr lang="en-US"/>
                        </a:p>
                      </a:txBody>
                      <a:tcPr/>
                    </a:tc>
                    <a:extLst>
                      <a:ext uri="{0D108BD9-81ED-4DB2-BD59-A6C34878D82A}">
                        <a16:rowId xmlns:a16="http://schemas.microsoft.com/office/drawing/2014/main" val="3153702324"/>
                      </a:ext>
                    </a:extLst>
                  </a:tr>
                  <a:tr h="241036">
                    <a:tc>
                      <a:txBody>
                        <a:bodyPr/>
                        <a:lstStyle/>
                        <a:p>
                          <a:pPr marL="0" marR="0" algn="ctr">
                            <a:lnSpc>
                              <a:spcPct val="107000"/>
                            </a:lnSpc>
                            <a:spcBef>
                              <a:spcPts val="0"/>
                            </a:spcBef>
                            <a:spcAft>
                              <a:spcPts val="0"/>
                            </a:spcAft>
                          </a:pPr>
                          <a:r>
                            <a:rPr lang="en-US" sz="1600" b="1" dirty="0">
                              <a:solidFill>
                                <a:schemeClr val="tx1"/>
                              </a:solidFill>
                              <a:effectLst/>
                            </a:rPr>
                            <a:t>1</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Hreinsa minni reiknivélar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CE/C</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solidFill>
                          <a:srgbClr val="D2DECD"/>
                        </a:solidFill>
                      </a:tcPr>
                    </a:tc>
                    <a:tc>
                      <a:txBody>
                        <a:bodyPr/>
                        <a:lstStyle/>
                        <a:p>
                          <a:pPr marL="0" marR="0" algn="r">
                            <a:lnSpc>
                              <a:spcPct val="107000"/>
                            </a:lnSpc>
                            <a:spcBef>
                              <a:spcPts val="0"/>
                            </a:spcBef>
                            <a:spcAft>
                              <a:spcPts val="0"/>
                            </a:spcAft>
                          </a:pPr>
                          <a:r>
                            <a:rPr lang="en-US" sz="1600" dirty="0">
                              <a:effectLst/>
                            </a:rPr>
                            <a:t>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extLst>
                      <a:ext uri="{0D108BD9-81ED-4DB2-BD59-A6C34878D82A}">
                        <a16:rowId xmlns:a16="http://schemas.microsoft.com/office/drawing/2014/main" val="890485304"/>
                      </a:ext>
                    </a:extLst>
                  </a:tr>
                  <a:tr h="241036">
                    <a:tc>
                      <a:txBody>
                        <a:bodyPr/>
                        <a:lstStyle/>
                        <a:p>
                          <a:pPr marL="0" marR="0" algn="ctr">
                            <a:lnSpc>
                              <a:spcPct val="107000"/>
                            </a:lnSpc>
                            <a:spcBef>
                              <a:spcPts val="0"/>
                            </a:spcBef>
                            <a:spcAft>
                              <a:spcPts val="0"/>
                            </a:spcAft>
                          </a:pPr>
                          <a:r>
                            <a:rPr lang="en-US" sz="1600" b="1" dirty="0">
                              <a:solidFill>
                                <a:schemeClr val="tx1"/>
                              </a:solidFill>
                              <a:effectLst/>
                            </a:rPr>
                            <a:t>2</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Sláið framtíðarvirði eða nafnvirði inn sem neikvæða tölu</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1000 +|- FV</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FV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EAEFE8"/>
                        </a:solidFill>
                      </a:tcPr>
                    </a:tc>
                    <a:tc>
                      <a:txBody>
                        <a:bodyPr/>
                        <a:lstStyle/>
                        <a:p>
                          <a:pPr marL="0" marR="0" algn="r">
                            <a:lnSpc>
                              <a:spcPct val="107000"/>
                            </a:lnSpc>
                            <a:spcBef>
                              <a:spcPts val="0"/>
                            </a:spcBef>
                            <a:spcAft>
                              <a:spcPts val="0"/>
                            </a:spcAft>
                          </a:pPr>
                          <a:r>
                            <a:rPr lang="en-US" sz="1600" dirty="0">
                              <a:effectLst/>
                            </a:rPr>
                            <a:t>-1,000.0000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extLst>
                      <a:ext uri="{0D108BD9-81ED-4DB2-BD59-A6C34878D82A}">
                        <a16:rowId xmlns:a16="http://schemas.microsoft.com/office/drawing/2014/main" val="1235164386"/>
                      </a:ext>
                    </a:extLst>
                  </a:tr>
                  <a:tr h="393596">
                    <a:tc>
                      <a:txBody>
                        <a:bodyPr/>
                        <a:lstStyle/>
                        <a:p>
                          <a:pPr marL="0" marR="0" algn="ctr">
                            <a:lnSpc>
                              <a:spcPct val="107000"/>
                            </a:lnSpc>
                            <a:spcBef>
                              <a:spcPts val="0"/>
                            </a:spcBef>
                            <a:spcAft>
                              <a:spcPts val="0"/>
                            </a:spcAft>
                          </a:pPr>
                          <a:r>
                            <a:rPr lang="en-US" sz="1600" b="1" dirty="0">
                              <a:solidFill>
                                <a:schemeClr val="tx1"/>
                              </a:solidFill>
                              <a:effectLst/>
                            </a:rPr>
                            <a:t>3</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Sláið inn vexti </a:t>
                          </a:r>
                          <a14:m>
                            <m:oMath xmlns:m="http://schemas.openxmlformats.org/officeDocument/2006/math">
                              <m:d>
                                <m:dPr>
                                  <m:ctrlPr>
                                    <a:rPr lang="en-US" sz="1600" i="1">
                                      <a:effectLst/>
                                      <a:latin typeface="Cambria Math" panose="02040503050406030204" pitchFamily="18" charset="0"/>
                                    </a:rPr>
                                  </m:ctrlPr>
                                </m:dPr>
                                <m:e>
                                  <m:f>
                                    <m:fPr>
                                      <m:ctrlPr>
                                        <a:rPr lang="en-US" sz="1600" i="1">
                                          <a:effectLst/>
                                          <a:latin typeface="Cambria Math" panose="02040503050406030204" pitchFamily="18" charset="0"/>
                                        </a:rPr>
                                      </m:ctrlPr>
                                    </m:fPr>
                                    <m:num>
                                      <m:r>
                                        <a:rPr lang="en-US" sz="1600">
                                          <a:effectLst/>
                                          <a:latin typeface="Cambria Math" panose="02040503050406030204" pitchFamily="18" charset="0"/>
                                        </a:rPr>
                                        <m:t>5</m:t>
                                      </m:r>
                                      <m:r>
                                        <a:rPr lang="en-US" sz="1900">
                                          <a:effectLst/>
                                          <a:latin typeface="Cambria Math" panose="02040503050406030204" pitchFamily="18" charset="0"/>
                                        </a:rPr>
                                        <m:t>% </m:t>
                                      </m:r>
                                      <m:r>
                                        <m:rPr>
                                          <m:sty m:val="p"/>
                                        </m:rPr>
                                        <a:rPr lang="en-US" sz="1600">
                                          <a:effectLst/>
                                          <a:latin typeface="Cambria Math" panose="02040503050406030204" pitchFamily="18" charset="0"/>
                                        </a:rPr>
                                        <m:t>annual</m:t>
                                      </m:r>
                                      <m:r>
                                        <a:rPr lang="en-US" sz="1600">
                                          <a:effectLst/>
                                          <a:latin typeface="Cambria Math" panose="02040503050406030204" pitchFamily="18" charset="0"/>
                                        </a:rPr>
                                        <m:t> </m:t>
                                      </m:r>
                                      <m:r>
                                        <m:rPr>
                                          <m:sty m:val="p"/>
                                        </m:rPr>
                                        <a:rPr lang="en-US" sz="1600">
                                          <a:effectLst/>
                                          <a:latin typeface="Cambria Math" panose="02040503050406030204" pitchFamily="18" charset="0"/>
                                        </a:rPr>
                                        <m:t>rate</m:t>
                                      </m:r>
                                    </m:num>
                                    <m:den>
                                      <m:r>
                                        <a:rPr lang="en-US" sz="1600">
                                          <a:effectLst/>
                                          <a:latin typeface="Cambria Math" panose="02040503050406030204" pitchFamily="18" charset="0"/>
                                        </a:rPr>
                                        <m:t>2</m:t>
                                      </m:r>
                                    </m:den>
                                  </m:f>
                                  <m:r>
                                    <a:rPr lang="en-US" sz="1600">
                                      <a:effectLst/>
                                      <a:latin typeface="Cambria Math" panose="02040503050406030204" pitchFamily="18" charset="0"/>
                                    </a:rPr>
                                    <m:t>=2.5% </m:t>
                                  </m:r>
                                  <m:r>
                                    <m:rPr>
                                      <m:sty m:val="p"/>
                                    </m:rPr>
                                    <a:rPr lang="en-US" sz="1600">
                                      <a:effectLst/>
                                      <a:latin typeface="Cambria Math" panose="02040503050406030204" pitchFamily="18" charset="0"/>
                                    </a:rPr>
                                    <m:t>semiannual</m:t>
                                  </m:r>
                                  <m:r>
                                    <a:rPr lang="en-US" sz="1600">
                                      <a:effectLst/>
                                      <a:latin typeface="Cambria Math" panose="02040503050406030204" pitchFamily="18" charset="0"/>
                                    </a:rPr>
                                    <m:t> </m:t>
                                  </m:r>
                                  <m:r>
                                    <m:rPr>
                                      <m:sty m:val="p"/>
                                    </m:rPr>
                                    <a:rPr lang="en-US" sz="1600">
                                      <a:effectLst/>
                                      <a:latin typeface="Cambria Math" panose="02040503050406030204" pitchFamily="18" charset="0"/>
                                    </a:rPr>
                                    <m:t>rate</m:t>
                                  </m:r>
                                </m:e>
                              </m:d>
                            </m:oMath>
                          </a14:m>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2.5 I/Y</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I/Y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solidFill>
                          <a:srgbClr val="D2DECD"/>
                        </a:solidFill>
                      </a:tcPr>
                    </a:tc>
                    <a:tc>
                      <a:txBody>
                        <a:bodyPr/>
                        <a:lstStyle/>
                        <a:p>
                          <a:pPr marL="0" marR="0" algn="r">
                            <a:lnSpc>
                              <a:spcPct val="107000"/>
                            </a:lnSpc>
                            <a:spcBef>
                              <a:spcPts val="0"/>
                            </a:spcBef>
                            <a:spcAft>
                              <a:spcPts val="0"/>
                            </a:spcAft>
                          </a:pPr>
                          <a:r>
                            <a:rPr lang="en-US" sz="1600" dirty="0">
                              <a:effectLst/>
                            </a:rPr>
                            <a:t>2.5000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extLst>
                      <a:ext uri="{0D108BD9-81ED-4DB2-BD59-A6C34878D82A}">
                        <a16:rowId xmlns:a16="http://schemas.microsoft.com/office/drawing/2014/main" val="1601936729"/>
                      </a:ext>
                    </a:extLst>
                  </a:tr>
                  <a:tr h="241036">
                    <a:tc>
                      <a:txBody>
                        <a:bodyPr/>
                        <a:lstStyle/>
                        <a:p>
                          <a:pPr marL="0" marR="0" algn="ctr">
                            <a:lnSpc>
                              <a:spcPct val="107000"/>
                            </a:lnSpc>
                            <a:spcBef>
                              <a:spcPts val="0"/>
                            </a:spcBef>
                            <a:spcAft>
                              <a:spcPts val="0"/>
                            </a:spcAft>
                          </a:pPr>
                          <a:r>
                            <a:rPr lang="en-US" sz="1600" b="1" dirty="0">
                              <a:solidFill>
                                <a:schemeClr val="tx1"/>
                              </a:solidFill>
                              <a:effectLst/>
                            </a:rPr>
                            <a:t>4</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Sláið inn fjölda tímabila (</a:t>
                          </a:r>
                          <a14:m>
                            <m:oMath xmlns:m="http://schemas.openxmlformats.org/officeDocument/2006/math">
                              <m:r>
                                <a:rPr lang="en-US" sz="1600">
                                  <a:effectLst/>
                                  <a:latin typeface="Cambria Math" panose="02040503050406030204" pitchFamily="18" charset="0"/>
                                </a:rPr>
                                <m:t>15 </m:t>
                              </m:r>
                              <m:r>
                                <m:rPr>
                                  <m:sty m:val="p"/>
                                </m:rPr>
                                <a:rPr lang="en-US" sz="1600">
                                  <a:effectLst/>
                                  <a:latin typeface="Cambria Math" panose="02040503050406030204" pitchFamily="18" charset="0"/>
                                </a:rPr>
                                <m:t>years</m:t>
                              </m:r>
                              <m:r>
                                <a:rPr lang="en-US" sz="1600">
                                  <a:effectLst/>
                                  <a:latin typeface="Cambria Math" panose="02040503050406030204" pitchFamily="18" charset="0"/>
                                </a:rPr>
                                <m:t>×2=30 </m:t>
                              </m:r>
                              <m:r>
                                <m:rPr>
                                  <m:sty m:val="p"/>
                                </m:rPr>
                                <a:rPr lang="en-US" sz="1600">
                                  <a:effectLst/>
                                  <a:latin typeface="Cambria Math" panose="02040503050406030204" pitchFamily="18" charset="0"/>
                                </a:rPr>
                                <m:t>semiannual</m:t>
                              </m:r>
                              <m:r>
                                <a:rPr lang="en-US" sz="1600">
                                  <a:effectLst/>
                                  <a:latin typeface="Cambria Math" panose="02040503050406030204" pitchFamily="18" charset="0"/>
                                </a:rPr>
                                <m:t> </m:t>
                              </m:r>
                              <m:r>
                                <m:rPr>
                                  <m:sty m:val="p"/>
                                </m:rPr>
                                <a:rPr lang="en-US" sz="1600">
                                  <a:effectLst/>
                                  <a:latin typeface="Cambria Math" panose="02040503050406030204" pitchFamily="18" charset="0"/>
                                </a:rPr>
                                <m:t>periods</m:t>
                              </m:r>
                            </m:oMath>
                          </a14:m>
                          <a:r>
                            <a:rPr lang="en-US" sz="1600" dirty="0">
                              <a:effectLst/>
                            </a:rPr>
                            <a: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30 N</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N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EAEFE8"/>
                        </a:solidFill>
                      </a:tcPr>
                    </a:tc>
                    <a:tc>
                      <a:txBody>
                        <a:bodyPr/>
                        <a:lstStyle/>
                        <a:p>
                          <a:pPr marL="0" marR="0" algn="r">
                            <a:lnSpc>
                              <a:spcPct val="107000"/>
                            </a:lnSpc>
                            <a:spcBef>
                              <a:spcPts val="0"/>
                            </a:spcBef>
                            <a:spcAft>
                              <a:spcPts val="0"/>
                            </a:spcAft>
                          </a:pPr>
                          <a:r>
                            <a:rPr lang="en-US" sz="1600" dirty="0">
                              <a:effectLst/>
                            </a:rPr>
                            <a:t>30.0000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extLst>
                      <a:ext uri="{0D108BD9-81ED-4DB2-BD59-A6C34878D82A}">
                        <a16:rowId xmlns:a16="http://schemas.microsoft.com/office/drawing/2014/main" val="1968970157"/>
                      </a:ext>
                    </a:extLst>
                  </a:tr>
                  <a:tr h="624956">
                    <a:tc>
                      <a:txBody>
                        <a:bodyPr/>
                        <a:lstStyle/>
                        <a:p>
                          <a:pPr marL="0" marR="0" algn="ctr">
                            <a:lnSpc>
                              <a:spcPct val="107000"/>
                            </a:lnSpc>
                            <a:spcBef>
                              <a:spcPts val="0"/>
                            </a:spcBef>
                            <a:spcAft>
                              <a:spcPts val="0"/>
                            </a:spcAft>
                          </a:pPr>
                          <a:r>
                            <a:rPr lang="en-US" sz="1600" b="1" dirty="0">
                              <a:solidFill>
                                <a:schemeClr val="tx1"/>
                              </a:solidFill>
                              <a:effectLst/>
                            </a:rPr>
                            <a:t>5</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Sláið inn vaxtamiðagreiðslu </a:t>
                          </a:r>
                          <a14:m>
                            <m:oMath xmlns:m="http://schemas.openxmlformats.org/officeDocument/2006/math">
                              <m:d>
                                <m:dPr>
                                  <m:ctrlPr>
                                    <a:rPr lang="en-US" sz="1600" i="1">
                                      <a:effectLst/>
                                      <a:latin typeface="Cambria Math" panose="02040503050406030204" pitchFamily="18" charset="0"/>
                                    </a:rPr>
                                  </m:ctrlPr>
                                </m:dPr>
                                <m:e>
                                  <m:f>
                                    <m:fPr>
                                      <m:ctrlPr>
                                        <a:rPr lang="en-US" sz="1600" i="1">
                                          <a:effectLst/>
                                          <a:latin typeface="Cambria Math" panose="02040503050406030204" pitchFamily="18" charset="0"/>
                                        </a:rPr>
                                      </m:ctrlPr>
                                    </m:fPr>
                                    <m:num>
                                      <m:r>
                                        <a:rPr lang="en-US" sz="1600">
                                          <a:effectLst/>
                                          <a:latin typeface="Cambria Math" panose="02040503050406030204" pitchFamily="18" charset="0"/>
                                        </a:rPr>
                                        <m:t>$1,000×4%</m:t>
                                      </m:r>
                                    </m:num>
                                    <m:den>
                                      <m:r>
                                        <a:rPr lang="en-US" sz="1600">
                                          <a:effectLst/>
                                          <a:latin typeface="Cambria Math" panose="02040503050406030204" pitchFamily="18" charset="0"/>
                                        </a:rPr>
                                        <m:t>2</m:t>
                                      </m:r>
                                    </m:den>
                                  </m:f>
                                  <m:r>
                                    <a:rPr lang="en-US" sz="1600">
                                      <a:effectLst/>
                                      <a:latin typeface="Cambria Math" panose="02040503050406030204" pitchFamily="18" charset="0"/>
                                    </a:rPr>
                                    <m:t>=$20</m:t>
                                  </m:r>
                                </m:e>
                              </m:d>
                            </m:oMath>
                          </a14:m>
                          <a:r>
                            <a:rPr lang="en-US" sz="1600" dirty="0">
                              <a:effectLst/>
                            </a:rPr>
                            <a:t> sem neikvæða tölu</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20 +|- PMT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PMT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D2DECD"/>
                        </a:solidFill>
                      </a:tcPr>
                    </a:tc>
                    <a:tc>
                      <a:txBody>
                        <a:bodyPr/>
                        <a:lstStyle/>
                        <a:p>
                          <a:pPr marL="0" marR="0" algn="r">
                            <a:lnSpc>
                              <a:spcPct val="107000"/>
                            </a:lnSpc>
                            <a:spcBef>
                              <a:spcPts val="0"/>
                            </a:spcBef>
                            <a:spcAft>
                              <a:spcPts val="0"/>
                            </a:spcAft>
                          </a:pPr>
                          <a:r>
                            <a:rPr lang="en-US" sz="1600" dirty="0">
                              <a:effectLst/>
                            </a:rPr>
                            <a:t>-20.0000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extLst>
                      <a:ext uri="{0D108BD9-81ED-4DB2-BD59-A6C34878D82A}">
                        <a16:rowId xmlns:a16="http://schemas.microsoft.com/office/drawing/2014/main" val="2347127576"/>
                      </a:ext>
                    </a:extLst>
                  </a:tr>
                  <a:tr h="241036">
                    <a:tc>
                      <a:txBody>
                        <a:bodyPr/>
                        <a:lstStyle/>
                        <a:p>
                          <a:pPr marL="0" marR="0" algn="ctr">
                            <a:lnSpc>
                              <a:spcPct val="107000"/>
                            </a:lnSpc>
                            <a:spcBef>
                              <a:spcPts val="0"/>
                            </a:spcBef>
                            <a:spcAft>
                              <a:spcPts val="0"/>
                            </a:spcAft>
                          </a:pPr>
                          <a:r>
                            <a:rPr lang="en-US" sz="1600" b="1" dirty="0">
                              <a:solidFill>
                                <a:schemeClr val="tx1"/>
                              </a:solidFill>
                              <a:effectLst/>
                            </a:rPr>
                            <a:t>6</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Reiknið núvirði eða verð</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CPT PV</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PV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EAEFE8"/>
                        </a:solidFill>
                      </a:tcPr>
                    </a:tc>
                    <a:tc>
                      <a:txBody>
                        <a:bodyPr/>
                        <a:lstStyle/>
                        <a:p>
                          <a:pPr marL="0" marR="0" algn="r">
                            <a:lnSpc>
                              <a:spcPct val="107000"/>
                            </a:lnSpc>
                            <a:spcBef>
                              <a:spcPts val="0"/>
                            </a:spcBef>
                            <a:spcAft>
                              <a:spcPts val="0"/>
                            </a:spcAft>
                          </a:pPr>
                          <a:r>
                            <a:rPr lang="en-US" sz="1600" dirty="0">
                              <a:effectLst/>
                            </a:rPr>
                            <a:t>895.3485</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extLst>
                      <a:ext uri="{0D108BD9-81ED-4DB2-BD59-A6C34878D82A}">
                        <a16:rowId xmlns:a16="http://schemas.microsoft.com/office/drawing/2014/main" val="1561379208"/>
                      </a:ext>
                    </a:extLst>
                  </a:tr>
                </a:tbl>
              </a:graphicData>
            </a:graphic>
          </p:graphicFrame>
        </mc:Choice>
        <mc:Fallback xmlns="">
          <p:graphicFrame>
            <p:nvGraphicFramePr>
              <p:cNvPr id="6" name="Table 5">
                <a:extLst>
                  <a:ext uri="{FF2B5EF4-FFF2-40B4-BE49-F238E27FC236}">
                    <a16:creationId xmlns:a16="http://schemas.microsoft.com/office/drawing/2014/main" id="{653C1EEE-0307-D04D-BE6B-D11F02776CBB}"/>
                  </a:ext>
                </a:extLst>
              </p:cNvPr>
              <p:cNvGraphicFramePr>
                <a:graphicFrameLocks noGrp="1"/>
              </p:cNvGraphicFramePr>
              <p:nvPr>
                <p:extLst>
                  <p:ext uri="{D42A27DB-BD31-4B8C-83A1-F6EECF244321}">
                    <p14:modId xmlns:p14="http://schemas.microsoft.com/office/powerpoint/2010/main" val="2013828126"/>
                  </p:ext>
                </p:extLst>
              </p:nvPr>
            </p:nvGraphicFramePr>
            <p:xfrm>
              <a:off x="838201" y="3126079"/>
              <a:ext cx="9526883" cy="2819416"/>
            </p:xfrm>
            <a:graphic>
              <a:graphicData uri="http://schemas.openxmlformats.org/drawingml/2006/table">
                <a:tbl>
                  <a:tblPr firstRow="1" firstCol="1" bandRow="1">
                    <a:tableStyleId>{5C22544A-7EE6-4342-B048-85BDC9FD1C3A}</a:tableStyleId>
                  </a:tblPr>
                  <a:tblGrid>
                    <a:gridCol w="995346">
                      <a:extLst>
                        <a:ext uri="{9D8B030D-6E8A-4147-A177-3AD203B41FA5}">
                          <a16:colId xmlns:a16="http://schemas.microsoft.com/office/drawing/2014/main" val="3434796745"/>
                        </a:ext>
                      </a:extLst>
                    </a:gridCol>
                    <a:gridCol w="5065600">
                      <a:extLst>
                        <a:ext uri="{9D8B030D-6E8A-4147-A177-3AD203B41FA5}">
                          <a16:colId xmlns:a16="http://schemas.microsoft.com/office/drawing/2014/main" val="795970583"/>
                        </a:ext>
                      </a:extLst>
                    </a:gridCol>
                    <a:gridCol w="1333053">
                      <a:extLst>
                        <a:ext uri="{9D8B030D-6E8A-4147-A177-3AD203B41FA5}">
                          <a16:colId xmlns:a16="http://schemas.microsoft.com/office/drawing/2014/main" val="1603844579"/>
                        </a:ext>
                      </a:extLst>
                    </a:gridCol>
                    <a:gridCol w="888702">
                      <a:extLst>
                        <a:ext uri="{9D8B030D-6E8A-4147-A177-3AD203B41FA5}">
                          <a16:colId xmlns:a16="http://schemas.microsoft.com/office/drawing/2014/main" val="489166487"/>
                        </a:ext>
                      </a:extLst>
                    </a:gridCol>
                    <a:gridCol w="1244182">
                      <a:extLst>
                        <a:ext uri="{9D8B030D-6E8A-4147-A177-3AD203B41FA5}">
                          <a16:colId xmlns:a16="http://schemas.microsoft.com/office/drawing/2014/main" val="791271897"/>
                        </a:ext>
                      </a:extLst>
                    </a:gridCol>
                  </a:tblGrid>
                  <a:tr h="390223">
                    <a:tc>
                      <a:txBody>
                        <a:bodyPr/>
                        <a:lstStyle/>
                        <a:p>
                          <a:pPr marL="0" marR="0" algn="ctr">
                            <a:lnSpc>
                              <a:spcPct val="107000"/>
                            </a:lnSpc>
                            <a:spcBef>
                              <a:spcPts val="0"/>
                            </a:spcBef>
                            <a:spcAft>
                              <a:spcPts val="0"/>
                            </a:spcAft>
                          </a:pPr>
                          <a:r>
                            <a:rPr lang="en-US" sz="1600" dirty="0">
                              <a:effectLst/>
                            </a:rPr>
                            <a:t>Step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609A33"/>
                        </a:solidFill>
                      </a:tcPr>
                    </a:tc>
                    <a:tc>
                      <a:txBody>
                        <a:bodyPr/>
                        <a:lstStyle/>
                        <a:p>
                          <a:pPr marL="0" marR="0" algn="ctr">
                            <a:lnSpc>
                              <a:spcPct val="107000"/>
                            </a:lnSpc>
                            <a:spcBef>
                              <a:spcPts val="0"/>
                            </a:spcBef>
                            <a:spcAft>
                              <a:spcPts val="0"/>
                            </a:spcAft>
                          </a:pPr>
                          <a:r>
                            <a:rPr lang="en-US" sz="1600" dirty="0">
                              <a:effectLst/>
                            </a:rPr>
                            <a:t>Description</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609A33"/>
                        </a:solidFill>
                      </a:tcPr>
                    </a:tc>
                    <a:tc>
                      <a:txBody>
                        <a:bodyPr/>
                        <a:lstStyle/>
                        <a:p>
                          <a:pPr marL="0" marR="0" algn="ctr">
                            <a:lnSpc>
                              <a:spcPct val="107000"/>
                            </a:lnSpc>
                            <a:spcBef>
                              <a:spcPts val="0"/>
                            </a:spcBef>
                            <a:spcAft>
                              <a:spcPts val="0"/>
                            </a:spcAft>
                          </a:pPr>
                          <a:r>
                            <a:rPr lang="en-US" sz="1600" dirty="0">
                              <a:effectLst/>
                            </a:rPr>
                            <a:t>Enter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609A33"/>
                        </a:solidFill>
                      </a:tcPr>
                    </a:tc>
                    <a:tc gridSpan="2">
                      <a:txBody>
                        <a:bodyPr/>
                        <a:lstStyle/>
                        <a:p>
                          <a:pPr marL="0" marR="0" algn="ctr">
                            <a:lnSpc>
                              <a:spcPct val="107000"/>
                            </a:lnSpc>
                            <a:spcBef>
                              <a:spcPts val="0"/>
                            </a:spcBef>
                            <a:spcAft>
                              <a:spcPts val="0"/>
                            </a:spcAft>
                          </a:pPr>
                          <a:r>
                            <a:rPr lang="en-US" sz="1600" dirty="0">
                              <a:effectLst/>
                            </a:rPr>
                            <a:t>Display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42192" marR="142192" marT="71096" marB="71096">
                        <a:solidFill>
                          <a:srgbClr val="609A33"/>
                        </a:solidFill>
                      </a:tcPr>
                    </a:tc>
                    <a:tc hMerge="1">
                      <a:txBody>
                        <a:bodyPr/>
                        <a:lstStyle/>
                        <a:p>
                          <a:endParaRPr lang="en-US"/>
                        </a:p>
                      </a:txBody>
                      <a:tcPr/>
                    </a:tc>
                    <a:extLst>
                      <a:ext uri="{0D108BD9-81ED-4DB2-BD59-A6C34878D82A}">
                        <a16:rowId xmlns:a16="http://schemas.microsoft.com/office/drawing/2014/main" val="3153702324"/>
                      </a:ext>
                    </a:extLst>
                  </a:tr>
                  <a:tr h="248031">
                    <a:tc>
                      <a:txBody>
                        <a:bodyPr/>
                        <a:lstStyle/>
                        <a:p>
                          <a:pPr marL="0" marR="0" algn="ctr">
                            <a:lnSpc>
                              <a:spcPct val="107000"/>
                            </a:lnSpc>
                            <a:spcBef>
                              <a:spcPts val="0"/>
                            </a:spcBef>
                            <a:spcAft>
                              <a:spcPts val="0"/>
                            </a:spcAft>
                          </a:pPr>
                          <a:r>
                            <a:rPr lang="en-US" sz="1600" b="1" dirty="0">
                              <a:solidFill>
                                <a:schemeClr val="tx1"/>
                              </a:solidFill>
                              <a:effectLst/>
                            </a:rPr>
                            <a:t>1</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Clear calculator register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CE/C</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solidFill>
                          <a:srgbClr val="D2DECD"/>
                        </a:solidFill>
                      </a:tcPr>
                    </a:tc>
                    <a:tc>
                      <a:txBody>
                        <a:bodyPr/>
                        <a:lstStyle/>
                        <a:p>
                          <a:pPr marL="0" marR="0" algn="r">
                            <a:lnSpc>
                              <a:spcPct val="107000"/>
                            </a:lnSpc>
                            <a:spcBef>
                              <a:spcPts val="0"/>
                            </a:spcBef>
                            <a:spcAft>
                              <a:spcPts val="0"/>
                            </a:spcAft>
                          </a:pPr>
                          <a:r>
                            <a:rPr lang="en-US" sz="1600" dirty="0">
                              <a:effectLst/>
                            </a:rPr>
                            <a:t>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extLst>
                      <a:ext uri="{0D108BD9-81ED-4DB2-BD59-A6C34878D82A}">
                        <a16:rowId xmlns:a16="http://schemas.microsoft.com/office/drawing/2014/main" val="890485304"/>
                      </a:ext>
                    </a:extLst>
                  </a:tr>
                  <a:tr h="248031">
                    <a:tc>
                      <a:txBody>
                        <a:bodyPr/>
                        <a:lstStyle/>
                        <a:p>
                          <a:pPr marL="0" marR="0" algn="ctr">
                            <a:lnSpc>
                              <a:spcPct val="107000"/>
                            </a:lnSpc>
                            <a:spcBef>
                              <a:spcPts val="0"/>
                            </a:spcBef>
                            <a:spcAft>
                              <a:spcPts val="0"/>
                            </a:spcAft>
                          </a:pPr>
                          <a:r>
                            <a:rPr lang="en-US" sz="1600" b="1" dirty="0">
                              <a:solidFill>
                                <a:schemeClr val="tx1"/>
                              </a:solidFill>
                              <a:effectLst/>
                            </a:rPr>
                            <a:t>2</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Enter future or par value as a negative amount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1000 +|- FV</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FV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EAEFE8"/>
                        </a:solidFill>
                      </a:tcPr>
                    </a:tc>
                    <a:tc>
                      <a:txBody>
                        <a:bodyPr/>
                        <a:lstStyle/>
                        <a:p>
                          <a:pPr marL="0" marR="0" algn="r">
                            <a:lnSpc>
                              <a:spcPct val="107000"/>
                            </a:lnSpc>
                            <a:spcBef>
                              <a:spcPts val="0"/>
                            </a:spcBef>
                            <a:spcAft>
                              <a:spcPts val="0"/>
                            </a:spcAft>
                          </a:pPr>
                          <a:r>
                            <a:rPr lang="en-US" sz="1600" dirty="0">
                              <a:effectLst/>
                            </a:rPr>
                            <a:t>-1,000.0000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extLst>
                      <a:ext uri="{0D108BD9-81ED-4DB2-BD59-A6C34878D82A}">
                        <a16:rowId xmlns:a16="http://schemas.microsoft.com/office/drawing/2014/main" val="1235164386"/>
                      </a:ext>
                    </a:extLst>
                  </a:tr>
                  <a:tr h="794068">
                    <a:tc>
                      <a:txBody>
                        <a:bodyPr/>
                        <a:lstStyle/>
                        <a:p>
                          <a:pPr marL="0" marR="0" algn="ctr">
                            <a:lnSpc>
                              <a:spcPct val="107000"/>
                            </a:lnSpc>
                            <a:spcBef>
                              <a:spcPts val="0"/>
                            </a:spcBef>
                            <a:spcAft>
                              <a:spcPts val="0"/>
                            </a:spcAft>
                          </a:pPr>
                          <a:r>
                            <a:rPr lang="en-US" sz="1600" b="1" dirty="0">
                              <a:solidFill>
                                <a:schemeClr val="tx1"/>
                              </a:solidFill>
                              <a:effectLst/>
                            </a:rPr>
                            <a:t>3</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endParaRPr lang="en-US"/>
                        </a:p>
                      </a:txBody>
                      <a:tcPr marL="106644" marR="106644" marT="0" marB="0" anchor="b">
                        <a:blipFill>
                          <a:blip r:embed="rId2"/>
                          <a:stretch>
                            <a:fillRect l="-19712" t="-112214" r="-68870" b="-158015"/>
                          </a:stretch>
                        </a:blipFill>
                      </a:tcPr>
                    </a:tc>
                    <a:tc>
                      <a:txBody>
                        <a:bodyPr/>
                        <a:lstStyle/>
                        <a:p>
                          <a:pPr marL="0" marR="0">
                            <a:lnSpc>
                              <a:spcPct val="107000"/>
                            </a:lnSpc>
                            <a:spcBef>
                              <a:spcPts val="0"/>
                            </a:spcBef>
                            <a:spcAft>
                              <a:spcPts val="0"/>
                            </a:spcAft>
                          </a:pPr>
                          <a:r>
                            <a:rPr lang="en-US" sz="1600" dirty="0">
                              <a:effectLst/>
                            </a:rPr>
                            <a:t>2.5 I/Y</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I/Y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solidFill>
                          <a:srgbClr val="D2DECD"/>
                        </a:solidFill>
                      </a:tcPr>
                    </a:tc>
                    <a:tc>
                      <a:txBody>
                        <a:bodyPr/>
                        <a:lstStyle/>
                        <a:p>
                          <a:pPr marL="0" marR="0" algn="r">
                            <a:lnSpc>
                              <a:spcPct val="107000"/>
                            </a:lnSpc>
                            <a:spcBef>
                              <a:spcPts val="0"/>
                            </a:spcBef>
                            <a:spcAft>
                              <a:spcPts val="0"/>
                            </a:spcAft>
                          </a:pPr>
                          <a:r>
                            <a:rPr lang="en-US" sz="1600" dirty="0">
                              <a:effectLst/>
                            </a:rPr>
                            <a:t>2.5000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extLst>
                      <a:ext uri="{0D108BD9-81ED-4DB2-BD59-A6C34878D82A}">
                        <a16:rowId xmlns:a16="http://schemas.microsoft.com/office/drawing/2014/main" val="1601936729"/>
                      </a:ext>
                    </a:extLst>
                  </a:tr>
                  <a:tr h="248031">
                    <a:tc>
                      <a:txBody>
                        <a:bodyPr/>
                        <a:lstStyle/>
                        <a:p>
                          <a:pPr marL="0" marR="0" algn="ctr">
                            <a:lnSpc>
                              <a:spcPct val="107000"/>
                            </a:lnSpc>
                            <a:spcBef>
                              <a:spcPts val="0"/>
                            </a:spcBef>
                            <a:spcAft>
                              <a:spcPts val="0"/>
                            </a:spcAft>
                          </a:pPr>
                          <a:r>
                            <a:rPr lang="en-US" sz="1600" b="1" dirty="0">
                              <a:solidFill>
                                <a:schemeClr val="tx1"/>
                              </a:solidFill>
                              <a:effectLst/>
                            </a:rPr>
                            <a:t>4</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endParaRPr lang="en-US"/>
                        </a:p>
                      </a:txBody>
                      <a:tcPr marL="106644" marR="106644" marT="0" marB="0" anchor="b">
                        <a:blipFill>
                          <a:blip r:embed="rId2"/>
                          <a:stretch>
                            <a:fillRect l="-19712" t="-695000" r="-68870" b="-417500"/>
                          </a:stretch>
                        </a:blipFill>
                      </a:tcPr>
                    </a:tc>
                    <a:tc>
                      <a:txBody>
                        <a:bodyPr/>
                        <a:lstStyle/>
                        <a:p>
                          <a:pPr marL="0" marR="0">
                            <a:lnSpc>
                              <a:spcPct val="107000"/>
                            </a:lnSpc>
                            <a:spcBef>
                              <a:spcPts val="0"/>
                            </a:spcBef>
                            <a:spcAft>
                              <a:spcPts val="0"/>
                            </a:spcAft>
                          </a:pPr>
                          <a:r>
                            <a:rPr lang="en-US" sz="1600" dirty="0">
                              <a:effectLst/>
                            </a:rPr>
                            <a:t>30 N</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N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EAEFE8"/>
                        </a:solidFill>
                      </a:tcPr>
                    </a:tc>
                    <a:tc>
                      <a:txBody>
                        <a:bodyPr/>
                        <a:lstStyle/>
                        <a:p>
                          <a:pPr marL="0" marR="0" algn="r">
                            <a:lnSpc>
                              <a:spcPct val="107000"/>
                            </a:lnSpc>
                            <a:spcBef>
                              <a:spcPts val="0"/>
                            </a:spcBef>
                            <a:spcAft>
                              <a:spcPts val="0"/>
                            </a:spcAft>
                          </a:pPr>
                          <a:r>
                            <a:rPr lang="en-US" sz="1600" dirty="0">
                              <a:effectLst/>
                            </a:rPr>
                            <a:t>30.0000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extLst>
                      <a:ext uri="{0D108BD9-81ED-4DB2-BD59-A6C34878D82A}">
                        <a16:rowId xmlns:a16="http://schemas.microsoft.com/office/drawing/2014/main" val="1968970157"/>
                      </a:ext>
                    </a:extLst>
                  </a:tr>
                  <a:tr h="643001">
                    <a:tc>
                      <a:txBody>
                        <a:bodyPr/>
                        <a:lstStyle/>
                        <a:p>
                          <a:pPr marL="0" marR="0" algn="ctr">
                            <a:lnSpc>
                              <a:spcPct val="107000"/>
                            </a:lnSpc>
                            <a:spcBef>
                              <a:spcPts val="0"/>
                            </a:spcBef>
                            <a:spcAft>
                              <a:spcPts val="0"/>
                            </a:spcAft>
                          </a:pPr>
                          <a:r>
                            <a:rPr lang="en-US" sz="1600" b="1" dirty="0">
                              <a:solidFill>
                                <a:schemeClr val="tx1"/>
                              </a:solidFill>
                              <a:effectLst/>
                            </a:rPr>
                            <a:t>5</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endParaRPr lang="en-US"/>
                        </a:p>
                      </a:txBody>
                      <a:tcPr marL="106644" marR="106644" marT="0" marB="0" anchor="b">
                        <a:blipFill>
                          <a:blip r:embed="rId2"/>
                          <a:stretch>
                            <a:fillRect l="-19712" t="-300000" r="-68870" b="-57547"/>
                          </a:stretch>
                        </a:blipFill>
                      </a:tcPr>
                    </a:tc>
                    <a:tc>
                      <a:txBody>
                        <a:bodyPr/>
                        <a:lstStyle/>
                        <a:p>
                          <a:pPr marL="0" marR="0">
                            <a:lnSpc>
                              <a:spcPct val="107000"/>
                            </a:lnSpc>
                            <a:spcBef>
                              <a:spcPts val="0"/>
                            </a:spcBef>
                            <a:spcAft>
                              <a:spcPts val="0"/>
                            </a:spcAft>
                          </a:pPr>
                          <a:r>
                            <a:rPr lang="en-US" sz="1600" dirty="0">
                              <a:effectLst/>
                            </a:rPr>
                            <a:t>20 +|- PMT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tc>
                      <a:txBody>
                        <a:bodyPr/>
                        <a:lstStyle/>
                        <a:p>
                          <a:pPr marL="0" marR="0">
                            <a:lnSpc>
                              <a:spcPct val="107000"/>
                            </a:lnSpc>
                            <a:spcBef>
                              <a:spcPts val="0"/>
                            </a:spcBef>
                            <a:spcAft>
                              <a:spcPts val="0"/>
                            </a:spcAft>
                          </a:pPr>
                          <a:r>
                            <a:rPr lang="en-US" sz="1600" dirty="0">
                              <a:effectLst/>
                            </a:rPr>
                            <a:t>PMT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D2DECD"/>
                        </a:solidFill>
                      </a:tcPr>
                    </a:tc>
                    <a:tc>
                      <a:txBody>
                        <a:bodyPr/>
                        <a:lstStyle/>
                        <a:p>
                          <a:pPr marL="0" marR="0" algn="r">
                            <a:lnSpc>
                              <a:spcPct val="107000"/>
                            </a:lnSpc>
                            <a:spcBef>
                              <a:spcPts val="0"/>
                            </a:spcBef>
                            <a:spcAft>
                              <a:spcPts val="0"/>
                            </a:spcAft>
                          </a:pPr>
                          <a:r>
                            <a:rPr lang="en-US" sz="1600" dirty="0">
                              <a:effectLst/>
                            </a:rPr>
                            <a:t>-20.0000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D2DECD"/>
                        </a:solidFill>
                      </a:tcPr>
                    </a:tc>
                    <a:extLst>
                      <a:ext uri="{0D108BD9-81ED-4DB2-BD59-A6C34878D82A}">
                        <a16:rowId xmlns:a16="http://schemas.microsoft.com/office/drawing/2014/main" val="2347127576"/>
                      </a:ext>
                    </a:extLst>
                  </a:tr>
                  <a:tr h="248031">
                    <a:tc>
                      <a:txBody>
                        <a:bodyPr/>
                        <a:lstStyle/>
                        <a:p>
                          <a:pPr marL="0" marR="0" algn="ctr">
                            <a:lnSpc>
                              <a:spcPct val="107000"/>
                            </a:lnSpc>
                            <a:spcBef>
                              <a:spcPts val="0"/>
                            </a:spcBef>
                            <a:spcAft>
                              <a:spcPts val="0"/>
                            </a:spcAft>
                          </a:pPr>
                          <a:r>
                            <a:rPr lang="en-US" sz="1600" b="1" dirty="0">
                              <a:solidFill>
                                <a:schemeClr val="tx1"/>
                              </a:solidFill>
                              <a:effectLst/>
                            </a:rPr>
                            <a:t>6</a:t>
                          </a:r>
                          <a:endParaRPr lang="en-US" sz="19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Compute present value or price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CPT PV</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tc>
                      <a:txBody>
                        <a:bodyPr/>
                        <a:lstStyle/>
                        <a:p>
                          <a:pPr marL="0" marR="0">
                            <a:lnSpc>
                              <a:spcPct val="107000"/>
                            </a:lnSpc>
                            <a:spcBef>
                              <a:spcPts val="0"/>
                            </a:spcBef>
                            <a:spcAft>
                              <a:spcPts val="0"/>
                            </a:spcAft>
                          </a:pPr>
                          <a:r>
                            <a:rPr lang="en-US" sz="1600" dirty="0">
                              <a:effectLst/>
                            </a:rPr>
                            <a:t>PV =</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ctr">
                        <a:solidFill>
                          <a:srgbClr val="EAEFE8"/>
                        </a:solidFill>
                      </a:tcPr>
                    </a:tc>
                    <a:tc>
                      <a:txBody>
                        <a:bodyPr/>
                        <a:lstStyle/>
                        <a:p>
                          <a:pPr marL="0" marR="0" algn="r">
                            <a:lnSpc>
                              <a:spcPct val="107000"/>
                            </a:lnSpc>
                            <a:spcBef>
                              <a:spcPts val="0"/>
                            </a:spcBef>
                            <a:spcAft>
                              <a:spcPts val="0"/>
                            </a:spcAft>
                          </a:pPr>
                          <a:r>
                            <a:rPr lang="en-US" sz="1600" dirty="0">
                              <a:effectLst/>
                            </a:rPr>
                            <a:t>895.3485</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06644" marR="106644" marT="0" marB="0" anchor="b">
                        <a:solidFill>
                          <a:srgbClr val="EAEFE8"/>
                        </a:solidFill>
                      </a:tcPr>
                    </a:tc>
                    <a:extLst>
                      <a:ext uri="{0D108BD9-81ED-4DB2-BD59-A6C34878D82A}">
                        <a16:rowId xmlns:a16="http://schemas.microsoft.com/office/drawing/2014/main" val="1561379208"/>
                      </a:ext>
                    </a:extLst>
                  </a:tr>
                </a:tbl>
              </a:graphicData>
            </a:graphic>
          </p:graphicFrame>
        </mc:Fallback>
      </mc:AlternateContent>
      <p:sp>
        <p:nvSpPr>
          <p:cNvPr id="7" name="TextBox 6">
            <a:extLst>
              <a:ext uri="{FF2B5EF4-FFF2-40B4-BE49-F238E27FC236}">
                <a16:creationId xmlns:a16="http://schemas.microsoft.com/office/drawing/2014/main" id="{138AADA9-9E58-9D48-8063-3F504284678F}"/>
              </a:ext>
            </a:extLst>
          </p:cNvPr>
          <p:cNvSpPr txBox="1"/>
          <p:nvPr/>
        </p:nvSpPr>
        <p:spPr>
          <a:xfrm>
            <a:off x="838200" y="6012582"/>
            <a:ext cx="4369177" cy="615553"/>
          </a:xfrm>
          <a:prstGeom prst="rect">
            <a:avLst/>
          </a:prstGeom>
          <a:noFill/>
        </p:spPr>
        <p:txBody>
          <a:bodyPr wrap="square" rtlCol="0">
            <a:spAutoFit/>
          </a:bodyPr>
          <a:lstStyle/>
          <a:p>
            <a:r>
              <a:rPr lang="en-US" sz="1600" b="1" dirty="0"/>
              <a:t>Tafla 10.3 </a:t>
            </a:r>
            <a:r>
              <a:rPr lang="en-US" sz="1600" dirty="0"/>
              <a:t>Skref við verðmat skuldabréfa með fjármálareikni</a:t>
            </a:r>
          </a:p>
          <a:p>
            <a:endParaRPr lang="en-US" dirty="0"/>
          </a:p>
        </p:txBody>
      </p:sp>
    </p:spTree>
    <p:extLst>
      <p:ext uri="{BB962C8B-B14F-4D97-AF65-F5344CB8AC3E}">
        <p14:creationId xmlns:p14="http://schemas.microsoft.com/office/powerpoint/2010/main" val="3523218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10.2 Námsmarkmið 5: Reikna ávöxtunarkröfu skuldabréfa.</a:t>
            </a:r>
          </a:p>
        </p:txBody>
      </p:sp>
      <p:sp>
        <p:nvSpPr>
          <p:cNvPr id="3" name="Content Placeholder 2"/>
          <p:cNvSpPr>
            <a:spLocks noGrp="1"/>
          </p:cNvSpPr>
          <p:nvPr>
            <p:ph sz="quarter" idx="12"/>
          </p:nvPr>
        </p:nvSpPr>
        <p:spPr>
          <a:xfrm>
            <a:off x="838200" y="1011383"/>
            <a:ext cx="10703012" cy="3255818"/>
          </a:xfrm>
        </p:spPr>
        <p:txBody>
          <a:bodyPr>
            <a:normAutofit fontScale="92500" lnSpcReduction="20000"/>
          </a:bodyPr>
          <a:lstStyle/>
          <a:p>
            <a:pPr marL="0" indent="0" fontAlgn="base">
              <a:buNone/>
            </a:pPr>
            <a:r>
              <a:rPr lang="en-US" sz="3000" dirty="0"/>
              <a:t>Tengsl </a:t>
            </a:r>
            <a:r>
              <a:rPr lang="en-US" sz="3000" b="1" dirty="0"/>
              <a:t>ávöxtunarkröfu til gjalddaga (YTM) </a:t>
            </a:r>
            <a:r>
              <a:rPr lang="en-US" sz="3000" dirty="0"/>
              <a:t>og vaxtamiðavaxta við verð skuldabréfa:</a:t>
            </a:r>
          </a:p>
          <a:p>
            <a:pPr marL="463550" indent="-220663" fontAlgn="base"/>
            <a:r>
              <a:rPr lang="en-US" sz="2600" dirty="0"/>
              <a:t>Virði eða verð skuldabréfs ræðst beint af ávöxtunarkröfu þess til gjalddaga og vaxtamiðavöxtum.</a:t>
            </a:r>
          </a:p>
          <a:p>
            <a:pPr marL="463550" lvl="0" indent="-220663" fontAlgn="base"/>
            <a:r>
              <a:rPr lang="en-US" sz="2600" dirty="0"/>
              <a:t>Þegar vaxtamiðavextir skuldabréfs eru hærri en ávöxtunarkrafan til gjalddaga selst skuldabréfið á yfirverði miðað við nafnvirði. </a:t>
            </a:r>
          </a:p>
          <a:p>
            <a:pPr marL="463550" lvl="0" indent="-220663" fontAlgn="base"/>
            <a:r>
              <a:rPr lang="en-US" sz="2600" dirty="0"/>
              <a:t>Þegar vaxtamiðavextir eru lægri en ávöxtunarkrafan til gjalddaga selst skuldabréfið á undirverði, það er undir nafnvirði.</a:t>
            </a:r>
          </a:p>
          <a:p>
            <a:pPr marL="463550" lvl="0" indent="-220663" fontAlgn="base"/>
            <a:r>
              <a:rPr lang="en-US" sz="2600" dirty="0"/>
              <a:t>Þegar vaxtamiðavextir og ávöxtunarkrafa til gjalddaga eru jafnhá selst skuldabréfið á nafnvirði. </a:t>
            </a:r>
          </a:p>
        </p:txBody>
      </p:sp>
      <p:sp>
        <p:nvSpPr>
          <p:cNvPr id="4" name="Content Placeholder 3"/>
          <p:cNvSpPr>
            <a:spLocks noGrp="1"/>
          </p:cNvSpPr>
          <p:nvPr>
            <p:ph sz="quarter" idx="13"/>
          </p:nvPr>
        </p:nvSpPr>
        <p:spPr>
          <a:xfrm>
            <a:off x="838200" y="4151871"/>
            <a:ext cx="10515600" cy="2341004"/>
          </a:xfrm>
        </p:spPr>
        <p:txBody>
          <a:bodyPr>
            <a:normAutofit/>
          </a:bodyPr>
          <a:lstStyle/>
          <a:p>
            <a:r>
              <a:rPr lang="en-US" sz="2400" dirty="0"/>
              <a:t>Líta má á ávöxtunarkröfu til gjalddaga (YTM) á tvo vegu: 1) sem stærð í jöfnu skuldabréfsins og 2) sem ávöxtunarkröfu sem markaðurinn ákvarðar.</a:t>
            </a:r>
          </a:p>
          <a:p>
            <a:pPr marL="487363" indent="-255588">
              <a:buFont typeface="Arial" panose="020B0604020202020204" pitchFamily="34" charset="0"/>
              <a:buChar char="•"/>
            </a:pPr>
            <a:r>
              <a:rPr lang="en-US" sz="2400" dirty="0"/>
              <a:t>Afvöxtunarvextirnir sem beitt er á vaxtamiðagreiðslur og nafnvirði skuldabréfsins á gjalddaga þannig að núvirði þeirra jafngildi verði skuldabréfsins</a:t>
            </a:r>
          </a:p>
          <a:p>
            <a:pPr marL="487363" indent="-255588">
              <a:buFont typeface="Arial" panose="020B0604020202020204" pitchFamily="34" charset="0"/>
              <a:buChar char="•"/>
            </a:pPr>
            <a:r>
              <a:rPr lang="en-US" sz="2400" dirty="0"/>
              <a:t>Sú ávöxtunarkrafa sem fæst á markaði fyrir sambærileg skuldaskjöl, einkum með tilliti til lánshæfismats og gjalddaga</a:t>
            </a:r>
          </a:p>
        </p:txBody>
      </p:sp>
    </p:spTree>
    <p:extLst>
      <p:ext uri="{BB962C8B-B14F-4D97-AF65-F5344CB8AC3E}">
        <p14:creationId xmlns:p14="http://schemas.microsoft.com/office/powerpoint/2010/main" val="330816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775357" cy="619895"/>
          </a:xfrm>
        </p:spPr>
        <p:txBody>
          <a:bodyPr>
            <a:noAutofit/>
          </a:bodyPr>
          <a:lstStyle/>
          <a:p>
            <a:r>
              <a:rPr lang="en-US" dirty="0"/>
              <a:t>10.3 Námsmarkmið 1: Nota vaxtarófið til að sýna tímaróf vaxta.</a:t>
            </a:r>
          </a:p>
        </p:txBody>
      </p:sp>
      <p:sp>
        <p:nvSpPr>
          <p:cNvPr id="3" name="Content Placeholder 2"/>
          <p:cNvSpPr>
            <a:spLocks noGrp="1"/>
          </p:cNvSpPr>
          <p:nvPr>
            <p:ph sz="quarter" idx="12"/>
          </p:nvPr>
        </p:nvSpPr>
        <p:spPr>
          <a:xfrm>
            <a:off x="825843" y="1256369"/>
            <a:ext cx="10515600" cy="955493"/>
          </a:xfrm>
        </p:spPr>
        <p:txBody>
          <a:bodyPr>
            <a:normAutofit/>
          </a:bodyPr>
          <a:lstStyle/>
          <a:p>
            <a:pPr marL="0" indent="0">
              <a:buNone/>
            </a:pPr>
            <a:r>
              <a:rPr lang="en-US" dirty="0"/>
              <a:t>Þegar ávöxtunarkrafa er teiknuð upp eftir samsvarandi tíma til gjalddaga nefnist línan sem myndast </a:t>
            </a:r>
            <a:r>
              <a:rPr lang="en-US" b="1" dirty="0"/>
              <a:t>vaxtaróf</a:t>
            </a:r>
            <a:r>
              <a:rPr lang="en-US" dirty="0"/>
              <a:t>. </a:t>
            </a:r>
          </a:p>
        </p:txBody>
      </p:sp>
      <p:sp>
        <p:nvSpPr>
          <p:cNvPr id="6" name="TextBox 5">
            <a:extLst>
              <a:ext uri="{FF2B5EF4-FFF2-40B4-BE49-F238E27FC236}">
                <a16:creationId xmlns:a16="http://schemas.microsoft.com/office/drawing/2014/main" id="{A6842C76-9F0A-2840-BEBF-1254794C1564}"/>
              </a:ext>
            </a:extLst>
          </p:cNvPr>
          <p:cNvSpPr txBox="1"/>
          <p:nvPr/>
        </p:nvSpPr>
        <p:spPr>
          <a:xfrm>
            <a:off x="671383" y="2395104"/>
            <a:ext cx="6236044" cy="4493538"/>
          </a:xfrm>
          <a:prstGeom prst="rect">
            <a:avLst/>
          </a:prstGeom>
          <a:noFill/>
        </p:spPr>
        <p:txBody>
          <a:bodyPr wrap="square" rtlCol="0">
            <a:spAutoFit/>
          </a:bodyPr>
          <a:lstStyle/>
          <a:p>
            <a:pPr marL="585787" indent="-342900">
              <a:buFont typeface="Arial" panose="020B0604020202020204" pitchFamily="34" charset="0"/>
              <a:buChar char="•"/>
            </a:pPr>
            <a:r>
              <a:rPr lang="en-US" sz="2400" dirty="0"/>
              <a:t>Vaxtarófið er myndræn framsetning á tímarófi vaxta. Það er alltaf sett fram með ávöxtunarkröfu skuldabréfa á </a:t>
            </a:r>
            <a:r>
              <a:rPr lang="en-US" sz="2400" i="1" dirty="0"/>
              <a:t>y</a:t>
            </a:r>
            <a:r>
              <a:rPr lang="en-US" sz="2400" dirty="0"/>
              <a:t>-ás og tíma til gjalddaga eða tímabil á </a:t>
            </a:r>
            <a:r>
              <a:rPr lang="en-US" sz="2400" i="1" dirty="0"/>
              <a:t>x</a:t>
            </a:r>
            <a:r>
              <a:rPr lang="en-US" sz="2400" dirty="0"/>
              <a:t>-ás.</a:t>
            </a:r>
          </a:p>
          <a:p>
            <a:pPr marL="585787" indent="-342900">
              <a:lnSpc>
                <a:spcPct val="90000"/>
              </a:lnSpc>
              <a:spcBef>
                <a:spcPts val="1000"/>
              </a:spcBef>
              <a:buFont typeface="Arial" panose="020B0604020202020204" pitchFamily="34" charset="0"/>
              <a:buChar char="•"/>
            </a:pPr>
            <a:r>
              <a:rPr lang="en-US" sz="2400" dirty="0"/>
              <a:t>Eðlilegt vaxtaróf hallar upp til hægri. Það endurspeglar dæmigerðar markaðsaðstæður þar sem lengri skuldaskjöl fela í sér meiri áhættu og bera því hærri ávöxtunarkröfu.</a:t>
            </a:r>
          </a:p>
          <a:p>
            <a:endParaRPr lang="en-US" sz="2200" dirty="0"/>
          </a:p>
        </p:txBody>
      </p:sp>
      <p:pic>
        <p:nvPicPr>
          <p:cNvPr id="8" name="Picture 7" descr="A Normal Yield Curve shows the value of yields (rates) on the y-axis and maturities or time periods on the x-axis. The yield increases as the term increases.">
            <a:extLst>
              <a:ext uri="{FF2B5EF4-FFF2-40B4-BE49-F238E27FC236}">
                <a16:creationId xmlns:a16="http://schemas.microsoft.com/office/drawing/2014/main" id="{3967EE8D-252F-9544-B018-A65461F26FBB}"/>
              </a:ext>
            </a:extLst>
          </p:cNvPr>
          <p:cNvPicPr>
            <a:picLocks noChangeAspect="1"/>
          </p:cNvPicPr>
          <p:nvPr/>
        </p:nvPicPr>
        <p:blipFill>
          <a:blip r:embed="rId2"/>
          <a:srcRect/>
          <a:stretch/>
        </p:blipFill>
        <p:spPr>
          <a:xfrm>
            <a:off x="7884102" y="2483211"/>
            <a:ext cx="3035359" cy="2794164"/>
          </a:xfrm>
          <a:prstGeom prst="rect">
            <a:avLst/>
          </a:prstGeom>
        </p:spPr>
      </p:pic>
      <p:sp>
        <p:nvSpPr>
          <p:cNvPr id="4" name="Content Placeholder 3" descr="A line graph shows yield increasing as the length of time to maturity also increases."/>
          <p:cNvSpPr>
            <a:spLocks noGrp="1"/>
          </p:cNvSpPr>
          <p:nvPr>
            <p:ph sz="quarter" idx="13"/>
          </p:nvPr>
        </p:nvSpPr>
        <p:spPr>
          <a:xfrm>
            <a:off x="8093675" y="5385490"/>
            <a:ext cx="2829373" cy="614314"/>
          </a:xfrm>
        </p:spPr>
        <p:txBody>
          <a:bodyPr>
            <a:noAutofit/>
          </a:bodyPr>
          <a:lstStyle/>
          <a:p>
            <a:r>
              <a:rPr lang="en-US" b="1" dirty="0"/>
              <a:t>Mynd 10.5</a:t>
            </a:r>
            <a:r>
              <a:rPr lang="en-US" dirty="0"/>
              <a:t> Eðlilegt vaxtaróf: Langtímavextir eru hærri en skammtímavextir</a:t>
            </a:r>
          </a:p>
        </p:txBody>
      </p:sp>
    </p:spTree>
    <p:extLst>
      <p:ext uri="{BB962C8B-B14F-4D97-AF65-F5344CB8AC3E}">
        <p14:creationId xmlns:p14="http://schemas.microsoft.com/office/powerpoint/2010/main" val="1003888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651789" cy="646257"/>
          </a:xfrm>
        </p:spPr>
        <p:txBody>
          <a:bodyPr>
            <a:noAutofit/>
          </a:bodyPr>
          <a:lstStyle/>
          <a:p>
            <a:r>
              <a:rPr lang="en-US" dirty="0"/>
              <a:t>10.3 Námsmarkmið 2: Lýsa og skilgreina breytingar á lögun vaxtarófsins.</a:t>
            </a:r>
          </a:p>
        </p:txBody>
      </p:sp>
      <p:sp>
        <p:nvSpPr>
          <p:cNvPr id="3" name="Content Placeholder 2"/>
          <p:cNvSpPr>
            <a:spLocks noGrp="1"/>
          </p:cNvSpPr>
          <p:nvPr>
            <p:ph sz="quarter" idx="12"/>
          </p:nvPr>
        </p:nvSpPr>
        <p:spPr>
          <a:xfrm>
            <a:off x="838200" y="1402008"/>
            <a:ext cx="5933303" cy="4496038"/>
          </a:xfrm>
        </p:spPr>
        <p:txBody>
          <a:bodyPr>
            <a:noAutofit/>
          </a:bodyPr>
          <a:lstStyle/>
          <a:p>
            <a:r>
              <a:rPr lang="en-US" dirty="0"/>
              <a:t>Við </a:t>
            </a:r>
            <a:r>
              <a:rPr lang="en-US" b="1" dirty="0"/>
              <a:t>viðsnúið vaxtaróf </a:t>
            </a:r>
            <a:r>
              <a:rPr lang="en-US" dirty="0"/>
              <a:t>(sem hallar niður) eru langtímavextir lægri en skammtímavextir, sem er óvenjulegt. Vaxtarófið verður þá viðsnúið og hefur neikvæða hallatölu. Sögulega hefur viðsnúið vaxtaróf gefið vísbendingu um yfirvofandi samdrátt í efnahagsumsvifum og lækkun vaxta.</a:t>
            </a:r>
          </a:p>
          <a:p>
            <a:r>
              <a:rPr lang="en-US" dirty="0"/>
              <a:t>Flatt vaxtaróf endurspeglar umbreytingarskeið þegar hagkerfið færist frá eðlilegu vaxtarófi yfir í viðsnúið vaxtaróf eða öfugt. </a:t>
            </a:r>
          </a:p>
        </p:txBody>
      </p:sp>
      <p:sp>
        <p:nvSpPr>
          <p:cNvPr id="8" name="Rectangle 7"/>
          <p:cNvSpPr/>
          <p:nvPr/>
        </p:nvSpPr>
        <p:spPr>
          <a:xfrm>
            <a:off x="7618012" y="5096540"/>
            <a:ext cx="3157081" cy="584775"/>
          </a:xfrm>
          <a:prstGeom prst="rect">
            <a:avLst/>
          </a:prstGeom>
        </p:spPr>
        <p:txBody>
          <a:bodyPr wrap="square">
            <a:spAutoFit/>
          </a:bodyPr>
          <a:lstStyle/>
          <a:p>
            <a:pPr fontAlgn="base"/>
            <a:r>
              <a:rPr lang="en-US" sz="1600" b="1" dirty="0"/>
              <a:t>Mynd 10.6</a:t>
            </a:r>
            <a:r>
              <a:rPr lang="en-US" sz="1600" dirty="0"/>
              <a:t> Breytingar á vaxtarófi eftir stýrivöxtum </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5" name="Picture 4" descr="A line graph shows the changes in Yield Curve Depending on Cash Rate. The slope of the yield curve indicates the difference between yields on short- and longer-term investments. Investments with a higher cash rate have a higher yield, although the change in yield is not as dramatic over time. Investments with a lower cash rate have a lower yield, although the change in yield is more dramatic over time.">
            <a:extLst>
              <a:ext uri="{FF2B5EF4-FFF2-40B4-BE49-F238E27FC236}">
                <a16:creationId xmlns:a16="http://schemas.microsoft.com/office/drawing/2014/main" id="{05743491-921F-504D-AFBF-879BFA3A3B50}"/>
              </a:ext>
            </a:extLst>
          </p:cNvPr>
          <p:cNvPicPr>
            <a:picLocks noChangeAspect="1"/>
          </p:cNvPicPr>
          <p:nvPr/>
        </p:nvPicPr>
        <p:blipFill>
          <a:blip r:embed="rId2"/>
          <a:srcRect/>
          <a:stretch/>
        </p:blipFill>
        <p:spPr>
          <a:xfrm>
            <a:off x="7516551" y="1802735"/>
            <a:ext cx="3571996" cy="3198232"/>
          </a:xfrm>
          <a:prstGeom prst="rect">
            <a:avLst/>
          </a:prstGeom>
        </p:spPr>
      </p:pic>
    </p:spTree>
    <p:extLst>
      <p:ext uri="{BB962C8B-B14F-4D97-AF65-F5344CB8AC3E}">
        <p14:creationId xmlns:p14="http://schemas.microsoft.com/office/powerpoint/2010/main" val="437419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664146" cy="709912"/>
          </a:xfrm>
        </p:spPr>
        <p:txBody>
          <a:bodyPr>
            <a:noAutofit/>
          </a:bodyPr>
          <a:lstStyle/>
          <a:p>
            <a:r>
              <a:rPr lang="en-US" dirty="0"/>
              <a:t>10.4 Námsmarkmið 1: Skilgreina vaxtaáhættu, vanskil og aðrar algengar tegundir áhættu skuldabréfa.</a:t>
            </a:r>
          </a:p>
        </p:txBody>
      </p:sp>
      <p:sp>
        <p:nvSpPr>
          <p:cNvPr id="3" name="Content Placeholder 2"/>
          <p:cNvSpPr>
            <a:spLocks noGrp="1"/>
          </p:cNvSpPr>
          <p:nvPr>
            <p:ph sz="quarter" idx="12"/>
          </p:nvPr>
        </p:nvSpPr>
        <p:spPr>
          <a:xfrm>
            <a:off x="838200" y="1186248"/>
            <a:ext cx="10515600" cy="5306625"/>
          </a:xfrm>
        </p:spPr>
        <p:txBody>
          <a:bodyPr>
            <a:normAutofit/>
          </a:bodyPr>
          <a:lstStyle/>
          <a:p>
            <a:pPr marL="0" indent="0">
              <a:buNone/>
            </a:pPr>
            <a:r>
              <a:rPr lang="en-US" dirty="0"/>
              <a:t>Áhætta sem fylgir því að eiga fjármálagerninga með föstum vöxtum (skuldabréf):</a:t>
            </a:r>
          </a:p>
          <a:p>
            <a:pPr marL="523875" indent="-292100"/>
            <a:r>
              <a:rPr lang="en-US" sz="2400" dirty="0"/>
              <a:t>Vaxtaáhætta: Líkt og gildir um öfugt samband ávöxtunarkröfu til gjalddaga og verðs skuldabréfs lækkar verð skuldabréfs þegar ávöxtunarkrafa sambærilegra skuldaskjala hækkar.</a:t>
            </a:r>
          </a:p>
          <a:p>
            <a:pPr marL="523875" indent="-292100"/>
            <a:r>
              <a:rPr lang="en-US" sz="2400" dirty="0"/>
              <a:t>Vanskilaáhætta: Skuldabréf eru skuldaskjöl og ávallt er hætta á að útgefandinn standi ekki við skuldbindingar sínar.</a:t>
            </a:r>
          </a:p>
          <a:p>
            <a:pPr marL="523875" indent="-292100"/>
            <a:r>
              <a:rPr lang="en-US" sz="2400" dirty="0"/>
              <a:t>Lánsáhætta: Útgefendur geta lent í erfiðum rekstrarskilyrðum sem valda því að skuldabréf þeirra lækka í verði.</a:t>
            </a:r>
          </a:p>
          <a:p>
            <a:pPr marL="523875" indent="-292100"/>
            <a:r>
              <a:rPr lang="en-US" sz="2400" dirty="0"/>
              <a:t>Tímaáhætta: Því lengri sem líftími skuldabréfs er, þeim mun meiri hætta er á að óhagstæðar aðstæður komi upp hjá útgefandanum og verð skuldabréfsins lækki.</a:t>
            </a:r>
          </a:p>
          <a:p>
            <a:pPr marL="523875" indent="-292100"/>
            <a:r>
              <a:rPr lang="en-US" sz="2400" dirty="0"/>
              <a:t>Innköllunaráhætta: Sum skuldabréf eru innkallanleg og útgefandinn getur því innleyst þau fyrir gjalddaga. Fjárfestirinn getur þá þurft að endurfjárfesta féð með lakari ávöxtunarkjörum.</a:t>
            </a:r>
          </a:p>
        </p:txBody>
      </p:sp>
    </p:spTree>
    <p:extLst>
      <p:ext uri="{BB962C8B-B14F-4D97-AF65-F5344CB8AC3E}">
        <p14:creationId xmlns:p14="http://schemas.microsoft.com/office/powerpoint/2010/main" val="585732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809" y="365125"/>
            <a:ext cx="8775357" cy="660485"/>
          </a:xfrm>
        </p:spPr>
        <p:txBody>
          <a:bodyPr>
            <a:noAutofit/>
          </a:bodyPr>
          <a:lstStyle/>
          <a:p>
            <a:r>
              <a:rPr lang="en-US" dirty="0"/>
              <a:t>10.4 Námsmarkmið 5: Nefna helstu lánshæfismatsfyrirtæki og einkunnir þeirra sem gefa til kynna vanskilahættu.</a:t>
            </a:r>
          </a:p>
        </p:txBody>
      </p:sp>
      <p:sp>
        <p:nvSpPr>
          <p:cNvPr id="3" name="Content Placeholder 2"/>
          <p:cNvSpPr>
            <a:spLocks noGrp="1"/>
          </p:cNvSpPr>
          <p:nvPr>
            <p:ph sz="quarter" idx="12"/>
          </p:nvPr>
        </p:nvSpPr>
        <p:spPr>
          <a:xfrm>
            <a:off x="838200" y="1309815"/>
            <a:ext cx="10515600" cy="4646141"/>
          </a:xfrm>
        </p:spPr>
        <p:txBody>
          <a:bodyPr>
            <a:normAutofit fontScale="92500" lnSpcReduction="10000"/>
          </a:bodyPr>
          <a:lstStyle/>
          <a:p>
            <a:pPr marL="0" indent="0">
              <a:buNone/>
            </a:pPr>
            <a:r>
              <a:rPr lang="en-US" sz="3000" dirty="0"/>
              <a:t>Lánshæfis</a:t>
            </a:r>
            <a:r>
              <a:rPr lang="en-US" sz="3000" b="1" dirty="0"/>
              <a:t>matsfyrirtæki </a:t>
            </a:r>
            <a:r>
              <a:rPr lang="en-US" sz="3000" dirty="0"/>
              <a:t>meta skuldabréfaútgáfur og útgefendur gegn gjaldi sem útgefandinn greiðir. Matið styður við eða kemur í stað lánshæfisgreiningar banka og fjármálafyrirtækja. Fjárfestar nýta einkunnirnar þegar þeir ákveða hvort þeir kaupi skuldabréf.</a:t>
            </a:r>
          </a:p>
          <a:p>
            <a:pPr marL="0" indent="0">
              <a:buNone/>
            </a:pPr>
            <a:r>
              <a:rPr lang="en-US" sz="3000" dirty="0"/>
              <a:t>Þrjú helstu lánshæfismatsfyrirtækin eru: </a:t>
            </a:r>
          </a:p>
          <a:p>
            <a:pPr marL="463550" indent="-220663"/>
            <a:r>
              <a:rPr lang="en-US" sz="2600" dirty="0"/>
              <a:t>Standard and Poor’s (S&amp;P) Global Ratings</a:t>
            </a:r>
          </a:p>
          <a:p>
            <a:pPr marL="463550" indent="-220663"/>
            <a:r>
              <a:rPr lang="en-US" sz="2600" dirty="0"/>
              <a:t>Moody’s Investors Service</a:t>
            </a:r>
          </a:p>
          <a:p>
            <a:pPr marL="463550" indent="-220663"/>
            <a:r>
              <a:rPr lang="en-US" sz="2600" dirty="0"/>
              <a:t>Fitch Ratings</a:t>
            </a:r>
          </a:p>
          <a:p>
            <a:pPr marL="0" indent="0">
              <a:buNone/>
            </a:pPr>
            <a:r>
              <a:rPr lang="en-US" sz="3000" dirty="0"/>
              <a:t>Einkunnir matsfyrirtækjanna þriggja eru sambærilegar og heiti matsflokkanna eru eini munurinn.</a:t>
            </a:r>
          </a:p>
        </p:txBody>
      </p:sp>
    </p:spTree>
    <p:extLst>
      <p:ext uri="{BB962C8B-B14F-4D97-AF65-F5344CB8AC3E}">
        <p14:creationId xmlns:p14="http://schemas.microsoft.com/office/powerpoint/2010/main" val="813952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10.4 Vaxtaáhætta og greiðslufallsáhætta</a:t>
            </a:r>
          </a:p>
        </p:txBody>
      </p:sp>
      <p:sp>
        <p:nvSpPr>
          <p:cNvPr id="3" name="Content Placeholder 2"/>
          <p:cNvSpPr>
            <a:spLocks noGrp="1"/>
          </p:cNvSpPr>
          <p:nvPr>
            <p:ph sz="quarter" idx="12"/>
          </p:nvPr>
        </p:nvSpPr>
        <p:spPr>
          <a:xfrm>
            <a:off x="838200" y="1011383"/>
            <a:ext cx="7094838" cy="486766"/>
          </a:xfrm>
        </p:spPr>
        <p:txBody>
          <a:bodyPr/>
          <a:lstStyle/>
          <a:p>
            <a:pPr marL="0" indent="0">
              <a:buNone/>
            </a:pPr>
            <a:r>
              <a:rPr lang="en-US" dirty="0"/>
              <a:t>Einkunnir matsfyrirtækja</a:t>
            </a:r>
          </a:p>
          <a:p>
            <a:pPr marL="0" indent="0">
              <a:buNone/>
            </a:pPr>
            <a:endParaRPr lang="en-US" dirty="0"/>
          </a:p>
        </p:txBody>
      </p:sp>
      <p:graphicFrame>
        <p:nvGraphicFramePr>
          <p:cNvPr id="6" name="Content Placeholder 5"/>
          <p:cNvGraphicFramePr>
            <a:graphicFrameLocks noGrp="1"/>
          </p:cNvGraphicFramePr>
          <p:nvPr>
            <p:ph sz="quarter" idx="13"/>
            <p:extLst>
              <p:ext uri="{D42A27DB-BD31-4B8C-83A1-F6EECF244321}">
                <p14:modId xmlns:p14="http://schemas.microsoft.com/office/powerpoint/2010/main" val="127934563"/>
              </p:ext>
            </p:extLst>
          </p:nvPr>
        </p:nvGraphicFramePr>
        <p:xfrm>
          <a:off x="937054" y="1768606"/>
          <a:ext cx="7598980" cy="4078011"/>
        </p:xfrm>
        <a:graphic>
          <a:graphicData uri="http://schemas.openxmlformats.org/drawingml/2006/table">
            <a:tbl>
              <a:tblPr firstRow="1" firstCol="1" bandRow="1">
                <a:tableStyleId>{5C22544A-7EE6-4342-B048-85BDC9FD1C3A}</a:tableStyleId>
              </a:tblPr>
              <a:tblGrid>
                <a:gridCol w="1849946">
                  <a:extLst>
                    <a:ext uri="{9D8B030D-6E8A-4147-A177-3AD203B41FA5}">
                      <a16:colId xmlns:a16="http://schemas.microsoft.com/office/drawing/2014/main" val="4263263109"/>
                    </a:ext>
                  </a:extLst>
                </a:gridCol>
                <a:gridCol w="1849946">
                  <a:extLst>
                    <a:ext uri="{9D8B030D-6E8A-4147-A177-3AD203B41FA5}">
                      <a16:colId xmlns:a16="http://schemas.microsoft.com/office/drawing/2014/main" val="2281089782"/>
                    </a:ext>
                  </a:extLst>
                </a:gridCol>
                <a:gridCol w="1949544">
                  <a:extLst>
                    <a:ext uri="{9D8B030D-6E8A-4147-A177-3AD203B41FA5}">
                      <a16:colId xmlns:a16="http://schemas.microsoft.com/office/drawing/2014/main" val="645110208"/>
                    </a:ext>
                  </a:extLst>
                </a:gridCol>
                <a:gridCol w="1949544">
                  <a:extLst>
                    <a:ext uri="{9D8B030D-6E8A-4147-A177-3AD203B41FA5}">
                      <a16:colId xmlns:a16="http://schemas.microsoft.com/office/drawing/2014/main" val="2682196801"/>
                    </a:ext>
                  </a:extLst>
                </a:gridCol>
              </a:tblGrid>
              <a:tr h="254876">
                <a:tc>
                  <a:txBody>
                    <a:bodyPr/>
                    <a:lstStyle/>
                    <a:p>
                      <a:pPr marL="0" marR="0" algn="ctr" fontAlgn="base"/>
                      <a:r>
                        <a:rPr lang="en-US" sz="1600" dirty="0">
                          <a:effectLst/>
                        </a:rPr>
                        <a:t>S&amp;P / Fitch</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609A33"/>
                    </a:solidFill>
                  </a:tcPr>
                </a:tc>
                <a:tc>
                  <a:txBody>
                    <a:bodyPr/>
                    <a:lstStyle/>
                    <a:p>
                      <a:pPr marL="0" marR="0" algn="ctr" fontAlgn="base"/>
                      <a:r>
                        <a:rPr lang="en-US" sz="1600" dirty="0">
                          <a:effectLst/>
                        </a:rPr>
                        <a:t>Moody’s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609A33"/>
                    </a:solidFill>
                  </a:tcPr>
                </a:tc>
                <a:tc>
                  <a:txBody>
                    <a:bodyPr/>
                    <a:lstStyle/>
                    <a:p>
                      <a:pPr marL="0" marR="0" algn="ctr" fontAlgn="base"/>
                      <a:r>
                        <a:rPr lang="en-US" sz="1600" dirty="0">
                          <a:effectLst/>
                        </a:rPr>
                        <a:t>Matsflokkur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609A33"/>
                    </a:solidFill>
                  </a:tcPr>
                </a:tc>
                <a:tc>
                  <a:txBody>
                    <a:bodyPr/>
                    <a:lstStyle/>
                    <a:p>
                      <a:pPr marL="0" marR="0" algn="ctr" fontAlgn="base"/>
                      <a:r>
                        <a:rPr lang="en-US" sz="1600" dirty="0">
                          <a:effectLst/>
                        </a:rPr>
                        <a:t>Merking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609A33"/>
                    </a:solidFill>
                  </a:tcPr>
                </a:tc>
                <a:extLst>
                  <a:ext uri="{0D108BD9-81ED-4DB2-BD59-A6C34878D82A}">
                    <a16:rowId xmlns:a16="http://schemas.microsoft.com/office/drawing/2014/main" val="306836933"/>
                  </a:ext>
                </a:extLst>
              </a:tr>
              <a:tr h="254876">
                <a:tc>
                  <a:txBody>
                    <a:bodyPr/>
                    <a:lstStyle/>
                    <a:p>
                      <a:pPr marL="0" marR="0" algn="ctr" defTabSz="914400" rtl="0" eaLnBrk="1" fontAlgn="base" latinLnBrk="0" hangingPunct="1"/>
                      <a:r>
                        <a:rPr lang="en-US" sz="1600" kern="1200" dirty="0">
                          <a:solidFill>
                            <a:schemeClr val="dk1"/>
                          </a:solidFill>
                          <a:effectLst/>
                          <a:latin typeface="+mn-lt"/>
                          <a:ea typeface="+mn-ea"/>
                          <a:cs typeface="+mn-cs"/>
                        </a:rPr>
                        <a:t>AAA</a:t>
                      </a:r>
                    </a:p>
                  </a:txBody>
                  <a:tcPr marL="31836" marR="31836" marT="0" marB="0">
                    <a:solidFill>
                      <a:srgbClr val="D2DECD"/>
                    </a:solidFill>
                  </a:tcPr>
                </a:tc>
                <a:tc>
                  <a:txBody>
                    <a:bodyPr/>
                    <a:lstStyle/>
                    <a:p>
                      <a:pPr marL="0" marR="0" algn="ctr" fontAlgn="base"/>
                      <a:r>
                        <a:rPr lang="en-US" sz="1600" dirty="0">
                          <a:effectLst/>
                        </a:rPr>
                        <a:t>Aaa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Fjárfestingarflokkur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Áhætta nær engin</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extLst>
                  <a:ext uri="{0D108BD9-81ED-4DB2-BD59-A6C34878D82A}">
                    <a16:rowId xmlns:a16="http://schemas.microsoft.com/office/drawing/2014/main" val="2249732910"/>
                  </a:ext>
                </a:extLst>
              </a:tr>
              <a:tr h="254876">
                <a:tc>
                  <a:txBody>
                    <a:bodyPr/>
                    <a:lstStyle/>
                    <a:p>
                      <a:pPr marL="0" marR="0" algn="ctr" defTabSz="914400" rtl="0" eaLnBrk="1" fontAlgn="base" latinLnBrk="0" hangingPunct="1"/>
                      <a:r>
                        <a:rPr lang="en-US" sz="1600" kern="1200" dirty="0">
                          <a:solidFill>
                            <a:schemeClr val="dk1"/>
                          </a:solidFill>
                          <a:effectLst/>
                          <a:latin typeface="+mn-lt"/>
                          <a:ea typeface="+mn-ea"/>
                          <a:cs typeface="+mn-cs"/>
                        </a:rPr>
                        <a:t>AA</a:t>
                      </a:r>
                    </a:p>
                  </a:txBody>
                  <a:tcPr marL="31836" marR="31836" marT="0" marB="0">
                    <a:solidFill>
                      <a:srgbClr val="EAEFE8"/>
                    </a:solidFill>
                  </a:tcPr>
                </a:tc>
                <a:tc>
                  <a:txBody>
                    <a:bodyPr/>
                    <a:lstStyle/>
                    <a:p>
                      <a:pPr marL="0" marR="0" algn="ctr" fontAlgn="base"/>
                      <a:r>
                        <a:rPr lang="en-US" sz="1600" dirty="0">
                          <a:effectLst/>
                        </a:rPr>
                        <a:t>Aa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Fjárfestingarflokkur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Lítil áhætta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extLst>
                  <a:ext uri="{0D108BD9-81ED-4DB2-BD59-A6C34878D82A}">
                    <a16:rowId xmlns:a16="http://schemas.microsoft.com/office/drawing/2014/main" val="469724391"/>
                  </a:ext>
                </a:extLst>
              </a:tr>
              <a:tr h="509751">
                <a:tc>
                  <a:txBody>
                    <a:bodyPr/>
                    <a:lstStyle/>
                    <a:p>
                      <a:pPr marL="0" marR="0" algn="ctr" defTabSz="914400" rtl="0" eaLnBrk="1" fontAlgn="base" latinLnBrk="0" hangingPunct="1"/>
                      <a:r>
                        <a:rPr lang="en-US" sz="1600" kern="1200" dirty="0">
                          <a:solidFill>
                            <a:schemeClr val="dk1"/>
                          </a:solidFill>
                          <a:effectLst/>
                          <a:latin typeface="+mn-lt"/>
                          <a:ea typeface="+mn-ea"/>
                          <a:cs typeface="+mn-cs"/>
                        </a:rPr>
                        <a:t>A</a:t>
                      </a:r>
                    </a:p>
                  </a:txBody>
                  <a:tcPr marL="31836" marR="31836" marT="0" marB="0">
                    <a:solidFill>
                      <a:srgbClr val="D2DECD"/>
                    </a:solidFill>
                  </a:tcPr>
                </a:tc>
                <a:tc>
                  <a:txBody>
                    <a:bodyPr/>
                    <a:lstStyle/>
                    <a:p>
                      <a:pPr marL="0" marR="0" algn="ctr" fontAlgn="base"/>
                      <a:r>
                        <a:rPr lang="en-US" sz="1600" dirty="0">
                          <a:effectLst/>
                        </a:rPr>
                        <a:t>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Fjárfestingarflokkur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Áhættusamt í efnahagssamdrætti</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extLst>
                  <a:ext uri="{0D108BD9-81ED-4DB2-BD59-A6C34878D82A}">
                    <a16:rowId xmlns:a16="http://schemas.microsoft.com/office/drawing/2014/main" val="1542436947"/>
                  </a:ext>
                </a:extLst>
              </a:tr>
              <a:tr h="509751">
                <a:tc>
                  <a:txBody>
                    <a:bodyPr/>
                    <a:lstStyle/>
                    <a:p>
                      <a:pPr marL="0" marR="0" algn="ctr" defTabSz="914400" rtl="0" eaLnBrk="1" fontAlgn="base" latinLnBrk="0" hangingPunct="1"/>
                      <a:r>
                        <a:rPr lang="en-US" sz="1600" kern="1200" dirty="0">
                          <a:solidFill>
                            <a:schemeClr val="dk1"/>
                          </a:solidFill>
                          <a:effectLst/>
                          <a:latin typeface="+mn-lt"/>
                          <a:ea typeface="+mn-ea"/>
                          <a:cs typeface="+mn-cs"/>
                        </a:rPr>
                        <a:t>BBB</a:t>
                      </a:r>
                    </a:p>
                  </a:txBody>
                  <a:tcPr marL="31836" marR="31836" marT="0" marB="0">
                    <a:solidFill>
                      <a:srgbClr val="EAEFE8"/>
                    </a:solidFill>
                  </a:tcPr>
                </a:tc>
                <a:tc>
                  <a:txBody>
                    <a:bodyPr/>
                    <a:lstStyle/>
                    <a:p>
                      <a:pPr marL="0" marR="0" algn="ctr" fontAlgn="base"/>
                      <a:r>
                        <a:rPr lang="en-US" sz="1600" dirty="0">
                          <a:effectLst/>
                        </a:rPr>
                        <a:t>Baa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Fjárfestingarflokkur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Nokkur áhætta; meiri í efnahagssamdrætti</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extLst>
                  <a:ext uri="{0D108BD9-81ED-4DB2-BD59-A6C34878D82A}">
                    <a16:rowId xmlns:a16="http://schemas.microsoft.com/office/drawing/2014/main" val="797444162"/>
                  </a:ext>
                </a:extLst>
              </a:tr>
              <a:tr h="254876">
                <a:tc>
                  <a:txBody>
                    <a:bodyPr/>
                    <a:lstStyle/>
                    <a:p>
                      <a:pPr marL="0" marR="0" algn="ctr" defTabSz="914400" rtl="0" eaLnBrk="1" fontAlgn="base" latinLnBrk="0" hangingPunct="1"/>
                      <a:r>
                        <a:rPr lang="en-US" sz="1600" kern="1200" dirty="0">
                          <a:solidFill>
                            <a:schemeClr val="dk1"/>
                          </a:solidFill>
                          <a:effectLst/>
                          <a:latin typeface="+mn-lt"/>
                          <a:ea typeface="+mn-ea"/>
                          <a:cs typeface="+mn-cs"/>
                        </a:rPr>
                        <a:t>BB</a:t>
                      </a:r>
                    </a:p>
                  </a:txBody>
                  <a:tcPr marL="31836" marR="31836" marT="0" marB="0">
                    <a:solidFill>
                      <a:srgbClr val="D2DECD"/>
                    </a:solidFill>
                  </a:tcPr>
                </a:tc>
                <a:tc>
                  <a:txBody>
                    <a:bodyPr/>
                    <a:lstStyle/>
                    <a:p>
                      <a:pPr marL="0" marR="0" algn="ctr" fontAlgn="base"/>
                      <a:r>
                        <a:rPr lang="en-US" sz="1600" dirty="0">
                          <a:effectLst/>
                        </a:rPr>
                        <a:t>Ba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Spákaupmennskuflokkur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Áhættusamt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extLst>
                  <a:ext uri="{0D108BD9-81ED-4DB2-BD59-A6C34878D82A}">
                    <a16:rowId xmlns:a16="http://schemas.microsoft.com/office/drawing/2014/main" val="2553844194"/>
                  </a:ext>
                </a:extLst>
              </a:tr>
              <a:tr h="509751">
                <a:tc>
                  <a:txBody>
                    <a:bodyPr/>
                    <a:lstStyle/>
                    <a:p>
                      <a:pPr marL="0" marR="0" algn="ctr" defTabSz="914400" rtl="0" eaLnBrk="1" fontAlgn="base" latinLnBrk="0" hangingPunct="1"/>
                      <a:r>
                        <a:rPr lang="en-US" sz="1600" kern="1200" dirty="0">
                          <a:solidFill>
                            <a:schemeClr val="dk1"/>
                          </a:solidFill>
                          <a:effectLst/>
                          <a:latin typeface="+mn-lt"/>
                          <a:ea typeface="+mn-ea"/>
                          <a:cs typeface="+mn-cs"/>
                        </a:rPr>
                        <a:t>B</a:t>
                      </a:r>
                    </a:p>
                  </a:txBody>
                  <a:tcPr marL="31836" marR="31836" marT="0" marB="0">
                    <a:solidFill>
                      <a:srgbClr val="EAEFE8"/>
                    </a:solidFill>
                  </a:tcPr>
                </a:tc>
                <a:tc>
                  <a:txBody>
                    <a:bodyPr/>
                    <a:lstStyle/>
                    <a:p>
                      <a:pPr marL="0" marR="0" algn="ctr" fontAlgn="base"/>
                      <a:r>
                        <a:rPr lang="en-US" sz="1600" dirty="0">
                          <a:effectLst/>
                        </a:rPr>
                        <a:t>B</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Spákaupmennskuflokkur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Áhættusamt; horfur fara versnandi</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extLst>
                  <a:ext uri="{0D108BD9-81ED-4DB2-BD59-A6C34878D82A}">
                    <a16:rowId xmlns:a16="http://schemas.microsoft.com/office/drawing/2014/main" val="925570874"/>
                  </a:ext>
                </a:extLst>
              </a:tr>
              <a:tr h="254876">
                <a:tc>
                  <a:txBody>
                    <a:bodyPr/>
                    <a:lstStyle/>
                    <a:p>
                      <a:pPr marL="0" marR="0" algn="ctr" defTabSz="914400" rtl="0" eaLnBrk="1" fontAlgn="base" latinLnBrk="0" hangingPunct="1"/>
                      <a:r>
                        <a:rPr lang="en-US" sz="1600" kern="1200" dirty="0">
                          <a:solidFill>
                            <a:schemeClr val="dk1"/>
                          </a:solidFill>
                          <a:effectLst/>
                          <a:latin typeface="+mn-lt"/>
                          <a:ea typeface="+mn-ea"/>
                          <a:cs typeface="+mn-cs"/>
                        </a:rPr>
                        <a:t>CCC</a:t>
                      </a:r>
                    </a:p>
                  </a:txBody>
                  <a:tcPr marL="31836" marR="31836" marT="0" marB="0">
                    <a:solidFill>
                      <a:srgbClr val="D2DECD"/>
                    </a:solidFill>
                  </a:tcPr>
                </a:tc>
                <a:tc>
                  <a:txBody>
                    <a:bodyPr/>
                    <a:lstStyle/>
                    <a:p>
                      <a:pPr marL="0" marR="0" algn="ctr" fontAlgn="base"/>
                      <a:r>
                        <a:rPr lang="en-US" sz="1600" dirty="0">
                          <a:effectLst/>
                        </a:rPr>
                        <a:t>Caa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Spákaupmennskuflokkur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Gjaldþrot líklegt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extLst>
                  <a:ext uri="{0D108BD9-81ED-4DB2-BD59-A6C34878D82A}">
                    <a16:rowId xmlns:a16="http://schemas.microsoft.com/office/drawing/2014/main" val="617815043"/>
                  </a:ext>
                </a:extLst>
              </a:tr>
              <a:tr h="254876">
                <a:tc>
                  <a:txBody>
                    <a:bodyPr/>
                    <a:lstStyle/>
                    <a:p>
                      <a:pPr marL="0" marR="0" algn="ctr" defTabSz="914400" rtl="0" eaLnBrk="1" fontAlgn="base" latinLnBrk="0" hangingPunct="1"/>
                      <a:r>
                        <a:rPr lang="en-US" sz="1600" kern="1200" dirty="0">
                          <a:solidFill>
                            <a:schemeClr val="dk1"/>
                          </a:solidFill>
                          <a:effectLst/>
                          <a:latin typeface="+mn-lt"/>
                          <a:ea typeface="+mn-ea"/>
                          <a:cs typeface="+mn-cs"/>
                        </a:rPr>
                        <a:t>CC</a:t>
                      </a:r>
                    </a:p>
                  </a:txBody>
                  <a:tcPr marL="31836" marR="31836" marT="0" marB="0">
                    <a:solidFill>
                      <a:srgbClr val="EAEFE8"/>
                    </a:solidFill>
                  </a:tcPr>
                </a:tc>
                <a:tc>
                  <a:txBody>
                    <a:bodyPr/>
                    <a:lstStyle/>
                    <a:p>
                      <a:pPr marL="0" marR="0" algn="ctr" fontAlgn="base"/>
                      <a:r>
                        <a:rPr lang="en-US" sz="1600" dirty="0">
                          <a:effectLst/>
                        </a:rPr>
                        <a:t>Ca</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Spákaupmennskuflokkur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Gjaldþrot líklegt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extLst>
                  <a:ext uri="{0D108BD9-81ED-4DB2-BD59-A6C34878D82A}">
                    <a16:rowId xmlns:a16="http://schemas.microsoft.com/office/drawing/2014/main" val="1645125770"/>
                  </a:ext>
                </a:extLst>
              </a:tr>
              <a:tr h="509751">
                <a:tc>
                  <a:txBody>
                    <a:bodyPr/>
                    <a:lstStyle/>
                    <a:p>
                      <a:pPr marL="0" marR="0" algn="ctr" defTabSz="914400" rtl="0" eaLnBrk="1" fontAlgn="base" latinLnBrk="0" hangingPunct="1"/>
                      <a:r>
                        <a:rPr lang="en-US" sz="1600" kern="1200" dirty="0">
                          <a:solidFill>
                            <a:schemeClr val="dk1"/>
                          </a:solidFill>
                          <a:effectLst/>
                          <a:latin typeface="+mn-lt"/>
                          <a:ea typeface="+mn-ea"/>
                          <a:cs typeface="+mn-cs"/>
                        </a:rPr>
                        <a:t>C</a:t>
                      </a:r>
                    </a:p>
                  </a:txBody>
                  <a:tcPr marL="31836" marR="31836" marT="0" marB="0">
                    <a:solidFill>
                      <a:srgbClr val="D2DECD"/>
                    </a:solidFill>
                  </a:tcPr>
                </a:tc>
                <a:tc>
                  <a:txBody>
                    <a:bodyPr/>
                    <a:lstStyle/>
                    <a:p>
                      <a:pPr marL="0" marR="0" algn="ctr" fontAlgn="base"/>
                      <a:r>
                        <a:rPr lang="en-US" sz="1600" dirty="0">
                          <a:effectLst/>
                        </a:rPr>
                        <a:t>C</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Spákaupmennskuflokkur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tc>
                  <a:txBody>
                    <a:bodyPr/>
                    <a:lstStyle/>
                    <a:p>
                      <a:pPr marL="0" marR="0" fontAlgn="base"/>
                      <a:r>
                        <a:rPr lang="en-US" sz="1600" dirty="0">
                          <a:effectLst/>
                        </a:rPr>
                        <a:t>Í gjaldþroti eða greiðslufalli</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D2DECD"/>
                    </a:solidFill>
                  </a:tcPr>
                </a:tc>
                <a:extLst>
                  <a:ext uri="{0D108BD9-81ED-4DB2-BD59-A6C34878D82A}">
                    <a16:rowId xmlns:a16="http://schemas.microsoft.com/office/drawing/2014/main" val="2743093275"/>
                  </a:ext>
                </a:extLst>
              </a:tr>
              <a:tr h="509751">
                <a:tc>
                  <a:txBody>
                    <a:bodyPr/>
                    <a:lstStyle/>
                    <a:p>
                      <a:pPr marL="0" marR="0" algn="ctr" defTabSz="914400" rtl="0" eaLnBrk="1" fontAlgn="base" latinLnBrk="0" hangingPunct="1"/>
                      <a:r>
                        <a:rPr lang="en-US" sz="1600" kern="1200" dirty="0">
                          <a:solidFill>
                            <a:schemeClr val="dk1"/>
                          </a:solidFill>
                          <a:effectLst/>
                          <a:latin typeface="+mn-lt"/>
                          <a:ea typeface="+mn-ea"/>
                          <a:cs typeface="+mn-cs"/>
                        </a:rPr>
                        <a:t>D</a:t>
                      </a:r>
                    </a:p>
                  </a:txBody>
                  <a:tcPr marL="31836" marR="31836" marT="0" marB="0">
                    <a:solidFill>
                      <a:srgbClr val="EAEFE8"/>
                    </a:solidFill>
                  </a:tcPr>
                </a:tc>
                <a:tc>
                  <a:txBody>
                    <a:bodyPr/>
                    <a:lstStyle/>
                    <a:p>
                      <a:pPr marL="0" marR="0" algn="ctr" fontAlgn="base"/>
                      <a:r>
                        <a:rPr lang="en-US" sz="1600" dirty="0">
                          <a:effectLst/>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Spákaupmennskuflokkur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tc>
                  <a:txBody>
                    <a:bodyPr/>
                    <a:lstStyle/>
                    <a:p>
                      <a:pPr marL="0" marR="0" fontAlgn="base"/>
                      <a:r>
                        <a:rPr lang="en-US" sz="1600" dirty="0">
                          <a:effectLst/>
                        </a:rPr>
                        <a:t>Í gjaldþroti eða greiðslufalli</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1836" marR="31836" marT="0" marB="0">
                    <a:solidFill>
                      <a:srgbClr val="EAEFE8"/>
                    </a:solidFill>
                  </a:tcPr>
                </a:tc>
                <a:extLst>
                  <a:ext uri="{0D108BD9-81ED-4DB2-BD59-A6C34878D82A}">
                    <a16:rowId xmlns:a16="http://schemas.microsoft.com/office/drawing/2014/main" val="985886754"/>
                  </a:ext>
                </a:extLst>
              </a:tr>
            </a:tbl>
          </a:graphicData>
        </a:graphic>
      </p:graphicFrame>
      <p:sp>
        <p:nvSpPr>
          <p:cNvPr id="7" name="Rectangle 6"/>
          <p:cNvSpPr/>
          <p:nvPr/>
        </p:nvSpPr>
        <p:spPr>
          <a:xfrm>
            <a:off x="937054" y="5913793"/>
            <a:ext cx="7598980" cy="313932"/>
          </a:xfrm>
          <a:prstGeom prst="rect">
            <a:avLst/>
          </a:prstGeom>
        </p:spPr>
        <p:txBody>
          <a:bodyPr wrap="square">
            <a:spAutoFit/>
          </a:bodyPr>
          <a:lstStyle/>
          <a:p>
            <a:pPr>
              <a:lnSpc>
                <a:spcPct val="90000"/>
              </a:lnSpc>
              <a:spcBef>
                <a:spcPts val="1000"/>
              </a:spcBef>
            </a:pPr>
            <a:r>
              <a:rPr lang="en-US" sz="1600" b="1" dirty="0">
                <a:solidFill>
                  <a:schemeClr val="accent3"/>
                </a:solidFill>
              </a:rPr>
              <a:t>Tafla 10.11 </a:t>
            </a:r>
            <a:r>
              <a:rPr lang="en-US" sz="1600" dirty="0">
                <a:solidFill>
                  <a:schemeClr val="accent3"/>
                </a:solidFill>
              </a:rPr>
              <a:t>Lánshæfiseinkunnir skuldabréfa (heimildir: S&amp;P Global Ratings; Moody’s)</a:t>
            </a:r>
          </a:p>
        </p:txBody>
      </p:sp>
      <p:sp>
        <p:nvSpPr>
          <p:cNvPr id="5" name="Text Placeholder 4"/>
          <p:cNvSpPr>
            <a:spLocks noGrp="1"/>
          </p:cNvSpPr>
          <p:nvPr>
            <p:ph type="body" sz="quarter" idx="14"/>
          </p:nvPr>
        </p:nvSpPr>
        <p:spPr>
          <a:xfrm>
            <a:off x="8956554" y="3067652"/>
            <a:ext cx="2397246" cy="1207785"/>
          </a:xfrm>
        </p:spPr>
        <p:txBody>
          <a:bodyPr>
            <a:normAutofit/>
          </a:bodyPr>
          <a:lstStyle/>
          <a:p>
            <a:r>
              <a:rPr lang="en-US" sz="1800" dirty="0"/>
              <a:t>Athugið: Við hverja einkunn undir AAA má einnig bæta + eða – við grunneinkunnina.</a:t>
            </a:r>
          </a:p>
        </p:txBody>
      </p:sp>
    </p:spTree>
    <p:extLst>
      <p:ext uri="{BB962C8B-B14F-4D97-AF65-F5344CB8AC3E}">
        <p14:creationId xmlns:p14="http://schemas.microsoft.com/office/powerpoint/2010/main" val="906087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10.5 Notkun töflureikna við úrlausn skuldabréfadæma</a:t>
            </a:r>
          </a:p>
        </p:txBody>
      </p:sp>
      <p:sp>
        <p:nvSpPr>
          <p:cNvPr id="3" name="Content Placeholder 2"/>
          <p:cNvSpPr>
            <a:spLocks noGrp="1"/>
          </p:cNvSpPr>
          <p:nvPr>
            <p:ph sz="quarter" idx="12"/>
          </p:nvPr>
        </p:nvSpPr>
        <p:spPr/>
        <p:txBody>
          <a:bodyPr/>
          <a:lstStyle/>
          <a:p>
            <a:pPr marL="0" indent="0">
              <a:buNone/>
            </a:pPr>
            <a:r>
              <a:rPr lang="en-US" dirty="0"/>
              <a:t>Í kafla 10.2 voru reiknivélar notaðar í stað handreikninga til að ákvarða verð skuldabréfs með PV, FV, </a:t>
            </a:r>
            <a:r>
              <a:rPr lang="en-US" i="1" dirty="0"/>
              <a:t>i</a:t>
            </a:r>
            <a:r>
              <a:rPr lang="en-US" dirty="0"/>
              <a:t>/YTM, PMT og </a:t>
            </a:r>
            <a:r>
              <a:rPr lang="en-US" i="1" dirty="0"/>
              <a:t>n</a:t>
            </a:r>
            <a:r>
              <a:rPr lang="en-US" dirty="0"/>
              <a:t>.</a:t>
            </a:r>
          </a:p>
          <a:p>
            <a:pPr marL="463550" indent="-220663"/>
            <a:r>
              <a:rPr lang="en-US" sz="2400" dirty="0"/>
              <a:t>Einnig má reikna verð skuldabréfs eða YTM þess í Excel-töflureikni. </a:t>
            </a:r>
          </a:p>
          <a:p>
            <a:pPr marL="463550" indent="-220663"/>
            <a:r>
              <a:rPr lang="en-US" sz="2400" dirty="0"/>
              <a:t>Í kafla 10.5 er sýnt skref fyrir skref hvernig verð skuldabréfs eða YTM er reiknað.</a:t>
            </a:r>
          </a:p>
        </p:txBody>
      </p:sp>
      <p:sp>
        <p:nvSpPr>
          <p:cNvPr id="5" name="Text Placeholder 4"/>
          <p:cNvSpPr>
            <a:spLocks noGrp="1"/>
          </p:cNvSpPr>
          <p:nvPr>
            <p:ph type="body" sz="quarter" idx="14"/>
          </p:nvPr>
        </p:nvSpPr>
        <p:spPr>
          <a:xfrm>
            <a:off x="1524000" y="6271576"/>
            <a:ext cx="9131300" cy="442595"/>
          </a:xfrm>
        </p:spPr>
        <p:txBody>
          <a:bodyPr>
            <a:normAutofit fontScale="85000" lnSpcReduction="10000"/>
          </a:bodyPr>
          <a:lstStyle/>
          <a:p>
            <a:r>
              <a:rPr lang="en-US" b="0" i="0" dirty="0">
                <a:solidFill>
                  <a:srgbClr val="1F2328"/>
                </a:solidFill>
                <a:effectLst/>
                <a:latin typeface="Monaspace Neon"/>
              </a:rPr>
              <a:t>Þetta viðbótarefni OpenStax er © Rice University og gefið út samkvæmt alþjóðlega leyfinu CC BY-NC-SA 4.0. Aðeins má afrita eða breyta efninu í óviðskiptalegum tilgangi, enda sé OpenStax og Rice University getið sem rétthafa og allar breytingar tilgreindar. Öllum aðlögunum skal dreift með sams konar leyfi.</a:t>
            </a:r>
            <a:endParaRPr lang="en-US" dirty="0">
              <a:solidFill>
                <a:srgbClr val="464846"/>
              </a:solidFill>
            </a:endParaRPr>
          </a:p>
        </p:txBody>
      </p:sp>
    </p:spTree>
    <p:extLst>
      <p:ext uri="{BB962C8B-B14F-4D97-AF65-F5344CB8AC3E}">
        <p14:creationId xmlns:p14="http://schemas.microsoft.com/office/powerpoint/2010/main" val="2911484011"/>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44F6B13-3A77-4252-BDEA-C52B980385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65670E-03FC-4020-818B-B91B53B5A166}">
  <ds:schemaRefs>
    <ds:schemaRef ds:uri="http://schemas.microsoft.com/sharepoint/v3/contenttype/forms"/>
  </ds:schemaRefs>
</ds:datastoreItem>
</file>

<file path=customXml/itemProps3.xml><?xml version="1.0" encoding="utf-8"?>
<ds:datastoreItem xmlns:ds="http://schemas.openxmlformats.org/officeDocument/2006/customXml" ds:itemID="{C8C349CA-4F69-4899-84EF-DA12ECE3A000}">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7498</TotalTime>
  <Words>1658</Words>
  <Application>Microsoft Macintosh PowerPoint</Application>
  <PresentationFormat>Widescreen</PresentationFormat>
  <Paragraphs>162</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Cambria Math</vt:lpstr>
      <vt:lpstr>Monaspace Neon</vt:lpstr>
      <vt:lpstr>Times New Roman</vt:lpstr>
      <vt:lpstr>Office Theme</vt:lpstr>
      <vt:lpstr>Principles of Finance</vt:lpstr>
      <vt:lpstr>10.1 LO 1: List and define the basic characteristics of bonds.</vt:lpstr>
      <vt:lpstr>10.1 LO 2: List and describe the various types of bonds available.</vt:lpstr>
      <vt:lpstr>10.1 LO 2: Value of Outstanding Bonds</vt:lpstr>
      <vt:lpstr>10.1 LO 3: Explain how a bond price is inversely related to its return (yield).</vt:lpstr>
      <vt:lpstr>10.2 Bond Valuation</vt:lpstr>
      <vt:lpstr>10.2 Bond Valuation and Cash Flows</vt:lpstr>
      <vt:lpstr>10.2 LO 1: Determine the value (price) of a bond.</vt:lpstr>
      <vt:lpstr>10.2 LO 5: Determine bond yields.</vt:lpstr>
      <vt:lpstr>10.3 LO 1: Use the yield curve to show the term structure of interest rates.</vt:lpstr>
      <vt:lpstr>10.3 LO 2: Describe and define changes in the yield curve shape.</vt:lpstr>
      <vt:lpstr>10.4 LO 1: Define interest rate, default, and other common forms of bond risk.</vt:lpstr>
      <vt:lpstr>10.4 LO 5: List major rating agencies and their indications of default.</vt:lpstr>
      <vt:lpstr>10.4 Risks of Interest Rates and Default</vt:lpstr>
      <vt:lpstr>10.5 Using Spreadsheets to Solve Bond Problems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207</cp:revision>
  <dcterms:created xsi:type="dcterms:W3CDTF">2018-05-29T21:16:34Z</dcterms:created>
  <dcterms:modified xsi:type="dcterms:W3CDTF">2026-02-26T20:06:09Z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