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48"/>
  </p:notesMasterIdLst>
  <p:sldIdLst>
    <p:sldId id="304" r:id="rId2"/>
    <p:sldId id="257" r:id="rId3"/>
    <p:sldId id="259" r:id="rId4"/>
    <p:sldId id="260" r:id="rId5"/>
    <p:sldId id="261" r:id="rId6"/>
    <p:sldId id="262" r:id="rId7"/>
    <p:sldId id="263" r:id="rId8"/>
    <p:sldId id="264" r:id="rId9"/>
    <p:sldId id="265" r:id="rId10"/>
    <p:sldId id="302"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03"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0"/>
    <p:restoredTop sz="93865"/>
  </p:normalViewPr>
  <p:slideViewPr>
    <p:cSldViewPr snapToGrid="0">
      <p:cViewPr varScale="1">
        <p:scale>
          <a:sx n="105" d="100"/>
          <a:sy n="105" d="100"/>
        </p:scale>
        <p:origin x="178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12793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6848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366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 name="Google Shape;7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446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7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4907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9205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9100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242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5659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4844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281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3856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685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6299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3418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97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41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206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7176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228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5542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5073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2889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98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9513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201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8517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6891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2118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98634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26569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1493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3092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90377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0718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29711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3981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608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9721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5699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7602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1701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9445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7465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801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5;p6"/>
          <p:cNvSpPr txBox="1"/>
          <p:nvPr/>
        </p:nvSpPr>
        <p:spPr>
          <a:xfrm>
            <a:off x="114300" y="603939"/>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14 STRESS, LIFESTYLE, AND HEALTH</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6" name="Picture 5"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6400" y="2630486"/>
            <a:ext cx="3050170" cy="3298825"/>
          </a:xfrm>
          <a:prstGeom prst="rect">
            <a:avLst/>
          </a:prstGeom>
        </p:spPr>
      </p:pic>
      <p:pic>
        <p:nvPicPr>
          <p:cNvPr id="7" name="Picture 6"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extLst>
      <p:ext uri="{BB962C8B-B14F-4D97-AF65-F5344CB8AC3E}">
        <p14:creationId xmlns:p14="http://schemas.microsoft.com/office/powerpoint/2010/main" val="35022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a:t>
            </a:r>
            <a:endParaRPr/>
          </a:p>
        </p:txBody>
      </p:sp>
      <p:pic>
        <p:nvPicPr>
          <p:cNvPr id="53" name="Google Shape;53;p7" descr="Three photos side by side from left to right show someone looking stressed while taking an exam, a close up of an answer sheet, and a room full of people taking an exam."/>
          <p:cNvPicPr preferRelativeResize="0">
            <a:picLocks noGrp="1"/>
          </p:cNvPicPr>
          <p:nvPr>
            <p:ph type="pic" idx="2"/>
          </p:nvPr>
        </p:nvPicPr>
        <p:blipFill rotWithShape="1">
          <a:blip r:embed="rId3">
            <a:alphaModFix/>
          </a:blip>
          <a:srcRect t="-17827" b="-17827"/>
          <a:stretch/>
        </p:blipFill>
        <p:spPr>
          <a:xfrm>
            <a:off x="609353" y="2577371"/>
            <a:ext cx="8062913" cy="3500071"/>
          </a:xfrm>
          <a:prstGeom prst="rect">
            <a:avLst/>
          </a:prstGeom>
          <a:noFill/>
          <a:ln>
            <a:noFill/>
          </a:ln>
        </p:spPr>
      </p:pic>
      <p:sp>
        <p:nvSpPr>
          <p:cNvPr id="54" name="Google Shape;54;p7"/>
          <p:cNvSpPr txBox="1">
            <a:spLocks noGrp="1"/>
          </p:cNvSpPr>
          <p:nvPr>
            <p:ph type="body" idx="1"/>
          </p:nvPr>
        </p:nvSpPr>
        <p:spPr>
          <a:xfrm>
            <a:off x="466048" y="1078186"/>
            <a:ext cx="8358373" cy="1591359"/>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600"/>
              <a:buNone/>
            </a:pPr>
            <a:r>
              <a:rPr lang="en-US" sz="1600"/>
              <a:t>This chapter explores our current understanding of stress, including:</a:t>
            </a:r>
            <a:endParaRPr/>
          </a:p>
          <a:p>
            <a:pPr marL="285750" lvl="0" indent="-285750" algn="l" rtl="0">
              <a:lnSpc>
                <a:spcPct val="110000"/>
              </a:lnSpc>
              <a:spcBef>
                <a:spcPts val="920"/>
              </a:spcBef>
              <a:spcAft>
                <a:spcPts val="0"/>
              </a:spcAft>
              <a:buSzPts val="1600"/>
              <a:buFont typeface="Arial"/>
              <a:buChar char="•"/>
            </a:pPr>
            <a:r>
              <a:rPr lang="en-US" sz="1600"/>
              <a:t>Psychological and physiological natures.</a:t>
            </a:r>
            <a:endParaRPr/>
          </a:p>
          <a:p>
            <a:pPr marL="285750" lvl="0" indent="-285750" algn="l" rtl="0">
              <a:lnSpc>
                <a:spcPct val="110000"/>
              </a:lnSpc>
              <a:spcBef>
                <a:spcPts val="920"/>
              </a:spcBef>
              <a:spcAft>
                <a:spcPts val="0"/>
              </a:spcAft>
              <a:buSzPts val="1600"/>
              <a:buFont typeface="Arial"/>
              <a:buChar char="•"/>
            </a:pPr>
            <a:r>
              <a:rPr lang="en-US" sz="1600"/>
              <a:t>Causes and consequences.</a:t>
            </a:r>
            <a:endParaRPr/>
          </a:p>
          <a:p>
            <a:pPr marL="285750" lvl="0" indent="-285750" algn="l" rtl="0">
              <a:lnSpc>
                <a:spcPct val="110000"/>
              </a:lnSpc>
              <a:spcBef>
                <a:spcPts val="920"/>
              </a:spcBef>
              <a:spcAft>
                <a:spcPts val="0"/>
              </a:spcAft>
              <a:buSzPts val="1600"/>
              <a:buFont typeface="Arial"/>
              <a:buChar char="•"/>
            </a:pPr>
            <a:r>
              <a:rPr lang="en-US" sz="1600"/>
              <a:t>Stress management techniques.</a:t>
            </a:r>
            <a:endParaRPr sz="1600"/>
          </a:p>
        </p:txBody>
      </p:sp>
      <p:sp>
        <p:nvSpPr>
          <p:cNvPr id="56" name="Google Shape;56;p7"/>
          <p:cNvSpPr txBox="1"/>
          <p:nvPr/>
        </p:nvSpPr>
        <p:spPr>
          <a:xfrm>
            <a:off x="457199" y="5956582"/>
            <a:ext cx="8367223" cy="6924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b="0" i="0" u="none" strike="noStrike" cap="none" dirty="0">
                <a:solidFill>
                  <a:schemeClr val="dk1"/>
                </a:solidFill>
                <a:latin typeface="Arial"/>
                <a:ea typeface="Arial"/>
                <a:cs typeface="Arial"/>
                <a:sym typeface="Arial"/>
              </a:rPr>
              <a:t>(credit “left”: modification of work by Travis K. Mendoza; credit “center”: modification of work by “albertogp123”/Flickr; credit “right”: modification of work by Jeffrey </a:t>
            </a:r>
            <a:r>
              <a:rPr lang="en-US" sz="1300" b="0" i="0" u="none" strike="noStrike" cap="none" dirty="0" err="1">
                <a:solidFill>
                  <a:schemeClr val="dk1"/>
                </a:solidFill>
                <a:latin typeface="Arial"/>
                <a:ea typeface="Arial"/>
                <a:cs typeface="Arial"/>
                <a:sym typeface="Arial"/>
              </a:rPr>
              <a:t>Pioquinto</a:t>
            </a:r>
            <a:r>
              <a:rPr lang="en-US" sz="1300" b="0" i="0" u="none" strike="noStrike" cap="none" dirty="0">
                <a:solidFill>
                  <a:schemeClr val="dk1"/>
                </a:solidFill>
                <a:latin typeface="Arial"/>
                <a:ea typeface="Arial"/>
                <a:cs typeface="Arial"/>
                <a:sym typeface="Arial"/>
              </a:rPr>
              <a:t>, SJ)</a:t>
            </a:r>
            <a:endParaRPr sz="1300" dirty="0">
              <a:solidFill>
                <a:schemeClr val="dk1"/>
              </a:solidFill>
              <a:latin typeface="Arial"/>
              <a:ea typeface="Arial"/>
              <a:cs typeface="Arial"/>
              <a:sym typeface="Arial"/>
            </a:endParaRPr>
          </a:p>
          <a:p>
            <a:pPr marL="0" marR="0" lvl="0" indent="0" algn="l" rtl="0">
              <a:spcBef>
                <a:spcPts val="0"/>
              </a:spcBef>
              <a:spcAft>
                <a:spcPts val="0"/>
              </a:spcAft>
              <a:buNone/>
            </a:pPr>
            <a:endParaRPr sz="1300"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STRESS?</a:t>
            </a:r>
            <a:endParaRPr/>
          </a:p>
        </p:txBody>
      </p:sp>
      <p:sp>
        <p:nvSpPr>
          <p:cNvPr id="69" name="Google Shape;69;p9"/>
          <p:cNvSpPr txBox="1"/>
          <p:nvPr/>
        </p:nvSpPr>
        <p:spPr>
          <a:xfrm>
            <a:off x="457200" y="1196057"/>
            <a:ext cx="8367221" cy="369844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Stress is a term used loosely to describe a variety of unpleasant feeling states (e.g., frustrated, angry, conflicted, overwhelmed, or fatigued).</a:t>
            </a:r>
            <a:endParaRPr/>
          </a:p>
          <a:p>
            <a:pPr marL="0" marR="0" lvl="0" indent="0" algn="l" rtl="0">
              <a:spcBef>
                <a:spcPts val="1008"/>
              </a:spcBef>
              <a:spcAft>
                <a:spcPts val="0"/>
              </a:spcAft>
              <a:buNone/>
            </a:pPr>
            <a:r>
              <a:rPr lang="en-US" sz="1600" b="1">
                <a:solidFill>
                  <a:schemeClr val="dk1"/>
                </a:solidFill>
                <a:latin typeface="Arial"/>
                <a:ea typeface="Arial"/>
                <a:cs typeface="Arial"/>
                <a:sym typeface="Arial"/>
              </a:rPr>
              <a:t>Stimulus-based definitions: </a:t>
            </a:r>
            <a:r>
              <a:rPr lang="en-US" sz="1600">
                <a:solidFill>
                  <a:schemeClr val="dk1"/>
                </a:solidFill>
                <a:latin typeface="Arial"/>
                <a:ea typeface="Arial"/>
                <a:cs typeface="Arial"/>
                <a:sym typeface="Arial"/>
              </a:rPr>
              <a:t>stress is a demanding or threatening event/situation (e.g., high-stress job).</a:t>
            </a:r>
            <a:endParaRPr/>
          </a:p>
          <a:p>
            <a:pPr marL="285750" marR="0" lvl="0" indent="-285750" algn="l" rtl="0">
              <a:spcBef>
                <a:spcPts val="1008"/>
              </a:spcBef>
              <a:spcAft>
                <a:spcPts val="0"/>
              </a:spcAft>
              <a:buClr>
                <a:srgbClr val="6CB255"/>
              </a:buClr>
              <a:buSzPts val="1600"/>
              <a:buFont typeface="Arial"/>
              <a:buChar char="•"/>
            </a:pPr>
            <a:r>
              <a:rPr lang="en-US" sz="1600">
                <a:solidFill>
                  <a:schemeClr val="dk1"/>
                </a:solidFill>
                <a:latin typeface="Arial"/>
                <a:ea typeface="Arial"/>
                <a:cs typeface="Arial"/>
                <a:sym typeface="Arial"/>
              </a:rPr>
              <a:t>Characterizes stress as a stimulus that causes certain reactions.</a:t>
            </a:r>
            <a:endParaRPr/>
          </a:p>
          <a:p>
            <a:pPr marL="285750" marR="0" lvl="0" indent="-285750" algn="l" rtl="0">
              <a:spcBef>
                <a:spcPts val="1008"/>
              </a:spcBef>
              <a:spcAft>
                <a:spcPts val="0"/>
              </a:spcAft>
              <a:buClr>
                <a:srgbClr val="6CB255"/>
              </a:buClr>
              <a:buSzPts val="1600"/>
              <a:buFont typeface="Arial"/>
              <a:buChar char="•"/>
            </a:pPr>
            <a:r>
              <a:rPr lang="en-US" sz="1600">
                <a:solidFill>
                  <a:schemeClr val="dk1"/>
                </a:solidFill>
                <a:latin typeface="Arial"/>
                <a:ea typeface="Arial"/>
                <a:cs typeface="Arial"/>
                <a:sym typeface="Arial"/>
              </a:rPr>
              <a:t>Fails to recognize that people differ in how they view and react to challenging situations.</a:t>
            </a:r>
            <a:endParaRPr/>
          </a:p>
          <a:p>
            <a:pPr marL="0" marR="0" lvl="0" indent="0" algn="l" rtl="0">
              <a:spcBef>
                <a:spcPts val="1008"/>
              </a:spcBef>
              <a:spcAft>
                <a:spcPts val="0"/>
              </a:spcAft>
              <a:buNone/>
            </a:pPr>
            <a:r>
              <a:rPr lang="en-US" sz="1600" b="1">
                <a:solidFill>
                  <a:schemeClr val="dk1"/>
                </a:solidFill>
                <a:latin typeface="Arial"/>
                <a:ea typeface="Arial"/>
                <a:cs typeface="Arial"/>
                <a:sym typeface="Arial"/>
              </a:rPr>
              <a:t>Response-based definitions: </a:t>
            </a:r>
            <a:r>
              <a:rPr lang="en-US" sz="1600">
                <a:solidFill>
                  <a:schemeClr val="dk1"/>
                </a:solidFill>
                <a:latin typeface="Arial"/>
                <a:ea typeface="Arial"/>
                <a:cs typeface="Arial"/>
                <a:sym typeface="Arial"/>
              </a:rPr>
              <a:t>emphasize physiological responses that occur in response to demanding or threatening situations.</a:t>
            </a:r>
            <a:endParaRPr/>
          </a:p>
          <a:p>
            <a:pPr marL="285750" marR="0" lvl="0" indent="-285750" algn="l" rtl="0">
              <a:spcBef>
                <a:spcPts val="1008"/>
              </a:spcBef>
              <a:spcAft>
                <a:spcPts val="0"/>
              </a:spcAft>
              <a:buClr>
                <a:srgbClr val="6CB255"/>
              </a:buClr>
              <a:buSzPts val="1600"/>
              <a:buFont typeface="Arial"/>
              <a:buChar char="•"/>
            </a:pPr>
            <a:r>
              <a:rPr lang="en-US" sz="1600">
                <a:solidFill>
                  <a:schemeClr val="dk1"/>
                </a:solidFill>
                <a:latin typeface="Arial"/>
                <a:ea typeface="Arial"/>
                <a:cs typeface="Arial"/>
                <a:sym typeface="Arial"/>
              </a:rPr>
              <a:t>  Characterizes stress as a response to environmental conditions.</a:t>
            </a:r>
            <a:endParaRPr/>
          </a:p>
          <a:p>
            <a:pPr marL="0" marR="0" lvl="0" indent="0" algn="l" rtl="0">
              <a:spcBef>
                <a:spcPts val="1008"/>
              </a:spcBef>
              <a:spcAft>
                <a:spcPts val="0"/>
              </a:spcAft>
              <a:buNone/>
            </a:pPr>
            <a:r>
              <a:rPr lang="en-US" sz="1600">
                <a:solidFill>
                  <a:schemeClr val="dk1"/>
                </a:solidFill>
                <a:latin typeface="Arial"/>
                <a:ea typeface="Arial"/>
                <a:cs typeface="Arial"/>
                <a:sym typeface="Arial"/>
              </a:rPr>
              <a:t>Neither provide a complete definition of stress.</a:t>
            </a:r>
            <a:endParaRPr/>
          </a:p>
          <a:p>
            <a:pPr marL="0" marR="0" lvl="0" indent="0" algn="l" rtl="0">
              <a:spcBef>
                <a:spcPts val="1008"/>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APPRAISALS</a:t>
            </a:r>
            <a:endParaRPr/>
          </a:p>
        </p:txBody>
      </p:sp>
      <p:pic>
        <p:nvPicPr>
          <p:cNvPr id="77" name="Google Shape;77;p10" descr="A photo shows a smiling person wearing a graduation cap and gown."/>
          <p:cNvPicPr preferRelativeResize="0">
            <a:picLocks noGrp="1"/>
          </p:cNvPicPr>
          <p:nvPr>
            <p:ph type="pic" idx="2"/>
          </p:nvPr>
        </p:nvPicPr>
        <p:blipFill rotWithShape="1">
          <a:blip r:embed="rId3">
            <a:alphaModFix/>
          </a:blip>
          <a:srcRect l="-36475" r="-36475"/>
          <a:stretch/>
        </p:blipFill>
        <p:spPr>
          <a:xfrm>
            <a:off x="3863436" y="3818252"/>
            <a:ext cx="6264500" cy="2462627"/>
          </a:xfrm>
          <a:prstGeom prst="rect">
            <a:avLst/>
          </a:prstGeom>
          <a:noFill/>
          <a:ln>
            <a:noFill/>
          </a:ln>
        </p:spPr>
      </p:pic>
      <p:sp>
        <p:nvSpPr>
          <p:cNvPr id="78" name="Google Shape;78;p10"/>
          <p:cNvSpPr txBox="1">
            <a:spLocks noGrp="1"/>
          </p:cNvSpPr>
          <p:nvPr>
            <p:ph type="body" idx="1"/>
          </p:nvPr>
        </p:nvSpPr>
        <p:spPr>
          <a:xfrm>
            <a:off x="5946309" y="6400800"/>
            <a:ext cx="2878111" cy="33504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dirty="0"/>
              <a:t>(credit: Timothy </a:t>
            </a:r>
            <a:r>
              <a:rPr lang="en-US" sz="1300" dirty="0" err="1"/>
              <a:t>Zanker</a:t>
            </a:r>
            <a:r>
              <a:rPr lang="en-US" sz="1300" dirty="0"/>
              <a:t>)</a:t>
            </a:r>
            <a:endParaRPr dirty="0"/>
          </a:p>
        </p:txBody>
      </p:sp>
      <p:sp>
        <p:nvSpPr>
          <p:cNvPr id="80" name="Google Shape;80;p10"/>
          <p:cNvSpPr txBox="1"/>
          <p:nvPr/>
        </p:nvSpPr>
        <p:spPr>
          <a:xfrm>
            <a:off x="457199" y="1089047"/>
            <a:ext cx="8367221" cy="25750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Stress</a:t>
            </a:r>
            <a:r>
              <a:rPr lang="en-US" sz="1600">
                <a:solidFill>
                  <a:schemeClr val="dk1"/>
                </a:solidFill>
                <a:latin typeface="Arial"/>
                <a:ea typeface="Arial"/>
                <a:cs typeface="Arial"/>
                <a:sym typeface="Arial"/>
              </a:rPr>
              <a:t> – a process whereby an individual perceives and responds to events he appraises as overwhelming or threatening to his well-being.</a:t>
            </a:r>
            <a:endParaRPr/>
          </a:p>
          <a:p>
            <a:pPr marL="285750" marR="0" lvl="0" indent="-285750" algn="l" rtl="0">
              <a:spcBef>
                <a:spcPts val="1008"/>
              </a:spcBef>
              <a:spcAft>
                <a:spcPts val="0"/>
              </a:spcAft>
              <a:buClr>
                <a:srgbClr val="6CB255"/>
              </a:buClr>
              <a:buSzPts val="1600"/>
              <a:buFont typeface="Arial"/>
              <a:buChar char="•"/>
            </a:pPr>
            <a:r>
              <a:rPr lang="en-US" sz="1600">
                <a:solidFill>
                  <a:schemeClr val="dk1"/>
                </a:solidFill>
                <a:latin typeface="Arial"/>
                <a:ea typeface="Arial"/>
                <a:cs typeface="Arial"/>
                <a:sym typeface="Arial"/>
              </a:rPr>
              <a:t>This definition places importance on how we </a:t>
            </a:r>
            <a:r>
              <a:rPr lang="en-US" sz="1600" u="sng">
                <a:solidFill>
                  <a:schemeClr val="dk1"/>
                </a:solidFill>
                <a:latin typeface="Arial"/>
                <a:ea typeface="Arial"/>
                <a:cs typeface="Arial"/>
                <a:sym typeface="Arial"/>
              </a:rPr>
              <a:t>appraise</a:t>
            </a:r>
            <a:r>
              <a:rPr lang="en-US" sz="1600">
                <a:solidFill>
                  <a:schemeClr val="dk1"/>
                </a:solidFill>
                <a:latin typeface="Arial"/>
                <a:ea typeface="Arial"/>
                <a:cs typeface="Arial"/>
                <a:sym typeface="Arial"/>
              </a:rPr>
              <a:t> (judge) demanding/threatening events (</a:t>
            </a:r>
            <a:r>
              <a:rPr lang="en-US" sz="1600" b="1">
                <a:solidFill>
                  <a:schemeClr val="dk1"/>
                </a:solidFill>
                <a:latin typeface="Arial"/>
                <a:ea typeface="Arial"/>
                <a:cs typeface="Arial"/>
                <a:sym typeface="Arial"/>
              </a:rPr>
              <a:t>stressors</a:t>
            </a:r>
            <a:r>
              <a:rPr lang="en-US" sz="1600">
                <a:solidFill>
                  <a:schemeClr val="dk1"/>
                </a:solidFill>
                <a:latin typeface="Arial"/>
                <a:ea typeface="Arial"/>
                <a:cs typeface="Arial"/>
                <a:sym typeface="Arial"/>
              </a:rPr>
              <a:t>) which then influence our reaction.</a:t>
            </a:r>
            <a:endParaRPr/>
          </a:p>
          <a:p>
            <a:pPr marL="0" marR="0" lvl="0" indent="0" algn="l" rtl="0">
              <a:spcBef>
                <a:spcPts val="1008"/>
              </a:spcBef>
              <a:spcAft>
                <a:spcPts val="0"/>
              </a:spcAft>
              <a:buNone/>
            </a:pPr>
            <a:r>
              <a:rPr lang="en-US" sz="1600" b="1">
                <a:solidFill>
                  <a:schemeClr val="dk1"/>
                </a:solidFill>
                <a:latin typeface="Arial"/>
                <a:ea typeface="Arial"/>
                <a:cs typeface="Arial"/>
                <a:sym typeface="Arial"/>
              </a:rPr>
              <a:t>Primary appraisal </a:t>
            </a:r>
            <a:r>
              <a:rPr lang="en-US" sz="1600">
                <a:solidFill>
                  <a:schemeClr val="dk1"/>
                </a:solidFill>
                <a:latin typeface="Arial"/>
                <a:ea typeface="Arial"/>
                <a:cs typeface="Arial"/>
                <a:sym typeface="Arial"/>
              </a:rPr>
              <a:t>– judgement about the degree of potential harm/threat to well-being that a stressor might entail.</a:t>
            </a:r>
            <a:endParaRPr/>
          </a:p>
          <a:p>
            <a:pPr marL="285750" marR="0" lvl="0" indent="-285750" algn="l" rtl="0">
              <a:spcBef>
                <a:spcPts val="1008"/>
              </a:spcBef>
              <a:spcAft>
                <a:spcPts val="0"/>
              </a:spcAft>
              <a:buClr>
                <a:srgbClr val="6CB255"/>
              </a:buClr>
              <a:buSzPts val="1600"/>
              <a:buFont typeface="Arial"/>
              <a:buChar char="•"/>
            </a:pPr>
            <a:r>
              <a:rPr lang="en-US" sz="1600" b="1">
                <a:solidFill>
                  <a:schemeClr val="dk1"/>
                </a:solidFill>
                <a:latin typeface="Arial"/>
                <a:ea typeface="Arial"/>
                <a:cs typeface="Arial"/>
                <a:sym typeface="Arial"/>
              </a:rPr>
              <a:t>Threat</a:t>
            </a:r>
            <a:r>
              <a:rPr lang="en-US" sz="1600">
                <a:solidFill>
                  <a:schemeClr val="dk1"/>
                </a:solidFill>
                <a:latin typeface="Arial"/>
                <a:ea typeface="Arial"/>
                <a:cs typeface="Arial"/>
                <a:sym typeface="Arial"/>
              </a:rPr>
              <a:t> – stressor that could lead to harm/loss/negative consequences.</a:t>
            </a:r>
            <a:endParaRPr/>
          </a:p>
          <a:p>
            <a:pPr marL="285750" marR="0" lvl="0" indent="-285750" algn="l" rtl="0">
              <a:spcBef>
                <a:spcPts val="1008"/>
              </a:spcBef>
              <a:spcAft>
                <a:spcPts val="0"/>
              </a:spcAft>
              <a:buClr>
                <a:srgbClr val="6CB255"/>
              </a:buClr>
              <a:buSzPts val="1600"/>
              <a:buFont typeface="Arial"/>
              <a:buChar char="•"/>
            </a:pPr>
            <a:r>
              <a:rPr lang="en-US" sz="1600" b="1">
                <a:solidFill>
                  <a:schemeClr val="dk1"/>
                </a:solidFill>
                <a:latin typeface="Arial"/>
                <a:ea typeface="Arial"/>
                <a:cs typeface="Arial"/>
                <a:sym typeface="Arial"/>
              </a:rPr>
              <a:t>Challenge</a:t>
            </a:r>
            <a:r>
              <a:rPr lang="en-US" sz="1600">
                <a:solidFill>
                  <a:schemeClr val="dk1"/>
                </a:solidFill>
                <a:latin typeface="Arial"/>
                <a:ea typeface="Arial"/>
                <a:cs typeface="Arial"/>
                <a:sym typeface="Arial"/>
              </a:rPr>
              <a:t> – stressor that carries the potential for gain/personal growth.</a:t>
            </a:r>
            <a:endParaRPr/>
          </a:p>
        </p:txBody>
      </p:sp>
      <p:sp>
        <p:nvSpPr>
          <p:cNvPr id="81" name="Google Shape;81;p10"/>
          <p:cNvSpPr txBox="1"/>
          <p:nvPr/>
        </p:nvSpPr>
        <p:spPr>
          <a:xfrm>
            <a:off x="457198" y="3796576"/>
            <a:ext cx="4654447" cy="2939266"/>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E.g. Graduating from college and entering the workforce can be viewed as either a threat (loss of financial support) or a challenge (opportunity for independence and growth). </a:t>
            </a:r>
            <a:endParaRPr sz="1600" b="1" dirty="0">
              <a:solidFill>
                <a:schemeClr val="dk1"/>
              </a:solidFill>
              <a:latin typeface="Arial"/>
              <a:ea typeface="Arial"/>
              <a:cs typeface="Arial"/>
              <a:sym typeface="Arial"/>
            </a:endParaRPr>
          </a:p>
          <a:p>
            <a:pPr marL="0" marR="0" lvl="0" indent="0" algn="l" rtl="0">
              <a:spcBef>
                <a:spcPts val="1008"/>
              </a:spcBef>
              <a:spcAft>
                <a:spcPts val="0"/>
              </a:spcAft>
              <a:buNone/>
            </a:pPr>
            <a:r>
              <a:rPr lang="en-US" sz="1600" b="1" dirty="0">
                <a:solidFill>
                  <a:schemeClr val="dk1"/>
                </a:solidFill>
                <a:latin typeface="Arial"/>
                <a:ea typeface="Arial"/>
                <a:cs typeface="Arial"/>
                <a:sym typeface="Arial"/>
              </a:rPr>
              <a:t>Secondary appraisal </a:t>
            </a:r>
            <a:r>
              <a:rPr lang="en-US" sz="1600" dirty="0">
                <a:solidFill>
                  <a:schemeClr val="dk1"/>
                </a:solidFill>
                <a:latin typeface="Arial"/>
                <a:ea typeface="Arial"/>
                <a:cs typeface="Arial"/>
                <a:sym typeface="Arial"/>
              </a:rPr>
              <a:t>– </a:t>
            </a:r>
            <a:r>
              <a:rPr lang="en-US" sz="1600" dirty="0" err="1">
                <a:solidFill>
                  <a:schemeClr val="dk1"/>
                </a:solidFill>
                <a:latin typeface="Arial"/>
                <a:ea typeface="Arial"/>
                <a:cs typeface="Arial"/>
                <a:sym typeface="Arial"/>
              </a:rPr>
              <a:t>judgement</a:t>
            </a:r>
            <a:r>
              <a:rPr lang="en-US" sz="1600" dirty="0">
                <a:solidFill>
                  <a:schemeClr val="dk1"/>
                </a:solidFill>
                <a:latin typeface="Arial"/>
                <a:ea typeface="Arial"/>
                <a:cs typeface="Arial"/>
                <a:sym typeface="Arial"/>
              </a:rPr>
              <a:t> of the options available to cope with a stressor, and perceptions of how effective such options will be.</a:t>
            </a:r>
            <a:endParaRPr dirty="0"/>
          </a:p>
          <a:p>
            <a:pPr marL="285750" marR="0" lvl="0" indent="-285750" algn="l" rtl="0">
              <a:spcBef>
                <a:spcPts val="1008"/>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A threat is less stressful if we believe something can be done about it.</a:t>
            </a:r>
            <a:endParaRPr dirty="0"/>
          </a:p>
          <a:p>
            <a:pPr marL="285750" marR="0" lvl="0" indent="-184150" algn="l" rtl="0">
              <a:spcBef>
                <a:spcPts val="1008"/>
              </a:spcBef>
              <a:spcAft>
                <a:spcPts val="0"/>
              </a:spcAft>
              <a:buClr>
                <a:srgbClr val="6CB255"/>
              </a:buClr>
              <a:buSzPts val="1600"/>
              <a:buFont typeface="Arial"/>
              <a:buNone/>
            </a:pPr>
            <a:endParaRPr sz="1600" dirty="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COGNITIVE APPRAISALS</a:t>
            </a:r>
            <a:endParaRPr sz="2400">
              <a:solidFill>
                <a:srgbClr val="6CB255"/>
              </a:solidFill>
            </a:endParaRPr>
          </a:p>
        </p:txBody>
      </p:sp>
      <p:pic>
        <p:nvPicPr>
          <p:cNvPr id="87" name="Google Shape;87;p11" descr="A concept map begins with a box titled “Stressor” at the top with an arrow underneath that leads to a box labeled “Primary appraisal: challenge or threat?” Below “Primary appraisal: challenge or threat?” is a line leading to the word “challenge” on the left side and “threat” on the right side. Below the word “challenge” is a box labeled “Potential for gain or growth.” There are no additional lines, arrows, or boxes under “Potential for gain or growth.” Below the word “threat,” there is a box labeled “May lead to harm, loss, or negative consequences.” Underneath the box, there is an arrow leading to another box labeled “Secondary appraisal: potential options and how effective?” The box has a line underneath that leads to the words “effective option” on the left side and “ineffective/no option” on the right side. Below the words “effective option,” there is an arrow leading to a box labeled “Low threat.” Below the words “ineffective/no option,” there is an arrow leading to a box labeled “High threat.”"/>
          <p:cNvPicPr preferRelativeResize="0">
            <a:picLocks noGrp="1"/>
          </p:cNvPicPr>
          <p:nvPr>
            <p:ph type="pic" idx="2"/>
          </p:nvPr>
        </p:nvPicPr>
        <p:blipFill rotWithShape="1">
          <a:blip r:embed="rId3">
            <a:alphaModFix/>
          </a:blip>
          <a:srcRect t="-5855" b="-5855"/>
          <a:stretch/>
        </p:blipFill>
        <p:spPr>
          <a:xfrm>
            <a:off x="2488367" y="640429"/>
            <a:ext cx="5477396" cy="6217571"/>
          </a:xfrm>
          <a:prstGeom prst="rect">
            <a:avLst/>
          </a:prstGeom>
          <a:noFill/>
          <a:ln>
            <a:noFill/>
          </a:ln>
        </p:spPr>
      </p:pic>
      <p:sp>
        <p:nvSpPr>
          <p:cNvPr id="88" name="Google Shape;88;p11"/>
          <p:cNvSpPr txBox="1">
            <a:spLocks noGrp="1"/>
          </p:cNvSpPr>
          <p:nvPr>
            <p:ph type="body" idx="1"/>
          </p:nvPr>
        </p:nvSpPr>
        <p:spPr>
          <a:xfrm>
            <a:off x="468424" y="993035"/>
            <a:ext cx="2931188" cy="19600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solidFill>
                  <a:schemeClr val="dk1"/>
                </a:solidFill>
              </a:rPr>
              <a:t>Stress is likely to result if a stressor is perceived as extremely threatening or threatening with few or no effective coping options available.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GOOD STRESS?</a:t>
            </a:r>
            <a:endParaRPr/>
          </a:p>
        </p:txBody>
      </p:sp>
      <p:sp>
        <p:nvSpPr>
          <p:cNvPr id="97" name="Google Shape;97;p12"/>
          <p:cNvSpPr txBox="1">
            <a:spLocks noGrp="1"/>
          </p:cNvSpPr>
          <p:nvPr>
            <p:ph type="body" idx="1"/>
          </p:nvPr>
        </p:nvSpPr>
        <p:spPr>
          <a:xfrm>
            <a:off x="421848" y="1144388"/>
            <a:ext cx="8415139" cy="151032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 </a:t>
            </a:r>
            <a:r>
              <a:rPr lang="en-US" sz="1600" b="1"/>
              <a:t>Eustress</a:t>
            </a:r>
            <a:r>
              <a:rPr lang="en-US" sz="1600"/>
              <a:t> - Stress that can be positive and motivate us to do things in our best interests.</a:t>
            </a:r>
            <a:endParaRPr/>
          </a:p>
          <a:p>
            <a:pPr marL="285750" lvl="0" indent="-285750" algn="l" rtl="0">
              <a:spcBef>
                <a:spcPts val="920"/>
              </a:spcBef>
              <a:spcAft>
                <a:spcPts val="0"/>
              </a:spcAft>
              <a:buSzPts val="1600"/>
              <a:buFont typeface="Arial"/>
              <a:buChar char="•"/>
            </a:pPr>
            <a:r>
              <a:rPr lang="en-US" sz="1600"/>
              <a:t>Associated with positive feelings, optimal health, and performance.</a:t>
            </a:r>
            <a:endParaRPr sz="1600"/>
          </a:p>
          <a:p>
            <a:pPr marL="0" lvl="0" indent="0" algn="l" rtl="0">
              <a:spcBef>
                <a:spcPts val="920"/>
              </a:spcBef>
              <a:spcAft>
                <a:spcPts val="0"/>
              </a:spcAft>
              <a:buClr>
                <a:srgbClr val="6CB255"/>
              </a:buClr>
              <a:buSzPts val="1600"/>
              <a:buNone/>
            </a:pPr>
            <a:r>
              <a:rPr lang="en-US" sz="1600" b="1"/>
              <a:t>Distress</a:t>
            </a:r>
            <a:r>
              <a:rPr lang="en-US" sz="1600"/>
              <a:t> - ”Bad” stress, causing people to feel burned out, (fatigued and exhausted), and performance to decline.</a:t>
            </a:r>
            <a:endParaRPr sz="1600"/>
          </a:p>
        </p:txBody>
      </p:sp>
      <p:sp>
        <p:nvSpPr>
          <p:cNvPr id="100" name="Google Shape;100;p12"/>
          <p:cNvSpPr txBox="1"/>
          <p:nvPr/>
        </p:nvSpPr>
        <p:spPr>
          <a:xfrm>
            <a:off x="457200" y="5490144"/>
            <a:ext cx="8379787" cy="107721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As the stress level increases from low to moderate, so does performance. At the optimal level (the peak of the curve), performance has reached its peak. If stress exceeds the optimal level, it will reach the </a:t>
            </a:r>
            <a:r>
              <a:rPr lang="en-US" sz="1600" u="sng">
                <a:solidFill>
                  <a:schemeClr val="dk1"/>
                </a:solidFill>
                <a:latin typeface="Arial"/>
                <a:ea typeface="Arial"/>
                <a:cs typeface="Arial"/>
                <a:sym typeface="Arial"/>
              </a:rPr>
              <a:t>distress</a:t>
            </a:r>
            <a:r>
              <a:rPr lang="en-US" sz="1600">
                <a:solidFill>
                  <a:schemeClr val="dk1"/>
                </a:solidFill>
                <a:latin typeface="Arial"/>
                <a:ea typeface="Arial"/>
                <a:cs typeface="Arial"/>
                <a:sym typeface="Arial"/>
              </a:rPr>
              <a:t> region, where it will become excessive and debilitating, and performance will decline (Everly &amp; Lating, 2002).</a:t>
            </a:r>
            <a:endParaRPr sz="1600">
              <a:solidFill>
                <a:schemeClr val="dk1"/>
              </a:solidFill>
              <a:latin typeface="Arial"/>
              <a:ea typeface="Arial"/>
              <a:cs typeface="Arial"/>
              <a:sym typeface="Arial"/>
            </a:endParaRPr>
          </a:p>
        </p:txBody>
      </p:sp>
      <p:pic>
        <p:nvPicPr>
          <p:cNvPr id="3" name="Picture 2" descr="A graph features a bell curve that has a line going through the middle labeled “Optimal level.” The curve is labeled “eustress” on the left side and “distress” on the right side. The x-axis is labeled “Stress level” and moves from low to high, and the y-axis is labeled “Performance level” and moves from low to high.” The graph shows that stress levels increase with performance levels and that once stress levels reach optimal level, they move from eustress to distr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729" y="2565400"/>
            <a:ext cx="7554727" cy="29247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PREVALENCE OF STRESS</a:t>
            </a:r>
            <a:endParaRPr/>
          </a:p>
        </p:txBody>
      </p:sp>
      <p:sp>
        <p:nvSpPr>
          <p:cNvPr id="107" name="Google Shape;107;p13"/>
          <p:cNvSpPr txBox="1">
            <a:spLocks noGrp="1"/>
          </p:cNvSpPr>
          <p:nvPr>
            <p:ph type="body" idx="1"/>
          </p:nvPr>
        </p:nvSpPr>
        <p:spPr>
          <a:xfrm>
            <a:off x="457200" y="1010753"/>
            <a:ext cx="8367221" cy="195845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a:t>Stress is everywhere and plays a role in all of our lives to some extent.</a:t>
            </a:r>
            <a:endParaRPr/>
          </a:p>
          <a:p>
            <a:pPr marL="0" lvl="0" indent="0" algn="l" rtl="0">
              <a:lnSpc>
                <a:spcPct val="90000"/>
              </a:lnSpc>
              <a:spcBef>
                <a:spcPts val="1008"/>
              </a:spcBef>
              <a:spcAft>
                <a:spcPts val="0"/>
              </a:spcAft>
              <a:buSzPts val="1600"/>
              <a:buNone/>
            </a:pPr>
            <a:r>
              <a:rPr lang="en-US" sz="1600"/>
              <a:t>Stress can evoke a variety of responses including:</a:t>
            </a:r>
            <a:endParaRPr/>
          </a:p>
          <a:p>
            <a:pPr marL="0" lvl="0" indent="0" algn="l" rtl="0">
              <a:lnSpc>
                <a:spcPct val="90000"/>
              </a:lnSpc>
              <a:spcBef>
                <a:spcPts val="1008"/>
              </a:spcBef>
              <a:spcAft>
                <a:spcPts val="0"/>
              </a:spcAft>
              <a:buSzPts val="1600"/>
              <a:buNone/>
            </a:pPr>
            <a:r>
              <a:rPr lang="en-US" sz="1600" b="1"/>
              <a:t>Physiological</a:t>
            </a:r>
            <a:r>
              <a:rPr lang="en-US" sz="1600"/>
              <a:t> – accelerated heart rate, headaches, or gastrointestinal problems.</a:t>
            </a:r>
            <a:endParaRPr/>
          </a:p>
          <a:p>
            <a:pPr marL="0" lvl="0" indent="0" algn="l" rtl="0">
              <a:lnSpc>
                <a:spcPct val="90000"/>
              </a:lnSpc>
              <a:spcBef>
                <a:spcPts val="1008"/>
              </a:spcBef>
              <a:spcAft>
                <a:spcPts val="0"/>
              </a:spcAft>
              <a:buSzPts val="1600"/>
              <a:buNone/>
            </a:pPr>
            <a:r>
              <a:rPr lang="en-US" sz="1600" b="1"/>
              <a:t>Cognitive</a:t>
            </a:r>
            <a:r>
              <a:rPr lang="en-US" sz="1600"/>
              <a:t> – difficulty concentrating or making decisions.</a:t>
            </a:r>
            <a:endParaRPr/>
          </a:p>
          <a:p>
            <a:pPr marL="0" lvl="0" indent="0" algn="l" rtl="0">
              <a:lnSpc>
                <a:spcPct val="90000"/>
              </a:lnSpc>
              <a:spcBef>
                <a:spcPts val="1008"/>
              </a:spcBef>
              <a:spcAft>
                <a:spcPts val="0"/>
              </a:spcAft>
              <a:buSzPts val="1600"/>
              <a:buNone/>
            </a:pPr>
            <a:r>
              <a:rPr lang="en-US" sz="1600" b="1"/>
              <a:t>Behavioral</a:t>
            </a:r>
            <a:r>
              <a:rPr lang="en-US" sz="1600"/>
              <a:t> – drinking alcohol, smoking, or taking actions directed at eliminating the cause of stress.</a:t>
            </a:r>
            <a:endParaRPr sz="1600"/>
          </a:p>
        </p:txBody>
      </p:sp>
      <p:sp>
        <p:nvSpPr>
          <p:cNvPr id="110" name="Google Shape;110;p13"/>
          <p:cNvSpPr txBox="1"/>
          <p:nvPr/>
        </p:nvSpPr>
        <p:spPr>
          <a:xfrm>
            <a:off x="457200" y="5980902"/>
            <a:ext cx="8102183" cy="5847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Nearly half of U.S. adults indicated that their stress levels have increased over the last five years (</a:t>
            </a:r>
            <a:r>
              <a:rPr lang="en-US" sz="1600" dirty="0" err="1">
                <a:solidFill>
                  <a:schemeClr val="dk1"/>
                </a:solidFill>
                <a:latin typeface="Arial"/>
                <a:ea typeface="Arial"/>
                <a:cs typeface="Arial"/>
                <a:sym typeface="Arial"/>
              </a:rPr>
              <a:t>Neelakantan</a:t>
            </a:r>
            <a:r>
              <a:rPr lang="en-US" sz="1600" dirty="0">
                <a:solidFill>
                  <a:schemeClr val="dk1"/>
                </a:solidFill>
                <a:latin typeface="Arial"/>
                <a:ea typeface="Arial"/>
                <a:cs typeface="Arial"/>
                <a:sym typeface="Arial"/>
              </a:rPr>
              <a:t>, 2013).</a:t>
            </a:r>
            <a:endParaRPr sz="1600" dirty="0">
              <a:solidFill>
                <a:schemeClr val="dk1"/>
              </a:solidFill>
              <a:latin typeface="Arial"/>
              <a:ea typeface="Arial"/>
              <a:cs typeface="Arial"/>
              <a:sym typeface="Arial"/>
            </a:endParaRPr>
          </a:p>
        </p:txBody>
      </p:sp>
      <p:pic>
        <p:nvPicPr>
          <p:cNvPr id="3" name="Picture 2" descr="A pie chart is labeled “Change in Stress Levels Over Past 5 Years” and split into three sections. The largest section is labeled “Increased” and accounts for 44% of the pie chart. The second largest section is labeled “Stayed the same” and accounts for 31% of the pie chart. The smallest section is labeled “Decreased” and accounts for 25% of the pie ch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887" y="3167790"/>
            <a:ext cx="5157537" cy="26145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HEALTH PSYCHOLOGY</a:t>
            </a:r>
            <a:endParaRPr/>
          </a:p>
        </p:txBody>
      </p:sp>
      <p:sp>
        <p:nvSpPr>
          <p:cNvPr id="116" name="Google Shape;116;p14"/>
          <p:cNvSpPr txBox="1">
            <a:spLocks noGrp="1"/>
          </p:cNvSpPr>
          <p:nvPr>
            <p:ph type="body" idx="1"/>
          </p:nvPr>
        </p:nvSpPr>
        <p:spPr>
          <a:xfrm>
            <a:off x="457199" y="1124262"/>
            <a:ext cx="8367222" cy="553137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a:t>Health psychology is a subfield devoted to understanding the importance of psychological influences on health, illness, and how people respond when they become ill. It investigates:</a:t>
            </a:r>
            <a:endParaRPr/>
          </a:p>
          <a:p>
            <a:pPr marL="285750" lvl="0" indent="-285750" algn="l" rtl="0">
              <a:lnSpc>
                <a:spcPct val="90000"/>
              </a:lnSpc>
              <a:spcBef>
                <a:spcPts val="808"/>
              </a:spcBef>
              <a:spcAft>
                <a:spcPts val="0"/>
              </a:spcAft>
              <a:buSzPts val="1600"/>
              <a:buFont typeface="Arial"/>
              <a:buChar char="•"/>
            </a:pPr>
            <a:r>
              <a:rPr lang="en-US" sz="1600"/>
              <a:t>The connection between stress and illness.</a:t>
            </a:r>
            <a:endParaRPr/>
          </a:p>
          <a:p>
            <a:pPr marL="285750" lvl="0" indent="-285750" algn="l" rtl="0">
              <a:lnSpc>
                <a:spcPct val="90000"/>
              </a:lnSpc>
              <a:spcBef>
                <a:spcPts val="808"/>
              </a:spcBef>
              <a:spcAft>
                <a:spcPts val="0"/>
              </a:spcAft>
              <a:buSzPts val="1600"/>
              <a:buFont typeface="Arial"/>
              <a:buChar char="•"/>
            </a:pPr>
            <a:r>
              <a:rPr lang="en-US" sz="1600"/>
              <a:t>Why people make certain life choices.</a:t>
            </a:r>
            <a:endParaRPr/>
          </a:p>
          <a:p>
            <a:pPr marL="285750" lvl="0" indent="-285750" algn="l" rtl="0">
              <a:lnSpc>
                <a:spcPct val="90000"/>
              </a:lnSpc>
              <a:spcBef>
                <a:spcPts val="808"/>
              </a:spcBef>
              <a:spcAft>
                <a:spcPts val="0"/>
              </a:spcAft>
              <a:buSzPts val="1600"/>
              <a:buFont typeface="Arial"/>
              <a:buChar char="•"/>
            </a:pPr>
            <a:r>
              <a:rPr lang="en-US" sz="1600"/>
              <a:t>The effectiveness of interventions aimed at changing unhealthy behaviors.</a:t>
            </a:r>
            <a:endParaRPr/>
          </a:p>
          <a:p>
            <a:pPr marL="285750" lvl="0" indent="-285750" algn="l" rtl="0">
              <a:lnSpc>
                <a:spcPct val="90000"/>
              </a:lnSpc>
              <a:spcBef>
                <a:spcPts val="808"/>
              </a:spcBef>
              <a:spcAft>
                <a:spcPts val="0"/>
              </a:spcAft>
              <a:buSzPts val="1600"/>
              <a:buFont typeface="Arial"/>
              <a:buChar char="•"/>
            </a:pPr>
            <a:r>
              <a:rPr lang="en-US" sz="1600"/>
              <a:t>Which groups of people are especially at risk for negative health outcomes, based on psychological or behavioral factors.</a:t>
            </a:r>
            <a:endParaRPr/>
          </a:p>
          <a:p>
            <a:pPr marL="0" lvl="0" indent="0" algn="l" rtl="0">
              <a:lnSpc>
                <a:spcPct val="90000"/>
              </a:lnSpc>
              <a:spcBef>
                <a:spcPts val="808"/>
              </a:spcBef>
              <a:spcAft>
                <a:spcPts val="0"/>
              </a:spcAft>
              <a:buSzPts val="1600"/>
              <a:buNone/>
            </a:pPr>
            <a:r>
              <a:rPr lang="en-US" sz="1600" b="1" u="sng">
                <a:solidFill>
                  <a:srgbClr val="6CB255"/>
                </a:solidFill>
              </a:rPr>
              <a:t>Stress Among Demographic Groups</a:t>
            </a:r>
            <a:endParaRPr/>
          </a:p>
          <a:p>
            <a:pPr marL="285750" lvl="0" indent="-285750" algn="l" rtl="0">
              <a:lnSpc>
                <a:spcPct val="90000"/>
              </a:lnSpc>
              <a:spcBef>
                <a:spcPts val="808"/>
              </a:spcBef>
              <a:spcAft>
                <a:spcPts val="0"/>
              </a:spcAft>
              <a:buSzPts val="1600"/>
              <a:buNone/>
            </a:pPr>
            <a:r>
              <a:rPr lang="en-US" sz="1600" b="1"/>
              <a:t>National surveys found:</a:t>
            </a:r>
            <a:endParaRPr/>
          </a:p>
          <a:p>
            <a:pPr marL="285750" lvl="0" indent="-285750" algn="l" rtl="0">
              <a:lnSpc>
                <a:spcPct val="90000"/>
              </a:lnSpc>
              <a:spcBef>
                <a:spcPts val="808"/>
              </a:spcBef>
              <a:spcAft>
                <a:spcPts val="0"/>
              </a:spcAft>
              <a:buSzPts val="1600"/>
              <a:buFont typeface="Arial"/>
              <a:buChar char="•"/>
            </a:pPr>
            <a:r>
              <a:rPr lang="en-US" sz="1600"/>
              <a:t>Higher stress in women than in men.</a:t>
            </a:r>
            <a:endParaRPr/>
          </a:p>
          <a:p>
            <a:pPr marL="285750" lvl="0" indent="-285750" algn="l" rtl="0">
              <a:lnSpc>
                <a:spcPct val="90000"/>
              </a:lnSpc>
              <a:spcBef>
                <a:spcPts val="808"/>
              </a:spcBef>
              <a:spcAft>
                <a:spcPts val="0"/>
              </a:spcAft>
              <a:buSzPts val="1600"/>
              <a:buFont typeface="Arial"/>
              <a:buChar char="•"/>
            </a:pPr>
            <a:r>
              <a:rPr lang="en-US" sz="1600"/>
              <a:t>Higher levels of stress in those that were unemployed, had less education, and less income.</a:t>
            </a:r>
            <a:endParaRPr/>
          </a:p>
          <a:p>
            <a:pPr marL="285750" lvl="0" indent="-285750" algn="l" rtl="0">
              <a:lnSpc>
                <a:spcPct val="90000"/>
              </a:lnSpc>
              <a:spcBef>
                <a:spcPts val="808"/>
              </a:spcBef>
              <a:spcAft>
                <a:spcPts val="0"/>
              </a:spcAft>
              <a:buSzPts val="1600"/>
              <a:buFont typeface="Arial"/>
              <a:buChar char="•"/>
            </a:pPr>
            <a:r>
              <a:rPr lang="en-US" sz="1600"/>
              <a:t>Retired persons reported lowest levels of stress.</a:t>
            </a:r>
            <a:endParaRPr/>
          </a:p>
          <a:p>
            <a:pPr marL="0" lvl="0" indent="0" algn="l" rtl="0">
              <a:lnSpc>
                <a:spcPct val="90000"/>
              </a:lnSpc>
              <a:spcBef>
                <a:spcPts val="808"/>
              </a:spcBef>
              <a:spcAft>
                <a:spcPts val="0"/>
              </a:spcAft>
              <a:buSzPts val="1600"/>
              <a:buNone/>
            </a:pPr>
            <a:r>
              <a:rPr lang="en-US" sz="1600" b="1"/>
              <a:t>2006-2009:</a:t>
            </a:r>
            <a:endParaRPr/>
          </a:p>
          <a:p>
            <a:pPr marL="285750" lvl="0" indent="-285750" algn="l" rtl="0">
              <a:lnSpc>
                <a:spcPct val="90000"/>
              </a:lnSpc>
              <a:spcBef>
                <a:spcPts val="808"/>
              </a:spcBef>
              <a:spcAft>
                <a:spcPts val="0"/>
              </a:spcAft>
              <a:buSzPts val="1600"/>
              <a:buFont typeface="Arial"/>
              <a:buChar char="•"/>
            </a:pPr>
            <a:r>
              <a:rPr lang="en-US" sz="1600"/>
              <a:t>Greatest increase in stress levels occurred among men, Whites, people aged 45-64, college graduates, and those with full-time employment.</a:t>
            </a:r>
            <a:endParaRPr/>
          </a:p>
          <a:p>
            <a:pPr marL="285750" lvl="0" indent="-285750" algn="l" rtl="0">
              <a:lnSpc>
                <a:spcPct val="90000"/>
              </a:lnSpc>
              <a:spcBef>
                <a:spcPts val="808"/>
              </a:spcBef>
              <a:spcAft>
                <a:spcPts val="0"/>
              </a:spcAft>
              <a:buSzPts val="1600"/>
              <a:buFont typeface="Arial"/>
              <a:buChar char="•"/>
            </a:pPr>
            <a:r>
              <a:rPr lang="en-US" sz="1600"/>
              <a:t>Change potentially due to the 2008-2009 economic turndown.</a:t>
            </a:r>
            <a:endParaRPr/>
          </a:p>
          <a:p>
            <a:pPr marL="0" lvl="0" indent="0" algn="l" rtl="0">
              <a:lnSpc>
                <a:spcPct val="90000"/>
              </a:lnSpc>
              <a:spcBef>
                <a:spcPts val="808"/>
              </a:spcBef>
              <a:spcAft>
                <a:spcPts val="0"/>
              </a:spcAft>
              <a:buSzPts val="1600"/>
              <a:buNone/>
            </a:pPr>
            <a:endParaRPr sz="1600"/>
          </a:p>
          <a:p>
            <a:pPr marL="0" lvl="0" indent="0" algn="l" rtl="0">
              <a:lnSpc>
                <a:spcPct val="90000"/>
              </a:lnSpc>
              <a:spcBef>
                <a:spcPts val="808"/>
              </a:spcBef>
              <a:spcAft>
                <a:spcPts val="0"/>
              </a:spcAft>
              <a:buSzPts val="1600"/>
              <a:buNone/>
            </a:pP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 AMONG DEMOGRAPHIC GROUPS</a:t>
            </a:r>
            <a:endParaRPr/>
          </a:p>
        </p:txBody>
      </p:sp>
      <p:sp>
        <p:nvSpPr>
          <p:cNvPr id="124" name="Google Shape;124;p15"/>
          <p:cNvSpPr txBox="1">
            <a:spLocks noGrp="1"/>
          </p:cNvSpPr>
          <p:nvPr>
            <p:ph type="body" idx="1"/>
          </p:nvPr>
        </p:nvSpPr>
        <p:spPr>
          <a:xfrm>
            <a:off x="457198" y="5786203"/>
            <a:ext cx="8367223" cy="9113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The charts above, adapted from Cohen &amp; </a:t>
            </a:r>
            <a:r>
              <a:rPr lang="en-US" sz="1600" dirty="0" err="1"/>
              <a:t>Janicki-Deverts</a:t>
            </a:r>
            <a:r>
              <a:rPr lang="en-US" sz="1600" dirty="0"/>
              <a:t> (2012), depict the mean stress level scores among different demographic groups during the years 1983, 2006, and 2009. Stress levels generally show a marked increase over this quarter-century time span.</a:t>
            </a:r>
            <a:endParaRPr dirty="0"/>
          </a:p>
        </p:txBody>
      </p:sp>
      <p:pic>
        <p:nvPicPr>
          <p:cNvPr id="3" name="Picture 2" descr="Graphs a through f show mean stress scores in 1983, 2006, and 2009, and how they have been impacted by different factors. Graph a shows the relationship between mean stress score and sex. The mean stress score for men steadily increased from 12 in 1983 to a little over 14 in 2006 to a little over 15 in 2009. The mean stress score for women increased rapidly from a little under 13 in 1983 to 16 in 2006 and remained the same in 2009. The graph indicates that the mean stress score for women is higher than the mean stress score for men overall. Graph b shows the relationship between mean stress score and age. The mean stress scores for people under 25 years old increased from a little over 14 in 1983 to a little over 18 in 2006, and then decreased to 17 in 2009. The mean stress scores for people 25 to 34 years old increased from a little under 14 in 1983 to 18 in 2006, then decreased to a little over 16 in 2009. The mean stress scores for people 35–44 years old increased from 13 in 1983 to a little under 17 in 2006, then decreased to a little over 16 in 2009. The mean stress scores for people 45–54 years old from a little under 13 in 1983 to 15 in 2006, then increased to a little under 17 in 2009. The mean stress scores for people 55–64 years old steadily increased from 12 in 1983 to a little over 13 in 2006 to a little over 14 in 2009. The mean stress scores for people 65 years old or older decreased from 12 in 1983 to a little under 11 in 2006, then slightly increased to 11 in 2009. Graph c shows the relationship between mean stress score and race. The mean stress scores for White people steadily increased from a little under 13 in 1983 to 15 in 2006 to a little over 15 in 2009. The mean stress scores for Black people increased from a little over 15 in 1983 to a little over 16 in 2006, then slightly decreased to a little over 15 in 2009. The mean stress scores for Hispanic people steadily increased from 14 in 1983 to a little under 16 in 2006 to 17 in 2009. The mean stress score for people classified as “Other” increased from 14 in 1983 to a little over 17 in 2006 where it remained. Graph d shows the relationship between mean stress scores and education. The mean stress scores for those with less than a high school education steadily increased from a little over 14 in 1983 to a little over 17 in 2006 to 19 in 2009. The mean stress scores for those with a high school education increased from 12 in 1983 to a little over 16 in 2006 and remained the same in 2009. The mean stress scores for those with some college education increased from 12 in 1983 to a little over 15 in 2006, then slightly increased to a little under 16 in 2009. The mean stress scores for those with a bachelor’s degree steadily increased from 12 in 1983 to a little over 13 in 2006 to 15 in 2009. The mean stress scores for those with advanced degrees also steadily increased, from a little over 11 in 1983 to 13 in 2006 to a little under 15 in 2009. Graph e shows the relationship between mean stress scores and employment status. The mean stress scores for those with full time employment status steadily increased from a little over 12 in 1983 to 15 in 2006 to 16 in 2009. The mean stress scores for those with part time employment status increased from 14 in 1983 to 16 in 2006, then decreased to 15 in 2009.The mean stress scores for those who were unemployed rapidly increased from a little over 16 in 1983 to 20 in 2006, then decreased back to a little over 16 in 2009. The mean stress scores for those who were retired remained lower than the other groups, remaining at a little under 12 in 1983 and 2006, then slightly increasing to a little over 12 in 2009. Graph f shows the relationship between the mean stress score and income in U.S. dollars. The mean stress scores for those with an income of $25,000 or lower steadily increased from a little over 15 in 1983 to 17 in 2006 to a little under 18 in 2009. The mean stress scores for those with an income of $25,001 to $35,000 steadily increased from 14 in 1983 to 16 in 2006 to a little under 17 in 2009. The mean stress scores for those with an income of $35,001–$50,000 steadily increased from a little under 13 in 1983 to a little over 15 in 2006 to a little over 16 in 2009. The mean stress scores for those with an income of $50,001–$75,000 increased rapidly from 12 in 1983 to a little under 15 in 2006, then slightly increased to a little over 15 in 2009. The mean stress scores for those with an income of $75,001 or more steadily increased from 12 in 1983 to a little under 13 in 2006 to a little over 14 in 20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8806" y="1191409"/>
            <a:ext cx="5219700" cy="43042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457200" y="-63474"/>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 AMONG DEMOGRAPHIC GROUPS</a:t>
            </a:r>
            <a:endParaRPr/>
          </a:p>
        </p:txBody>
      </p:sp>
      <p:pic>
        <p:nvPicPr>
          <p:cNvPr id="3" name="Picture 2" descr="Graphs a through f show mean stress scores in 1983, 2006, and 2009, and how they have been impacted by different factors. Graph a shows the relationship between mean stress score and sex. The mean stress score for men steadily increased from 12 in 1983 to a little over 14 in 2006 to a little over 15 in 2009. The mean stress score for women increased rapidly from a little under 13 in 1983 to 16 in 2006 and remained the same in 2009. The graph indicates that the mean stress score for women is higher than the mean stress score for men overall. Graph b shows the relationship between mean stress score and age. The mean stress scores for people under 25 years old increased from a little over 14 in 1983 to a little over 18 in 2006, and then decreased to 17 in 2009. The mean stress scores for people 25 to 34 years old increased from a little under 14 in 1983 to 18 in 2006, then decreased to a little over 16 in 2009. The mean stress scores for people 35–44 years old increased from 13 in 1983 to a little under 17 in 2006, then decreased to a little over 16 in 2009. The mean stress scores for people 45–54 years old from a little under 13 in 1983 to 15 in 2006, then increased to a little under 17 in 2009. The mean stress scores for people 55–64 years old steadily increased from 12 in 1983 to a little over 13 in 2006 to a little over 14 in 2009. The mean stress scores for people 65 years old or older decreased from 12 in 1983 to a little under 11 in 2006, then slightly increased to 11 in 2009. Graph c shows the relationship between mean stress score and race. The mean stress scores for White people steadily increased from a little under 13 in 1983 to 15 in 2006 to a little over 15 in 2009. The mean stress scores for Black people increased from a little over 15 in 1983 to a little over 16 in 2006, then slightly decreased to a little over 15 in 2009. The mean stress scores for Hispanic people steadily increased from 14 in 1983 to a little under 16 in 2006 to 17 in 2009. The mean stress score for people classified as “Other” increased from 14 in 1983 to a little over 17 in 2006 where it remained. Graph d shows the relationship between mean stress scores and education. The mean stress scores for those with less than a high school education steadily increased from a little over 14 in 1983 to a little over 17 in 2006 to 19 in 2009. The mean stress scores for those with a high school education increased from 12 in 1983 to a little over 16 in 2006 and remained the same in 2009. The mean stress scores for those with some college education increased from 12 in 1983 to a little over 15 in 2006, then slightly increased to a little under 16 in 2009. The mean stress scores for those with a bachelor’s degree steadily increased from 12 in 1983 to a little over 13 in 2006 to 15 in 2009. The mean stress scores for those with advanced degrees also steadily increased, from a little over 11 in 1983 to 13 in 2006 to a little under 15 in 2009. Graph e shows the relationship between mean stress scores and employment status. The mean stress scores for those with full time employment status steadily increased from a little over 12 in 1983 to 15 in 2006 to 16 in 2009. The mean stress scores for those with part time employment status increased from 14 in 1983 to 16 in 2006, then decreased to 15 in 2009.The mean stress scores for those who were unemployed rapidly increased from a little over 16 in 1983 to 20 in 2006, then decreased back to a little over 16 in 2009. The mean stress scores for those who were retired remained lower than the other groups, remaining at a little under 12 in 1983 and 2006, then slightly increasing to a little over 12 in 2009. Graph f shows the relationship between the mean stress score and income in U.S. dollars. The mean stress scores for those with an income of $25,000 or lower steadily increased from a little over 15 in 1983 to 17 in 2006 to a little under 18 in 2009. The mean stress scores for those with an income of $25,001 to $35,000 steadily increased from 14 in 1983 to 16 in 2006 to a little under 17 in 2009. The mean stress scores for those with an income of $35,001–$50,000 steadily increased from a little under 13 in 1983 to a little over 15 in 2006 to a little over 16 in 2009. The mean stress scores for those with an income of $50,001–$75,000 increased rapidly from 12 in 1983 to a little under 15 in 2006, then slightly increased to a little over 15 in 2009. The mean stress scores for those with an income of $75,001 or more steadily increased from 12 in 1983 to a little under 13 in 2006 to a little over 14 in 20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1019959"/>
            <a:ext cx="6641306" cy="5476523"/>
          </a:xfrm>
          <a:prstGeom prst="rect">
            <a:avLst/>
          </a:prstGeom>
        </p:spPr>
      </p:pic>
    </p:spTree>
    <p:extLst>
      <p:ext uri="{BB962C8B-B14F-4D97-AF65-F5344CB8AC3E}">
        <p14:creationId xmlns:p14="http://schemas.microsoft.com/office/powerpoint/2010/main" val="139621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6"/>
          <p:cNvSpPr txBox="1">
            <a:spLocks noGrp="1"/>
          </p:cNvSpPr>
          <p:nvPr>
            <p:ph type="title"/>
          </p:nvPr>
        </p:nvSpPr>
        <p:spPr>
          <a:xfrm>
            <a:off x="457200" y="241325"/>
            <a:ext cx="8062912" cy="75170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160"/>
              <a:buFont typeface="Arial Black"/>
              <a:buNone/>
            </a:pPr>
            <a:r>
              <a:rPr lang="en-US" sz="2160">
                <a:solidFill>
                  <a:srgbClr val="6CB255"/>
                </a:solidFill>
              </a:rPr>
              <a:t>EARLY CONTRIBUTIONS TO THE STUDY </a:t>
            </a:r>
            <a:br>
              <a:rPr lang="en-US" sz="2160">
                <a:solidFill>
                  <a:srgbClr val="6CB255"/>
                </a:solidFill>
              </a:rPr>
            </a:br>
            <a:r>
              <a:rPr lang="en-US" sz="2160">
                <a:solidFill>
                  <a:srgbClr val="6CB255"/>
                </a:solidFill>
              </a:rPr>
              <a:t>OF STRESS</a:t>
            </a:r>
            <a:endParaRPr sz="2160">
              <a:solidFill>
                <a:srgbClr val="6CB255"/>
              </a:solidFill>
            </a:endParaRPr>
          </a:p>
        </p:txBody>
      </p:sp>
      <p:pic>
        <p:nvPicPr>
          <p:cNvPr id="132" name="Google Shape;132;p16" descr="A photo of Walter Cannon is shown."/>
          <p:cNvPicPr preferRelativeResize="0">
            <a:picLocks noGrp="1"/>
          </p:cNvPicPr>
          <p:nvPr>
            <p:ph type="pic" idx="2"/>
          </p:nvPr>
        </p:nvPicPr>
        <p:blipFill rotWithShape="1">
          <a:blip r:embed="rId3">
            <a:alphaModFix/>
          </a:blip>
          <a:srcRect t="-1991" b="-1991"/>
          <a:stretch/>
        </p:blipFill>
        <p:spPr>
          <a:xfrm>
            <a:off x="4744282" y="1153794"/>
            <a:ext cx="4030663" cy="5256213"/>
          </a:xfrm>
          <a:prstGeom prst="rect">
            <a:avLst/>
          </a:prstGeom>
          <a:noFill/>
          <a:ln>
            <a:noFill/>
          </a:ln>
        </p:spPr>
      </p:pic>
      <p:sp>
        <p:nvSpPr>
          <p:cNvPr id="133" name="Google Shape;133;p16"/>
          <p:cNvSpPr txBox="1">
            <a:spLocks noGrp="1"/>
          </p:cNvSpPr>
          <p:nvPr>
            <p:ph type="body" idx="1"/>
          </p:nvPr>
        </p:nvSpPr>
        <p:spPr>
          <a:xfrm>
            <a:off x="457199" y="1199213"/>
            <a:ext cx="4287083" cy="54577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dirty="0">
                <a:solidFill>
                  <a:srgbClr val="6CB255"/>
                </a:solidFill>
              </a:rPr>
              <a:t>Walter Cannon (Early 20</a:t>
            </a:r>
            <a:r>
              <a:rPr lang="en-US" sz="1600" b="1" u="sng" baseline="30000" dirty="0">
                <a:solidFill>
                  <a:srgbClr val="6CB255"/>
                </a:solidFill>
              </a:rPr>
              <a:t>th</a:t>
            </a:r>
            <a:r>
              <a:rPr lang="en-US" sz="1600" b="1" u="sng" dirty="0">
                <a:solidFill>
                  <a:srgbClr val="6CB255"/>
                </a:solidFill>
              </a:rPr>
              <a:t> Century)</a:t>
            </a:r>
            <a:endParaRPr dirty="0"/>
          </a:p>
          <a:p>
            <a:pPr marL="285750" lvl="0" indent="-285750" algn="l" rtl="0">
              <a:spcBef>
                <a:spcPts val="920"/>
              </a:spcBef>
              <a:spcAft>
                <a:spcPts val="0"/>
              </a:spcAft>
              <a:buSzPts val="1600"/>
              <a:buFont typeface="Arial"/>
              <a:buChar char="•"/>
            </a:pPr>
            <a:r>
              <a:rPr lang="en-US" sz="1600" dirty="0">
                <a:solidFill>
                  <a:schemeClr val="dk1"/>
                </a:solidFill>
              </a:rPr>
              <a:t>First to identify the body’s physiological reactions to stress.</a:t>
            </a:r>
            <a:endParaRPr dirty="0"/>
          </a:p>
          <a:p>
            <a:pPr marL="285750" lvl="0" indent="-285750" algn="l" rtl="0">
              <a:spcBef>
                <a:spcPts val="920"/>
              </a:spcBef>
              <a:spcAft>
                <a:spcPts val="0"/>
              </a:spcAft>
              <a:buSzPts val="1600"/>
              <a:buFont typeface="Arial"/>
              <a:buChar char="•"/>
            </a:pPr>
            <a:r>
              <a:rPr lang="en-US" sz="1600" dirty="0">
                <a:solidFill>
                  <a:schemeClr val="dk1"/>
                </a:solidFill>
              </a:rPr>
              <a:t>First articulated and named the fight-or-flight response, which he suggested is a built-in mechanism that stabilizes physiological variables at levels optimal for survival.</a:t>
            </a:r>
            <a:endParaRPr dirty="0"/>
          </a:p>
          <a:p>
            <a:pPr marL="0" lvl="0" indent="0" algn="l" rtl="0">
              <a:spcBef>
                <a:spcPts val="920"/>
              </a:spcBef>
              <a:spcAft>
                <a:spcPts val="0"/>
              </a:spcAft>
              <a:buClr>
                <a:srgbClr val="6CB255"/>
              </a:buClr>
              <a:buSzPts val="1600"/>
              <a:buNone/>
            </a:pPr>
            <a:r>
              <a:rPr lang="en-US" sz="1600" b="1" dirty="0">
                <a:solidFill>
                  <a:schemeClr val="dk1"/>
                </a:solidFill>
              </a:rPr>
              <a:t>Fight-or-flight response </a:t>
            </a:r>
            <a:r>
              <a:rPr lang="en-US" sz="1600" dirty="0">
                <a:solidFill>
                  <a:schemeClr val="dk1"/>
                </a:solidFill>
              </a:rPr>
              <a:t>– set of physiological reactions that occur when an individual encounters a perceived threat; produced by activation of the sympathetic nervous system and the endocrine system.</a:t>
            </a:r>
            <a:endParaRPr dirty="0"/>
          </a:p>
          <a:p>
            <a:pPr marL="285750" lvl="0" indent="-285750" algn="l" rtl="0">
              <a:spcBef>
                <a:spcPts val="920"/>
              </a:spcBef>
              <a:spcAft>
                <a:spcPts val="0"/>
              </a:spcAft>
              <a:buSzPts val="1600"/>
              <a:buFont typeface="Arial"/>
              <a:buChar char="•"/>
            </a:pPr>
            <a:r>
              <a:rPr lang="en-US" sz="1600" dirty="0">
                <a:solidFill>
                  <a:schemeClr val="dk1"/>
                </a:solidFill>
              </a:rPr>
              <a:t>This arousal prepares a person to either fight or flee from a perceived threat.</a:t>
            </a:r>
            <a:endParaRPr dirty="0"/>
          </a:p>
          <a:p>
            <a:pPr marL="285750" lvl="0" indent="-285750" algn="l" rtl="0">
              <a:spcBef>
                <a:spcPts val="920"/>
              </a:spcBef>
              <a:spcAft>
                <a:spcPts val="0"/>
              </a:spcAft>
              <a:buSzPts val="1600"/>
              <a:buFont typeface="Arial"/>
              <a:buChar char="•"/>
            </a:pPr>
            <a:r>
              <a:rPr lang="en-US" sz="1600" dirty="0">
                <a:solidFill>
                  <a:schemeClr val="dk1"/>
                </a:solidFill>
              </a:rPr>
              <a:t>An adaptive response, helpful in species survival.</a:t>
            </a:r>
            <a:endParaRPr sz="1600" dirty="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FIGHT OR FLIGHT RESPONSE</a:t>
            </a:r>
            <a:endParaRPr/>
          </a:p>
        </p:txBody>
      </p:sp>
      <p:pic>
        <p:nvPicPr>
          <p:cNvPr id="141" name="Google Shape;141;p17" descr="A figure shows the basic outline of a human body and indicates the body’s various responses to fight or flight, including: pupils dilate, heart rate increases, muscles tense and may tremble, respiration quickens, bronchial tubes dilate, and perspiration begins."/>
          <p:cNvPicPr preferRelativeResize="0">
            <a:picLocks noGrp="1"/>
          </p:cNvPicPr>
          <p:nvPr>
            <p:ph type="pic" idx="2"/>
          </p:nvPr>
        </p:nvPicPr>
        <p:blipFill rotWithShape="1">
          <a:blip r:embed="rId3">
            <a:alphaModFix/>
          </a:blip>
          <a:srcRect l="-14501" r="-14502"/>
          <a:stretch/>
        </p:blipFill>
        <p:spPr>
          <a:xfrm>
            <a:off x="0" y="1963710"/>
            <a:ext cx="9570037" cy="4676469"/>
          </a:xfrm>
          <a:prstGeom prst="rect">
            <a:avLst/>
          </a:prstGeom>
          <a:noFill/>
          <a:ln>
            <a:noFill/>
          </a:ln>
        </p:spPr>
      </p:pic>
      <p:sp>
        <p:nvSpPr>
          <p:cNvPr id="142" name="Google Shape;142;p17"/>
          <p:cNvSpPr txBox="1">
            <a:spLocks noGrp="1"/>
          </p:cNvSpPr>
          <p:nvPr>
            <p:ph type="body" idx="1"/>
          </p:nvPr>
        </p:nvSpPr>
        <p:spPr>
          <a:xfrm>
            <a:off x="457200" y="1156263"/>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 response to a threatening stressor, the adrenal glands release epinephrine (adrenaline) and norepinephrine (noradrenaline) which causes physiological changes in the body, as shown below.</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8"/>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GENERAL ADAPTATION SYNDROME</a:t>
            </a:r>
            <a:br>
              <a:rPr lang="en-US" sz="2160"/>
            </a:br>
            <a:r>
              <a:rPr lang="en-US" sz="2160">
                <a:latin typeface="Arial"/>
                <a:ea typeface="Arial"/>
                <a:cs typeface="Arial"/>
                <a:sym typeface="Arial"/>
              </a:rPr>
              <a:t>HANS SELYE</a:t>
            </a:r>
            <a:endParaRPr sz="2160">
              <a:latin typeface="Arial"/>
              <a:ea typeface="Arial"/>
              <a:cs typeface="Arial"/>
              <a:sym typeface="Arial"/>
            </a:endParaRPr>
          </a:p>
        </p:txBody>
      </p:sp>
      <p:sp>
        <p:nvSpPr>
          <p:cNvPr id="150" name="Google Shape;150;p18"/>
          <p:cNvSpPr txBox="1">
            <a:spLocks noGrp="1"/>
          </p:cNvSpPr>
          <p:nvPr>
            <p:ph type="body" idx="1"/>
          </p:nvPr>
        </p:nvSpPr>
        <p:spPr>
          <a:xfrm>
            <a:off x="457199" y="1251552"/>
            <a:ext cx="8367221" cy="53441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Hans Selye specialized in research about stress. </a:t>
            </a:r>
            <a:endParaRPr sz="1600"/>
          </a:p>
          <a:p>
            <a:pPr marL="285750" lvl="0" indent="-285750" algn="l" rtl="0">
              <a:spcBef>
                <a:spcPts val="920"/>
              </a:spcBef>
              <a:spcAft>
                <a:spcPts val="0"/>
              </a:spcAft>
              <a:buSzPts val="1600"/>
              <a:buFont typeface="Arial"/>
              <a:buChar char="•"/>
            </a:pPr>
            <a:r>
              <a:rPr lang="en-US" sz="1600"/>
              <a:t>Noticed that prolonged exposure to stressors caused rats to show signs of adrenal enlargement, thymus and lymph node shrinkage, and stomach ulceration.</a:t>
            </a:r>
            <a:endParaRPr/>
          </a:p>
          <a:p>
            <a:pPr marL="285750" lvl="0" indent="-285750" algn="l" rtl="0">
              <a:spcBef>
                <a:spcPts val="920"/>
              </a:spcBef>
              <a:spcAft>
                <a:spcPts val="0"/>
              </a:spcAft>
              <a:buSzPts val="1600"/>
              <a:buFont typeface="Arial"/>
              <a:buChar char="•"/>
            </a:pPr>
            <a:r>
              <a:rPr lang="en-US" sz="1600"/>
              <a:t>The same pattern of physiological reactions occurred regardless of the stressor.</a:t>
            </a:r>
            <a:endParaRPr/>
          </a:p>
          <a:p>
            <a:pPr marL="285750" lvl="0" indent="-285750" algn="l" rtl="0">
              <a:spcBef>
                <a:spcPts val="920"/>
              </a:spcBef>
              <a:spcAft>
                <a:spcPts val="0"/>
              </a:spcAft>
              <a:buSzPts val="1600"/>
              <a:buFont typeface="Arial"/>
              <a:buChar char="•"/>
            </a:pPr>
            <a:r>
              <a:rPr lang="en-US" sz="1600"/>
              <a:t>Selye had discovered the general adaptation syndrome.</a:t>
            </a:r>
            <a:endParaRPr/>
          </a:p>
          <a:p>
            <a:pPr marL="1017270" lvl="1" indent="-285750" algn="l" rtl="0">
              <a:spcBef>
                <a:spcPts val="920"/>
              </a:spcBef>
              <a:spcAft>
                <a:spcPts val="0"/>
              </a:spcAft>
              <a:buSzPts val="1600"/>
              <a:buFont typeface="Arial"/>
              <a:buChar char="•"/>
            </a:pPr>
            <a:r>
              <a:rPr lang="en-US" sz="1600"/>
              <a:t>The body’s nonspecific physiological response to stress.</a:t>
            </a:r>
            <a:endParaRPr/>
          </a:p>
          <a:p>
            <a:pPr marL="0" lvl="0" indent="0" algn="l" rtl="0">
              <a:spcBef>
                <a:spcPts val="320"/>
              </a:spcBef>
              <a:spcAft>
                <a:spcPts val="0"/>
              </a:spcAft>
              <a:buClr>
                <a:srgbClr val="6CB255"/>
              </a:buClr>
              <a:buSzPts val="1600"/>
              <a:buNone/>
            </a:pPr>
            <a:r>
              <a:rPr lang="en-US" sz="1600" b="1"/>
              <a:t>3 Stages:</a:t>
            </a:r>
            <a:endParaRPr/>
          </a:p>
          <a:p>
            <a:pPr marL="342900" lvl="0" indent="-342900" algn="l" rtl="0">
              <a:spcBef>
                <a:spcPts val="920"/>
              </a:spcBef>
              <a:spcAft>
                <a:spcPts val="0"/>
              </a:spcAft>
              <a:buSzPts val="1600"/>
              <a:buAutoNum type="arabicPeriod"/>
            </a:pPr>
            <a:r>
              <a:rPr lang="en-US" sz="1600" b="1"/>
              <a:t>Alarm Reaction </a:t>
            </a:r>
            <a:r>
              <a:rPr lang="en-US" sz="1600"/>
              <a:t>– the body’s immediate reaction upon facing a threatening situation or emergency.</a:t>
            </a:r>
            <a:endParaRPr/>
          </a:p>
          <a:p>
            <a:pPr marL="342900" lvl="0" indent="-342900" algn="l" rtl="0">
              <a:spcBef>
                <a:spcPts val="920"/>
              </a:spcBef>
              <a:spcAft>
                <a:spcPts val="0"/>
              </a:spcAft>
              <a:buSzPts val="1600"/>
              <a:buFont typeface="Arial"/>
              <a:buChar char="•"/>
            </a:pPr>
            <a:r>
              <a:rPr lang="en-US" sz="1600"/>
              <a:t>Physiological reactions that provide energy to manage the situation.</a:t>
            </a:r>
            <a:endParaRPr/>
          </a:p>
          <a:p>
            <a:pPr marL="342900" lvl="0" indent="-342900" algn="l" rtl="0">
              <a:spcBef>
                <a:spcPts val="920"/>
              </a:spcBef>
              <a:spcAft>
                <a:spcPts val="0"/>
              </a:spcAft>
              <a:buSzPts val="1600"/>
              <a:buFont typeface="Arial Black"/>
              <a:buAutoNum type="arabicPeriod" startAt="2"/>
            </a:pPr>
            <a:r>
              <a:rPr lang="en-US" sz="1600" b="1"/>
              <a:t>Stage of Resistance </a:t>
            </a:r>
            <a:r>
              <a:rPr lang="en-US" sz="1600"/>
              <a:t>– The body has adapted (readjusted) to the stressor but remains alert and prepared to respond (with less intensity).</a:t>
            </a:r>
            <a:endParaRPr/>
          </a:p>
          <a:p>
            <a:pPr marL="342900" lvl="0" indent="-342900" algn="l" rtl="0">
              <a:spcBef>
                <a:spcPts val="920"/>
              </a:spcBef>
              <a:spcAft>
                <a:spcPts val="0"/>
              </a:spcAft>
              <a:buSzPts val="1600"/>
              <a:buFont typeface="Arial"/>
              <a:buChar char="•"/>
            </a:pPr>
            <a:r>
              <a:rPr lang="en-US" sz="1600"/>
              <a:t>Physiological reactions diminish.</a:t>
            </a:r>
            <a:endParaRPr/>
          </a:p>
          <a:p>
            <a:pPr marL="342900" lvl="0" indent="-342900" algn="l" rtl="0">
              <a:spcBef>
                <a:spcPts val="920"/>
              </a:spcBef>
              <a:spcAft>
                <a:spcPts val="0"/>
              </a:spcAft>
              <a:buSzPts val="1600"/>
              <a:buFont typeface="Arial Black"/>
              <a:buAutoNum type="arabicPeriod" startAt="3"/>
            </a:pPr>
            <a:r>
              <a:rPr lang="en-US" sz="1600" b="1"/>
              <a:t>Stage of Exhaustion </a:t>
            </a:r>
            <a:r>
              <a:rPr lang="en-US" sz="1600"/>
              <a:t>– Person can no longer adapt to the stressor (depletion of physical resources). Physical wear takes its toll on the body’s tissues and organs.</a:t>
            </a:r>
            <a:endParaRPr/>
          </a:p>
          <a:p>
            <a:pPr marL="342900" lvl="0" indent="-342900" algn="l" rtl="0">
              <a:spcBef>
                <a:spcPts val="920"/>
              </a:spcBef>
              <a:spcAft>
                <a:spcPts val="0"/>
              </a:spcAft>
              <a:buSzPts val="1600"/>
              <a:buFont typeface="Arial"/>
              <a:buChar char="•"/>
            </a:pPr>
            <a:r>
              <a:rPr lang="en-US" sz="1600"/>
              <a:t>May result in illness, disease, or death.</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GENERAL ADAPTATION SYNDROME</a:t>
            </a:r>
            <a:endParaRPr/>
          </a:p>
        </p:txBody>
      </p:sp>
      <p:sp>
        <p:nvSpPr>
          <p:cNvPr id="158" name="Google Shape;158;p19"/>
          <p:cNvSpPr txBox="1">
            <a:spLocks noGrp="1"/>
          </p:cNvSpPr>
          <p:nvPr>
            <p:ph type="body" idx="1"/>
          </p:nvPr>
        </p:nvSpPr>
        <p:spPr>
          <a:xfrm>
            <a:off x="457199" y="1315750"/>
            <a:ext cx="8367221"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The three stages of Selye’s general adaptation syndrome are shown in this graph. Prolonged stress ultimately results in exhaustion.</a:t>
            </a:r>
            <a:endParaRPr/>
          </a:p>
        </p:txBody>
      </p:sp>
      <p:pic>
        <p:nvPicPr>
          <p:cNvPr id="3" name="Picture 2" descr="A graph shows the three stages of Selye’s general adaption syndrome: alarm reaction, resistance, and exhaustion. The x-axis represents time while the y-axis represents stress levels. The x-axis is labeled “Time” and the y-axis is labeled “Stress resistance.” The graph shows that an increase in time and stress ultimately leads to exhaus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185" y="2329732"/>
            <a:ext cx="7671927" cy="409011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PHYSIOLOGICAL BASIS OF STRESS</a:t>
            </a:r>
            <a:endParaRPr/>
          </a:p>
        </p:txBody>
      </p:sp>
      <p:sp>
        <p:nvSpPr>
          <p:cNvPr id="166" name="Google Shape;166;p20"/>
          <p:cNvSpPr txBox="1">
            <a:spLocks noGrp="1"/>
          </p:cNvSpPr>
          <p:nvPr>
            <p:ph type="body" idx="1"/>
          </p:nvPr>
        </p:nvSpPr>
        <p:spPr>
          <a:xfrm>
            <a:off x="457199" y="1079324"/>
            <a:ext cx="8367221" cy="205365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AutoNum type="arabicPeriod"/>
            </a:pPr>
            <a:r>
              <a:rPr lang="en-US" sz="1600" b="1"/>
              <a:t>Sympathetic nervous system - </a:t>
            </a:r>
            <a:r>
              <a:rPr lang="en-US" sz="1600"/>
              <a:t>Triggers arousal in response to a stressor via the release of adrenaline from the adrenal glands.</a:t>
            </a:r>
            <a:endParaRPr/>
          </a:p>
          <a:p>
            <a:pPr marL="342900" lvl="0" indent="-342900" algn="l" rtl="0">
              <a:spcBef>
                <a:spcPts val="1008"/>
              </a:spcBef>
              <a:spcAft>
                <a:spcPts val="0"/>
              </a:spcAft>
              <a:buSzPts val="1600"/>
              <a:buFont typeface="Arial Black"/>
              <a:buAutoNum type="arabicPeriod"/>
            </a:pPr>
            <a:r>
              <a:rPr lang="en-US" sz="1600" b="1"/>
              <a:t>Hypothalamic-pituitary-adrenal (HPA) axis</a:t>
            </a:r>
            <a:endParaRPr/>
          </a:p>
          <a:p>
            <a:pPr marL="342900" lvl="0" indent="-342900" algn="l" rtl="0">
              <a:spcBef>
                <a:spcPts val="1008"/>
              </a:spcBef>
              <a:spcAft>
                <a:spcPts val="0"/>
              </a:spcAft>
              <a:buSzPts val="1600"/>
              <a:buFont typeface="Arial"/>
              <a:buChar char="•"/>
            </a:pPr>
            <a:r>
              <a:rPr lang="en-US" sz="1600"/>
              <a:t>Stress → hypothalamus releases corticotrophin-releasing factor (hormone) → pituitary gland releases ACTH → ACTH activates adrenal glands → adrenal glands release hormones including cortisol.</a:t>
            </a:r>
            <a:endParaRPr/>
          </a:p>
        </p:txBody>
      </p:sp>
      <p:sp>
        <p:nvSpPr>
          <p:cNvPr id="168" name="Google Shape;168;p20"/>
          <p:cNvSpPr txBox="1"/>
          <p:nvPr/>
        </p:nvSpPr>
        <p:spPr>
          <a:xfrm>
            <a:off x="457199" y="2969470"/>
            <a:ext cx="3770027" cy="390363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600"/>
              <a:buFont typeface="Arial"/>
              <a:buChar char="•"/>
            </a:pPr>
            <a:r>
              <a:rPr lang="en-US" sz="1600" b="1">
                <a:solidFill>
                  <a:schemeClr val="dk1"/>
                </a:solidFill>
                <a:latin typeface="Arial"/>
                <a:ea typeface="Arial"/>
                <a:cs typeface="Arial"/>
                <a:sym typeface="Arial"/>
              </a:rPr>
              <a:t>Cortisol </a:t>
            </a:r>
            <a:r>
              <a:rPr lang="en-US" sz="1600">
                <a:solidFill>
                  <a:schemeClr val="dk1"/>
                </a:solidFill>
                <a:latin typeface="Arial"/>
                <a:ea typeface="Arial"/>
                <a:cs typeface="Arial"/>
                <a:sym typeface="Arial"/>
              </a:rPr>
              <a:t>– a stress hormone that helps provide a boost of energy when we first encounter a stressor, preparing us to flight or flee.</a:t>
            </a:r>
            <a:endParaRPr/>
          </a:p>
          <a:p>
            <a:pPr marL="1074420" marR="0" lvl="1" indent="-342900" algn="l" rtl="0">
              <a:spcBef>
                <a:spcPts val="1008"/>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Continuous elevated levels of cortisol (chronic stress) weaken the immune system.</a:t>
            </a:r>
            <a:endParaRPr/>
          </a:p>
          <a:p>
            <a:pPr marL="342900" marR="0" lvl="0" indent="-342900" algn="l" rtl="0">
              <a:spcBef>
                <a:spcPts val="1008"/>
              </a:spcBef>
              <a:spcAft>
                <a:spcPts val="0"/>
              </a:spcAft>
              <a:buClr>
                <a:srgbClr val="6CB255"/>
              </a:buClr>
              <a:buSzPts val="1600"/>
              <a:buFont typeface="Arial"/>
              <a:buChar char="•"/>
            </a:pPr>
            <a:r>
              <a:rPr lang="en-US" sz="1600">
                <a:solidFill>
                  <a:schemeClr val="dk1"/>
                </a:solidFill>
                <a:latin typeface="Arial"/>
                <a:ea typeface="Arial"/>
                <a:cs typeface="Arial"/>
                <a:sym typeface="Arial"/>
              </a:rPr>
              <a:t>In moments of stress, this process can provide energy, improve immune system functioning temporarily, and decrease pain sensitivity.</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pic>
        <p:nvPicPr>
          <p:cNvPr id="169" name="Google Shape;169;p20" descr="A figure shows an outline of the human body that indicates various parties of the body related to the hypothalamic-pituitary-adrenal axis. The hypothalamus, pituitary gland, and adrenal glands are labeled. There is an arrow from hypothalamus to pituitary gland and another arrow from pituitary gland to adrenal glands. These arrows represent the flow between these organs."/>
          <p:cNvPicPr preferRelativeResize="0">
            <a:picLocks noGrp="1"/>
          </p:cNvPicPr>
          <p:nvPr>
            <p:ph type="pic" idx="2"/>
          </p:nvPr>
        </p:nvPicPr>
        <p:blipFill rotWithShape="1">
          <a:blip r:embed="rId3">
            <a:alphaModFix/>
          </a:blip>
          <a:srcRect l="-36031" r="-36031"/>
          <a:stretch/>
        </p:blipFill>
        <p:spPr>
          <a:xfrm>
            <a:off x="2715761" y="2791007"/>
            <a:ext cx="7970353" cy="3459891"/>
          </a:xfrm>
          <a:prstGeom prst="rect">
            <a:avLst/>
          </a:prstGeom>
          <a:noFill/>
          <a:ln>
            <a:noFill/>
          </a:ln>
        </p:spPr>
      </p:pic>
      <p:sp>
        <p:nvSpPr>
          <p:cNvPr id="170" name="Google Shape;170;p20"/>
          <p:cNvSpPr txBox="1"/>
          <p:nvPr/>
        </p:nvSpPr>
        <p:spPr>
          <a:xfrm>
            <a:off x="7700158" y="6415806"/>
            <a:ext cx="1124262"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Figure 14.11</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1"/>
          <p:cNvSpPr txBox="1">
            <a:spLocks noGrp="1"/>
          </p:cNvSpPr>
          <p:nvPr>
            <p:ph type="body" idx="1"/>
          </p:nvPr>
        </p:nvSpPr>
        <p:spPr>
          <a:xfrm>
            <a:off x="382249" y="1441214"/>
            <a:ext cx="8442172" cy="4300019"/>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b="1">
              <a:solidFill>
                <a:srgbClr val="6CB255"/>
              </a:solidFill>
            </a:endParaRPr>
          </a:p>
          <a:p>
            <a:pPr marL="0" lvl="0" indent="0" algn="ctr" rtl="0">
              <a:spcBef>
                <a:spcPts val="1320"/>
              </a:spcBef>
              <a:spcAft>
                <a:spcPts val="0"/>
              </a:spcAft>
              <a:buSzPts val="3600"/>
              <a:buNone/>
            </a:pPr>
            <a:r>
              <a:rPr lang="en-US" sz="3600" b="1">
                <a:solidFill>
                  <a:srgbClr val="6CB255"/>
                </a:solidFill>
              </a:rPr>
              <a:t>STRESSORS</a:t>
            </a:r>
            <a:endParaRPr/>
          </a:p>
          <a:p>
            <a:pPr marL="0" lvl="0" indent="0" algn="ctr" rtl="0">
              <a:spcBef>
                <a:spcPts val="1000"/>
              </a:spcBef>
              <a:spcAft>
                <a:spcPts val="0"/>
              </a:spcAft>
              <a:buSzPts val="2000"/>
              <a:buNone/>
            </a:pPr>
            <a:endParaRPr b="1">
              <a:solidFill>
                <a:srgbClr val="6CB255"/>
              </a:solidFill>
            </a:endParaRPr>
          </a:p>
          <a:p>
            <a:pPr marL="0" lvl="0" indent="0" algn="ctr" rtl="0">
              <a:spcBef>
                <a:spcPts val="1000"/>
              </a:spcBef>
              <a:spcAft>
                <a:spcPts val="0"/>
              </a:spcAft>
              <a:buSzPts val="2000"/>
              <a:buNone/>
            </a:pPr>
            <a:r>
              <a:rPr lang="en-US">
                <a:solidFill>
                  <a:srgbClr val="6CB255"/>
                </a:solidFill>
              </a:rPr>
              <a:t>TRAUMATIC EVENTS</a:t>
            </a:r>
            <a:endParaRPr/>
          </a:p>
          <a:p>
            <a:pPr marL="0" lvl="0" indent="0" algn="ctr" rtl="0">
              <a:spcBef>
                <a:spcPts val="1000"/>
              </a:spcBef>
              <a:spcAft>
                <a:spcPts val="0"/>
              </a:spcAft>
              <a:buSzPts val="2000"/>
              <a:buNone/>
            </a:pPr>
            <a:r>
              <a:rPr lang="en-US">
                <a:solidFill>
                  <a:srgbClr val="6CB255"/>
                </a:solidFill>
              </a:rPr>
              <a:t>LIFE CHANGES</a:t>
            </a:r>
            <a:endParaRPr/>
          </a:p>
          <a:p>
            <a:pPr marL="0" lvl="0" indent="0" algn="ctr" rtl="0">
              <a:spcBef>
                <a:spcPts val="1000"/>
              </a:spcBef>
              <a:spcAft>
                <a:spcPts val="0"/>
              </a:spcAft>
              <a:buSzPts val="2000"/>
              <a:buNone/>
            </a:pPr>
            <a:r>
              <a:rPr lang="en-US">
                <a:solidFill>
                  <a:srgbClr val="6CB255"/>
                </a:solidFill>
              </a:rPr>
              <a:t>HASSLES</a:t>
            </a:r>
            <a:endParaRPr/>
          </a:p>
          <a:p>
            <a:pPr marL="0" lvl="0" indent="0" algn="ctr" rtl="0">
              <a:spcBef>
                <a:spcPts val="1000"/>
              </a:spcBef>
              <a:spcAft>
                <a:spcPts val="0"/>
              </a:spcAft>
              <a:buSzPts val="2000"/>
              <a:buNone/>
            </a:pPr>
            <a:r>
              <a:rPr lang="en-US">
                <a:solidFill>
                  <a:srgbClr val="6CB255"/>
                </a:solidFill>
              </a:rPr>
              <a:t>OTHER STRESSORS</a:t>
            </a:r>
            <a:endParaRPr/>
          </a:p>
          <a:p>
            <a:pPr marL="0" lvl="0" indent="0" algn="ctr" rtl="0">
              <a:spcBef>
                <a:spcPts val="1000"/>
              </a:spcBef>
              <a:spcAft>
                <a:spcPts val="0"/>
              </a:spcAft>
              <a:buSzPts val="2000"/>
              <a:buNone/>
            </a:pPr>
            <a:endParaRPr>
              <a:solidFill>
                <a:srgbClr val="6CB255"/>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STRESSORS</a:t>
            </a:r>
            <a:endParaRPr/>
          </a:p>
        </p:txBody>
      </p:sp>
      <p:sp>
        <p:nvSpPr>
          <p:cNvPr id="182" name="Google Shape;182;p22"/>
          <p:cNvSpPr txBox="1">
            <a:spLocks noGrp="1"/>
          </p:cNvSpPr>
          <p:nvPr>
            <p:ph type="body" idx="1"/>
          </p:nvPr>
        </p:nvSpPr>
        <p:spPr>
          <a:xfrm>
            <a:off x="457200" y="1111431"/>
            <a:ext cx="8367221" cy="55292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Chronic stressors </a:t>
            </a:r>
            <a:r>
              <a:rPr lang="en-US" sz="1600"/>
              <a:t>– events that persist over an extended period of time (e.g., long term unemployment).</a:t>
            </a:r>
            <a:endParaRPr/>
          </a:p>
          <a:p>
            <a:pPr marL="0" lvl="0" indent="0" algn="l" rtl="0">
              <a:spcBef>
                <a:spcPts val="808"/>
              </a:spcBef>
              <a:spcAft>
                <a:spcPts val="0"/>
              </a:spcAft>
              <a:buSzPts val="1600"/>
              <a:buNone/>
            </a:pPr>
            <a:r>
              <a:rPr lang="en-US" sz="1600" b="1"/>
              <a:t>Acute stressors </a:t>
            </a:r>
            <a:r>
              <a:rPr lang="en-US" sz="1600"/>
              <a:t>– brief events that sometimes continue to be experienced as overwhelming well after the even has ended (e.g., falling and breaking a leg).</a:t>
            </a:r>
            <a:endParaRPr/>
          </a:p>
          <a:p>
            <a:pPr marL="0" lvl="0" indent="0" algn="l" rtl="0">
              <a:spcBef>
                <a:spcPts val="808"/>
              </a:spcBef>
              <a:spcAft>
                <a:spcPts val="0"/>
              </a:spcAft>
              <a:buSzPts val="1600"/>
              <a:buNone/>
            </a:pPr>
            <a:endParaRPr sz="1600"/>
          </a:p>
          <a:p>
            <a:pPr marL="0" lvl="0" indent="0" algn="l" rtl="0">
              <a:spcBef>
                <a:spcPts val="808"/>
              </a:spcBef>
              <a:spcAft>
                <a:spcPts val="0"/>
              </a:spcAft>
              <a:buSzPts val="1600"/>
              <a:buNone/>
            </a:pPr>
            <a:r>
              <a:rPr lang="en-US" sz="1600" b="1" u="sng">
                <a:solidFill>
                  <a:srgbClr val="6CB255"/>
                </a:solidFill>
              </a:rPr>
              <a:t>TRAUMATIC EVENTS</a:t>
            </a:r>
            <a:endParaRPr/>
          </a:p>
          <a:p>
            <a:pPr marL="0" lvl="0" indent="0" algn="l" rtl="0">
              <a:spcBef>
                <a:spcPts val="808"/>
              </a:spcBef>
              <a:spcAft>
                <a:spcPts val="0"/>
              </a:spcAft>
              <a:buSzPts val="1600"/>
              <a:buNone/>
            </a:pPr>
            <a:r>
              <a:rPr lang="en-US" sz="1600"/>
              <a:t>One category of stressors are traumatic events: situations involving exposure to actual or threatened death or serious injury.</a:t>
            </a:r>
            <a:endParaRPr/>
          </a:p>
          <a:p>
            <a:pPr marL="285750" lvl="0" indent="-285750" algn="l" rtl="0">
              <a:spcBef>
                <a:spcPts val="808"/>
              </a:spcBef>
              <a:spcAft>
                <a:spcPts val="0"/>
              </a:spcAft>
              <a:buSzPts val="1600"/>
              <a:buFont typeface="Arial"/>
              <a:buChar char="•"/>
            </a:pPr>
            <a:r>
              <a:rPr lang="en-US" sz="1600"/>
              <a:t>Exposure to military combat.</a:t>
            </a:r>
            <a:endParaRPr/>
          </a:p>
          <a:p>
            <a:pPr marL="285750" lvl="0" indent="-285750" algn="l" rtl="0">
              <a:spcBef>
                <a:spcPts val="808"/>
              </a:spcBef>
              <a:spcAft>
                <a:spcPts val="0"/>
              </a:spcAft>
              <a:buSzPts val="1600"/>
              <a:buFont typeface="Arial"/>
              <a:buChar char="•"/>
            </a:pPr>
            <a:r>
              <a:rPr lang="en-US" sz="1600"/>
              <a:t>Threatened/actual physical assaults – physical attacks, sexual assault, childhood abuse, robbery etc.</a:t>
            </a:r>
            <a:endParaRPr/>
          </a:p>
          <a:p>
            <a:pPr marL="285750" lvl="0" indent="-285750" algn="l" rtl="0">
              <a:spcBef>
                <a:spcPts val="808"/>
              </a:spcBef>
              <a:spcAft>
                <a:spcPts val="0"/>
              </a:spcAft>
              <a:buSzPts val="1600"/>
              <a:buFont typeface="Arial"/>
              <a:buChar char="•"/>
            </a:pPr>
            <a:r>
              <a:rPr lang="en-US" sz="1600"/>
              <a:t>Terrorist attacks.</a:t>
            </a:r>
            <a:endParaRPr/>
          </a:p>
          <a:p>
            <a:pPr marL="285750" lvl="0" indent="-285750" algn="l" rtl="0">
              <a:spcBef>
                <a:spcPts val="808"/>
              </a:spcBef>
              <a:spcAft>
                <a:spcPts val="0"/>
              </a:spcAft>
              <a:buSzPts val="1600"/>
              <a:buFont typeface="Arial"/>
              <a:buChar char="•"/>
            </a:pPr>
            <a:r>
              <a:rPr lang="en-US" sz="1600"/>
              <a:t>Natural disasters.</a:t>
            </a:r>
            <a:endParaRPr/>
          </a:p>
          <a:p>
            <a:pPr marL="285750" lvl="0" indent="-285750" algn="l" rtl="0">
              <a:spcBef>
                <a:spcPts val="808"/>
              </a:spcBef>
              <a:spcAft>
                <a:spcPts val="0"/>
              </a:spcAft>
              <a:buSzPts val="1600"/>
              <a:buFont typeface="Arial"/>
              <a:buChar char="•"/>
            </a:pPr>
            <a:r>
              <a:rPr lang="en-US" sz="1600"/>
              <a:t>Car accidents.</a:t>
            </a:r>
            <a:endParaRPr/>
          </a:p>
          <a:p>
            <a:pPr marL="0" lvl="0" indent="0" algn="l" rtl="0">
              <a:spcBef>
                <a:spcPts val="808"/>
              </a:spcBef>
              <a:spcAft>
                <a:spcPts val="0"/>
              </a:spcAft>
              <a:buSzPts val="1600"/>
              <a:buNone/>
            </a:pPr>
            <a:r>
              <a:rPr lang="en-US" sz="1600"/>
              <a:t>Stressors of this type can cause people to develop post-traumatic stress disorder (PTSD): a chronic stress reaction including intrusive and painful memories, jumpiness and persistent negative emotional states among other symptoms.</a:t>
            </a:r>
            <a:endParaRPr sz="1600"/>
          </a:p>
          <a:p>
            <a:pPr marL="0" lvl="0" indent="0" algn="l" rtl="0">
              <a:spcBef>
                <a:spcPts val="808"/>
              </a:spcBef>
              <a:spcAft>
                <a:spcPts val="0"/>
              </a:spcAft>
              <a:buSzPts val="1600"/>
              <a:buNone/>
            </a:pP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LIFE CHANGES</a:t>
            </a:r>
            <a:endParaRPr/>
          </a:p>
        </p:txBody>
      </p:sp>
      <p:sp>
        <p:nvSpPr>
          <p:cNvPr id="190" name="Google Shape;190;p23"/>
          <p:cNvSpPr txBox="1">
            <a:spLocks noGrp="1"/>
          </p:cNvSpPr>
          <p:nvPr>
            <p:ph type="body" idx="1"/>
          </p:nvPr>
        </p:nvSpPr>
        <p:spPr>
          <a:xfrm>
            <a:off x="457198" y="993036"/>
            <a:ext cx="5179103" cy="29793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Some fairly typical life events, such as moving, can be significant stressors. Even when the move is intentional and positive, the amount of resulting change in daily life can cause stress. </a:t>
            </a:r>
            <a:endParaRPr sz="1600"/>
          </a:p>
          <a:p>
            <a:pPr marL="0" lvl="0" indent="0" algn="l" rtl="0">
              <a:spcBef>
                <a:spcPts val="808"/>
              </a:spcBef>
              <a:spcAft>
                <a:spcPts val="0"/>
              </a:spcAft>
              <a:buSzPts val="1600"/>
              <a:buNone/>
            </a:pPr>
            <a:r>
              <a:rPr lang="en-US" sz="1600" b="1" u="sng">
                <a:solidFill>
                  <a:srgbClr val="6CB255"/>
                </a:solidFill>
              </a:rPr>
              <a:t>Holmes and Rahe (1960s)</a:t>
            </a:r>
            <a:endParaRPr/>
          </a:p>
          <a:p>
            <a:pPr marL="0" lvl="0" indent="0" algn="l" rtl="0">
              <a:spcBef>
                <a:spcPts val="808"/>
              </a:spcBef>
              <a:spcAft>
                <a:spcPts val="0"/>
              </a:spcAft>
              <a:buSzPts val="1600"/>
              <a:buNone/>
            </a:pPr>
            <a:r>
              <a:rPr lang="en-US" sz="1600">
                <a:solidFill>
                  <a:schemeClr val="dk1"/>
                </a:solidFill>
              </a:rPr>
              <a:t>Hypothesized that life events requiring significant change are stressful, whether they are desirable or undesirable.</a:t>
            </a:r>
            <a:endParaRPr/>
          </a:p>
          <a:p>
            <a:pPr marL="0" lvl="0" indent="0" algn="l" rtl="0">
              <a:spcBef>
                <a:spcPts val="808"/>
              </a:spcBef>
              <a:spcAft>
                <a:spcPts val="0"/>
              </a:spcAft>
              <a:buSzPts val="1600"/>
              <a:buNone/>
            </a:pPr>
            <a:r>
              <a:rPr lang="en-US" sz="1600" b="1"/>
              <a:t>Social Readjustment Rating Scale (SRRS):</a:t>
            </a:r>
            <a:endParaRPr sz="1600" b="1"/>
          </a:p>
        </p:txBody>
      </p:sp>
      <p:sp>
        <p:nvSpPr>
          <p:cNvPr id="193" name="Google Shape;193;p23"/>
          <p:cNvSpPr txBox="1"/>
          <p:nvPr/>
        </p:nvSpPr>
        <p:spPr>
          <a:xfrm>
            <a:off x="457198" y="3638143"/>
            <a:ext cx="8367221" cy="30675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A scale consisting of 43 life events that require varying degrees of personal readjustment.</a:t>
            </a:r>
            <a:endParaRPr/>
          </a:p>
          <a:p>
            <a:pPr marL="285750" marR="0" lvl="0" indent="-285750" algn="l" rtl="0">
              <a:spcBef>
                <a:spcPts val="808"/>
              </a:spcBef>
              <a:spcAft>
                <a:spcPts val="0"/>
              </a:spcAft>
              <a:buClr>
                <a:srgbClr val="6CB255"/>
              </a:buClr>
              <a:buSzPts val="1600"/>
              <a:buFont typeface="Arial"/>
              <a:buChar char="•"/>
            </a:pPr>
            <a:r>
              <a:rPr lang="en-US" sz="1600">
                <a:solidFill>
                  <a:schemeClr val="dk1"/>
                </a:solidFill>
                <a:latin typeface="Arial"/>
                <a:ea typeface="Arial"/>
                <a:cs typeface="Arial"/>
                <a:sym typeface="Arial"/>
              </a:rPr>
              <a:t>Developed by asking 394 participants to provide a numerical estimate corresponding to how much readjustment they felt each event would require.</a:t>
            </a:r>
            <a:endParaRPr/>
          </a:p>
          <a:p>
            <a:pPr marL="285750" marR="0" lvl="0" indent="-285750" algn="l" rtl="0">
              <a:spcBef>
                <a:spcPts val="808"/>
              </a:spcBef>
              <a:spcAft>
                <a:spcPts val="0"/>
              </a:spcAft>
              <a:buClr>
                <a:srgbClr val="6CB255"/>
              </a:buClr>
              <a:buSzPts val="1600"/>
              <a:buFont typeface="Arial"/>
              <a:buChar char="•"/>
            </a:pPr>
            <a:r>
              <a:rPr lang="en-US" sz="1600">
                <a:solidFill>
                  <a:schemeClr val="dk1"/>
                </a:solidFill>
                <a:latin typeface="Arial"/>
                <a:ea typeface="Arial"/>
                <a:cs typeface="Arial"/>
                <a:sym typeface="Arial"/>
              </a:rPr>
              <a:t>Each life event has a score/life change unit (LCU) from 11 to 100, representing the perceived magnitude of life change they involve.</a:t>
            </a:r>
            <a:endParaRPr/>
          </a:p>
          <a:p>
            <a:pPr marL="285750" marR="0" lvl="0" indent="-285750" algn="l" rtl="0">
              <a:spcBef>
                <a:spcPts val="808"/>
              </a:spcBef>
              <a:spcAft>
                <a:spcPts val="0"/>
              </a:spcAft>
              <a:buClr>
                <a:srgbClr val="6CB255"/>
              </a:buClr>
              <a:buSzPts val="1600"/>
              <a:buFont typeface="Arial"/>
              <a:buChar char="•"/>
            </a:pPr>
            <a:r>
              <a:rPr lang="en-US" sz="1600">
                <a:solidFill>
                  <a:schemeClr val="dk1"/>
                </a:solidFill>
                <a:latin typeface="Arial"/>
                <a:ea typeface="Arial"/>
                <a:cs typeface="Arial"/>
                <a:sym typeface="Arial"/>
              </a:rPr>
              <a:t>Death of a spouse was ranked highest (100), and divorce was ranked second highest (73).</a:t>
            </a:r>
            <a:endParaRPr/>
          </a:p>
          <a:p>
            <a:pPr marL="285750" marR="0" lvl="0" indent="-285750" algn="l" rtl="0">
              <a:spcBef>
                <a:spcPts val="808"/>
              </a:spcBef>
              <a:spcAft>
                <a:spcPts val="0"/>
              </a:spcAft>
              <a:buClr>
                <a:srgbClr val="6CB255"/>
              </a:buClr>
              <a:buSzPts val="1600"/>
              <a:buFont typeface="Arial"/>
              <a:buChar char="•"/>
            </a:pPr>
            <a:r>
              <a:rPr lang="en-US" sz="1600">
                <a:solidFill>
                  <a:schemeClr val="dk1"/>
                </a:solidFill>
                <a:latin typeface="Arial"/>
                <a:ea typeface="Arial"/>
                <a:cs typeface="Arial"/>
                <a:sym typeface="Arial"/>
              </a:rPr>
              <a:t>Research demonstrates that accumulating a high number of LCUs within a brief time period is related to a range of physical illnesses/symptoms and mental health problems.</a:t>
            </a:r>
            <a:endParaRPr/>
          </a:p>
          <a:p>
            <a:pPr marL="285750" marR="0" lvl="0" indent="-285750" algn="l" rtl="0">
              <a:spcBef>
                <a:spcPts val="808"/>
              </a:spcBef>
              <a:spcAft>
                <a:spcPts val="0"/>
              </a:spcAft>
              <a:buClr>
                <a:srgbClr val="6CB255"/>
              </a:buClr>
              <a:buSzPts val="1600"/>
              <a:buFont typeface="Arial"/>
              <a:buChar char="•"/>
            </a:pPr>
            <a:r>
              <a:rPr lang="en-US" sz="1600">
                <a:solidFill>
                  <a:schemeClr val="dk1"/>
                </a:solidFill>
                <a:latin typeface="Arial"/>
                <a:ea typeface="Arial"/>
                <a:cs typeface="Arial"/>
                <a:sym typeface="Arial"/>
              </a:rPr>
              <a:t>Used to assess amount of stress in people’s lives.</a:t>
            </a:r>
            <a:endParaRPr sz="16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HASSLES</a:t>
            </a:r>
            <a:endParaRPr/>
          </a:p>
        </p:txBody>
      </p:sp>
      <p:pic>
        <p:nvPicPr>
          <p:cNvPr id="199" name="Google Shape;199;p24" descr="Photograph A shows heavy traffic going both ways on a scenic road. Photograph B shows a crowded bus with people sitting in the seats and standing in the aisles."/>
          <p:cNvPicPr preferRelativeResize="0">
            <a:picLocks noGrp="1"/>
          </p:cNvPicPr>
          <p:nvPr>
            <p:ph type="pic" idx="2"/>
          </p:nvPr>
        </p:nvPicPr>
        <p:blipFill rotWithShape="1">
          <a:blip r:embed="rId3">
            <a:alphaModFix/>
          </a:blip>
          <a:srcRect t="-11340" b="-11339"/>
          <a:stretch/>
        </p:blipFill>
        <p:spPr>
          <a:xfrm>
            <a:off x="920398" y="3440447"/>
            <a:ext cx="7440821" cy="3230024"/>
          </a:xfrm>
          <a:prstGeom prst="rect">
            <a:avLst/>
          </a:prstGeom>
          <a:noFill/>
          <a:ln>
            <a:noFill/>
          </a:ln>
        </p:spPr>
      </p:pic>
      <p:sp>
        <p:nvSpPr>
          <p:cNvPr id="200" name="Google Shape;200;p24"/>
          <p:cNvSpPr txBox="1">
            <a:spLocks noGrp="1"/>
          </p:cNvSpPr>
          <p:nvPr>
            <p:ph type="body" idx="1"/>
          </p:nvPr>
        </p:nvSpPr>
        <p:spPr>
          <a:xfrm>
            <a:off x="457199" y="993035"/>
            <a:ext cx="8367221" cy="25395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Daily hassles </a:t>
            </a:r>
            <a:r>
              <a:rPr lang="en-US" sz="1600"/>
              <a:t>– minor irritations and annoyances that are part of our every day lives.</a:t>
            </a:r>
            <a:endParaRPr/>
          </a:p>
          <a:p>
            <a:pPr marL="285750" lvl="0" indent="-285750" algn="l" rtl="0">
              <a:spcBef>
                <a:spcPts val="920"/>
              </a:spcBef>
              <a:spcAft>
                <a:spcPts val="0"/>
              </a:spcAft>
              <a:buSzPts val="1600"/>
              <a:buFont typeface="Arial"/>
              <a:buChar char="•"/>
            </a:pPr>
            <a:r>
              <a:rPr lang="en-US" sz="1600"/>
              <a:t>Often lead to negative and distressed mood states.</a:t>
            </a:r>
            <a:endParaRPr/>
          </a:p>
          <a:p>
            <a:pPr marL="285750" lvl="0" indent="-285750" algn="l" rtl="0">
              <a:spcBef>
                <a:spcPts val="920"/>
              </a:spcBef>
              <a:spcAft>
                <a:spcPts val="0"/>
              </a:spcAft>
              <a:buSzPts val="1600"/>
              <a:buFont typeface="Arial"/>
              <a:buChar char="•"/>
            </a:pPr>
            <a:r>
              <a:rPr lang="en-US" sz="1600"/>
              <a:t>Can build up and leave us feeling stressed.</a:t>
            </a:r>
            <a:endParaRPr/>
          </a:p>
          <a:p>
            <a:pPr marL="285750" lvl="0" indent="-285750" algn="l" rtl="0">
              <a:spcBef>
                <a:spcPts val="920"/>
              </a:spcBef>
              <a:spcAft>
                <a:spcPts val="0"/>
              </a:spcAft>
              <a:buSzPts val="1600"/>
              <a:buFont typeface="Arial"/>
              <a:buChar char="•"/>
            </a:pPr>
            <a:r>
              <a:rPr lang="en-US" sz="1600"/>
              <a:t>Frequency of daily hassles is a better predictor of physical and psychological heath that life change units.</a:t>
            </a:r>
            <a:endParaRPr sz="1600"/>
          </a:p>
          <a:p>
            <a:pPr marL="0" lvl="0" indent="0" algn="l" rtl="0">
              <a:spcBef>
                <a:spcPts val="920"/>
              </a:spcBef>
              <a:spcAft>
                <a:spcPts val="0"/>
              </a:spcAft>
              <a:buClr>
                <a:srgbClr val="6CB255"/>
              </a:buClr>
              <a:buSzPts val="1600"/>
              <a:buNone/>
            </a:pPr>
            <a:r>
              <a:rPr lang="en-US" sz="1600"/>
              <a:t>E.g. daily commutes, whether </a:t>
            </a:r>
            <a:r>
              <a:rPr lang="en-US" sz="1600">
                <a:solidFill>
                  <a:srgbClr val="72A510"/>
                </a:solidFill>
              </a:rPr>
              <a:t>(a) </a:t>
            </a:r>
            <a:r>
              <a:rPr lang="en-US" sz="1600"/>
              <a:t>on the road or </a:t>
            </a:r>
            <a:r>
              <a:rPr lang="en-US" sz="1600">
                <a:solidFill>
                  <a:srgbClr val="72A510"/>
                </a:solidFill>
              </a:rPr>
              <a:t>(b) </a:t>
            </a:r>
            <a:r>
              <a:rPr lang="en-US" sz="1600"/>
              <a:t>via public transportation, can be hassles that contribute to our feelings of everyday stress. </a:t>
            </a:r>
            <a:endParaRPr sz="1600"/>
          </a:p>
        </p:txBody>
      </p:sp>
      <p:sp>
        <p:nvSpPr>
          <p:cNvPr id="202" name="Google Shape;202;p24"/>
          <p:cNvSpPr txBox="1"/>
          <p:nvPr/>
        </p:nvSpPr>
        <p:spPr>
          <a:xfrm>
            <a:off x="452695" y="6378083"/>
            <a:ext cx="8154648"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Figure 14.13 (credit a: modification of work by Jeff Turner; credit b: modification of work by "epSos.de"/Flickr)</a:t>
            </a:r>
            <a:endParaRPr sz="13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OTHER STRESSORS</a:t>
            </a:r>
            <a:endParaRPr/>
          </a:p>
        </p:txBody>
      </p:sp>
      <p:sp>
        <p:nvSpPr>
          <p:cNvPr id="208" name="Google Shape;208;p25"/>
          <p:cNvSpPr txBox="1">
            <a:spLocks noGrp="1"/>
          </p:cNvSpPr>
          <p:nvPr>
            <p:ph type="body" idx="1"/>
          </p:nvPr>
        </p:nvSpPr>
        <p:spPr>
          <a:xfrm>
            <a:off x="457199" y="993034"/>
            <a:ext cx="8367221" cy="56026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600"/>
              <a:buNone/>
            </a:pPr>
            <a:r>
              <a:rPr lang="en-US" sz="1600" b="1" u="sng">
                <a:solidFill>
                  <a:srgbClr val="6CB255"/>
                </a:solidFill>
              </a:rPr>
              <a:t>High Stress Occupations</a:t>
            </a:r>
            <a:endParaRPr/>
          </a:p>
          <a:p>
            <a:pPr marL="285750" lvl="0" indent="-285750" algn="l" rtl="0">
              <a:lnSpc>
                <a:spcPct val="100000"/>
              </a:lnSpc>
              <a:spcBef>
                <a:spcPts val="800"/>
              </a:spcBef>
              <a:spcAft>
                <a:spcPts val="0"/>
              </a:spcAft>
              <a:buSzPts val="1600"/>
              <a:buFont typeface="Arial"/>
              <a:buChar char="•"/>
            </a:pPr>
            <a:r>
              <a:rPr lang="en-US" sz="1600">
                <a:solidFill>
                  <a:schemeClr val="dk1"/>
                </a:solidFill>
              </a:rPr>
              <a:t>Difficult, demanding, or unsafe working conditions.</a:t>
            </a:r>
            <a:endParaRPr/>
          </a:p>
          <a:p>
            <a:pPr marL="285750" lvl="0" indent="-285750" algn="l" rtl="0">
              <a:lnSpc>
                <a:spcPct val="100000"/>
              </a:lnSpc>
              <a:spcBef>
                <a:spcPts val="800"/>
              </a:spcBef>
              <a:spcAft>
                <a:spcPts val="0"/>
              </a:spcAft>
              <a:buSzPts val="1600"/>
              <a:buFont typeface="Arial"/>
              <a:buChar char="•"/>
            </a:pPr>
            <a:r>
              <a:rPr lang="en-US" sz="1600"/>
              <a:t>Occupations containing unpleasant elements – exposure to loud noise, harassment, threats of physical violence, constant frustration.</a:t>
            </a:r>
            <a:endParaRPr sz="1600" b="1"/>
          </a:p>
          <a:p>
            <a:pPr marL="0" lvl="0" indent="0" algn="l" rtl="0">
              <a:lnSpc>
                <a:spcPct val="100000"/>
              </a:lnSpc>
              <a:spcBef>
                <a:spcPts val="800"/>
              </a:spcBef>
              <a:spcAft>
                <a:spcPts val="0"/>
              </a:spcAft>
              <a:buSzPts val="1600"/>
              <a:buNone/>
            </a:pPr>
            <a:r>
              <a:rPr lang="en-US" sz="1600" b="1"/>
              <a:t>Job strain </a:t>
            </a:r>
            <a:r>
              <a:rPr lang="en-US" sz="1600"/>
              <a:t>– work situation that combines excessive job demands and workload with little discretion in decision making or job control.</a:t>
            </a:r>
            <a:endParaRPr/>
          </a:p>
          <a:p>
            <a:pPr marL="285750" lvl="0" indent="-285750" algn="l" rtl="0">
              <a:lnSpc>
                <a:spcPct val="100000"/>
              </a:lnSpc>
              <a:spcBef>
                <a:spcPts val="800"/>
              </a:spcBef>
              <a:spcAft>
                <a:spcPts val="0"/>
              </a:spcAft>
              <a:buSzPts val="1600"/>
              <a:buFont typeface="Arial"/>
              <a:buChar char="•"/>
            </a:pPr>
            <a:r>
              <a:rPr lang="en-US" sz="1600"/>
              <a:t>Associated with increased risk of physical problems..</a:t>
            </a:r>
            <a:endParaRPr sz="1600"/>
          </a:p>
          <a:p>
            <a:pPr marL="0" lvl="0" indent="0" algn="l" rtl="0">
              <a:lnSpc>
                <a:spcPct val="100000"/>
              </a:lnSpc>
              <a:spcBef>
                <a:spcPts val="800"/>
              </a:spcBef>
              <a:spcAft>
                <a:spcPts val="0"/>
              </a:spcAft>
              <a:buSzPts val="1600"/>
              <a:buNone/>
            </a:pPr>
            <a:r>
              <a:rPr lang="en-US" sz="1600" b="1"/>
              <a:t>Job burnout </a:t>
            </a:r>
            <a:r>
              <a:rPr lang="en-US" sz="1600"/>
              <a:t>– a general sense of emotional exhaustion and cynicism in relation to one’s job.</a:t>
            </a:r>
            <a:endParaRPr/>
          </a:p>
          <a:p>
            <a:pPr marL="285750" lvl="0" indent="-285750" algn="l" rtl="0">
              <a:lnSpc>
                <a:spcPct val="100000"/>
              </a:lnSpc>
              <a:spcBef>
                <a:spcPts val="800"/>
              </a:spcBef>
              <a:spcAft>
                <a:spcPts val="0"/>
              </a:spcAft>
              <a:buSzPts val="1600"/>
              <a:buFont typeface="Arial"/>
              <a:buChar char="•"/>
            </a:pPr>
            <a:r>
              <a:rPr lang="en-US" sz="1600"/>
              <a:t>Occurs frequently among people in human service jobs (e.g., social workers, teachers, police officers).</a:t>
            </a:r>
            <a:endParaRPr/>
          </a:p>
          <a:p>
            <a:pPr marL="0" lvl="0" indent="0" algn="l" rtl="0">
              <a:lnSpc>
                <a:spcPct val="100000"/>
              </a:lnSpc>
              <a:spcBef>
                <a:spcPts val="800"/>
              </a:spcBef>
              <a:spcAft>
                <a:spcPts val="0"/>
              </a:spcAft>
              <a:buSzPts val="1600"/>
              <a:buNone/>
            </a:pPr>
            <a:r>
              <a:rPr lang="en-US" sz="1600" b="1" u="sng">
                <a:solidFill>
                  <a:srgbClr val="6CB255"/>
                </a:solidFill>
              </a:rPr>
              <a:t>Close Relationships</a:t>
            </a:r>
            <a:endParaRPr/>
          </a:p>
          <a:p>
            <a:pPr marL="0" lvl="0" indent="0" algn="l" rtl="0">
              <a:lnSpc>
                <a:spcPct val="100000"/>
              </a:lnSpc>
              <a:spcBef>
                <a:spcPts val="800"/>
              </a:spcBef>
              <a:spcAft>
                <a:spcPts val="0"/>
              </a:spcAft>
              <a:buSzPts val="1600"/>
              <a:buNone/>
            </a:pPr>
            <a:r>
              <a:rPr lang="en-US" sz="1600">
                <a:solidFill>
                  <a:schemeClr val="dk1"/>
                </a:solidFill>
              </a:rPr>
              <a:t>Relationships with friends and family can be a source of stress.</a:t>
            </a:r>
            <a:endParaRPr/>
          </a:p>
          <a:p>
            <a:pPr marL="0" lvl="0" indent="0" algn="l" rtl="0">
              <a:lnSpc>
                <a:spcPct val="100000"/>
              </a:lnSpc>
              <a:spcBef>
                <a:spcPts val="800"/>
              </a:spcBef>
              <a:spcAft>
                <a:spcPts val="0"/>
              </a:spcAft>
              <a:buSzPts val="1600"/>
              <a:buNone/>
            </a:pPr>
            <a:r>
              <a:rPr lang="en-US" sz="1600">
                <a:solidFill>
                  <a:schemeClr val="dk1"/>
                </a:solidFill>
              </a:rPr>
              <a:t>Negative aspects that can cause stress include:</a:t>
            </a:r>
            <a:endParaRPr/>
          </a:p>
          <a:p>
            <a:pPr marL="285750" lvl="0" indent="-285750" algn="l" rtl="0">
              <a:lnSpc>
                <a:spcPct val="100000"/>
              </a:lnSpc>
              <a:spcBef>
                <a:spcPts val="800"/>
              </a:spcBef>
              <a:spcAft>
                <a:spcPts val="0"/>
              </a:spcAft>
              <a:buSzPts val="1600"/>
              <a:buFont typeface="Arial"/>
              <a:buChar char="•"/>
            </a:pPr>
            <a:r>
              <a:rPr lang="en-US" sz="1600">
                <a:solidFill>
                  <a:schemeClr val="dk1"/>
                </a:solidFill>
              </a:rPr>
              <a:t>Adverse exchanges and conflicts.</a:t>
            </a:r>
            <a:endParaRPr/>
          </a:p>
          <a:p>
            <a:pPr marL="285750" lvl="0" indent="-285750" algn="l" rtl="0">
              <a:lnSpc>
                <a:spcPct val="100000"/>
              </a:lnSpc>
              <a:spcBef>
                <a:spcPts val="800"/>
              </a:spcBef>
              <a:spcAft>
                <a:spcPts val="0"/>
              </a:spcAft>
              <a:buSzPts val="1600"/>
              <a:buFont typeface="Arial"/>
              <a:buChar char="•"/>
            </a:pPr>
            <a:r>
              <a:rPr lang="en-US" sz="1600">
                <a:solidFill>
                  <a:schemeClr val="dk1"/>
                </a:solidFill>
              </a:rPr>
              <a:t>Lack of emotional support or confiding.</a:t>
            </a:r>
            <a:endParaRPr/>
          </a:p>
          <a:p>
            <a:pPr marL="285750" lvl="0" indent="-285750" algn="l" rtl="0">
              <a:lnSpc>
                <a:spcPct val="100000"/>
              </a:lnSpc>
              <a:spcBef>
                <a:spcPts val="800"/>
              </a:spcBef>
              <a:spcAft>
                <a:spcPts val="0"/>
              </a:spcAft>
              <a:buSzPts val="1600"/>
              <a:buFont typeface="Arial"/>
              <a:buChar char="•"/>
            </a:pPr>
            <a:r>
              <a:rPr lang="en-US" sz="1600">
                <a:solidFill>
                  <a:schemeClr val="dk1"/>
                </a:solidFill>
              </a:rPr>
              <a:t>Lack of reciprocity.</a:t>
            </a:r>
            <a:endParaRPr sz="1600"/>
          </a:p>
          <a:p>
            <a:pPr marL="0" lvl="1" indent="0" algn="l" rtl="0">
              <a:lnSpc>
                <a:spcPct val="100000"/>
              </a:lnSpc>
              <a:spcBef>
                <a:spcPts val="800"/>
              </a:spcBef>
              <a:spcAft>
                <a:spcPts val="0"/>
              </a:spcAft>
              <a:buSzPts val="2000"/>
              <a:buNone/>
            </a:pPr>
            <a:endParaRPr/>
          </a:p>
          <a:p>
            <a:pPr marL="285750" lvl="0" indent="-184150" algn="l" rtl="0">
              <a:lnSpc>
                <a:spcPct val="100000"/>
              </a:lnSpc>
              <a:spcBef>
                <a:spcPts val="800"/>
              </a:spcBef>
              <a:spcAft>
                <a:spcPts val="0"/>
              </a:spcAft>
              <a:buSzPts val="1600"/>
              <a:buFont typeface="Arial"/>
              <a:buNone/>
            </a:pP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body" idx="1"/>
          </p:nvPr>
        </p:nvSpPr>
        <p:spPr>
          <a:xfrm>
            <a:off x="457199" y="1199213"/>
            <a:ext cx="8367222" cy="5306518"/>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b="1">
              <a:solidFill>
                <a:srgbClr val="6CB255"/>
              </a:solidFill>
            </a:endParaRPr>
          </a:p>
          <a:p>
            <a:pPr marL="0" lvl="0" indent="0" algn="ctr" rtl="0">
              <a:spcBef>
                <a:spcPts val="1320"/>
              </a:spcBef>
              <a:spcAft>
                <a:spcPts val="0"/>
              </a:spcAft>
              <a:buSzPts val="3600"/>
              <a:buNone/>
            </a:pPr>
            <a:r>
              <a:rPr lang="en-US" sz="3600" b="1">
                <a:solidFill>
                  <a:srgbClr val="6CB255"/>
                </a:solidFill>
              </a:rPr>
              <a:t>STRESS AND ILLNESS</a:t>
            </a:r>
            <a:endParaRPr/>
          </a:p>
          <a:p>
            <a:pPr marL="0" lvl="0" indent="0" algn="ctr" rtl="0">
              <a:spcBef>
                <a:spcPts val="1000"/>
              </a:spcBef>
              <a:spcAft>
                <a:spcPts val="0"/>
              </a:spcAft>
              <a:buSzPts val="2000"/>
              <a:buNone/>
            </a:pPr>
            <a:endParaRPr>
              <a:solidFill>
                <a:srgbClr val="6CB255"/>
              </a:solidFill>
            </a:endParaRPr>
          </a:p>
          <a:p>
            <a:pPr marL="0" lvl="0" indent="0" algn="ctr" rtl="0">
              <a:spcBef>
                <a:spcPts val="1000"/>
              </a:spcBef>
              <a:spcAft>
                <a:spcPts val="0"/>
              </a:spcAft>
              <a:buSzPts val="2000"/>
              <a:buNone/>
            </a:pPr>
            <a:r>
              <a:rPr lang="en-US">
                <a:solidFill>
                  <a:srgbClr val="6CB255"/>
                </a:solidFill>
              </a:rPr>
              <a:t>PSYCHOPHYSIOLOGICAL DISORDERS</a:t>
            </a:r>
            <a:endParaRPr/>
          </a:p>
          <a:p>
            <a:pPr marL="0" lvl="0" indent="0" algn="ctr" rtl="0">
              <a:spcBef>
                <a:spcPts val="1000"/>
              </a:spcBef>
              <a:spcAft>
                <a:spcPts val="0"/>
              </a:spcAft>
              <a:buSzPts val="2000"/>
              <a:buNone/>
            </a:pPr>
            <a:r>
              <a:rPr lang="en-US">
                <a:solidFill>
                  <a:srgbClr val="6CB255"/>
                </a:solidFill>
              </a:rPr>
              <a:t>STRESS &amp; THE IMMUNE SYSTEM</a:t>
            </a:r>
            <a:endParaRPr/>
          </a:p>
          <a:p>
            <a:pPr marL="0" lvl="0" indent="0" algn="ctr" rtl="0">
              <a:spcBef>
                <a:spcPts val="1000"/>
              </a:spcBef>
              <a:spcAft>
                <a:spcPts val="0"/>
              </a:spcAft>
              <a:buSzPts val="2000"/>
              <a:buNone/>
            </a:pPr>
            <a:r>
              <a:rPr lang="en-US">
                <a:solidFill>
                  <a:srgbClr val="6CB255"/>
                </a:solidFill>
              </a:rPr>
              <a:t>CARDIOVASCULAR DISORDERS</a:t>
            </a:r>
            <a:endParaRPr/>
          </a:p>
          <a:p>
            <a:pPr marL="0" lvl="0" indent="0" algn="ctr" rtl="0">
              <a:spcBef>
                <a:spcPts val="1000"/>
              </a:spcBef>
              <a:spcAft>
                <a:spcPts val="0"/>
              </a:spcAft>
              <a:buSzPts val="2000"/>
              <a:buNone/>
            </a:pPr>
            <a:r>
              <a:rPr lang="en-US">
                <a:solidFill>
                  <a:srgbClr val="6CB255"/>
                </a:solidFill>
              </a:rPr>
              <a:t>PERSONALITY TYPES</a:t>
            </a:r>
            <a:endParaRPr/>
          </a:p>
          <a:p>
            <a:pPr marL="0" lvl="0" indent="0" algn="ctr" rtl="0">
              <a:spcBef>
                <a:spcPts val="1000"/>
              </a:spcBef>
              <a:spcAft>
                <a:spcPts val="0"/>
              </a:spcAft>
              <a:buSzPts val="2000"/>
              <a:buNone/>
            </a:pPr>
            <a:r>
              <a:rPr lang="en-US">
                <a:solidFill>
                  <a:srgbClr val="6CB255"/>
                </a:solidFill>
              </a:rPr>
              <a:t>DEPRESSION &amp; THE HEART</a:t>
            </a:r>
            <a:endParaRPr/>
          </a:p>
          <a:p>
            <a:pPr marL="0" lvl="0" indent="0" algn="ctr" rtl="0">
              <a:spcBef>
                <a:spcPts val="1000"/>
              </a:spcBef>
              <a:spcAft>
                <a:spcPts val="0"/>
              </a:spcAft>
              <a:buSzPts val="2000"/>
              <a:buNone/>
            </a:pPr>
            <a:r>
              <a:rPr lang="en-US">
                <a:solidFill>
                  <a:srgbClr val="6CB255"/>
                </a:solidFill>
              </a:rPr>
              <a:t>ASTHMA</a:t>
            </a:r>
            <a:endParaRPr/>
          </a:p>
          <a:p>
            <a:pPr marL="0" lvl="0" indent="0" algn="ctr" rtl="0">
              <a:spcBef>
                <a:spcPts val="1000"/>
              </a:spcBef>
              <a:spcAft>
                <a:spcPts val="0"/>
              </a:spcAft>
              <a:buSzPts val="2000"/>
              <a:buNone/>
            </a:pPr>
            <a:r>
              <a:rPr lang="en-US">
                <a:solidFill>
                  <a:srgbClr val="6CB255"/>
                </a:solidFill>
              </a:rPr>
              <a:t>TENSION HEADACHES</a:t>
            </a:r>
            <a:endParaRPr>
              <a:solidFill>
                <a:srgbClr val="6CB255"/>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PSYCHOPHYSIOLOGICAL DISORDERS</a:t>
            </a:r>
            <a:endParaRPr/>
          </a:p>
        </p:txBody>
      </p:sp>
      <p:sp>
        <p:nvSpPr>
          <p:cNvPr id="221" name="Google Shape;221;p27"/>
          <p:cNvSpPr txBox="1">
            <a:spLocks noGrp="1"/>
          </p:cNvSpPr>
          <p:nvPr>
            <p:ph type="body" idx="1"/>
          </p:nvPr>
        </p:nvSpPr>
        <p:spPr>
          <a:xfrm>
            <a:off x="457200" y="1208398"/>
            <a:ext cx="8367221" cy="54067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Chronic stress and its sustained physiological reactions can lead to wear and tear on the body.</a:t>
            </a:r>
            <a:endParaRPr/>
          </a:p>
          <a:p>
            <a:pPr marL="285750" lvl="0" indent="-285750" algn="l" rtl="0">
              <a:spcBef>
                <a:spcPts val="920"/>
              </a:spcBef>
              <a:spcAft>
                <a:spcPts val="0"/>
              </a:spcAft>
              <a:buSzPts val="1600"/>
              <a:buFont typeface="Arial"/>
              <a:buChar char="•"/>
            </a:pPr>
            <a:r>
              <a:rPr lang="en-US" sz="1600"/>
              <a:t>Sustained high blood pressure can lead to a heart attack or heart failure.</a:t>
            </a:r>
            <a:endParaRPr/>
          </a:p>
          <a:p>
            <a:pPr marL="285750" lvl="0" indent="-285750" algn="l" rtl="0">
              <a:spcBef>
                <a:spcPts val="920"/>
              </a:spcBef>
              <a:spcAft>
                <a:spcPts val="0"/>
              </a:spcAft>
              <a:buSzPts val="1600"/>
              <a:buFont typeface="Arial"/>
              <a:buChar char="•"/>
            </a:pPr>
            <a:r>
              <a:rPr lang="en-US" sz="1600"/>
              <a:t>Continuous exposure to cortisol can weaken the immune system putting a person at risk for infection or disease.</a:t>
            </a:r>
            <a:endParaRPr/>
          </a:p>
          <a:p>
            <a:pPr marL="0" lvl="0" indent="0" algn="l" rtl="0">
              <a:spcBef>
                <a:spcPts val="920"/>
              </a:spcBef>
              <a:spcAft>
                <a:spcPts val="0"/>
              </a:spcAft>
              <a:buClr>
                <a:srgbClr val="6CB255"/>
              </a:buClr>
              <a:buSzPts val="1600"/>
              <a:buNone/>
            </a:pPr>
            <a:r>
              <a:rPr lang="en-US" sz="1600" b="1"/>
              <a:t>Psychophysiological disorders </a:t>
            </a:r>
            <a:r>
              <a:rPr lang="en-US" sz="1600"/>
              <a:t>– physical disorders/diseases whose symptoms are brought about or worsened by stress and emotional factors.</a:t>
            </a:r>
            <a:endParaRPr/>
          </a:p>
          <a:p>
            <a:pPr marL="0" lvl="0" indent="0" algn="l" rtl="0">
              <a:spcBef>
                <a:spcPts val="920"/>
              </a:spcBef>
              <a:spcAft>
                <a:spcPts val="0"/>
              </a:spcAft>
              <a:buClr>
                <a:srgbClr val="6CB255"/>
              </a:buClr>
              <a:buSzPts val="1600"/>
              <a:buNone/>
            </a:pPr>
            <a:r>
              <a:rPr lang="en-US" sz="1600"/>
              <a:t>Common examples include: </a:t>
            </a:r>
            <a:endParaRPr/>
          </a:p>
          <a:p>
            <a:pPr marL="285750" lvl="0" indent="-285750" algn="l" rtl="0">
              <a:spcBef>
                <a:spcPts val="920"/>
              </a:spcBef>
              <a:spcAft>
                <a:spcPts val="0"/>
              </a:spcAft>
              <a:buSzPts val="1600"/>
              <a:buFont typeface="Arial"/>
              <a:buChar char="•"/>
            </a:pPr>
            <a:r>
              <a:rPr lang="en-US" sz="1600"/>
              <a:t>Tension headaches.</a:t>
            </a:r>
            <a:endParaRPr/>
          </a:p>
          <a:p>
            <a:pPr marL="285750" lvl="0" indent="-285750" algn="l" rtl="0">
              <a:spcBef>
                <a:spcPts val="920"/>
              </a:spcBef>
              <a:spcAft>
                <a:spcPts val="0"/>
              </a:spcAft>
              <a:buSzPts val="1600"/>
              <a:buFont typeface="Arial"/>
              <a:buChar char="•"/>
            </a:pPr>
            <a:r>
              <a:rPr lang="en-US" sz="1600"/>
              <a:t>Asthma.</a:t>
            </a:r>
            <a:endParaRPr/>
          </a:p>
          <a:p>
            <a:pPr marL="285750" lvl="0" indent="-285750" algn="l" rtl="0">
              <a:spcBef>
                <a:spcPts val="920"/>
              </a:spcBef>
              <a:spcAft>
                <a:spcPts val="0"/>
              </a:spcAft>
              <a:buSzPts val="1600"/>
              <a:buFont typeface="Arial"/>
              <a:buChar char="•"/>
            </a:pPr>
            <a:r>
              <a:rPr lang="en-US" sz="1600"/>
              <a:t>Acne.</a:t>
            </a:r>
            <a:endParaRPr/>
          </a:p>
          <a:p>
            <a:pPr marL="285750" lvl="0" indent="-285750" algn="l" rtl="0">
              <a:spcBef>
                <a:spcPts val="920"/>
              </a:spcBef>
              <a:spcAft>
                <a:spcPts val="0"/>
              </a:spcAft>
              <a:buSzPts val="1600"/>
              <a:buFont typeface="Arial"/>
              <a:buChar char="•"/>
            </a:pPr>
            <a:r>
              <a:rPr lang="en-US" sz="1600"/>
              <a:t>Eczema.</a:t>
            </a:r>
            <a:endParaRPr/>
          </a:p>
          <a:p>
            <a:pPr marL="285750" lvl="0" indent="-285750" algn="l" rtl="0">
              <a:spcBef>
                <a:spcPts val="920"/>
              </a:spcBef>
              <a:spcAft>
                <a:spcPts val="0"/>
              </a:spcAft>
              <a:buSzPts val="1600"/>
              <a:buFont typeface="Arial"/>
              <a:buChar char="•"/>
            </a:pPr>
            <a:r>
              <a:rPr lang="en-US" sz="1600"/>
              <a:t>Hypertension.</a:t>
            </a:r>
            <a:endParaRPr/>
          </a:p>
          <a:p>
            <a:pPr marL="285750" lvl="0" indent="-285750" algn="l" rtl="0">
              <a:spcBef>
                <a:spcPts val="920"/>
              </a:spcBef>
              <a:spcAft>
                <a:spcPts val="0"/>
              </a:spcAft>
              <a:buSzPts val="1600"/>
              <a:buFont typeface="Arial"/>
              <a:buChar char="•"/>
            </a:pPr>
            <a:r>
              <a:rPr lang="en-US" sz="1600"/>
              <a:t>Irritable bowl syndrome. </a:t>
            </a:r>
            <a:endParaRPr/>
          </a:p>
          <a:p>
            <a:pPr marL="285750" lvl="0" indent="-285750" algn="l" rtl="0">
              <a:spcBef>
                <a:spcPts val="920"/>
              </a:spcBef>
              <a:spcAft>
                <a:spcPts val="0"/>
              </a:spcAft>
              <a:buSzPts val="1600"/>
              <a:buFont typeface="Arial"/>
              <a:buChar char="•"/>
            </a:pPr>
            <a:r>
              <a:rPr lang="en-US" sz="1600"/>
              <a:t>Coronary heart disease.</a:t>
            </a:r>
            <a:endParaRPr sz="1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 &amp; THE IMMUNE SYSTEM</a:t>
            </a:r>
            <a:endParaRPr/>
          </a:p>
        </p:txBody>
      </p:sp>
      <p:sp>
        <p:nvSpPr>
          <p:cNvPr id="228" name="Google Shape;228;p28"/>
          <p:cNvSpPr txBox="1">
            <a:spLocks noGrp="1"/>
          </p:cNvSpPr>
          <p:nvPr>
            <p:ph type="body" idx="1"/>
          </p:nvPr>
        </p:nvSpPr>
        <p:spPr>
          <a:xfrm>
            <a:off x="457200" y="1171390"/>
            <a:ext cx="8367221" cy="54542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Immune System Errors</a:t>
            </a:r>
            <a:endParaRPr/>
          </a:p>
          <a:p>
            <a:pPr marL="0" lvl="0" indent="0" algn="l" rtl="0">
              <a:spcBef>
                <a:spcPts val="800"/>
              </a:spcBef>
              <a:spcAft>
                <a:spcPts val="0"/>
              </a:spcAft>
              <a:buSzPts val="1600"/>
              <a:buNone/>
            </a:pPr>
            <a:r>
              <a:rPr lang="en-US" sz="1600" b="1">
                <a:solidFill>
                  <a:schemeClr val="dk1"/>
                </a:solidFill>
              </a:rPr>
              <a:t>Autoimmune disease </a:t>
            </a:r>
            <a:r>
              <a:rPr lang="en-US" sz="1600">
                <a:solidFill>
                  <a:schemeClr val="dk1"/>
                </a:solidFill>
              </a:rPr>
              <a:t>– immune system mistakes the body’s own healthy cells for invaders and repeatedly attacks them (can affect almost any part of the body).</a:t>
            </a:r>
            <a:endParaRPr/>
          </a:p>
          <a:p>
            <a:pPr marL="0" lvl="0" indent="0" algn="l" rtl="0">
              <a:spcBef>
                <a:spcPts val="800"/>
              </a:spcBef>
              <a:spcAft>
                <a:spcPts val="0"/>
              </a:spcAft>
              <a:buSzPts val="1600"/>
              <a:buNone/>
            </a:pPr>
            <a:r>
              <a:rPr lang="en-US" sz="1600" b="1">
                <a:solidFill>
                  <a:schemeClr val="dk1"/>
                </a:solidFill>
              </a:rPr>
              <a:t>Immunosuppression</a:t>
            </a:r>
            <a:r>
              <a:rPr lang="en-US" sz="1600">
                <a:solidFill>
                  <a:schemeClr val="dk1"/>
                </a:solidFill>
              </a:rPr>
              <a:t> – the decreased effectiveness of the immune system.</a:t>
            </a:r>
            <a:endParaRPr/>
          </a:p>
          <a:p>
            <a:pPr marL="285750" lvl="0" indent="-285750" algn="l" rtl="0">
              <a:spcBef>
                <a:spcPts val="800"/>
              </a:spcBef>
              <a:spcAft>
                <a:spcPts val="0"/>
              </a:spcAft>
              <a:buSzPts val="1600"/>
              <a:buFont typeface="Arial"/>
              <a:buChar char="•"/>
            </a:pPr>
            <a:r>
              <a:rPr lang="en-US" sz="1600">
                <a:solidFill>
                  <a:schemeClr val="dk1"/>
                </a:solidFill>
              </a:rPr>
              <a:t>Causes people to become susceptible to infections, illness, and disease.</a:t>
            </a:r>
            <a:endParaRPr/>
          </a:p>
          <a:p>
            <a:pPr marL="0" lvl="0" indent="0" algn="l" rtl="0">
              <a:spcBef>
                <a:spcPts val="800"/>
              </a:spcBef>
              <a:spcAft>
                <a:spcPts val="0"/>
              </a:spcAft>
              <a:buSzPts val="1600"/>
              <a:buNone/>
            </a:pPr>
            <a:r>
              <a:rPr lang="en-US" sz="1600" b="1" u="sng">
                <a:solidFill>
                  <a:srgbClr val="6CB255"/>
                </a:solidFill>
              </a:rPr>
              <a:t>Stressors and Immune Function</a:t>
            </a:r>
            <a:endParaRPr/>
          </a:p>
          <a:p>
            <a:pPr marL="0" lvl="0" indent="0" algn="l" rtl="0">
              <a:spcBef>
                <a:spcPts val="800"/>
              </a:spcBef>
              <a:spcAft>
                <a:spcPts val="0"/>
              </a:spcAft>
              <a:buSzPts val="1600"/>
              <a:buNone/>
            </a:pPr>
            <a:r>
              <a:rPr lang="en-US" sz="1600" b="1">
                <a:solidFill>
                  <a:schemeClr val="dk1"/>
                </a:solidFill>
              </a:rPr>
              <a:t>Psychoneuroimmunology </a:t>
            </a:r>
            <a:r>
              <a:rPr lang="en-US" sz="1600">
                <a:solidFill>
                  <a:schemeClr val="dk1"/>
                </a:solidFill>
              </a:rPr>
              <a:t>– field that studies how psychological factors influence the immune system and immune functioning.</a:t>
            </a:r>
            <a:endParaRPr/>
          </a:p>
          <a:p>
            <a:pPr marL="285750" lvl="0" indent="-285750" algn="l" rtl="0">
              <a:spcBef>
                <a:spcPts val="800"/>
              </a:spcBef>
              <a:spcAft>
                <a:spcPts val="0"/>
              </a:spcAft>
              <a:buSzPts val="1600"/>
              <a:buFont typeface="Arial"/>
              <a:buChar char="•"/>
            </a:pPr>
            <a:r>
              <a:rPr lang="en-US" sz="1600">
                <a:solidFill>
                  <a:schemeClr val="dk1"/>
                </a:solidFill>
              </a:rPr>
              <a:t>Studies have shown that the immune system can be classically conditioned leading to the idea that if classical conditioning can alter immunity then so can other psychological factors.</a:t>
            </a:r>
            <a:endParaRPr/>
          </a:p>
          <a:p>
            <a:pPr marL="285750" lvl="0" indent="-285750" algn="l" rtl="0">
              <a:spcBef>
                <a:spcPts val="800"/>
              </a:spcBef>
              <a:spcAft>
                <a:spcPts val="0"/>
              </a:spcAft>
              <a:buSzPts val="1600"/>
              <a:buFont typeface="Arial"/>
              <a:buChar char="•"/>
            </a:pPr>
            <a:r>
              <a:rPr lang="en-US" sz="1600">
                <a:solidFill>
                  <a:schemeClr val="dk1"/>
                </a:solidFill>
              </a:rPr>
              <a:t>Many kinds of stressors are associated with poor/weakened immune functioning.</a:t>
            </a:r>
            <a:endParaRPr/>
          </a:p>
          <a:p>
            <a:pPr marL="0" lvl="0" indent="0" algn="l" rtl="0">
              <a:spcBef>
                <a:spcPts val="800"/>
              </a:spcBef>
              <a:spcAft>
                <a:spcPts val="0"/>
              </a:spcAft>
              <a:buSzPts val="1600"/>
              <a:buNone/>
            </a:pPr>
            <a:r>
              <a:rPr lang="en-US" sz="1600" i="1">
                <a:solidFill>
                  <a:schemeClr val="dk1"/>
                </a:solidFill>
              </a:rPr>
              <a:t>How does stress weaken the immune system?</a:t>
            </a:r>
            <a:endParaRPr/>
          </a:p>
          <a:p>
            <a:pPr marL="285750" lvl="0" indent="-285750" algn="l" rtl="0">
              <a:spcBef>
                <a:spcPts val="800"/>
              </a:spcBef>
              <a:spcAft>
                <a:spcPts val="0"/>
              </a:spcAft>
              <a:buSzPts val="1600"/>
              <a:buFont typeface="Arial"/>
              <a:buChar char="•"/>
            </a:pPr>
            <a:r>
              <a:rPr lang="en-US" sz="1600">
                <a:solidFill>
                  <a:schemeClr val="dk1"/>
                </a:solidFill>
              </a:rPr>
              <a:t>One way that the immune system is weakened is through the hormones released during stress. These hormones inhibit the production of lymphocytes (white blood cells important in the immune response).</a:t>
            </a:r>
            <a:endParaRPr sz="16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9"/>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STUDY ON STRESS &amp; IMMUNE FUNCTION</a:t>
            </a:r>
            <a:br>
              <a:rPr lang="en-US"/>
            </a:br>
            <a:r>
              <a:rPr lang="en-US">
                <a:latin typeface="Arial"/>
                <a:ea typeface="Arial"/>
                <a:cs typeface="Arial"/>
                <a:sym typeface="Arial"/>
              </a:rPr>
              <a:t>COHEN (1998)</a:t>
            </a:r>
            <a:endParaRPr>
              <a:latin typeface="Arial"/>
              <a:ea typeface="Arial"/>
              <a:cs typeface="Arial"/>
              <a:sym typeface="Arial"/>
            </a:endParaRPr>
          </a:p>
        </p:txBody>
      </p:sp>
      <p:sp>
        <p:nvSpPr>
          <p:cNvPr id="236" name="Google Shape;236;p29"/>
          <p:cNvSpPr txBox="1">
            <a:spLocks noGrp="1"/>
          </p:cNvSpPr>
          <p:nvPr>
            <p:ph type="body" idx="1"/>
          </p:nvPr>
        </p:nvSpPr>
        <p:spPr>
          <a:xfrm>
            <a:off x="457200" y="1228207"/>
            <a:ext cx="8367221" cy="1719779"/>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276 healthy volunteers were interviewed about recent stressful experiences.</a:t>
            </a:r>
            <a:endParaRPr/>
          </a:p>
          <a:p>
            <a:pPr marL="285750" lvl="0" indent="-285750" algn="l" rtl="0">
              <a:spcBef>
                <a:spcPts val="1004"/>
              </a:spcBef>
              <a:spcAft>
                <a:spcPts val="0"/>
              </a:spcAft>
              <a:buSzPts val="1600"/>
              <a:buFont typeface="Arial"/>
              <a:buChar char="•"/>
            </a:pPr>
            <a:r>
              <a:rPr lang="en-US" sz="1600"/>
              <a:t>After the interview, they were given nasal drops containing the cold virus.</a:t>
            </a:r>
            <a:endParaRPr/>
          </a:p>
          <a:p>
            <a:pPr marL="0" lvl="0" indent="0" algn="l" rtl="0">
              <a:spcBef>
                <a:spcPts val="1004"/>
              </a:spcBef>
              <a:spcAft>
                <a:spcPts val="0"/>
              </a:spcAft>
              <a:buSzPts val="1600"/>
              <a:buNone/>
            </a:pPr>
            <a:r>
              <a:rPr lang="en-US" sz="1600"/>
              <a:t>This graph shows the percentages of participants who developed colds (after receiving the cold virus) after reporting having experienced chronic stressors lasting at least one month, three months, and six months (adapted from Cohen et al., 1998).</a:t>
            </a:r>
            <a:endParaRPr/>
          </a:p>
          <a:p>
            <a:pPr marL="0" lvl="0" indent="0" algn="l" rtl="0">
              <a:spcBef>
                <a:spcPts val="1004"/>
              </a:spcBef>
              <a:spcAft>
                <a:spcPts val="0"/>
              </a:spcAft>
              <a:buSzPts val="1600"/>
              <a:buNone/>
            </a:pPr>
            <a:endParaRPr sz="1600"/>
          </a:p>
        </p:txBody>
      </p:sp>
      <p:sp>
        <p:nvSpPr>
          <p:cNvPr id="239" name="Google Shape;239;p29"/>
          <p:cNvSpPr txBox="1"/>
          <p:nvPr/>
        </p:nvSpPr>
        <p:spPr>
          <a:xfrm>
            <a:off x="457200" y="2882949"/>
            <a:ext cx="2945567" cy="181588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Participants who reported experiencing chronic stressors for more than one month were more likely to develop colds than those who reported no chronic stressors.</a:t>
            </a:r>
            <a:endParaRPr sz="1600">
              <a:solidFill>
                <a:schemeClr val="dk1"/>
              </a:solidFill>
              <a:latin typeface="Arial"/>
              <a:ea typeface="Arial"/>
              <a:cs typeface="Arial"/>
              <a:sym typeface="Arial"/>
            </a:endParaRPr>
          </a:p>
        </p:txBody>
      </p:sp>
      <p:pic>
        <p:nvPicPr>
          <p:cNvPr id="3" name="Picture 2" descr="A bar graph shows the relationship between chronic stressors and the percentage of people who developed colds after receiving the cold virus. About 50% of people with chronic stressors for at least one month developed a cold compared to about 35% without chronic stressors. About 52% of people with chronic stressors for at least three months developed a cold compared to about 35% without chronic stressors. About 51% of people with chronic stressors for at least six months developed a cold compared to about 35% without chronic stresso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914" y="2947986"/>
            <a:ext cx="5835361" cy="31559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 &amp; AGING</a:t>
            </a:r>
            <a:endParaRPr/>
          </a:p>
        </p:txBody>
      </p:sp>
      <p:sp>
        <p:nvSpPr>
          <p:cNvPr id="246" name="Google Shape;246;p30"/>
          <p:cNvSpPr txBox="1">
            <a:spLocks noGrp="1"/>
          </p:cNvSpPr>
          <p:nvPr>
            <p:ph type="body" idx="1"/>
          </p:nvPr>
        </p:nvSpPr>
        <p:spPr>
          <a:xfrm>
            <a:off x="457199" y="1163851"/>
            <a:ext cx="8367221" cy="18785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a:t>Research suggests that stress can shorten telomeres (segments of DNA that protect the ends of chromosomes).</a:t>
            </a:r>
            <a:endParaRPr/>
          </a:p>
          <a:p>
            <a:pPr marL="0" lvl="0" indent="0" algn="l" rtl="0">
              <a:lnSpc>
                <a:spcPct val="90000"/>
              </a:lnSpc>
              <a:spcBef>
                <a:spcPts val="920"/>
              </a:spcBef>
              <a:spcAft>
                <a:spcPts val="0"/>
              </a:spcAft>
              <a:buClr>
                <a:srgbClr val="6CB255"/>
              </a:buClr>
              <a:buSzPts val="1600"/>
              <a:buNone/>
            </a:pPr>
            <a:r>
              <a:rPr lang="en-US" sz="1600"/>
              <a:t>Shortened telomeres can inhibit/block cell division, which includes growth and proliferation of new cells, leading to more rapid aging.</a:t>
            </a:r>
            <a:endParaRPr/>
          </a:p>
          <a:p>
            <a:pPr marL="0" lvl="0" indent="0" algn="l" rtl="0">
              <a:lnSpc>
                <a:spcPct val="90000"/>
              </a:lnSpc>
              <a:spcBef>
                <a:spcPts val="920"/>
              </a:spcBef>
              <a:spcAft>
                <a:spcPts val="0"/>
              </a:spcAft>
              <a:buClr>
                <a:srgbClr val="6CB255"/>
              </a:buClr>
              <a:buSzPts val="1600"/>
              <a:buNone/>
            </a:pPr>
            <a:r>
              <a:rPr lang="en-US" sz="1600"/>
              <a:t>This graph shows that telomeres are shorter in adults who experienced more trauma as children (adapted from Blackburn &amp; Epel, 2012).</a:t>
            </a:r>
            <a:endParaRPr/>
          </a:p>
          <a:p>
            <a:pPr marL="0" lvl="0" indent="0" algn="l" rtl="0">
              <a:lnSpc>
                <a:spcPct val="90000"/>
              </a:lnSpc>
              <a:spcBef>
                <a:spcPts val="920"/>
              </a:spcBef>
              <a:spcAft>
                <a:spcPts val="0"/>
              </a:spcAft>
              <a:buClr>
                <a:srgbClr val="6CB255"/>
              </a:buClr>
              <a:buSzPts val="1600"/>
              <a:buNone/>
            </a:pPr>
            <a:endParaRPr sz="1600"/>
          </a:p>
        </p:txBody>
      </p:sp>
      <p:pic>
        <p:nvPicPr>
          <p:cNvPr id="3" name="Picture 2" descr="A bar graph shows the relationship between telomere length in kilobase pairs and the number of adversities people experienced. Those who experienced zero adversities had about 6.6 kilobase pairs for telomere size. Those who experienced one adversity had about 6.4 kilobase pairs for telomere size. Those who experienced more than one adversity had about 5.9 kilobase pairs for telomere siz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 y="2857500"/>
            <a:ext cx="7643320" cy="380399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CARDIOVASCULAR DISORDERS</a:t>
            </a:r>
            <a:endParaRPr/>
          </a:p>
        </p:txBody>
      </p:sp>
      <p:sp>
        <p:nvSpPr>
          <p:cNvPr id="254" name="Google Shape;254;p31"/>
          <p:cNvSpPr txBox="1">
            <a:spLocks noGrp="1"/>
          </p:cNvSpPr>
          <p:nvPr>
            <p:ph type="body" idx="1"/>
          </p:nvPr>
        </p:nvSpPr>
        <p:spPr>
          <a:xfrm>
            <a:off x="457200" y="1261332"/>
            <a:ext cx="8367221" cy="538621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cardiovascular system plays a central role in the stress response making it a key focus in studies of psychophysiological disorders.</a:t>
            </a:r>
            <a:endParaRPr/>
          </a:p>
          <a:p>
            <a:pPr marL="0" lvl="0" indent="0" algn="l" rtl="0">
              <a:spcBef>
                <a:spcPts val="920"/>
              </a:spcBef>
              <a:spcAft>
                <a:spcPts val="0"/>
              </a:spcAft>
              <a:buClr>
                <a:srgbClr val="6CB255"/>
              </a:buClr>
              <a:buSzPts val="1600"/>
              <a:buNone/>
            </a:pPr>
            <a:r>
              <a:rPr lang="en-US" sz="1600" b="1"/>
              <a:t>Heart disease </a:t>
            </a:r>
            <a:r>
              <a:rPr lang="en-US" sz="1600"/>
              <a:t>– a cardiovascular disorder.</a:t>
            </a:r>
            <a:endParaRPr/>
          </a:p>
          <a:p>
            <a:pPr marL="285750" lvl="0" indent="-285750" algn="l" rtl="0">
              <a:spcBef>
                <a:spcPts val="920"/>
              </a:spcBef>
              <a:spcAft>
                <a:spcPts val="0"/>
              </a:spcAft>
              <a:buSzPts val="1600"/>
              <a:buFont typeface="Arial"/>
              <a:buChar char="•"/>
            </a:pPr>
            <a:r>
              <a:rPr lang="en-US" sz="1600"/>
              <a:t>A major risk factor for heart disease is hypertension.</a:t>
            </a:r>
            <a:endParaRPr/>
          </a:p>
          <a:p>
            <a:pPr marL="0" lvl="0" indent="0" algn="l" rtl="0">
              <a:spcBef>
                <a:spcPts val="920"/>
              </a:spcBef>
              <a:spcAft>
                <a:spcPts val="0"/>
              </a:spcAft>
              <a:buClr>
                <a:srgbClr val="6CB255"/>
              </a:buClr>
              <a:buSzPts val="1600"/>
              <a:buNone/>
            </a:pPr>
            <a:r>
              <a:rPr lang="en-US" sz="1600" b="1"/>
              <a:t>Hypertension</a:t>
            </a:r>
            <a:r>
              <a:rPr lang="en-US" sz="1600"/>
              <a:t> – high blood pressure.</a:t>
            </a:r>
            <a:endParaRPr/>
          </a:p>
          <a:p>
            <a:pPr marL="285750" lvl="0" indent="-285750" algn="l" rtl="0">
              <a:spcBef>
                <a:spcPts val="920"/>
              </a:spcBef>
              <a:spcAft>
                <a:spcPts val="0"/>
              </a:spcAft>
              <a:buSzPts val="1600"/>
              <a:buFont typeface="Arial"/>
              <a:buChar char="•"/>
            </a:pPr>
            <a:r>
              <a:rPr lang="en-US" sz="1600"/>
              <a:t>Can be caused by stressors including job strain, marital conflict, and natural disasters.</a:t>
            </a:r>
            <a:endParaRPr/>
          </a:p>
          <a:p>
            <a:pPr marL="285750" lvl="0" indent="-285750" algn="l" rtl="0">
              <a:spcBef>
                <a:spcPts val="920"/>
              </a:spcBef>
              <a:spcAft>
                <a:spcPts val="0"/>
              </a:spcAft>
              <a:buSzPts val="1600"/>
              <a:buFont typeface="Arial"/>
              <a:buChar char="•"/>
            </a:pPr>
            <a:r>
              <a:rPr lang="en-US" sz="1600"/>
              <a:t>Forces the heart to pump harder, thus putting increased physical strain on the heart.</a:t>
            </a:r>
            <a:endParaRPr/>
          </a:p>
          <a:p>
            <a:pPr marL="285750" lvl="0" indent="-285750" algn="l" rtl="0">
              <a:spcBef>
                <a:spcPts val="920"/>
              </a:spcBef>
              <a:spcAft>
                <a:spcPts val="0"/>
              </a:spcAft>
              <a:buSzPts val="1600"/>
              <a:buFont typeface="Arial"/>
              <a:buChar char="•"/>
            </a:pPr>
            <a:r>
              <a:rPr lang="en-US" sz="1600"/>
              <a:t>Has no symptoms.</a:t>
            </a:r>
            <a:endParaRPr/>
          </a:p>
          <a:p>
            <a:pPr marL="285750" lvl="0" indent="-285750" algn="l" rtl="0">
              <a:spcBef>
                <a:spcPts val="920"/>
              </a:spcBef>
              <a:spcAft>
                <a:spcPts val="0"/>
              </a:spcAft>
              <a:buSzPts val="1600"/>
              <a:buFont typeface="Arial"/>
              <a:buChar char="•"/>
            </a:pPr>
            <a:r>
              <a:rPr lang="en-US" sz="1600"/>
              <a:t>Can lead to a heart attack, stroke, or heart failure, as well as kidney failure and blindness.</a:t>
            </a:r>
            <a:endParaRPr/>
          </a:p>
          <a:p>
            <a:pPr marL="0" lvl="0" indent="0" algn="l" rtl="0">
              <a:spcBef>
                <a:spcPts val="920"/>
              </a:spcBef>
              <a:spcAft>
                <a:spcPts val="0"/>
              </a:spcAft>
              <a:buClr>
                <a:srgbClr val="6CB255"/>
              </a:buClr>
              <a:buSzPts val="1600"/>
              <a:buNone/>
            </a:pPr>
            <a:r>
              <a:rPr lang="en-US" sz="1600"/>
              <a:t>Both heart disease and hypertension have also been linked to negative affectivity.</a:t>
            </a:r>
            <a:endParaRPr/>
          </a:p>
          <a:p>
            <a:pPr marL="0" lvl="0" indent="0" algn="l" rtl="0">
              <a:spcBef>
                <a:spcPts val="920"/>
              </a:spcBef>
              <a:spcAft>
                <a:spcPts val="0"/>
              </a:spcAft>
              <a:buClr>
                <a:srgbClr val="6CB255"/>
              </a:buClr>
              <a:buSzPts val="1600"/>
              <a:buNone/>
            </a:pPr>
            <a:r>
              <a:rPr lang="en-US" sz="1600" b="1"/>
              <a:t>Negative affectivity </a:t>
            </a:r>
            <a:r>
              <a:rPr lang="en-US" sz="1600"/>
              <a:t>– tendency to experience distressed emotional states involving anger, contempt, disgust, guilt, fear, and nervousness.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HEART ATTACK SYMPTOMS</a:t>
            </a:r>
            <a:endParaRPr/>
          </a:p>
        </p:txBody>
      </p:sp>
      <p:pic>
        <p:nvPicPr>
          <p:cNvPr id="261" name="Google Shape;261;p32" descr="A figure showing outlines of the male and female bodies indicates common heart attack symptoms for each sex. For males, these include lightheadedness, perspiration, chest pain and pressure, stomach pain, and shortness of breath. For females, these include dizziness, anxiety, back and neck pain, shortness of breath, nausea and vomiting."/>
          <p:cNvPicPr preferRelativeResize="0">
            <a:picLocks noGrp="1"/>
          </p:cNvPicPr>
          <p:nvPr>
            <p:ph type="pic" idx="2"/>
          </p:nvPr>
        </p:nvPicPr>
        <p:blipFill rotWithShape="1">
          <a:blip r:embed="rId3">
            <a:alphaModFix/>
          </a:blip>
          <a:srcRect l="-10131" r="-10131"/>
          <a:stretch/>
        </p:blipFill>
        <p:spPr>
          <a:xfrm>
            <a:off x="-157397" y="1678898"/>
            <a:ext cx="9715058" cy="4217259"/>
          </a:xfrm>
          <a:prstGeom prst="rect">
            <a:avLst/>
          </a:prstGeom>
          <a:noFill/>
          <a:ln>
            <a:noFill/>
          </a:ln>
        </p:spPr>
      </p:pic>
      <p:sp>
        <p:nvSpPr>
          <p:cNvPr id="262" name="Google Shape;262;p32"/>
          <p:cNvSpPr txBox="1">
            <a:spLocks noGrp="1"/>
          </p:cNvSpPr>
          <p:nvPr>
            <p:ph type="body" idx="1"/>
          </p:nvPr>
        </p:nvSpPr>
        <p:spPr>
          <a:xfrm>
            <a:off x="668676" y="6131996"/>
            <a:ext cx="8062912" cy="5974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Males and females often experience different symptoms of a heart attack.</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TYPE A &amp; B PERSONALITIES</a:t>
            </a:r>
            <a:endParaRPr/>
          </a:p>
        </p:txBody>
      </p:sp>
      <p:pic>
        <p:nvPicPr>
          <p:cNvPr id="270" name="Google Shape;270;p33" descr="Photograph A is a distorted image of a person, head in hand, who appears stressed. Photograph B shows a barefoot person lying down on a blanket in the grass."/>
          <p:cNvPicPr preferRelativeResize="0">
            <a:picLocks noGrp="1"/>
          </p:cNvPicPr>
          <p:nvPr>
            <p:ph type="pic" idx="2"/>
          </p:nvPr>
        </p:nvPicPr>
        <p:blipFill rotWithShape="1">
          <a:blip r:embed="rId3">
            <a:alphaModFix/>
          </a:blip>
          <a:srcRect t="-9528" b="-9528"/>
          <a:stretch/>
        </p:blipFill>
        <p:spPr>
          <a:xfrm>
            <a:off x="1727198" y="4337924"/>
            <a:ext cx="5554379" cy="2411128"/>
          </a:xfrm>
          <a:prstGeom prst="rect">
            <a:avLst/>
          </a:prstGeom>
          <a:noFill/>
          <a:ln>
            <a:noFill/>
          </a:ln>
        </p:spPr>
      </p:pic>
      <p:sp>
        <p:nvSpPr>
          <p:cNvPr id="271" name="Google Shape;271;p33"/>
          <p:cNvSpPr txBox="1">
            <a:spLocks noGrp="1"/>
          </p:cNvSpPr>
          <p:nvPr>
            <p:ph type="body" idx="1"/>
          </p:nvPr>
        </p:nvSpPr>
        <p:spPr>
          <a:xfrm>
            <a:off x="457199" y="996128"/>
            <a:ext cx="8367222" cy="35613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Friedman and Rosenman (1974):</a:t>
            </a:r>
            <a:endParaRPr/>
          </a:p>
          <a:p>
            <a:pPr marL="285750" lvl="0" indent="-285750" algn="l" rtl="0">
              <a:spcBef>
                <a:spcPts val="800"/>
              </a:spcBef>
              <a:spcAft>
                <a:spcPts val="0"/>
              </a:spcAft>
              <a:buSzPts val="1600"/>
              <a:buFont typeface="Arial"/>
              <a:buChar char="•"/>
            </a:pPr>
            <a:r>
              <a:rPr lang="en-US" sz="1600"/>
              <a:t>Discovered that people who are prone to heart disease tend to think, feel, and act differently than those who are not.</a:t>
            </a:r>
            <a:endParaRPr/>
          </a:p>
          <a:p>
            <a:pPr marL="285750" lvl="0" indent="-285750" algn="l" rtl="0">
              <a:spcBef>
                <a:spcPts val="800"/>
              </a:spcBef>
              <a:spcAft>
                <a:spcPts val="0"/>
              </a:spcAft>
              <a:buSzPts val="1600"/>
              <a:buFont typeface="Arial"/>
              <a:buChar char="•"/>
            </a:pPr>
            <a:r>
              <a:rPr lang="en-US" sz="1600"/>
              <a:t>Found that heart disease is over seven times more frequent among Type As.</a:t>
            </a:r>
            <a:endParaRPr/>
          </a:p>
          <a:p>
            <a:pPr marL="0" lvl="0" indent="0" algn="l" rtl="0">
              <a:spcBef>
                <a:spcPts val="800"/>
              </a:spcBef>
              <a:spcAft>
                <a:spcPts val="0"/>
              </a:spcAft>
              <a:buSzPts val="1600"/>
              <a:buNone/>
            </a:pPr>
            <a:r>
              <a:rPr lang="en-US" sz="1600" b="1"/>
              <a:t>Type A </a:t>
            </a:r>
            <a:r>
              <a:rPr lang="en-US" sz="1600"/>
              <a:t>– tend to be extremely competitive, intensely driven, impatient, rushed, and hostile toward others.</a:t>
            </a:r>
            <a:endParaRPr/>
          </a:p>
          <a:p>
            <a:pPr marL="0" lvl="0" indent="0" algn="l" rtl="0">
              <a:spcBef>
                <a:spcPts val="800"/>
              </a:spcBef>
              <a:spcAft>
                <a:spcPts val="0"/>
              </a:spcAft>
              <a:buSzPts val="1600"/>
              <a:buNone/>
            </a:pPr>
            <a:r>
              <a:rPr lang="en-US" sz="1600" b="1"/>
              <a:t>Type B </a:t>
            </a:r>
            <a:r>
              <a:rPr lang="en-US" sz="1600"/>
              <a:t>– tend to be relaxed and laid back.</a:t>
            </a:r>
            <a:endParaRPr/>
          </a:p>
          <a:p>
            <a:pPr marL="0" lvl="0" indent="0" algn="l" rtl="0">
              <a:spcBef>
                <a:spcPts val="800"/>
              </a:spcBef>
              <a:spcAft>
                <a:spcPts val="0"/>
              </a:spcAft>
              <a:buSzPts val="1600"/>
              <a:buNone/>
            </a:pPr>
            <a:r>
              <a:rPr lang="en-US" sz="1600"/>
              <a:t>Further research suggested that the one of the most important factors in the development of heart disease is the anger/hostility dimension of Type A behavior pattern.</a:t>
            </a:r>
            <a:endParaRPr/>
          </a:p>
          <a:p>
            <a:pPr marL="285750" lvl="0" indent="-285750" algn="l" rtl="0">
              <a:spcBef>
                <a:spcPts val="800"/>
              </a:spcBef>
              <a:spcAft>
                <a:spcPts val="0"/>
              </a:spcAft>
              <a:buSzPts val="1600"/>
              <a:buFont typeface="Arial"/>
              <a:buChar char="•"/>
            </a:pPr>
            <a:r>
              <a:rPr lang="en-US" sz="1600"/>
              <a:t>Individuals that indicated they responded to pressure with anger were over 6 times more likely than those who indicated less anger to have had a heart attack by age 55.</a:t>
            </a:r>
            <a:endParaRPr/>
          </a:p>
          <a:p>
            <a:pPr marL="0" lvl="0" indent="0" algn="l" rtl="0">
              <a:spcBef>
                <a:spcPts val="800"/>
              </a:spcBef>
              <a:spcAft>
                <a:spcPts val="0"/>
              </a:spcAft>
              <a:buSzPts val="1600"/>
              <a:buNone/>
            </a:pPr>
            <a:endParaRPr sz="1600"/>
          </a:p>
          <a:p>
            <a:pPr marL="0" lvl="0" indent="0" algn="l" rtl="0">
              <a:spcBef>
                <a:spcPts val="800"/>
              </a:spcBef>
              <a:spcAft>
                <a:spcPts val="0"/>
              </a:spcAft>
              <a:buSzPts val="1600"/>
              <a:buNone/>
            </a:pPr>
            <a:endParaRPr sz="1600"/>
          </a:p>
        </p:txBody>
      </p:sp>
      <p:sp>
        <p:nvSpPr>
          <p:cNvPr id="273" name="Google Shape;273;p33"/>
          <p:cNvSpPr txBox="1"/>
          <p:nvPr/>
        </p:nvSpPr>
        <p:spPr>
          <a:xfrm>
            <a:off x="457199" y="6456664"/>
            <a:ext cx="8367222"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 (credit a: modification of work by Greg Hernandez; credit b: modification of work by </a:t>
            </a:r>
            <a:r>
              <a:rPr lang="en-US" sz="1300" dirty="0" err="1">
                <a:solidFill>
                  <a:schemeClr val="dk1"/>
                </a:solidFill>
                <a:latin typeface="Arial"/>
                <a:ea typeface="Arial"/>
                <a:cs typeface="Arial"/>
                <a:sym typeface="Arial"/>
              </a:rPr>
              <a:t>Elvert</a:t>
            </a:r>
            <a:r>
              <a:rPr lang="en-US" sz="1300" dirty="0">
                <a:solidFill>
                  <a:schemeClr val="dk1"/>
                </a:solidFill>
                <a:latin typeface="Arial"/>
                <a:ea typeface="Arial"/>
                <a:cs typeface="Arial"/>
                <a:sym typeface="Arial"/>
              </a:rPr>
              <a:t> Barnes)</a:t>
            </a:r>
            <a:endParaRPr sz="1300" dirty="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4"/>
          <p:cNvSpPr txBox="1">
            <a:spLocks noGrp="1"/>
          </p:cNvSpPr>
          <p:nvPr>
            <p:ph type="title"/>
          </p:nvPr>
        </p:nvSpPr>
        <p:spPr>
          <a:xfrm>
            <a:off x="457200" y="241326"/>
            <a:ext cx="8062912" cy="90339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TRANSACTIONAL MODEL OF HOSTILITY</a:t>
            </a:r>
            <a:br>
              <a:rPr lang="en-US"/>
            </a:br>
            <a:r>
              <a:rPr lang="en-US"/>
              <a:t>FOR PREDICTING SOCIAL INTERACTIONS</a:t>
            </a:r>
            <a:endParaRPr/>
          </a:p>
        </p:txBody>
      </p:sp>
      <p:pic>
        <p:nvPicPr>
          <p:cNvPr id="279" name="Google Shape;279;p34" descr="A figure showing the outlines of the female and male body represent the social interactions outlined in the transactional model of hostility. A hostile person’s behavior is listed as hostile, confrontational, defensive, and aggressive. The recipient’s response is surprise, avoidance, and defensiveness. The transactional cycle is reinforcement of hostile behavior, and the hostile person’s thoughts and feelings are anger, mistrust, and devalues others. Arrows connecting the female and male figures show a continuous pattern."/>
          <p:cNvPicPr preferRelativeResize="0">
            <a:picLocks noGrp="1"/>
          </p:cNvPicPr>
          <p:nvPr>
            <p:ph type="pic" idx="2"/>
          </p:nvPr>
        </p:nvPicPr>
        <p:blipFill rotWithShape="1">
          <a:blip r:embed="rId3">
            <a:alphaModFix/>
          </a:blip>
          <a:srcRect l="-24425" r="-24425"/>
          <a:stretch/>
        </p:blipFill>
        <p:spPr>
          <a:xfrm>
            <a:off x="2075543" y="1311353"/>
            <a:ext cx="8189913" cy="4741104"/>
          </a:xfrm>
          <a:prstGeom prst="rect">
            <a:avLst/>
          </a:prstGeom>
          <a:noFill/>
          <a:ln>
            <a:noFill/>
          </a:ln>
        </p:spPr>
      </p:pic>
      <p:sp>
        <p:nvSpPr>
          <p:cNvPr id="280" name="Google Shape;280;p34"/>
          <p:cNvSpPr txBox="1">
            <a:spLocks noGrp="1"/>
          </p:cNvSpPr>
          <p:nvPr>
            <p:ph type="body" idx="1"/>
          </p:nvPr>
        </p:nvSpPr>
        <p:spPr>
          <a:xfrm>
            <a:off x="457200" y="1311353"/>
            <a:ext cx="3055257" cy="50351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Anger and hostility appear to constitute long-term risk factors for adverse cardiovascular outcomes.</a:t>
            </a:r>
            <a:endParaRPr/>
          </a:p>
          <a:p>
            <a:pPr marL="0" lvl="0" indent="0" algn="l" rtl="0">
              <a:spcBef>
                <a:spcPts val="920"/>
              </a:spcBef>
              <a:spcAft>
                <a:spcPts val="0"/>
              </a:spcAft>
              <a:buClr>
                <a:srgbClr val="6CB255"/>
              </a:buClr>
              <a:buSzPts val="1600"/>
              <a:buNone/>
            </a:pPr>
            <a:r>
              <a:rPr lang="en-US" sz="1600" i="1"/>
              <a:t>Why?</a:t>
            </a:r>
            <a:endParaRPr/>
          </a:p>
          <a:p>
            <a:pPr marL="0" lvl="0" indent="0" algn="l" rtl="0">
              <a:spcBef>
                <a:spcPts val="920"/>
              </a:spcBef>
              <a:spcAft>
                <a:spcPts val="0"/>
              </a:spcAft>
              <a:buClr>
                <a:srgbClr val="6CB255"/>
              </a:buClr>
              <a:buSzPts val="1600"/>
              <a:buNone/>
            </a:pPr>
            <a:r>
              <a:rPr lang="en-US" sz="1600"/>
              <a:t>According to the transactional model of hostility for predicting social interactions (Vella et al., 2012), the thoughts and feelings of a hostile person promote antagonistic behavior toward others, which in turn reinforces complimentary reactions from others, thereby intensifying ones’ hostile disposition and intensifying the cyclical nature of this relationship.</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DEPRESSION &amp; THE HEART</a:t>
            </a:r>
            <a:endParaRPr/>
          </a:p>
        </p:txBody>
      </p:sp>
      <p:sp>
        <p:nvSpPr>
          <p:cNvPr id="289" name="Google Shape;289;p35"/>
          <p:cNvSpPr txBox="1">
            <a:spLocks noGrp="1"/>
          </p:cNvSpPr>
          <p:nvPr>
            <p:ph type="body" idx="1"/>
          </p:nvPr>
        </p:nvSpPr>
        <p:spPr>
          <a:xfrm>
            <a:off x="457199" y="5996900"/>
            <a:ext cx="8062912" cy="71425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This graph shows the incidence of heart attacks among men and women by depression score quartile (adapted from Barefoot &amp; </a:t>
            </a:r>
            <a:r>
              <a:rPr lang="en-US" sz="1600" dirty="0" err="1"/>
              <a:t>Schroll</a:t>
            </a:r>
            <a:r>
              <a:rPr lang="en-US" sz="1600" dirty="0"/>
              <a:t>, 1996).</a:t>
            </a:r>
            <a:endParaRPr dirty="0"/>
          </a:p>
        </p:txBody>
      </p:sp>
      <p:sp>
        <p:nvSpPr>
          <p:cNvPr id="292" name="Google Shape;292;p35"/>
          <p:cNvSpPr txBox="1"/>
          <p:nvPr/>
        </p:nvSpPr>
        <p:spPr>
          <a:xfrm>
            <a:off x="457199" y="1192657"/>
            <a:ext cx="8367222"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Research suggests that a relationship exists between depression and heart disease.</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One reason for this seems to be that people diagnosed with depression as children have been found to be more likely to be obese, smoke, and physically inactive.</a:t>
            </a:r>
            <a:endParaRPr/>
          </a:p>
          <a:p>
            <a:pPr marL="0" marR="0" lvl="0" indent="0" algn="l" rtl="0">
              <a:spcBef>
                <a:spcPts val="0"/>
              </a:spcBef>
              <a:spcAft>
                <a:spcPts val="0"/>
              </a:spcAft>
              <a:buNone/>
            </a:pPr>
            <a:r>
              <a:rPr lang="en-US" sz="1600">
                <a:solidFill>
                  <a:schemeClr val="dk1"/>
                </a:solidFill>
                <a:latin typeface="Arial"/>
                <a:ea typeface="Arial"/>
                <a:cs typeface="Arial"/>
                <a:sym typeface="Arial"/>
              </a:rPr>
              <a:t>Depression may increase the likelihood of living an unhealthy lifestyle and therefore the chances of heart disease. </a:t>
            </a:r>
            <a:endParaRPr sz="1800">
              <a:solidFill>
                <a:schemeClr val="dk1"/>
              </a:solidFill>
              <a:latin typeface="Arial"/>
              <a:ea typeface="Arial"/>
              <a:cs typeface="Arial"/>
              <a:sym typeface="Arial"/>
            </a:endParaRPr>
          </a:p>
        </p:txBody>
      </p:sp>
      <p:pic>
        <p:nvPicPr>
          <p:cNvPr id="3" name="Picture 2" descr="A bar graph shows the relationship between depression score quartiles for men and women on the x-axis and heart attacks per 1000 on the y-axis. In the 1st depression score quartile, 3 out of 1000 women experienced heart attacks compared to 8 out of 1000 men. In the 2nd depression score quartile, 4 out of 1000 women experienced heart attacks compared to 11 out of 1000 men. In the 3rd depression score quartile, 5 out of 1000 women experienced heart attacks compared to 9 out of 1000 men. In the 4th depression score quartile, 5 out of 1000 women experienced heart attacks compared to 15 out of 1000 m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286" y="2807892"/>
            <a:ext cx="5927047" cy="32512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ASTHMA</a:t>
            </a:r>
            <a:endParaRPr/>
          </a:p>
        </p:txBody>
      </p:sp>
      <p:sp>
        <p:nvSpPr>
          <p:cNvPr id="298" name="Google Shape;298;p36"/>
          <p:cNvSpPr txBox="1">
            <a:spLocks noGrp="1"/>
          </p:cNvSpPr>
          <p:nvPr>
            <p:ph type="body" idx="1"/>
          </p:nvPr>
        </p:nvSpPr>
        <p:spPr>
          <a:xfrm>
            <a:off x="457199" y="1250210"/>
            <a:ext cx="8367222" cy="353610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Asthma</a:t>
            </a:r>
            <a:r>
              <a:rPr lang="en-US" sz="1600"/>
              <a:t> – chronic disease in which the airways become inflamed and narrowed, leading to difficulty breathing.</a:t>
            </a:r>
            <a:endParaRPr/>
          </a:p>
          <a:p>
            <a:pPr marL="0" lvl="0" indent="0" algn="l" rtl="0">
              <a:spcBef>
                <a:spcPts val="920"/>
              </a:spcBef>
              <a:spcAft>
                <a:spcPts val="0"/>
              </a:spcAft>
              <a:buClr>
                <a:srgbClr val="6CB255"/>
              </a:buClr>
              <a:buSzPts val="1600"/>
              <a:buNone/>
            </a:pPr>
            <a:r>
              <a:rPr lang="en-US" sz="1600"/>
              <a:t>Psychological factors play an important role in asthma.</a:t>
            </a:r>
            <a:endParaRPr/>
          </a:p>
          <a:p>
            <a:pPr marL="285750" lvl="0" indent="-285750" algn="l" rtl="0">
              <a:spcBef>
                <a:spcPts val="920"/>
              </a:spcBef>
              <a:spcAft>
                <a:spcPts val="0"/>
              </a:spcAft>
              <a:buSzPts val="1600"/>
              <a:buFont typeface="Arial"/>
              <a:buChar char="•"/>
            </a:pPr>
            <a:r>
              <a:rPr lang="en-US" sz="1600"/>
              <a:t>Studies show that some people with asthma will experience asthma-like symptoms if they expect to experience symptoms.</a:t>
            </a:r>
            <a:endParaRPr/>
          </a:p>
          <a:p>
            <a:pPr marL="285750" lvl="0" indent="-285750" algn="l" rtl="0">
              <a:spcBef>
                <a:spcPts val="920"/>
              </a:spcBef>
              <a:spcAft>
                <a:spcPts val="0"/>
              </a:spcAft>
              <a:buSzPts val="1600"/>
              <a:buFont typeface="Arial"/>
              <a:buChar char="•"/>
            </a:pPr>
            <a:r>
              <a:rPr lang="en-US" sz="1600"/>
              <a:t>People with asthma report and display a high level of negative emotions (e.g., anxiety).</a:t>
            </a:r>
            <a:endParaRPr/>
          </a:p>
          <a:p>
            <a:pPr marL="285750" lvl="0" indent="-285750" algn="l" rtl="0">
              <a:spcBef>
                <a:spcPts val="920"/>
              </a:spcBef>
              <a:spcAft>
                <a:spcPts val="0"/>
              </a:spcAft>
              <a:buSzPts val="1600"/>
              <a:buFont typeface="Arial"/>
              <a:buChar char="•"/>
            </a:pPr>
            <a:r>
              <a:rPr lang="en-US" sz="1600"/>
              <a:t>Asthma attacks have been linked to periods of high emotionality.</a:t>
            </a:r>
            <a:endParaRPr/>
          </a:p>
          <a:p>
            <a:pPr marL="285750" lvl="0" indent="-285750" algn="l" rtl="0">
              <a:spcBef>
                <a:spcPts val="920"/>
              </a:spcBef>
              <a:spcAft>
                <a:spcPts val="0"/>
              </a:spcAft>
              <a:buSzPts val="1600"/>
              <a:buFont typeface="Arial"/>
              <a:buChar char="•"/>
            </a:pPr>
            <a:r>
              <a:rPr lang="en-US" sz="1600"/>
              <a:t>Exposure to stressful experiences has been linked to the development of asthma throughout the lifespan.</a:t>
            </a:r>
            <a:endParaRPr/>
          </a:p>
          <a:p>
            <a:pPr marL="285750" lvl="0" indent="-184150" algn="l" rtl="0">
              <a:spcBef>
                <a:spcPts val="920"/>
              </a:spcBef>
              <a:spcAft>
                <a:spcPts val="0"/>
              </a:spcAft>
              <a:buSzPts val="1600"/>
              <a:buFont typeface="Arial"/>
              <a:buNone/>
            </a:pP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ASTHMA</a:t>
            </a: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199" y="1562100"/>
            <a:ext cx="7855783" cy="4914900"/>
          </a:xfrm>
          <a:prstGeom prst="rect">
            <a:avLst/>
          </a:prstGeom>
        </p:spPr>
      </p:pic>
    </p:spTree>
    <p:extLst>
      <p:ext uri="{BB962C8B-B14F-4D97-AF65-F5344CB8AC3E}">
        <p14:creationId xmlns:p14="http://schemas.microsoft.com/office/powerpoint/2010/main" val="1097527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COPING STYLES</a:t>
            </a:r>
            <a:endParaRPr/>
          </a:p>
        </p:txBody>
      </p:sp>
      <p:sp>
        <p:nvSpPr>
          <p:cNvPr id="311" name="Google Shape;311;p38"/>
          <p:cNvSpPr txBox="1">
            <a:spLocks noGrp="1"/>
          </p:cNvSpPr>
          <p:nvPr>
            <p:ph type="body" idx="1"/>
          </p:nvPr>
        </p:nvSpPr>
        <p:spPr>
          <a:xfrm>
            <a:off x="457200" y="1126421"/>
            <a:ext cx="8367221" cy="54992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b="1" u="sng">
                <a:solidFill>
                  <a:srgbClr val="6CB255"/>
                </a:solidFill>
              </a:rPr>
              <a:t>Lazarus and Folkman (1984)</a:t>
            </a:r>
            <a:endParaRPr/>
          </a:p>
          <a:p>
            <a:pPr marL="0" lvl="0" indent="0" algn="l" rtl="0">
              <a:lnSpc>
                <a:spcPct val="90000"/>
              </a:lnSpc>
              <a:spcBef>
                <a:spcPts val="920"/>
              </a:spcBef>
              <a:spcAft>
                <a:spcPts val="0"/>
              </a:spcAft>
              <a:buClr>
                <a:srgbClr val="6CB255"/>
              </a:buClr>
              <a:buSzPts val="1600"/>
              <a:buNone/>
            </a:pPr>
            <a:r>
              <a:rPr lang="en-US" sz="1600" b="1"/>
              <a:t>Problem-focused coping </a:t>
            </a:r>
            <a:r>
              <a:rPr lang="en-US" sz="1600"/>
              <a:t>– individual attempts to manage or alter the problem that is causing them to experience stress.</a:t>
            </a:r>
            <a:endParaRPr/>
          </a:p>
          <a:p>
            <a:pPr marL="285750" lvl="0" indent="-285750" algn="l" rtl="0">
              <a:lnSpc>
                <a:spcPct val="90000"/>
              </a:lnSpc>
              <a:spcBef>
                <a:spcPts val="920"/>
              </a:spcBef>
              <a:spcAft>
                <a:spcPts val="0"/>
              </a:spcAft>
              <a:buSzPts val="1600"/>
              <a:buFont typeface="Arial"/>
              <a:buChar char="•"/>
            </a:pPr>
            <a:r>
              <a:rPr lang="en-US" sz="1600"/>
              <a:t>Involves identifying the problem, considering possible solutions, weight the costs and benefits of these solutions, and then selecting an alternative.</a:t>
            </a:r>
            <a:endParaRPr/>
          </a:p>
          <a:p>
            <a:pPr marL="285750" lvl="0" indent="-285750" algn="l" rtl="0">
              <a:lnSpc>
                <a:spcPct val="90000"/>
              </a:lnSpc>
              <a:spcBef>
                <a:spcPts val="920"/>
              </a:spcBef>
              <a:spcAft>
                <a:spcPts val="0"/>
              </a:spcAft>
              <a:buSzPts val="1600"/>
              <a:buFont typeface="Arial"/>
              <a:buChar char="•"/>
            </a:pPr>
            <a:r>
              <a:rPr lang="en-US" sz="1600"/>
              <a:t>Proactively addresses the problem.</a:t>
            </a:r>
            <a:endParaRPr/>
          </a:p>
          <a:p>
            <a:pPr marL="285750" lvl="0" indent="-285750" algn="l" rtl="0">
              <a:lnSpc>
                <a:spcPct val="90000"/>
              </a:lnSpc>
              <a:spcBef>
                <a:spcPts val="920"/>
              </a:spcBef>
              <a:spcAft>
                <a:spcPts val="0"/>
              </a:spcAft>
              <a:buSzPts val="1600"/>
              <a:buFont typeface="Arial"/>
              <a:buChar char="•"/>
            </a:pPr>
            <a:r>
              <a:rPr lang="en-US" sz="1600"/>
              <a:t>More likely to be used when the stressor is perceived as controllable.</a:t>
            </a:r>
            <a:endParaRPr/>
          </a:p>
          <a:p>
            <a:pPr marL="0" lvl="0" indent="0" algn="l" rtl="0">
              <a:lnSpc>
                <a:spcPct val="90000"/>
              </a:lnSpc>
              <a:spcBef>
                <a:spcPts val="920"/>
              </a:spcBef>
              <a:spcAft>
                <a:spcPts val="0"/>
              </a:spcAft>
              <a:buClr>
                <a:srgbClr val="6CB255"/>
              </a:buClr>
              <a:buSzPts val="1600"/>
              <a:buNone/>
            </a:pPr>
            <a:r>
              <a:rPr lang="en-US" sz="1600" b="1"/>
              <a:t>Emotion-focused coping </a:t>
            </a:r>
            <a:r>
              <a:rPr lang="en-US" sz="1600"/>
              <a:t>– efforts to change or reduce the negative emotions associated with stress.</a:t>
            </a:r>
            <a:endParaRPr/>
          </a:p>
          <a:p>
            <a:pPr marL="285750" lvl="0" indent="-285750" algn="l" rtl="0">
              <a:lnSpc>
                <a:spcPct val="90000"/>
              </a:lnSpc>
              <a:spcBef>
                <a:spcPts val="920"/>
              </a:spcBef>
              <a:spcAft>
                <a:spcPts val="0"/>
              </a:spcAft>
              <a:buSzPts val="1600"/>
              <a:buFont typeface="Arial"/>
              <a:buChar char="•"/>
            </a:pPr>
            <a:r>
              <a:rPr lang="en-US" sz="1600"/>
              <a:t>Can include avoiding, minimizing, or distancing oneself from the problem, or positive comparisons with others, or seeking something positive in a negative event.</a:t>
            </a:r>
            <a:endParaRPr/>
          </a:p>
          <a:p>
            <a:pPr marL="285750" lvl="0" indent="-285750" algn="l" rtl="0">
              <a:lnSpc>
                <a:spcPct val="90000"/>
              </a:lnSpc>
              <a:spcBef>
                <a:spcPts val="920"/>
              </a:spcBef>
              <a:spcAft>
                <a:spcPts val="0"/>
              </a:spcAft>
              <a:buSzPts val="1600"/>
              <a:buFont typeface="Arial"/>
              <a:buChar char="•"/>
            </a:pPr>
            <a:r>
              <a:rPr lang="en-US" sz="1600"/>
              <a:t>Treats the symptoms of stress, not the cause.</a:t>
            </a:r>
            <a:endParaRPr/>
          </a:p>
          <a:p>
            <a:pPr marL="285750" lvl="0" indent="-285750" algn="l" rtl="0">
              <a:lnSpc>
                <a:spcPct val="90000"/>
              </a:lnSpc>
              <a:spcBef>
                <a:spcPts val="920"/>
              </a:spcBef>
              <a:spcAft>
                <a:spcPts val="0"/>
              </a:spcAft>
              <a:buSzPts val="1600"/>
              <a:buFont typeface="Arial"/>
              <a:buChar char="•"/>
            </a:pPr>
            <a:r>
              <a:rPr lang="en-US" sz="1600"/>
              <a:t>More often used for stressors we feel powerless to change.</a:t>
            </a:r>
            <a:endParaRPr/>
          </a:p>
          <a:p>
            <a:pPr marL="0" lvl="0" indent="0" algn="l" rtl="0">
              <a:lnSpc>
                <a:spcPct val="90000"/>
              </a:lnSpc>
              <a:spcBef>
                <a:spcPts val="920"/>
              </a:spcBef>
              <a:spcAft>
                <a:spcPts val="0"/>
              </a:spcAft>
              <a:buClr>
                <a:srgbClr val="6CB255"/>
              </a:buClr>
              <a:buSzPts val="1600"/>
              <a:buNone/>
            </a:pPr>
            <a:r>
              <a:rPr lang="en-US" sz="1600" i="1"/>
              <a:t>E.g. You are stressed because you are failing a class.</a:t>
            </a:r>
            <a:endParaRPr/>
          </a:p>
          <a:p>
            <a:pPr marL="0" lvl="0" indent="0" algn="l" rtl="0">
              <a:lnSpc>
                <a:spcPct val="90000"/>
              </a:lnSpc>
              <a:spcBef>
                <a:spcPts val="920"/>
              </a:spcBef>
              <a:spcAft>
                <a:spcPts val="0"/>
              </a:spcAft>
              <a:buClr>
                <a:srgbClr val="6CB255"/>
              </a:buClr>
              <a:buSzPts val="1600"/>
              <a:buNone/>
            </a:pPr>
            <a:r>
              <a:rPr lang="en-US" sz="1600"/>
              <a:t>Problem-focused approach – study more, contact professor for help, find a tutor.</a:t>
            </a:r>
            <a:endParaRPr/>
          </a:p>
          <a:p>
            <a:pPr marL="0" lvl="0" indent="0" algn="l" rtl="0">
              <a:lnSpc>
                <a:spcPct val="90000"/>
              </a:lnSpc>
              <a:spcBef>
                <a:spcPts val="920"/>
              </a:spcBef>
              <a:spcAft>
                <a:spcPts val="0"/>
              </a:spcAft>
              <a:buClr>
                <a:srgbClr val="6CB255"/>
              </a:buClr>
              <a:buSzPts val="1600"/>
              <a:buNone/>
            </a:pPr>
            <a:r>
              <a:rPr lang="en-US" sz="1600"/>
              <a:t>Emotion-focused approach – watch a movie or play games to distract yourself from the problem.</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CONTROL &amp; STRESS</a:t>
            </a:r>
            <a:endParaRPr/>
          </a:p>
        </p:txBody>
      </p:sp>
      <p:sp>
        <p:nvSpPr>
          <p:cNvPr id="318" name="Google Shape;318;p39"/>
          <p:cNvSpPr txBox="1">
            <a:spLocks noGrp="1"/>
          </p:cNvSpPr>
          <p:nvPr>
            <p:ph type="body" idx="1"/>
          </p:nvPr>
        </p:nvSpPr>
        <p:spPr>
          <a:xfrm>
            <a:off x="457200" y="1231352"/>
            <a:ext cx="8367221" cy="358049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ability to enact control in our lives is a basic tenet of human behavior.</a:t>
            </a:r>
            <a:endParaRPr/>
          </a:p>
          <a:p>
            <a:pPr marL="0" lvl="0" indent="0" algn="l" rtl="0">
              <a:spcBef>
                <a:spcPts val="920"/>
              </a:spcBef>
              <a:spcAft>
                <a:spcPts val="0"/>
              </a:spcAft>
              <a:buClr>
                <a:srgbClr val="6CB255"/>
              </a:buClr>
              <a:buSzPts val="1600"/>
              <a:buNone/>
            </a:pPr>
            <a:r>
              <a:rPr lang="en-US" sz="1600"/>
              <a:t>Our reaction to potential stressors depends largely on how much control we feel we have.</a:t>
            </a:r>
            <a:endParaRPr/>
          </a:p>
          <a:p>
            <a:pPr marL="0" lvl="0" indent="0" algn="l" rtl="0">
              <a:spcBef>
                <a:spcPts val="920"/>
              </a:spcBef>
              <a:spcAft>
                <a:spcPts val="0"/>
              </a:spcAft>
              <a:buClr>
                <a:srgbClr val="6CB255"/>
              </a:buClr>
              <a:buSzPts val="1600"/>
              <a:buNone/>
            </a:pPr>
            <a:r>
              <a:rPr lang="en-US" sz="1600" b="1"/>
              <a:t>Perceived control </a:t>
            </a:r>
            <a:r>
              <a:rPr lang="en-US" sz="1600"/>
              <a:t>– our beliefs about our personal capacity to exert influence over and shape outcomes.</a:t>
            </a:r>
            <a:endParaRPr/>
          </a:p>
          <a:p>
            <a:pPr marL="285750" lvl="0" indent="-285750" algn="l" rtl="0">
              <a:spcBef>
                <a:spcPts val="920"/>
              </a:spcBef>
              <a:spcAft>
                <a:spcPts val="0"/>
              </a:spcAft>
              <a:buSzPts val="1600"/>
              <a:buFont typeface="Arial"/>
              <a:buChar char="•"/>
            </a:pPr>
            <a:r>
              <a:rPr lang="en-US" sz="1600"/>
              <a:t>Has major implications for health and happiness.</a:t>
            </a:r>
            <a:endParaRPr/>
          </a:p>
          <a:p>
            <a:pPr marL="0" lvl="0" indent="0" algn="l" rtl="0">
              <a:spcBef>
                <a:spcPts val="920"/>
              </a:spcBef>
              <a:spcAft>
                <a:spcPts val="0"/>
              </a:spcAft>
              <a:buClr>
                <a:srgbClr val="6CB255"/>
              </a:buClr>
              <a:buSzPts val="1600"/>
              <a:buNone/>
            </a:pPr>
            <a:r>
              <a:rPr lang="en-US" sz="1600"/>
              <a:t>Greater personal control is associated with:</a:t>
            </a:r>
            <a:endParaRPr/>
          </a:p>
          <a:p>
            <a:pPr marL="285750" lvl="0" indent="-285750" algn="l" rtl="0">
              <a:spcBef>
                <a:spcPts val="920"/>
              </a:spcBef>
              <a:spcAft>
                <a:spcPts val="0"/>
              </a:spcAft>
              <a:buSzPts val="1600"/>
              <a:buFont typeface="Arial"/>
              <a:buChar char="•"/>
            </a:pPr>
            <a:r>
              <a:rPr lang="en-US" sz="1600"/>
              <a:t>Better physical and mental health.</a:t>
            </a:r>
            <a:endParaRPr/>
          </a:p>
          <a:p>
            <a:pPr marL="285750" lvl="0" indent="-285750" algn="l" rtl="0">
              <a:spcBef>
                <a:spcPts val="920"/>
              </a:spcBef>
              <a:spcAft>
                <a:spcPts val="0"/>
              </a:spcAft>
              <a:buSzPts val="1600"/>
              <a:buFont typeface="Arial"/>
              <a:buChar char="•"/>
            </a:pPr>
            <a:r>
              <a:rPr lang="en-US" sz="1600"/>
              <a:t>Greater psychological well-being.</a:t>
            </a:r>
            <a:endParaRPr/>
          </a:p>
          <a:p>
            <a:pPr marL="285750" lvl="0" indent="-285750" algn="l" rtl="0">
              <a:spcBef>
                <a:spcPts val="920"/>
              </a:spcBef>
              <a:spcAft>
                <a:spcPts val="0"/>
              </a:spcAft>
              <a:buSzPts val="1600"/>
              <a:buFont typeface="Arial"/>
              <a:buChar char="•"/>
            </a:pPr>
            <a:r>
              <a:rPr lang="en-US" sz="1600"/>
              <a:t>Lower reactivity to stressors in daily life.</a:t>
            </a:r>
            <a:endParaRPr sz="1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0"/>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LEARNED HELPLESSNESS</a:t>
            </a:r>
            <a:br>
              <a:rPr lang="en-US" sz="2160"/>
            </a:br>
            <a:r>
              <a:rPr lang="en-US" sz="2160">
                <a:latin typeface="Arial"/>
                <a:ea typeface="Arial"/>
                <a:cs typeface="Arial"/>
                <a:sym typeface="Arial"/>
              </a:rPr>
              <a:t>MARTIN SELIGMAN (1967)</a:t>
            </a:r>
            <a:endParaRPr sz="2160">
              <a:latin typeface="Arial"/>
              <a:ea typeface="Arial"/>
              <a:cs typeface="Arial"/>
              <a:sym typeface="Arial"/>
            </a:endParaRPr>
          </a:p>
        </p:txBody>
      </p:sp>
      <p:pic>
        <p:nvPicPr>
          <p:cNvPr id="325" name="Google Shape;325;p40" descr="An illustration shows a dog about to jump over a partition separating an area of a floor delivering shocks from an area that doesn’t deliver shocks."/>
          <p:cNvPicPr preferRelativeResize="0">
            <a:picLocks noGrp="1"/>
          </p:cNvPicPr>
          <p:nvPr>
            <p:ph type="pic" idx="2"/>
          </p:nvPr>
        </p:nvPicPr>
        <p:blipFill rotWithShape="1">
          <a:blip r:embed="rId3">
            <a:alphaModFix/>
          </a:blip>
          <a:srcRect l="-24530" r="-24530"/>
          <a:stretch/>
        </p:blipFill>
        <p:spPr>
          <a:xfrm>
            <a:off x="1140294" y="3515349"/>
            <a:ext cx="7217009" cy="3132868"/>
          </a:xfrm>
          <a:prstGeom prst="rect">
            <a:avLst/>
          </a:prstGeom>
          <a:noFill/>
          <a:ln>
            <a:noFill/>
          </a:ln>
        </p:spPr>
      </p:pic>
      <p:sp>
        <p:nvSpPr>
          <p:cNvPr id="326" name="Google Shape;326;p40"/>
          <p:cNvSpPr txBox="1">
            <a:spLocks noGrp="1"/>
          </p:cNvSpPr>
          <p:nvPr>
            <p:ph type="body" idx="1"/>
          </p:nvPr>
        </p:nvSpPr>
        <p:spPr>
          <a:xfrm>
            <a:off x="457200" y="1184579"/>
            <a:ext cx="8484720" cy="233076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Learned helplessness </a:t>
            </a:r>
            <a:r>
              <a:rPr lang="en-US" sz="1600"/>
              <a:t>– an acquired belief that one is powerless to do anything about a situation.</a:t>
            </a:r>
            <a:endParaRPr sz="1600"/>
          </a:p>
          <a:p>
            <a:pPr marL="0" lvl="0" indent="0" algn="l" rtl="0">
              <a:spcBef>
                <a:spcPts val="920"/>
              </a:spcBef>
              <a:spcAft>
                <a:spcPts val="0"/>
              </a:spcAft>
              <a:buClr>
                <a:srgbClr val="6CB255"/>
              </a:buClr>
              <a:buSzPts val="1600"/>
              <a:buNone/>
            </a:pPr>
            <a:r>
              <a:rPr lang="en-US" sz="1600"/>
              <a:t>In Seligman’s experiment, dogs were placed in a chamber where they received electric shocks from which they could not escape.</a:t>
            </a:r>
            <a:endParaRPr/>
          </a:p>
          <a:p>
            <a:pPr marL="0" lvl="0" indent="0" algn="l" rtl="0">
              <a:spcBef>
                <a:spcPts val="920"/>
              </a:spcBef>
              <a:spcAft>
                <a:spcPts val="0"/>
              </a:spcAft>
              <a:buClr>
                <a:srgbClr val="6CB255"/>
              </a:buClr>
              <a:buSzPts val="1600"/>
              <a:buNone/>
            </a:pPr>
            <a:r>
              <a:rPr lang="en-US" sz="1600"/>
              <a:t>When they were later given the opportunity to escape the shocks, most seemed to give up and did not even try.  They had acquired </a:t>
            </a:r>
            <a:r>
              <a:rPr lang="en-US" sz="1600" u="sng"/>
              <a:t>learned helplessness</a:t>
            </a:r>
            <a:r>
              <a:rPr lang="en-US" sz="1600"/>
              <a:t>.</a:t>
            </a:r>
            <a:endParaRPr/>
          </a:p>
          <a:p>
            <a:pPr marL="0" lvl="0" indent="0" algn="l" rtl="0">
              <a:spcBef>
                <a:spcPts val="920"/>
              </a:spcBef>
              <a:spcAft>
                <a:spcPts val="0"/>
              </a:spcAft>
              <a:buClr>
                <a:srgbClr val="6CB255"/>
              </a:buClr>
              <a:buSzPts val="1600"/>
              <a:buNone/>
            </a:pPr>
            <a:r>
              <a:rPr lang="en-US" sz="1600"/>
              <a:t>Seligman believed learned helplessness to be a possible cause of depression.</a:t>
            </a:r>
            <a:endParaRPr sz="1600"/>
          </a:p>
          <a:p>
            <a:pPr marL="0" lvl="0" indent="0" algn="l" rtl="0">
              <a:spcBef>
                <a:spcPts val="920"/>
              </a:spcBef>
              <a:spcAft>
                <a:spcPts val="0"/>
              </a:spcAft>
              <a:buClr>
                <a:srgbClr val="6CB255"/>
              </a:buClr>
              <a:buSzPts val="1600"/>
              <a:buNone/>
            </a:pPr>
            <a:endParaRPr sz="1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SUPPORT</a:t>
            </a:r>
            <a:endParaRPr/>
          </a:p>
        </p:txBody>
      </p:sp>
      <p:pic>
        <p:nvPicPr>
          <p:cNvPr id="334" name="Google Shape;334;p41" descr="CNX_Psych_14_04_Support.jpg"/>
          <p:cNvPicPr preferRelativeResize="0">
            <a:picLocks noGrp="1"/>
          </p:cNvPicPr>
          <p:nvPr>
            <p:ph type="pic" idx="2"/>
          </p:nvPr>
        </p:nvPicPr>
        <p:blipFill rotWithShape="1">
          <a:blip r:embed="rId3">
            <a:alphaModFix/>
          </a:blip>
          <a:srcRect t="-9780" b="-9780"/>
          <a:stretch/>
        </p:blipFill>
        <p:spPr>
          <a:xfrm>
            <a:off x="1817183" y="4277791"/>
            <a:ext cx="5647252" cy="2451444"/>
          </a:xfrm>
          <a:prstGeom prst="rect">
            <a:avLst/>
          </a:prstGeom>
          <a:noFill/>
          <a:ln>
            <a:noFill/>
          </a:ln>
        </p:spPr>
      </p:pic>
      <p:sp>
        <p:nvSpPr>
          <p:cNvPr id="335" name="Google Shape;335;p41"/>
          <p:cNvSpPr txBox="1">
            <a:spLocks noGrp="1"/>
          </p:cNvSpPr>
          <p:nvPr>
            <p:ph type="body" idx="1"/>
          </p:nvPr>
        </p:nvSpPr>
        <p:spPr>
          <a:xfrm>
            <a:off x="457199" y="1042719"/>
            <a:ext cx="8367221" cy="32350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A fundamental human motive is the need to form and maintain strong, stable relationships. </a:t>
            </a:r>
            <a:endParaRPr/>
          </a:p>
          <a:p>
            <a:pPr marL="0" lvl="0" indent="0" algn="l" rtl="0">
              <a:spcBef>
                <a:spcPts val="920"/>
              </a:spcBef>
              <a:spcAft>
                <a:spcPts val="0"/>
              </a:spcAft>
              <a:buClr>
                <a:srgbClr val="6CB255"/>
              </a:buClr>
              <a:buSzPts val="1600"/>
              <a:buNone/>
            </a:pPr>
            <a:r>
              <a:rPr lang="en-US" sz="1600" b="1"/>
              <a:t>Social support </a:t>
            </a:r>
            <a:r>
              <a:rPr lang="en-US" sz="1600"/>
              <a:t>- the soothing impact of friends, family, and acquaintances.</a:t>
            </a:r>
            <a:endParaRPr/>
          </a:p>
          <a:p>
            <a:pPr marL="285750" lvl="0" indent="-285750" algn="l" rtl="0">
              <a:spcBef>
                <a:spcPts val="920"/>
              </a:spcBef>
              <a:spcAft>
                <a:spcPts val="0"/>
              </a:spcAft>
              <a:buSzPts val="1600"/>
              <a:buFont typeface="Arial"/>
              <a:buChar char="•"/>
            </a:pPr>
            <a:r>
              <a:rPr lang="en-US" sz="1600"/>
              <a:t>Can include advice, guidance, encouragement, acceptance, emotional comfort, and tangible assistance.</a:t>
            </a:r>
            <a:endParaRPr/>
          </a:p>
          <a:p>
            <a:pPr marL="285750" lvl="0" indent="-285750" algn="l" rtl="0">
              <a:spcBef>
                <a:spcPts val="920"/>
              </a:spcBef>
              <a:spcAft>
                <a:spcPts val="0"/>
              </a:spcAft>
              <a:buSzPts val="1600"/>
              <a:buFont typeface="Arial"/>
              <a:buChar char="•"/>
            </a:pPr>
            <a:r>
              <a:rPr lang="en-US" sz="1600"/>
              <a:t>Provides comfort when faced with life stressors.</a:t>
            </a:r>
            <a:endParaRPr sz="1600"/>
          </a:p>
          <a:p>
            <a:pPr marL="285750" lvl="0" indent="-285750" algn="l" rtl="0">
              <a:spcBef>
                <a:spcPts val="920"/>
              </a:spcBef>
              <a:spcAft>
                <a:spcPts val="0"/>
              </a:spcAft>
              <a:buSzPts val="1600"/>
              <a:buFont typeface="Arial"/>
              <a:buChar char="•"/>
            </a:pPr>
            <a:r>
              <a:rPr lang="en-US" sz="1600"/>
              <a:t>A psychosocial factor affecting health outcomes – individuals with stronger social relationships have a 50% greater likelihood of survival compared to those with weal social relationships.</a:t>
            </a:r>
            <a:endParaRPr/>
          </a:p>
          <a:p>
            <a:pPr marL="285750" lvl="0" indent="-285750" algn="l" rtl="0">
              <a:spcBef>
                <a:spcPts val="920"/>
              </a:spcBef>
              <a:spcAft>
                <a:spcPts val="0"/>
              </a:spcAft>
              <a:buSzPts val="1600"/>
              <a:buFont typeface="Arial"/>
              <a:buChar char="•"/>
            </a:pPr>
            <a:r>
              <a:rPr lang="en-US" sz="1600"/>
              <a:t>Research suggests social support boosts the immune system and reduces blood pressure.</a:t>
            </a:r>
            <a:endParaRPr/>
          </a:p>
        </p:txBody>
      </p:sp>
      <p:sp>
        <p:nvSpPr>
          <p:cNvPr id="337" name="Google Shape;337;p41"/>
          <p:cNvSpPr txBox="1"/>
          <p:nvPr/>
        </p:nvSpPr>
        <p:spPr>
          <a:xfrm>
            <a:off x="244943" y="6436847"/>
            <a:ext cx="8791732"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a:t>
            </a:r>
            <a:r>
              <a:rPr lang="en-US" sz="1300" dirty="0" err="1">
                <a:solidFill>
                  <a:schemeClr val="dk1"/>
                </a:solidFill>
                <a:latin typeface="Arial"/>
                <a:ea typeface="Arial"/>
                <a:cs typeface="Arial"/>
                <a:sym typeface="Arial"/>
              </a:rPr>
              <a:t>Nattachai</a:t>
            </a:r>
            <a:r>
              <a:rPr lang="en-US" sz="1300" dirty="0">
                <a:solidFill>
                  <a:schemeClr val="dk1"/>
                </a:solidFill>
                <a:latin typeface="Arial"/>
                <a:ea typeface="Arial"/>
                <a:cs typeface="Arial"/>
                <a:sym typeface="Arial"/>
              </a:rPr>
              <a:t> </a:t>
            </a:r>
            <a:r>
              <a:rPr lang="en-US" sz="1300" dirty="0" err="1">
                <a:solidFill>
                  <a:schemeClr val="dk1"/>
                </a:solidFill>
                <a:latin typeface="Arial"/>
                <a:ea typeface="Arial"/>
                <a:cs typeface="Arial"/>
                <a:sym typeface="Arial"/>
              </a:rPr>
              <a:t>Noogure</a:t>
            </a:r>
            <a:r>
              <a:rPr lang="en-US" sz="1300" dirty="0">
                <a:solidFill>
                  <a:schemeClr val="dk1"/>
                </a:solidFill>
                <a:latin typeface="Arial"/>
                <a:ea typeface="Arial"/>
                <a:cs typeface="Arial"/>
                <a:sym typeface="Arial"/>
              </a:rPr>
              <a:t>; credit b: modification of work by Christian Haugen)</a:t>
            </a:r>
            <a:endParaRPr sz="1300" dirty="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STRESS REDUCTION TECHNIQUES</a:t>
            </a:r>
            <a:endParaRPr/>
          </a:p>
        </p:txBody>
      </p:sp>
      <p:pic>
        <p:nvPicPr>
          <p:cNvPr id="343" name="Google Shape;343;p42" descr="CNX_Psych_14_04_StressRed.jpg"/>
          <p:cNvPicPr preferRelativeResize="0">
            <a:picLocks noGrp="1"/>
          </p:cNvPicPr>
          <p:nvPr>
            <p:ph type="pic" idx="2"/>
          </p:nvPr>
        </p:nvPicPr>
        <p:blipFill rotWithShape="1">
          <a:blip r:embed="rId3">
            <a:alphaModFix/>
          </a:blip>
          <a:srcRect t="-38917" b="-38916"/>
          <a:stretch/>
        </p:blipFill>
        <p:spPr>
          <a:xfrm>
            <a:off x="457199" y="3490832"/>
            <a:ext cx="8062913" cy="3500071"/>
          </a:xfrm>
          <a:prstGeom prst="rect">
            <a:avLst/>
          </a:prstGeom>
          <a:noFill/>
          <a:ln>
            <a:noFill/>
          </a:ln>
        </p:spPr>
      </p:pic>
      <p:sp>
        <p:nvSpPr>
          <p:cNvPr id="344" name="Google Shape;344;p42"/>
          <p:cNvSpPr txBox="1">
            <a:spLocks noGrp="1"/>
          </p:cNvSpPr>
          <p:nvPr>
            <p:ph type="body" idx="1"/>
          </p:nvPr>
        </p:nvSpPr>
        <p:spPr>
          <a:xfrm>
            <a:off x="457199" y="993035"/>
            <a:ext cx="8367222" cy="29793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Stress reduction techniques may include: </a:t>
            </a:r>
            <a:endParaRPr/>
          </a:p>
          <a:p>
            <a:pPr marL="342900" lvl="0" indent="-342900" algn="l" rtl="0">
              <a:spcBef>
                <a:spcPts val="920"/>
              </a:spcBef>
              <a:spcAft>
                <a:spcPts val="0"/>
              </a:spcAft>
              <a:buSzPts val="1600"/>
              <a:buAutoNum type="alphaLcParenBoth"/>
            </a:pPr>
            <a:r>
              <a:rPr lang="en-US" sz="1600" b="1"/>
              <a:t>Exercise</a:t>
            </a:r>
            <a:r>
              <a:rPr lang="en-US" sz="1600"/>
              <a:t> – reduces stress and increases resistance to adverse effects of stress.</a:t>
            </a:r>
            <a:endParaRPr/>
          </a:p>
          <a:p>
            <a:pPr marL="342900" lvl="0" indent="-342900" algn="l" rtl="0">
              <a:spcBef>
                <a:spcPts val="920"/>
              </a:spcBef>
              <a:spcAft>
                <a:spcPts val="0"/>
              </a:spcAft>
              <a:buSzPts val="1600"/>
              <a:buAutoNum type="alphaLcParenBoth"/>
            </a:pPr>
            <a:r>
              <a:rPr lang="en-US" sz="1600"/>
              <a:t>Meditation and relaxation</a:t>
            </a:r>
            <a:endParaRPr/>
          </a:p>
          <a:p>
            <a:pPr marL="285750" lvl="0" indent="-285750" algn="l" rtl="0">
              <a:spcBef>
                <a:spcPts val="920"/>
              </a:spcBef>
              <a:spcAft>
                <a:spcPts val="0"/>
              </a:spcAft>
              <a:buSzPts val="1600"/>
              <a:buFont typeface="Arial"/>
              <a:buChar char="•"/>
            </a:pPr>
            <a:r>
              <a:rPr lang="en-US" sz="1600" b="1"/>
              <a:t> Relaxation response techniques </a:t>
            </a:r>
            <a:r>
              <a:rPr lang="en-US" sz="1600"/>
              <a:t>– reduces sympathetic arousal, reduces blood pressure.</a:t>
            </a:r>
            <a:endParaRPr/>
          </a:p>
          <a:p>
            <a:pPr marL="342900" lvl="0" indent="-342900" algn="l" rtl="0">
              <a:spcBef>
                <a:spcPts val="920"/>
              </a:spcBef>
              <a:spcAft>
                <a:spcPts val="0"/>
              </a:spcAft>
              <a:buSzPts val="1600"/>
              <a:buFont typeface="Noto Sans Symbols"/>
              <a:buAutoNum type="alphaLcParenBoth" startAt="3"/>
            </a:pPr>
            <a:r>
              <a:rPr lang="en-US" sz="1600" b="1"/>
              <a:t>Biofeedback</a:t>
            </a:r>
            <a:r>
              <a:rPr lang="en-US" sz="1600"/>
              <a:t> – uses electronic equipment to measure a person’s involuntary (neuromuscular and autonomic) activity and provide feedback to help the person gain a level of voluntary control over these processes.</a:t>
            </a:r>
            <a:endParaRPr/>
          </a:p>
        </p:txBody>
      </p:sp>
      <p:sp>
        <p:nvSpPr>
          <p:cNvPr id="346" name="Google Shape;346;p42"/>
          <p:cNvSpPr txBox="1"/>
          <p:nvPr/>
        </p:nvSpPr>
        <p:spPr>
          <a:xfrm>
            <a:off x="457199" y="6220918"/>
            <a:ext cx="8476939"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“UNE Photos”/Flickr; credit b: modification of work by Caleb </a:t>
            </a:r>
            <a:r>
              <a:rPr lang="en-US" sz="1300" dirty="0" err="1">
                <a:solidFill>
                  <a:schemeClr val="dk1"/>
                </a:solidFill>
                <a:latin typeface="Arial"/>
                <a:ea typeface="Arial"/>
                <a:cs typeface="Arial"/>
                <a:sym typeface="Arial"/>
              </a:rPr>
              <a:t>Roenigk</a:t>
            </a:r>
            <a:r>
              <a:rPr lang="en-US" sz="1300" dirty="0">
                <a:solidFill>
                  <a:schemeClr val="dk1"/>
                </a:solidFill>
                <a:latin typeface="Arial"/>
                <a:ea typeface="Arial"/>
                <a:cs typeface="Arial"/>
                <a:sym typeface="Arial"/>
              </a:rPr>
              <a:t>; credit c: modification of work by Dr. Carmen </a:t>
            </a:r>
            <a:r>
              <a:rPr lang="en-US" sz="1300" dirty="0" err="1">
                <a:solidFill>
                  <a:schemeClr val="dk1"/>
                </a:solidFill>
                <a:latin typeface="Arial"/>
                <a:ea typeface="Arial"/>
                <a:cs typeface="Arial"/>
                <a:sym typeface="Arial"/>
              </a:rPr>
              <a:t>Russoniello</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3"/>
          <p:cNvSpPr txBox="1">
            <a:spLocks noGrp="1"/>
          </p:cNvSpPr>
          <p:nvPr>
            <p:ph type="body" idx="1"/>
          </p:nvPr>
        </p:nvSpPr>
        <p:spPr>
          <a:xfrm>
            <a:off x="397239" y="1456204"/>
            <a:ext cx="8427182" cy="3715403"/>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2000"/>
              <a:buNone/>
            </a:pPr>
            <a:endParaRPr b="1">
              <a:solidFill>
                <a:srgbClr val="6CB255"/>
              </a:solidFill>
            </a:endParaRPr>
          </a:p>
          <a:p>
            <a:pPr marL="0" lvl="0" indent="0" algn="ctr" rtl="0">
              <a:spcBef>
                <a:spcPts val="1320"/>
              </a:spcBef>
              <a:spcAft>
                <a:spcPts val="0"/>
              </a:spcAft>
              <a:buSzPts val="3600"/>
              <a:buNone/>
            </a:pPr>
            <a:r>
              <a:rPr lang="en-US" sz="3600" b="1">
                <a:solidFill>
                  <a:srgbClr val="6CB255"/>
                </a:solidFill>
              </a:rPr>
              <a:t>THE PURSUIT OF HAPPINESS</a:t>
            </a:r>
            <a:endParaRPr/>
          </a:p>
          <a:p>
            <a:pPr marL="0" lvl="0" indent="0" algn="ctr" rtl="0">
              <a:spcBef>
                <a:spcPts val="1000"/>
              </a:spcBef>
              <a:spcAft>
                <a:spcPts val="0"/>
              </a:spcAft>
              <a:buSzPts val="2000"/>
              <a:buNone/>
            </a:pPr>
            <a:endParaRPr>
              <a:solidFill>
                <a:srgbClr val="6CB255"/>
              </a:solidFill>
            </a:endParaRPr>
          </a:p>
          <a:p>
            <a:pPr marL="0" lvl="0" indent="0" algn="ctr" rtl="0">
              <a:spcBef>
                <a:spcPts val="1000"/>
              </a:spcBef>
              <a:spcAft>
                <a:spcPts val="0"/>
              </a:spcAft>
              <a:buSzPts val="2000"/>
              <a:buNone/>
            </a:pPr>
            <a:r>
              <a:rPr lang="en-US">
                <a:solidFill>
                  <a:srgbClr val="6CB255"/>
                </a:solidFill>
              </a:rPr>
              <a:t>HAPPINESS</a:t>
            </a:r>
            <a:endParaRPr/>
          </a:p>
          <a:p>
            <a:pPr marL="0" lvl="0" indent="0" algn="ctr" rtl="0">
              <a:spcBef>
                <a:spcPts val="1000"/>
              </a:spcBef>
              <a:spcAft>
                <a:spcPts val="0"/>
              </a:spcAft>
              <a:buSzPts val="2000"/>
              <a:buNone/>
            </a:pPr>
            <a:r>
              <a:rPr lang="en-US">
                <a:solidFill>
                  <a:srgbClr val="6CB255"/>
                </a:solidFill>
              </a:rPr>
              <a:t>POSITIVE PSYCHOLOGY</a:t>
            </a:r>
            <a:endParaRPr/>
          </a:p>
          <a:p>
            <a:pPr marL="0" lvl="0" indent="0" algn="ctr" rtl="0">
              <a:spcBef>
                <a:spcPts val="1000"/>
              </a:spcBef>
              <a:spcAft>
                <a:spcPts val="0"/>
              </a:spcAft>
              <a:buSzPts val="2000"/>
              <a:buNone/>
            </a:pPr>
            <a:r>
              <a:rPr lang="en-US">
                <a:solidFill>
                  <a:srgbClr val="6CB255"/>
                </a:solidFill>
              </a:rPr>
              <a:t>FLOW</a:t>
            </a:r>
            <a:endParaRPr>
              <a:solidFill>
                <a:srgbClr val="6CB255"/>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ELEMENTS OF HAPPINESS</a:t>
            </a:r>
            <a:endParaRPr/>
          </a:p>
        </p:txBody>
      </p:sp>
      <p:pic>
        <p:nvPicPr>
          <p:cNvPr id="358" name="Google Shape;358;p44" descr="A Venn diagram features three circles: one labeled “Good life: using skills for enrichment,” one labeled “Pleasant life: enjoying daily pleasures,” and another labeled: Meaningful life: contributing to the greater good.” All three circles overlap at a section labeled “Happiness.”"/>
          <p:cNvPicPr preferRelativeResize="0">
            <a:picLocks noGrp="1"/>
          </p:cNvPicPr>
          <p:nvPr>
            <p:ph type="pic" idx="2"/>
          </p:nvPr>
        </p:nvPicPr>
        <p:blipFill rotWithShape="1">
          <a:blip r:embed="rId3">
            <a:alphaModFix/>
          </a:blip>
          <a:srcRect l="-57614" r="-57613"/>
          <a:stretch/>
        </p:blipFill>
        <p:spPr>
          <a:xfrm>
            <a:off x="622091" y="1273048"/>
            <a:ext cx="8062913" cy="3500071"/>
          </a:xfrm>
          <a:prstGeom prst="rect">
            <a:avLst/>
          </a:prstGeom>
          <a:noFill/>
          <a:ln>
            <a:noFill/>
          </a:ln>
        </p:spPr>
      </p:pic>
      <p:sp>
        <p:nvSpPr>
          <p:cNvPr id="359" name="Google Shape;359;p44"/>
          <p:cNvSpPr txBox="1">
            <a:spLocks noGrp="1"/>
          </p:cNvSpPr>
          <p:nvPr>
            <p:ph type="body" idx="1"/>
          </p:nvPr>
        </p:nvSpPr>
        <p:spPr>
          <a:xfrm>
            <a:off x="457200" y="5065507"/>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Happiness is an enduring state of subjective well-being consisting of joy, contentment, and other positive emotions, plus the sense that one’s life has meaning and value.</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HOW HAPPY ARE PEOPLE IN GENERAL?</a:t>
            </a:r>
            <a:endParaRPr/>
          </a:p>
        </p:txBody>
      </p:sp>
      <p:pic>
        <p:nvPicPr>
          <p:cNvPr id="367" name="Google Shape;367;p45" descr="Photograph A shows a row of buildings by the water in Denmark. Photograph B shows an aerial view of a city in the United States including several skyscrapers."/>
          <p:cNvPicPr preferRelativeResize="0">
            <a:picLocks noGrp="1"/>
          </p:cNvPicPr>
          <p:nvPr>
            <p:ph type="pic" idx="2"/>
          </p:nvPr>
        </p:nvPicPr>
        <p:blipFill rotWithShape="1">
          <a:blip r:embed="rId3">
            <a:alphaModFix/>
          </a:blip>
          <a:srcRect t="-4053" b="-4053"/>
          <a:stretch/>
        </p:blipFill>
        <p:spPr>
          <a:xfrm>
            <a:off x="1113020" y="1713007"/>
            <a:ext cx="7026640" cy="3050230"/>
          </a:xfrm>
          <a:prstGeom prst="rect">
            <a:avLst/>
          </a:prstGeom>
          <a:noFill/>
          <a:ln>
            <a:noFill/>
          </a:ln>
        </p:spPr>
      </p:pic>
      <p:sp>
        <p:nvSpPr>
          <p:cNvPr id="368" name="Google Shape;368;p45"/>
          <p:cNvSpPr txBox="1">
            <a:spLocks noGrp="1"/>
          </p:cNvSpPr>
          <p:nvPr>
            <p:ph type="body" idx="1"/>
          </p:nvPr>
        </p:nvSpPr>
        <p:spPr>
          <a:xfrm>
            <a:off x="457199" y="4914372"/>
            <a:ext cx="8367221" cy="116638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AutoNum type="alphaLcParenBoth"/>
            </a:pPr>
            <a:r>
              <a:rPr lang="en-US" sz="1600"/>
              <a:t>Surveys of residents in over 150 countries indicate that Denmark has the happiest citizens in the world.</a:t>
            </a:r>
            <a:endParaRPr/>
          </a:p>
          <a:p>
            <a:pPr marL="342900" lvl="0" indent="-342900" algn="l" rtl="0">
              <a:spcBef>
                <a:spcPts val="920"/>
              </a:spcBef>
              <a:spcAft>
                <a:spcPts val="0"/>
              </a:spcAft>
              <a:buSzPts val="1600"/>
              <a:buAutoNum type="alphaLcParenBoth"/>
            </a:pPr>
            <a:r>
              <a:rPr lang="en-US" sz="1600"/>
              <a:t>Americans ranked the United States as the 17th happiest country in which to live. </a:t>
            </a:r>
            <a:endParaRPr sz="1600"/>
          </a:p>
        </p:txBody>
      </p:sp>
      <p:sp>
        <p:nvSpPr>
          <p:cNvPr id="370" name="Google Shape;370;p45"/>
          <p:cNvSpPr txBox="1"/>
          <p:nvPr/>
        </p:nvSpPr>
        <p:spPr>
          <a:xfrm>
            <a:off x="457199" y="6231889"/>
            <a:ext cx="8367222"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a:t>
            </a:r>
            <a:r>
              <a:rPr lang="en-US" sz="1300" dirty="0" err="1">
                <a:solidFill>
                  <a:schemeClr val="dk1"/>
                </a:solidFill>
                <a:latin typeface="Arial"/>
                <a:ea typeface="Arial"/>
                <a:cs typeface="Arial"/>
                <a:sym typeface="Arial"/>
              </a:rPr>
              <a:t>JamesZ_Flickr</a:t>
            </a:r>
            <a:r>
              <a:rPr lang="en-US" sz="1300" dirty="0">
                <a:solidFill>
                  <a:schemeClr val="dk1"/>
                </a:solidFill>
                <a:latin typeface="Arial"/>
                <a:ea typeface="Arial"/>
                <a:cs typeface="Arial"/>
                <a:sym typeface="Arial"/>
              </a:rPr>
              <a:t>"/Flickr; credit b: modification of work by Ryan </a:t>
            </a:r>
            <a:r>
              <a:rPr lang="en-US" sz="1300" dirty="0" err="1">
                <a:solidFill>
                  <a:schemeClr val="dk1"/>
                </a:solidFill>
                <a:latin typeface="Arial"/>
                <a:ea typeface="Arial"/>
                <a:cs typeface="Arial"/>
                <a:sym typeface="Arial"/>
              </a:rPr>
              <a:t>Swindell</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sp>
        <p:nvSpPr>
          <p:cNvPr id="371" name="Google Shape;371;p45"/>
          <p:cNvSpPr txBox="1"/>
          <p:nvPr/>
        </p:nvSpPr>
        <p:spPr>
          <a:xfrm>
            <a:off x="457199" y="1159862"/>
            <a:ext cx="8367221" cy="68736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The average person in the world tends to be relatively happy.</a:t>
            </a:r>
            <a:endParaRPr/>
          </a:p>
          <a:p>
            <a:pPr marL="0" marR="0" lvl="0" indent="0" algn="l" rtl="0">
              <a:spcBef>
                <a:spcPts val="800"/>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FACTORS CONNECTED TO HAPPINESS</a:t>
            </a:r>
            <a:endParaRPr/>
          </a:p>
        </p:txBody>
      </p:sp>
      <p:sp>
        <p:nvSpPr>
          <p:cNvPr id="377" name="Google Shape;377;p46"/>
          <p:cNvSpPr txBox="1">
            <a:spLocks noGrp="1"/>
          </p:cNvSpPr>
          <p:nvPr>
            <p:ph type="body" idx="1"/>
          </p:nvPr>
        </p:nvSpPr>
        <p:spPr>
          <a:xfrm>
            <a:off x="457200" y="993035"/>
            <a:ext cx="8367221" cy="56625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i="1"/>
              <a:t>What factors influence happiness?</a:t>
            </a:r>
            <a:endParaRPr/>
          </a:p>
          <a:p>
            <a:pPr marL="285750" lvl="0" indent="-285750" algn="l" rtl="0">
              <a:spcBef>
                <a:spcPts val="920"/>
              </a:spcBef>
              <a:spcAft>
                <a:spcPts val="0"/>
              </a:spcAft>
              <a:buSzPts val="1600"/>
              <a:buFont typeface="Arial"/>
              <a:buChar char="•"/>
            </a:pPr>
            <a:r>
              <a:rPr lang="en-US" sz="1600"/>
              <a:t>Age </a:t>
            </a:r>
            <a:endParaRPr sz="1600"/>
          </a:p>
          <a:p>
            <a:pPr marL="1017270" lvl="1" indent="-285750" algn="l" rtl="0">
              <a:spcBef>
                <a:spcPts val="920"/>
              </a:spcBef>
              <a:spcAft>
                <a:spcPts val="0"/>
              </a:spcAft>
              <a:buSzPts val="1600"/>
              <a:buFont typeface="Arial"/>
              <a:buChar char="•"/>
            </a:pPr>
            <a:r>
              <a:rPr lang="en-US" sz="1600"/>
              <a:t>Life satisfaction usually increases with age.</a:t>
            </a:r>
            <a:endParaRPr/>
          </a:p>
          <a:p>
            <a:pPr marL="285750" lvl="0" indent="-285750" algn="l" rtl="0">
              <a:spcBef>
                <a:spcPts val="320"/>
              </a:spcBef>
              <a:spcAft>
                <a:spcPts val="0"/>
              </a:spcAft>
              <a:buSzPts val="1600"/>
              <a:buFont typeface="Arial"/>
              <a:buChar char="•"/>
            </a:pPr>
            <a:r>
              <a:rPr lang="en-US" sz="1600"/>
              <a:t>Family and social relationships </a:t>
            </a:r>
            <a:endParaRPr sz="1600"/>
          </a:p>
          <a:p>
            <a:pPr marL="1017270" lvl="1" indent="-285750" algn="l" rtl="0">
              <a:spcBef>
                <a:spcPts val="920"/>
              </a:spcBef>
              <a:spcAft>
                <a:spcPts val="0"/>
              </a:spcAft>
              <a:buSzPts val="1600"/>
              <a:buFont typeface="Arial"/>
              <a:buChar char="•"/>
            </a:pPr>
            <a:r>
              <a:rPr lang="en-US" sz="1600"/>
              <a:t>Married people report being happier than those that are not.</a:t>
            </a:r>
            <a:endParaRPr/>
          </a:p>
          <a:p>
            <a:pPr marL="1017270" lvl="1" indent="-285750" algn="l" rtl="0">
              <a:spcBef>
                <a:spcPts val="320"/>
              </a:spcBef>
              <a:spcAft>
                <a:spcPts val="0"/>
              </a:spcAft>
              <a:buSzPts val="1600"/>
              <a:buFont typeface="Arial"/>
              <a:buChar char="•"/>
            </a:pPr>
            <a:r>
              <a:rPr lang="en-US" sz="1600"/>
              <a:t>High-quality social relationships and strong social support networks correlate with increased happiness.</a:t>
            </a:r>
            <a:endParaRPr/>
          </a:p>
          <a:p>
            <a:pPr marL="285750" lvl="0" indent="-285750" algn="l" rtl="0">
              <a:spcBef>
                <a:spcPts val="320"/>
              </a:spcBef>
              <a:spcAft>
                <a:spcPts val="0"/>
              </a:spcAft>
              <a:buSzPts val="1600"/>
              <a:buFont typeface="Arial"/>
              <a:buChar char="•"/>
            </a:pPr>
            <a:r>
              <a:rPr lang="en-US" sz="1600"/>
              <a:t>Money</a:t>
            </a:r>
            <a:endParaRPr/>
          </a:p>
          <a:p>
            <a:pPr marL="1017270" lvl="1" indent="-285750" algn="l" rtl="0">
              <a:spcBef>
                <a:spcPts val="920"/>
              </a:spcBef>
              <a:spcAft>
                <a:spcPts val="0"/>
              </a:spcAft>
              <a:buSzPts val="1600"/>
              <a:buFont typeface="Arial"/>
              <a:buChar char="•"/>
            </a:pPr>
            <a:r>
              <a:rPr lang="en-US" sz="1600"/>
              <a:t>A nations gross domestic product (GDP) is associated with happiness levels.</a:t>
            </a:r>
            <a:endParaRPr/>
          </a:p>
          <a:p>
            <a:pPr marL="1017270" lvl="1" indent="-285750" algn="l" rtl="0">
              <a:spcBef>
                <a:spcPts val="320"/>
              </a:spcBef>
              <a:spcAft>
                <a:spcPts val="0"/>
              </a:spcAft>
              <a:buSzPts val="1600"/>
              <a:buFont typeface="Arial"/>
              <a:buChar char="•"/>
            </a:pPr>
            <a:r>
              <a:rPr lang="en-US" sz="1600"/>
              <a:t>Wealthy individuals tend to be happier than poor individuals.</a:t>
            </a:r>
            <a:endParaRPr/>
          </a:p>
          <a:p>
            <a:pPr marL="1017270" lvl="1" indent="-285750" algn="l" rtl="0">
              <a:spcBef>
                <a:spcPts val="320"/>
              </a:spcBef>
              <a:spcAft>
                <a:spcPts val="0"/>
              </a:spcAft>
              <a:buSzPts val="1600"/>
              <a:buFont typeface="Arial"/>
              <a:buChar char="•"/>
            </a:pPr>
            <a:r>
              <a:rPr lang="en-US" sz="1600"/>
              <a:t>Happiness increases with income only up to $75,000.</a:t>
            </a:r>
            <a:endParaRPr/>
          </a:p>
          <a:p>
            <a:pPr marL="285750" lvl="0" indent="-285750" algn="l" rtl="0">
              <a:spcBef>
                <a:spcPts val="320"/>
              </a:spcBef>
              <a:spcAft>
                <a:spcPts val="0"/>
              </a:spcAft>
              <a:buSzPts val="1600"/>
              <a:buFont typeface="Arial"/>
              <a:buChar char="•"/>
            </a:pPr>
            <a:r>
              <a:rPr lang="en-US" sz="1600"/>
              <a:t>Religion</a:t>
            </a:r>
            <a:endParaRPr/>
          </a:p>
          <a:p>
            <a:pPr marL="1017270" lvl="1" indent="-285750" algn="l" rtl="0">
              <a:spcBef>
                <a:spcPts val="920"/>
              </a:spcBef>
              <a:spcAft>
                <a:spcPts val="0"/>
              </a:spcAft>
              <a:buSzPts val="1600"/>
              <a:buFont typeface="Arial"/>
              <a:buChar char="•"/>
            </a:pPr>
            <a:r>
              <a:rPr lang="en-US" sz="1600"/>
              <a:t>In nations with difficult living conditions, religiosity is associated with greater well-being but does not make a difference in nations with favorable living conditions.</a:t>
            </a:r>
            <a:endParaRPr sz="1600"/>
          </a:p>
          <a:p>
            <a:pPr marL="285750" lvl="0" indent="-285750" algn="l" rtl="0">
              <a:spcBef>
                <a:spcPts val="320"/>
              </a:spcBef>
              <a:spcAft>
                <a:spcPts val="0"/>
              </a:spcAft>
              <a:buSzPts val="1600"/>
              <a:buFont typeface="Arial"/>
              <a:buChar char="•"/>
            </a:pPr>
            <a:r>
              <a:rPr lang="en-US" sz="1600"/>
              <a:t>Culture</a:t>
            </a:r>
            <a:endParaRPr/>
          </a:p>
          <a:p>
            <a:pPr marL="1017270" lvl="1" indent="-285750" algn="l" rtl="0">
              <a:spcBef>
                <a:spcPts val="920"/>
              </a:spcBef>
              <a:spcAft>
                <a:spcPts val="0"/>
              </a:spcAft>
              <a:buSzPts val="1600"/>
              <a:buFont typeface="Arial"/>
              <a:buChar char="•"/>
            </a:pPr>
            <a:r>
              <a:rPr lang="en-US" sz="1600"/>
              <a:t>People that possess characteristics values in their culture tend to be happier.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LIFE EVENTS &amp; HAPPINESS</a:t>
            </a:r>
            <a:endParaRPr/>
          </a:p>
        </p:txBody>
      </p:sp>
      <p:pic>
        <p:nvPicPr>
          <p:cNvPr id="384" name="Google Shape;384;p47"/>
          <p:cNvPicPr preferRelativeResize="0">
            <a:picLocks noGrp="1"/>
          </p:cNvPicPr>
          <p:nvPr>
            <p:ph type="pic" idx="2"/>
          </p:nvPr>
        </p:nvPicPr>
        <p:blipFill rotWithShape="1">
          <a:blip r:embed="rId3">
            <a:alphaModFix/>
          </a:blip>
          <a:srcRect/>
          <a:stretch/>
        </p:blipFill>
        <p:spPr>
          <a:xfrm>
            <a:off x="2104571" y="2450371"/>
            <a:ext cx="5341484" cy="2268075"/>
          </a:xfrm>
          <a:prstGeom prst="rect">
            <a:avLst/>
          </a:prstGeom>
          <a:noFill/>
          <a:ln>
            <a:noFill/>
          </a:ln>
        </p:spPr>
      </p:pic>
      <p:sp>
        <p:nvSpPr>
          <p:cNvPr id="385" name="Google Shape;385;p47"/>
          <p:cNvSpPr txBox="1">
            <a:spLocks noGrp="1"/>
          </p:cNvSpPr>
          <p:nvPr>
            <p:ph type="body" idx="1"/>
          </p:nvPr>
        </p:nvSpPr>
        <p:spPr>
          <a:xfrm>
            <a:off x="457199" y="4718446"/>
            <a:ext cx="8367220" cy="154182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AutoNum type="alphaLcParenBoth"/>
            </a:pPr>
            <a:r>
              <a:rPr lang="en-US" sz="1600"/>
              <a:t>Long-suffering Chicago Cub fans would no doubt feel elated if their team won a World Series championship.</a:t>
            </a:r>
            <a:endParaRPr sz="1600"/>
          </a:p>
          <a:p>
            <a:pPr marL="342900" lvl="0" indent="-342900" algn="l" rtl="0">
              <a:spcBef>
                <a:spcPts val="920"/>
              </a:spcBef>
              <a:spcAft>
                <a:spcPts val="0"/>
              </a:spcAft>
              <a:buSzPts val="1600"/>
              <a:buAutoNum type="alphaLcParenBoth"/>
            </a:pPr>
            <a:r>
              <a:rPr lang="en-US" sz="1600"/>
              <a:t>In ways that are similar, those who play the lottery rightfully think that choosing the correct numbers and winning millions would lead to a surge in happiness. However, the initial burst of elation following such elusive events would most likely erode with time. </a:t>
            </a:r>
            <a:endParaRPr/>
          </a:p>
        </p:txBody>
      </p:sp>
      <p:sp>
        <p:nvSpPr>
          <p:cNvPr id="387" name="Google Shape;387;p47"/>
          <p:cNvSpPr txBox="1"/>
          <p:nvPr/>
        </p:nvSpPr>
        <p:spPr>
          <a:xfrm>
            <a:off x="457198" y="6365952"/>
            <a:ext cx="8367221"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Figure 14.27 (credit a: modification of work by Phil Roeder; credit b: modification of work by Robert S. Donovan)</a:t>
            </a:r>
            <a:endParaRPr sz="1300">
              <a:solidFill>
                <a:schemeClr val="dk1"/>
              </a:solidFill>
              <a:latin typeface="Arial"/>
              <a:ea typeface="Arial"/>
              <a:cs typeface="Arial"/>
              <a:sym typeface="Arial"/>
            </a:endParaRPr>
          </a:p>
        </p:txBody>
      </p:sp>
      <p:sp>
        <p:nvSpPr>
          <p:cNvPr id="388" name="Google Shape;388;p47"/>
          <p:cNvSpPr txBox="1"/>
          <p:nvPr/>
        </p:nvSpPr>
        <p:spPr>
          <a:xfrm>
            <a:off x="457198" y="1070024"/>
            <a:ext cx="8367221" cy="17857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0">
                <a:solidFill>
                  <a:srgbClr val="000000"/>
                </a:solidFill>
                <a:latin typeface="Arial"/>
                <a:ea typeface="Arial"/>
                <a:cs typeface="Arial"/>
                <a:sym typeface="Arial"/>
              </a:rPr>
              <a:t>People are often poor at predicting the intensity and duration of their future emotions.</a:t>
            </a:r>
            <a:endParaRPr/>
          </a:p>
          <a:p>
            <a:pPr marL="0" marR="0" lvl="0" indent="0" algn="l" rtl="0">
              <a:spcBef>
                <a:spcPts val="800"/>
              </a:spcBef>
              <a:spcAft>
                <a:spcPts val="0"/>
              </a:spcAft>
              <a:buClr>
                <a:srgbClr val="6CB255"/>
              </a:buClr>
              <a:buSzPts val="1600"/>
              <a:buFont typeface="Arial"/>
              <a:buNone/>
            </a:pPr>
            <a:r>
              <a:rPr lang="en-US" sz="1600" b="0">
                <a:solidFill>
                  <a:srgbClr val="000000"/>
                </a:solidFill>
                <a:latin typeface="Arial"/>
                <a:ea typeface="Arial"/>
                <a:cs typeface="Arial"/>
                <a:sym typeface="Arial"/>
              </a:rPr>
              <a:t>Events might initially cause an intense surge of emotion but we eventually adapt to changing emotional circumstances in our lives.</a:t>
            </a:r>
            <a:endParaRPr/>
          </a:p>
          <a:p>
            <a:pPr marL="0" marR="0" lvl="0" indent="0" algn="l" rtl="0">
              <a:spcBef>
                <a:spcPts val="800"/>
              </a:spcBef>
              <a:spcAft>
                <a:spcPts val="0"/>
              </a:spcAft>
              <a:buClr>
                <a:srgbClr val="6CB255"/>
              </a:buClr>
              <a:buSzPts val="1600"/>
              <a:buFont typeface="Arial"/>
              <a:buNone/>
            </a:pPr>
            <a:r>
              <a:rPr lang="en-US" sz="1600" b="0">
                <a:solidFill>
                  <a:srgbClr val="000000"/>
                </a:solidFill>
                <a:latin typeface="Arial"/>
                <a:ea typeface="Arial"/>
                <a:cs typeface="Arial"/>
                <a:sym typeface="Arial"/>
              </a:rPr>
              <a:t>Dramatic life events have much less long-lasting impact on happiness than might be expected.</a:t>
            </a:r>
            <a:endParaRPr/>
          </a:p>
          <a:p>
            <a:pPr marL="0" marR="0" lvl="0" indent="0" algn="l" rtl="0">
              <a:spcBef>
                <a:spcPts val="800"/>
              </a:spcBef>
              <a:spcAft>
                <a:spcPts val="0"/>
              </a:spcAft>
              <a:buClr>
                <a:srgbClr val="6CB255"/>
              </a:buClr>
              <a:buSzPts val="1600"/>
              <a:buFont typeface="Arial"/>
              <a:buNone/>
            </a:pPr>
            <a:endParaRPr sz="1600" b="0">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LIFE EVENTS &amp; HAPPINESS</a:t>
            </a:r>
            <a:endParaRPr/>
          </a:p>
        </p:txBody>
      </p:sp>
      <p:sp>
        <p:nvSpPr>
          <p:cNvPr id="395" name="Google Shape;395;p48"/>
          <p:cNvSpPr txBox="1">
            <a:spLocks noGrp="1"/>
          </p:cNvSpPr>
          <p:nvPr>
            <p:ph type="body" idx="1"/>
          </p:nvPr>
        </p:nvSpPr>
        <p:spPr>
          <a:xfrm>
            <a:off x="457200" y="1214560"/>
            <a:ext cx="8062912" cy="172124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This graphs shows life satisfaction scores several years before and after three significant life events (0 represents the year the event happened) (Diener et al., 2006).</a:t>
            </a:r>
            <a:endParaRPr/>
          </a:p>
          <a:p>
            <a:pPr marL="0" lvl="0" indent="0" algn="l" rtl="0">
              <a:spcBef>
                <a:spcPts val="920"/>
              </a:spcBef>
              <a:spcAft>
                <a:spcPts val="0"/>
              </a:spcAft>
              <a:buClr>
                <a:srgbClr val="6CB255"/>
              </a:buClr>
              <a:buSzPts val="1600"/>
              <a:buNone/>
            </a:pPr>
            <a:r>
              <a:rPr lang="en-US" sz="1600"/>
              <a:t>Despite the idea that life events do not permanently alter people’s general levels of happiness, these findings suggest that long-term happiness levels can and do change for some people.</a:t>
            </a:r>
            <a:endParaRPr sz="1800"/>
          </a:p>
        </p:txBody>
      </p:sp>
      <p:pic>
        <p:nvPicPr>
          <p:cNvPr id="3" name="Picture 2" descr="A chart compares life satisfaction scores in the years before and after significant life events. Life satisfaction is steady in the five years before and after marriage. There is a gradual incline that peaks in the year of marriage and declines slightly in the years following. With respect to unemployment, life satisfaction five years before is roughly the same as it is with marriage at that time, but begins to decline sharply around 2 years before unemployment. One year after unemployment, life satisfaction has risen slightly, but then becomes steady at a much lower level than at five years before. With respect to the death of a spouse, life satisfaction five years before is about the same as marriage at that time, but steadily declines until the death, when it starts to gradually rise again. After five years, the person who has suffered the death of a spouse has roughly the same life satisfaction as the person who was unemploy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163" y="2754312"/>
            <a:ext cx="6108966" cy="333216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POSITIVE PSYCHOLOGY</a:t>
            </a:r>
            <a:endParaRPr/>
          </a:p>
        </p:txBody>
      </p:sp>
      <p:sp>
        <p:nvSpPr>
          <p:cNvPr id="403" name="Google Shape;403;p49"/>
          <p:cNvSpPr txBox="1">
            <a:spLocks noGrp="1"/>
          </p:cNvSpPr>
          <p:nvPr>
            <p:ph type="body" idx="1"/>
          </p:nvPr>
        </p:nvSpPr>
        <p:spPr>
          <a:xfrm>
            <a:off x="457200" y="1126420"/>
            <a:ext cx="8367221" cy="13769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Seligman (1998) </a:t>
            </a:r>
            <a:r>
              <a:rPr lang="en-US" sz="1600"/>
              <a:t>– urged psychologists to focus more on understanding how to build human strength and psychological well-being.</a:t>
            </a:r>
            <a:endParaRPr/>
          </a:p>
          <a:p>
            <a:pPr marL="0" lvl="0" indent="0" algn="l" rtl="0">
              <a:spcBef>
                <a:spcPts val="800"/>
              </a:spcBef>
              <a:spcAft>
                <a:spcPts val="0"/>
              </a:spcAft>
              <a:buSzPts val="1600"/>
              <a:buNone/>
            </a:pPr>
            <a:r>
              <a:rPr lang="en-US" sz="1600" b="1"/>
              <a:t>Positive psychology </a:t>
            </a:r>
            <a:r>
              <a:rPr lang="en-US" sz="1600"/>
              <a:t>– seeks to identify and promote those qualities that lead to greater fulfillment in our lives.</a:t>
            </a:r>
            <a:endParaRPr/>
          </a:p>
        </p:txBody>
      </p:sp>
      <p:sp>
        <p:nvSpPr>
          <p:cNvPr id="405" name="Google Shape;405;p49"/>
          <p:cNvSpPr txBox="1"/>
          <p:nvPr/>
        </p:nvSpPr>
        <p:spPr>
          <a:xfrm>
            <a:off x="457200" y="2503357"/>
            <a:ext cx="8367221" cy="3724096"/>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Well-being</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Satisfaction</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Hope and optimism</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Happiness</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Capacity for love</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Courage</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Interpersonal skill</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Aesthetic sensibility</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Perseverance</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Forgiveness and compassion</a:t>
            </a:r>
            <a:endParaRPr sz="1600">
              <a:solidFill>
                <a:schemeClr val="dk1"/>
              </a:solidFill>
              <a:latin typeface="Arial"/>
              <a:ea typeface="Arial"/>
              <a:cs typeface="Arial"/>
              <a:sym typeface="Arial"/>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Originality</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Future mindedness</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Spirituality</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High talent</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Wisdom</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Creativity</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Altruism and empathy</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Positive emotions</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Enhancement of immune system functioning</a:t>
            </a:r>
            <a:endParaRPr/>
          </a:p>
          <a:p>
            <a:pPr marL="285750" marR="0" lvl="0" indent="-184150" algn="l" rtl="0">
              <a:spcBef>
                <a:spcPts val="800"/>
              </a:spcBef>
              <a:spcAft>
                <a:spcPts val="0"/>
              </a:spcAft>
              <a:buClr>
                <a:srgbClr val="6CB255"/>
              </a:buClr>
              <a:buSzPts val="1600"/>
              <a:buFont typeface="Arial"/>
              <a:buNone/>
            </a:pPr>
            <a:endParaRPr sz="16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POSITIVE EFFECT &amp; OPTIMISM</a:t>
            </a:r>
            <a:endParaRPr/>
          </a:p>
        </p:txBody>
      </p:sp>
      <p:sp>
        <p:nvSpPr>
          <p:cNvPr id="411" name="Google Shape;411;p50"/>
          <p:cNvSpPr txBox="1">
            <a:spLocks noGrp="1"/>
          </p:cNvSpPr>
          <p:nvPr>
            <p:ph type="body" idx="1"/>
          </p:nvPr>
        </p:nvSpPr>
        <p:spPr>
          <a:xfrm>
            <a:off x="457200" y="1141409"/>
            <a:ext cx="8367221" cy="557418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Qualities that help promote psychological well-being are linked with many favorable health outcomes.</a:t>
            </a:r>
            <a:endParaRPr/>
          </a:p>
          <a:p>
            <a:pPr marL="0" lvl="0" indent="0" algn="l" rtl="0">
              <a:spcBef>
                <a:spcPts val="920"/>
              </a:spcBef>
              <a:spcAft>
                <a:spcPts val="0"/>
              </a:spcAft>
              <a:buClr>
                <a:srgbClr val="6CB255"/>
              </a:buClr>
              <a:buSzPts val="1600"/>
              <a:buNone/>
            </a:pPr>
            <a:r>
              <a:rPr lang="en-US" sz="1600" b="1"/>
              <a:t>Positive Affect </a:t>
            </a:r>
            <a:r>
              <a:rPr lang="en-US" sz="1600"/>
              <a:t>– pleasurable engagement with the environment, such as happiness, joy, enthusiasm, alertness, and excitement.</a:t>
            </a:r>
            <a:endParaRPr/>
          </a:p>
          <a:p>
            <a:pPr marL="0" lvl="0" indent="0" algn="l" rtl="0">
              <a:spcBef>
                <a:spcPts val="920"/>
              </a:spcBef>
              <a:spcAft>
                <a:spcPts val="0"/>
              </a:spcAft>
              <a:buClr>
                <a:srgbClr val="6CB255"/>
              </a:buClr>
              <a:buSzPts val="1600"/>
              <a:buNone/>
            </a:pPr>
            <a:r>
              <a:rPr lang="en-US" sz="1600"/>
              <a:t>Associated with:</a:t>
            </a:r>
            <a:endParaRPr/>
          </a:p>
          <a:p>
            <a:pPr marL="285750" lvl="0" indent="-285750" algn="l" rtl="0">
              <a:spcBef>
                <a:spcPts val="920"/>
              </a:spcBef>
              <a:spcAft>
                <a:spcPts val="0"/>
              </a:spcAft>
              <a:buSzPts val="1600"/>
              <a:buFont typeface="Arial"/>
              <a:buChar char="•"/>
            </a:pPr>
            <a:r>
              <a:rPr lang="en-US" sz="1600"/>
              <a:t>Greater social connectedness.</a:t>
            </a:r>
            <a:endParaRPr/>
          </a:p>
          <a:p>
            <a:pPr marL="285750" lvl="0" indent="-285750" algn="l" rtl="0">
              <a:spcBef>
                <a:spcPts val="920"/>
              </a:spcBef>
              <a:spcAft>
                <a:spcPts val="0"/>
              </a:spcAft>
              <a:buSzPts val="1600"/>
              <a:buFont typeface="Arial"/>
              <a:buChar char="•"/>
            </a:pPr>
            <a:r>
              <a:rPr lang="en-US" sz="1600"/>
              <a:t>Emotional and practical support.</a:t>
            </a:r>
            <a:endParaRPr/>
          </a:p>
          <a:p>
            <a:pPr marL="285750" lvl="0" indent="-285750" algn="l" rtl="0">
              <a:spcBef>
                <a:spcPts val="920"/>
              </a:spcBef>
              <a:spcAft>
                <a:spcPts val="0"/>
              </a:spcAft>
              <a:buSzPts val="1600"/>
              <a:buFont typeface="Arial"/>
              <a:buChar char="•"/>
            </a:pPr>
            <a:r>
              <a:rPr lang="en-US" sz="1600"/>
              <a:t>Adaptive coping efforts.</a:t>
            </a:r>
            <a:endParaRPr/>
          </a:p>
          <a:p>
            <a:pPr marL="285750" lvl="0" indent="-285750" algn="l" rtl="0">
              <a:spcBef>
                <a:spcPts val="920"/>
              </a:spcBef>
              <a:spcAft>
                <a:spcPts val="0"/>
              </a:spcAft>
              <a:buSzPts val="1600"/>
              <a:buFont typeface="Arial"/>
              <a:buChar char="•"/>
            </a:pPr>
            <a:r>
              <a:rPr lang="en-US" sz="1600"/>
              <a:t>Lower depression</a:t>
            </a:r>
            <a:endParaRPr/>
          </a:p>
          <a:p>
            <a:pPr marL="285750" lvl="0" indent="-285750" algn="l" rtl="0">
              <a:spcBef>
                <a:spcPts val="920"/>
              </a:spcBef>
              <a:spcAft>
                <a:spcPts val="0"/>
              </a:spcAft>
              <a:buSzPts val="1600"/>
              <a:buFont typeface="Arial"/>
              <a:buChar char="•"/>
            </a:pPr>
            <a:r>
              <a:rPr lang="en-US" sz="1600"/>
              <a:t>Longevity and favorable physiological functioning.</a:t>
            </a:r>
            <a:endParaRPr/>
          </a:p>
          <a:p>
            <a:pPr marL="0" lvl="0" indent="0" algn="l" rtl="0">
              <a:spcBef>
                <a:spcPts val="920"/>
              </a:spcBef>
              <a:spcAft>
                <a:spcPts val="0"/>
              </a:spcAft>
              <a:buClr>
                <a:srgbClr val="6CB255"/>
              </a:buClr>
              <a:buSzPts val="1600"/>
              <a:buNone/>
            </a:pPr>
            <a:r>
              <a:rPr lang="en-US" sz="1600" b="1"/>
              <a:t>Optimism</a:t>
            </a:r>
            <a:r>
              <a:rPr lang="en-US" sz="1600"/>
              <a:t> – the general tendency to look on the bright side of things.</a:t>
            </a:r>
            <a:endParaRPr/>
          </a:p>
          <a:p>
            <a:pPr marL="285750" lvl="0" indent="-285750" algn="l" rtl="0">
              <a:spcBef>
                <a:spcPts val="920"/>
              </a:spcBef>
              <a:spcAft>
                <a:spcPts val="0"/>
              </a:spcAft>
              <a:buSzPts val="1600"/>
              <a:buFont typeface="Arial"/>
              <a:buChar char="•"/>
            </a:pPr>
            <a:r>
              <a:rPr lang="en-US" sz="1600"/>
              <a:t>Tendency to expect that good things will happen.</a:t>
            </a:r>
            <a:endParaRPr/>
          </a:p>
          <a:p>
            <a:pPr marL="285750" lvl="0" indent="-285750" algn="l" rtl="0">
              <a:spcBef>
                <a:spcPts val="920"/>
              </a:spcBef>
              <a:spcAft>
                <a:spcPts val="0"/>
              </a:spcAft>
              <a:buSzPts val="1600"/>
              <a:buFont typeface="Arial"/>
              <a:buChar char="•"/>
            </a:pPr>
            <a:r>
              <a:rPr lang="en-US" sz="1600"/>
              <a:t>Tendency to view life’s stressors and difficulties as temporary and external to oneself.</a:t>
            </a:r>
            <a:endParaRPr/>
          </a:p>
          <a:p>
            <a:pPr marL="285750" lvl="0" indent="-285750" algn="l" rtl="0">
              <a:spcBef>
                <a:spcPts val="920"/>
              </a:spcBef>
              <a:spcAft>
                <a:spcPts val="0"/>
              </a:spcAft>
              <a:buSzPts val="1600"/>
              <a:buFont typeface="Arial"/>
              <a:buChar char="•"/>
            </a:pPr>
            <a:r>
              <a:rPr lang="en-US" sz="1600"/>
              <a:t>Significant predictor of positive health outcomes.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FLOW</a:t>
            </a:r>
            <a:endParaRPr/>
          </a:p>
        </p:txBody>
      </p:sp>
      <p:sp>
        <p:nvSpPr>
          <p:cNvPr id="418" name="Google Shape;418;p51"/>
          <p:cNvSpPr txBox="1">
            <a:spLocks noGrp="1"/>
          </p:cNvSpPr>
          <p:nvPr>
            <p:ph type="body" idx="1"/>
          </p:nvPr>
        </p:nvSpPr>
        <p:spPr>
          <a:xfrm>
            <a:off x="457200" y="1111430"/>
            <a:ext cx="8367221" cy="167463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b="1" dirty="0"/>
              <a:t>Flow </a:t>
            </a:r>
            <a:r>
              <a:rPr lang="en-US" sz="1600" dirty="0"/>
              <a:t>– a particular experience that is so engaging and engrossing that is becomes worth doing for its own sake.</a:t>
            </a:r>
            <a:endParaRPr dirty="0"/>
          </a:p>
          <a:p>
            <a:pPr marL="285750" lvl="0" indent="-285750" algn="l" rtl="0">
              <a:lnSpc>
                <a:spcPct val="90000"/>
              </a:lnSpc>
              <a:spcBef>
                <a:spcPts val="920"/>
              </a:spcBef>
              <a:spcAft>
                <a:spcPts val="0"/>
              </a:spcAft>
              <a:buSzPts val="1600"/>
              <a:buFont typeface="Arial"/>
              <a:buChar char="•"/>
            </a:pPr>
            <a:r>
              <a:rPr lang="en-US" sz="1600" dirty="0"/>
              <a:t>Feeling of losing oneself in an activity.</a:t>
            </a:r>
            <a:endParaRPr dirty="0"/>
          </a:p>
          <a:p>
            <a:pPr marL="285750" lvl="0" indent="-285750" algn="l" rtl="0">
              <a:lnSpc>
                <a:spcPct val="90000"/>
              </a:lnSpc>
              <a:spcBef>
                <a:spcPts val="920"/>
              </a:spcBef>
              <a:spcAft>
                <a:spcPts val="0"/>
              </a:spcAft>
              <a:buSzPts val="1600"/>
              <a:buFont typeface="Arial"/>
              <a:buChar char="•"/>
            </a:pPr>
            <a:r>
              <a:rPr lang="en-US" sz="1600" dirty="0"/>
              <a:t>State of effortless concentration and focus.</a:t>
            </a:r>
            <a:endParaRPr dirty="0"/>
          </a:p>
          <a:p>
            <a:pPr marL="285750" lvl="0" indent="-285750" algn="l" rtl="0">
              <a:lnSpc>
                <a:spcPct val="90000"/>
              </a:lnSpc>
              <a:spcBef>
                <a:spcPts val="920"/>
              </a:spcBef>
              <a:spcAft>
                <a:spcPts val="0"/>
              </a:spcAft>
              <a:buSzPts val="1600"/>
              <a:buFont typeface="Arial"/>
              <a:buChar char="•"/>
            </a:pPr>
            <a:r>
              <a:rPr lang="en-US" sz="1600" dirty="0"/>
              <a:t>Feels like time passes more quickly than usual.</a:t>
            </a:r>
            <a:endParaRPr dirty="0"/>
          </a:p>
        </p:txBody>
      </p:sp>
      <p:sp>
        <p:nvSpPr>
          <p:cNvPr id="421" name="Google Shape;421;p51"/>
          <p:cNvSpPr txBox="1"/>
          <p:nvPr/>
        </p:nvSpPr>
        <p:spPr>
          <a:xfrm>
            <a:off x="457200" y="2786063"/>
            <a:ext cx="7615238" cy="2446824"/>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Usually related to creative endeavors and leisure activities.</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Experienced by people who like their job or students who love studying.</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Typically occurs when people engage in challenging activities that require skills and knowledge they know they possess.</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Thought to play a key role in happiness.</a:t>
            </a:r>
            <a:endParaRPr sz="1600" dirty="0">
              <a:solidFill>
                <a:schemeClr val="dk1"/>
              </a:solidFill>
              <a:latin typeface="Arial"/>
              <a:ea typeface="Arial"/>
              <a:cs typeface="Arial"/>
              <a:sym typeface="Arial"/>
            </a:endParaRPr>
          </a:p>
        </p:txBody>
      </p:sp>
      <p:sp>
        <p:nvSpPr>
          <p:cNvPr id="5" name="Footer Placeholder 1">
            <a:extLst>
              <a:ext uri="{FF2B5EF4-FFF2-40B4-BE49-F238E27FC236}">
                <a16:creationId xmlns:a16="http://schemas.microsoft.com/office/drawing/2014/main" id="{E9750806-58E8-6248-8F43-87C09FD6C6E4}"/>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4253</Words>
  <Application>Microsoft Macintosh PowerPoint</Application>
  <PresentationFormat>On-screen Show (4:3)</PresentationFormat>
  <Paragraphs>349</Paragraphs>
  <Slides>46</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Arial Black</vt:lpstr>
      <vt:lpstr>Calibri</vt:lpstr>
      <vt:lpstr>Noto Sans Symbols</vt:lpstr>
      <vt:lpstr>Essential</vt:lpstr>
      <vt:lpstr>PowerPoint Presentation</vt:lpstr>
      <vt:lpstr>STRESS</vt:lpstr>
      <vt:lpstr>WHAT IS STRESS?</vt:lpstr>
      <vt:lpstr>COGNITIVE APPRAISALS</vt:lpstr>
      <vt:lpstr>COGNITIVE APPRAISALS</vt:lpstr>
      <vt:lpstr>GOOD STRESS?</vt:lpstr>
      <vt:lpstr>THE PREVALENCE OF STRESS</vt:lpstr>
      <vt:lpstr>HEALTH PSYCHOLOGY</vt:lpstr>
      <vt:lpstr>STRESS AMONG DEMOGRAPHIC GROUPS</vt:lpstr>
      <vt:lpstr>STRESS AMONG DEMOGRAPHIC GROUPS</vt:lpstr>
      <vt:lpstr>EARLY CONTRIBUTIONS TO THE STUDY  OF STRESS</vt:lpstr>
      <vt:lpstr>FIGHT OR FLIGHT RESPONSE</vt:lpstr>
      <vt:lpstr>GENERAL ADAPTATION SYNDROME HANS SELYE</vt:lpstr>
      <vt:lpstr>GENERAL ADAPTATION SYNDROME</vt:lpstr>
      <vt:lpstr>THE PHYSIOLOGICAL BASIS OF STRESS</vt:lpstr>
      <vt:lpstr>PowerPoint Presentation</vt:lpstr>
      <vt:lpstr>STRESSORS</vt:lpstr>
      <vt:lpstr>LIFE CHANGES</vt:lpstr>
      <vt:lpstr>HASSLES</vt:lpstr>
      <vt:lpstr>OTHER STRESSORS</vt:lpstr>
      <vt:lpstr>PowerPoint Presentation</vt:lpstr>
      <vt:lpstr>PSYCHOPHYSIOLOGICAL DISORDERS</vt:lpstr>
      <vt:lpstr>STRESS &amp; THE IMMUNE SYSTEM</vt:lpstr>
      <vt:lpstr>STUDY ON STRESS &amp; IMMUNE FUNCTION COHEN (1998)</vt:lpstr>
      <vt:lpstr>STRESS &amp; AGING</vt:lpstr>
      <vt:lpstr>CARDIOVASCULAR DISORDERS</vt:lpstr>
      <vt:lpstr>HEART ATTACK SYMPTOMS</vt:lpstr>
      <vt:lpstr>TYPE A &amp; B PERSONALITIES</vt:lpstr>
      <vt:lpstr>TRANSACTIONAL MODEL OF HOSTILITY FOR PREDICTING SOCIAL INTERACTIONS</vt:lpstr>
      <vt:lpstr>DEPRESSION &amp; THE HEART</vt:lpstr>
      <vt:lpstr>ASTHMA</vt:lpstr>
      <vt:lpstr>ASTHMA</vt:lpstr>
      <vt:lpstr>COPING STYLES</vt:lpstr>
      <vt:lpstr>CONTROL &amp; STRESS</vt:lpstr>
      <vt:lpstr>LEARNED HELPLESSNESS MARTIN SELIGMAN (1967)</vt:lpstr>
      <vt:lpstr>SOCIAL SUPPORT</vt:lpstr>
      <vt:lpstr>STRESS REDUCTION TECHNIQUES</vt:lpstr>
      <vt:lpstr>PowerPoint Presentation</vt:lpstr>
      <vt:lpstr>ELEMENTS OF HAPPINESS</vt:lpstr>
      <vt:lpstr>HOW HAPPY ARE PEOPLE IN GENERAL?</vt:lpstr>
      <vt:lpstr>FACTORS CONNECTED TO HAPPINESS</vt:lpstr>
      <vt:lpstr>LIFE EVENTS &amp; HAPPINESS</vt:lpstr>
      <vt:lpstr>LIFE EVENTS &amp; HAPPINESS</vt:lpstr>
      <vt:lpstr>POSITIVE PSYCHOLOGY</vt:lpstr>
      <vt:lpstr>POSITIVE EFFECT &amp; OPTIMISM</vt:lpstr>
      <vt:lpstr>FLOW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10</cp:revision>
  <dcterms:modified xsi:type="dcterms:W3CDTF">2020-07-20T15:54:07Z</dcterms:modified>
</cp:coreProperties>
</file>