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54"/>
  </p:notesMasterIdLst>
  <p:sldIdLst>
    <p:sldId id="256" r:id="rId2"/>
    <p:sldId id="258" r:id="rId3"/>
    <p:sldId id="259" r:id="rId4"/>
    <p:sldId id="260" r:id="rId5"/>
    <p:sldId id="262" r:id="rId6"/>
    <p:sldId id="263" r:id="rId7"/>
    <p:sldId id="264" r:id="rId8"/>
    <p:sldId id="265" r:id="rId9"/>
    <p:sldId id="267" r:id="rId10"/>
    <p:sldId id="268" r:id="rId11"/>
    <p:sldId id="269" r:id="rId12"/>
    <p:sldId id="270" r:id="rId13"/>
    <p:sldId id="272" r:id="rId14"/>
    <p:sldId id="273" r:id="rId15"/>
    <p:sldId id="274" r:id="rId16"/>
    <p:sldId id="275" r:id="rId17"/>
    <p:sldId id="276" r:id="rId18"/>
    <p:sldId id="277" r:id="rId19"/>
    <p:sldId id="278" r:id="rId20"/>
    <p:sldId id="279" r:id="rId21"/>
    <p:sldId id="281" r:id="rId22"/>
    <p:sldId id="282" r:id="rId23"/>
    <p:sldId id="283" r:id="rId24"/>
    <p:sldId id="284" r:id="rId25"/>
    <p:sldId id="285" r:id="rId26"/>
    <p:sldId id="286" r:id="rId27"/>
    <p:sldId id="288" r:id="rId28"/>
    <p:sldId id="289" r:id="rId29"/>
    <p:sldId id="290"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5" r:id="rId43"/>
    <p:sldId id="306" r:id="rId44"/>
    <p:sldId id="308" r:id="rId45"/>
    <p:sldId id="310" r:id="rId46"/>
    <p:sldId id="311" r:id="rId47"/>
    <p:sldId id="312" r:id="rId48"/>
    <p:sldId id="313" r:id="rId49"/>
    <p:sldId id="315" r:id="rId50"/>
    <p:sldId id="316" r:id="rId51"/>
    <p:sldId id="317" r:id="rId52"/>
    <p:sldId id="318" r:id="rId5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snapToGrid="0">
      <p:cViewPr varScale="1">
        <p:scale>
          <a:sx n="106" d="100"/>
          <a:sy n="106" d="100"/>
        </p:scale>
        <p:origin x="180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15864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5225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323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9787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5218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739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195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730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180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3981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1165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4972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439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3613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1943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6269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6191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4498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759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4154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637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7131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4848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3329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088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54910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3370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499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3710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7164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1091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6762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60174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771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0082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90641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2712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4885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67540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0722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390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67320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8782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41027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53627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989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2278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22948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8440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6767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3" name="Google Shape;493;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57548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0882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500"/>
              <a:buFont typeface="Arial Black"/>
              <a:buNone/>
            </a:pPr>
            <a:r>
              <a:rPr lang="en-US" sz="3500" b="0" i="0" u="none" strike="noStrike" cap="none">
                <a:solidFill>
                  <a:srgbClr val="6CB255"/>
                </a:solidFill>
                <a:latin typeface="Arial Black"/>
                <a:ea typeface="Arial Black"/>
                <a:cs typeface="Arial Black"/>
                <a:sym typeface="Arial Black"/>
              </a:rPr>
              <a:t>COLLEGE PHYSICS</a:t>
            </a:r>
            <a:endParaRPr/>
          </a:p>
          <a:p>
            <a:pPr marL="0" marR="0" lvl="0" indent="0" algn="ctr" rtl="0">
              <a:spcBef>
                <a:spcPts val="0"/>
              </a:spcBef>
              <a:spcAft>
                <a:spcPts val="0"/>
              </a:spcAft>
              <a:buClr>
                <a:srgbClr val="6CB255"/>
              </a:buClr>
              <a:buSzPts val="1800"/>
              <a:buFont typeface="Arial Black"/>
              <a:buNone/>
            </a:pPr>
            <a:endParaRPr sz="1800" b="0" i="0" u="none" strike="noStrike" cap="none">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a:solidFill>
                  <a:srgbClr val="212F62"/>
                </a:solidFill>
                <a:latin typeface="Arial"/>
                <a:ea typeface="Arial"/>
                <a:cs typeface="Arial"/>
                <a:sym typeface="Arial"/>
              </a:rPr>
              <a:t>Chapter # Chapter Title</a:t>
            </a:r>
            <a:endParaRPr/>
          </a:p>
          <a:p>
            <a:pPr marL="0" marR="0" lvl="0" indent="0" algn="ctr" rtl="0">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PowerPoint Image Slideshow</a:t>
            </a:r>
            <a:endParaRPr sz="1600" b="0" i="0" u="none" strike="noStrike" cap="none">
              <a:solidFill>
                <a:schemeClr val="dk1"/>
              </a:solidFill>
              <a:latin typeface="Arial"/>
              <a:ea typeface="Arial"/>
              <a:cs typeface="Arial"/>
              <a:sym typeface="Arial"/>
            </a:endParaRPr>
          </a:p>
        </p:txBody>
      </p:sp>
      <p:pic>
        <p:nvPicPr>
          <p:cNvPr id="19" name="Google Shape;19;p2" descr="medium_covers_Page_2.png"/>
          <p:cNvPicPr preferRelativeResize="0"/>
          <p:nvPr/>
        </p:nvPicPr>
        <p:blipFill rotWithShape="1">
          <a:blip r:embed="rId2">
            <a:alphaModFix/>
          </a:blip>
          <a:srcRect/>
          <a:stretch/>
        </p:blipFill>
        <p:spPr>
          <a:xfrm>
            <a:off x="3562758" y="2517424"/>
            <a:ext cx="2010682" cy="2603836"/>
          </a:xfrm>
          <a:prstGeom prst="rect">
            <a:avLst/>
          </a:prstGeom>
          <a:noFill/>
          <a:ln>
            <a:noFill/>
          </a:ln>
          <a:effectLst>
            <a:reflection stA="52000" endA="300" endPos="35000" sy="-100000" algn="bl" rotWithShape="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15 PSYCHOLOGICAL DISORDERS</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pic>
        <p:nvPicPr>
          <p:cNvPr id="3" name="Picture 2" descr="Psychology second ed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0" y="2630486"/>
            <a:ext cx="3050170" cy="3298825"/>
          </a:xfrm>
          <a:prstGeom prst="rect">
            <a:avLst/>
          </a:prstGeom>
        </p:spPr>
      </p:pic>
      <p:pic>
        <p:nvPicPr>
          <p:cNvPr id="2" name="Picture 1" descr="The OpenStax Log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457200" y="241326"/>
            <a:ext cx="8062912" cy="82371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DEFINITION OF A PSYCHOLOGICAL </a:t>
            </a:r>
            <a:br>
              <a:rPr lang="en-US"/>
            </a:br>
            <a:r>
              <a:rPr lang="en-US"/>
              <a:t>DISORDER</a:t>
            </a:r>
            <a:endParaRPr/>
          </a:p>
        </p:txBody>
      </p:sp>
      <p:pic>
        <p:nvPicPr>
          <p:cNvPr id="59" name="Google Shape;59;p8" descr="Photograph A shows Isla Fischer. Photograph B shows Prince Harry. Photograph C shows Marcia Cross."/>
          <p:cNvPicPr preferRelativeResize="0">
            <a:picLocks noGrp="1"/>
          </p:cNvPicPr>
          <p:nvPr>
            <p:ph type="pic" idx="2"/>
          </p:nvPr>
        </p:nvPicPr>
        <p:blipFill rotWithShape="1">
          <a:blip r:embed="rId3">
            <a:alphaModFix/>
          </a:blip>
          <a:srcRect t="-4151" b="-4150"/>
          <a:stretch/>
        </p:blipFill>
        <p:spPr>
          <a:xfrm>
            <a:off x="1633928" y="3983999"/>
            <a:ext cx="5038645" cy="2187251"/>
          </a:xfrm>
          <a:prstGeom prst="rect">
            <a:avLst/>
          </a:prstGeom>
          <a:noFill/>
          <a:ln>
            <a:noFill/>
          </a:ln>
        </p:spPr>
      </p:pic>
      <p:sp>
        <p:nvSpPr>
          <p:cNvPr id="60" name="Google Shape;60;p8"/>
          <p:cNvSpPr txBox="1">
            <a:spLocks noGrp="1"/>
          </p:cNvSpPr>
          <p:nvPr>
            <p:ph type="body" idx="1"/>
          </p:nvPr>
        </p:nvSpPr>
        <p:spPr>
          <a:xfrm>
            <a:off x="457199" y="1184222"/>
            <a:ext cx="8367222" cy="291582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Psychopathology</a:t>
            </a:r>
            <a:r>
              <a:rPr lang="en-US" sz="1600"/>
              <a:t> – the study of psychological disorders, including their symptoms, etiology (causes), and treatment.</a:t>
            </a:r>
            <a:endParaRPr sz="1600" b="1"/>
          </a:p>
          <a:p>
            <a:pPr marL="0" lvl="0" indent="0" algn="l" rtl="0">
              <a:spcBef>
                <a:spcPts val="920"/>
              </a:spcBef>
              <a:spcAft>
                <a:spcPts val="0"/>
              </a:spcAft>
              <a:buClr>
                <a:srgbClr val="6CB255"/>
              </a:buClr>
              <a:buSzPts val="1600"/>
              <a:buNone/>
            </a:pPr>
            <a:r>
              <a:rPr lang="en-US" sz="1600" b="1"/>
              <a:t>Psychological disorder </a:t>
            </a:r>
            <a:r>
              <a:rPr lang="en-US" sz="1600"/>
              <a:t>– a condition characterized by abnormal thoughts, feelings, and behaviors.</a:t>
            </a:r>
            <a:endParaRPr/>
          </a:p>
          <a:p>
            <a:pPr marL="285750" lvl="0" indent="-285750" algn="l" rtl="0">
              <a:spcBef>
                <a:spcPts val="920"/>
              </a:spcBef>
              <a:spcAft>
                <a:spcPts val="0"/>
              </a:spcAft>
              <a:buSzPts val="1600"/>
              <a:buFont typeface="Arial"/>
              <a:buChar char="•"/>
            </a:pPr>
            <a:r>
              <a:rPr lang="en-US" sz="1600"/>
              <a:t>Behaviors, thoughts, and inner experiences that are atypical, dysfunctional, or dangerous are signs of psychological disorders.</a:t>
            </a:r>
            <a:endParaRPr/>
          </a:p>
          <a:p>
            <a:pPr marL="285750" lvl="0" indent="-285750" algn="l" rtl="0">
              <a:spcBef>
                <a:spcPts val="920"/>
              </a:spcBef>
              <a:spcAft>
                <a:spcPts val="0"/>
              </a:spcAft>
              <a:buSzPts val="1600"/>
              <a:buFont typeface="Arial"/>
              <a:buChar char="•"/>
            </a:pPr>
            <a:r>
              <a:rPr lang="en-US" sz="1600"/>
              <a:t>However, there is no single definition of psychological abnormality or normality.</a:t>
            </a:r>
            <a:endParaRPr sz="1600"/>
          </a:p>
          <a:p>
            <a:pPr marL="0" lvl="0" indent="0" algn="l" rtl="0">
              <a:spcBef>
                <a:spcPts val="920"/>
              </a:spcBef>
              <a:spcAft>
                <a:spcPts val="0"/>
              </a:spcAft>
              <a:buClr>
                <a:srgbClr val="6CB255"/>
              </a:buClr>
              <a:buSzPts val="1600"/>
              <a:buNone/>
            </a:pPr>
            <a:r>
              <a:rPr lang="en-US" sz="1600"/>
              <a:t>Just because something is atypical, does not mean it is disordered. Red hair is considered unusual, but not abnormal. </a:t>
            </a:r>
            <a:endParaRPr/>
          </a:p>
        </p:txBody>
      </p:sp>
      <p:sp>
        <p:nvSpPr>
          <p:cNvPr id="62" name="Google Shape;62;p8"/>
          <p:cNvSpPr txBox="1"/>
          <p:nvPr/>
        </p:nvSpPr>
        <p:spPr>
          <a:xfrm>
            <a:off x="457199" y="6055198"/>
            <a:ext cx="8367222" cy="707886"/>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AutoNum type="alphaLcParenBoth"/>
            </a:pPr>
            <a:r>
              <a:rPr lang="en-US" sz="1400" b="0" i="0" u="none" strike="noStrike" cap="none" dirty="0">
                <a:solidFill>
                  <a:schemeClr val="dk1"/>
                </a:solidFill>
                <a:latin typeface="Arial"/>
                <a:ea typeface="Arial"/>
                <a:cs typeface="Arial"/>
                <a:sym typeface="Arial"/>
              </a:rPr>
              <a:t>Isla Fischer, </a:t>
            </a:r>
            <a:r>
              <a:rPr lang="en-US" sz="1400" b="0" i="0" u="none" strike="noStrike" cap="none" dirty="0">
                <a:solidFill>
                  <a:srgbClr val="72A510"/>
                </a:solidFill>
                <a:latin typeface="Arial"/>
                <a:ea typeface="Arial"/>
                <a:cs typeface="Arial"/>
                <a:sym typeface="Arial"/>
              </a:rPr>
              <a:t>(b) </a:t>
            </a:r>
            <a:r>
              <a:rPr lang="en-US" sz="1400" b="0" i="0" u="none" strike="noStrike" cap="none" dirty="0">
                <a:solidFill>
                  <a:schemeClr val="dk1"/>
                </a:solidFill>
                <a:latin typeface="Arial"/>
                <a:ea typeface="Arial"/>
                <a:cs typeface="Arial"/>
                <a:sym typeface="Arial"/>
              </a:rPr>
              <a:t>Prince Harry, and </a:t>
            </a:r>
            <a:r>
              <a:rPr lang="en-US" sz="1400" b="0" i="0" u="none" strike="noStrike" cap="none" dirty="0">
                <a:solidFill>
                  <a:srgbClr val="72A510"/>
                </a:solidFill>
                <a:latin typeface="Arial"/>
                <a:ea typeface="Arial"/>
                <a:cs typeface="Arial"/>
                <a:sym typeface="Arial"/>
              </a:rPr>
              <a:t>(c) </a:t>
            </a:r>
            <a:r>
              <a:rPr lang="en-US" sz="1400" b="0" i="0" u="none" strike="noStrike" cap="none" dirty="0">
                <a:solidFill>
                  <a:schemeClr val="dk1"/>
                </a:solidFill>
                <a:latin typeface="Arial"/>
                <a:ea typeface="Arial"/>
                <a:cs typeface="Arial"/>
                <a:sym typeface="Arial"/>
              </a:rPr>
              <a:t>Marcia Cross are three natural redheads.</a:t>
            </a:r>
            <a:endParaRPr sz="1400" dirty="0">
              <a:solidFill>
                <a:schemeClr val="dk1"/>
              </a:solidFill>
              <a:latin typeface="Arial"/>
              <a:ea typeface="Arial"/>
              <a:cs typeface="Arial"/>
              <a:sym typeface="Arial"/>
            </a:endParaRPr>
          </a:p>
          <a:p>
            <a:pPr marL="342900" marR="0" lvl="0" indent="-342900" algn="l" rtl="0">
              <a:spcBef>
                <a:spcPts val="0"/>
              </a:spcBef>
              <a:spcAft>
                <a:spcPts val="0"/>
              </a:spcAft>
              <a:buAutoNum type="alphaLcParenBoth"/>
            </a:pPr>
            <a:r>
              <a:rPr lang="en-US" sz="1300" dirty="0">
                <a:solidFill>
                  <a:schemeClr val="dk1"/>
                </a:solidFill>
                <a:latin typeface="Arial"/>
                <a:ea typeface="Arial"/>
                <a:cs typeface="Arial"/>
                <a:sym typeface="Arial"/>
              </a:rPr>
              <a:t>(credit a: modification of work by Richard Goldschmidt; credit b: modification of work by Glyn Lowe; credit c: modification of work by Kirk Weaver)</a:t>
            </a:r>
            <a:endParaRPr sz="1300"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457200" y="241326"/>
            <a:ext cx="8062912" cy="90013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DEFINITION OF A PSYCHOLOGICAL </a:t>
            </a:r>
            <a:br>
              <a:rPr lang="en-US"/>
            </a:br>
            <a:r>
              <a:rPr lang="en-US"/>
              <a:t>DISORDER</a:t>
            </a:r>
            <a:endParaRPr/>
          </a:p>
        </p:txBody>
      </p:sp>
      <p:sp>
        <p:nvSpPr>
          <p:cNvPr id="68" name="Google Shape;68;p9"/>
          <p:cNvSpPr txBox="1">
            <a:spLocks noGrp="1"/>
          </p:cNvSpPr>
          <p:nvPr>
            <p:ph type="body" idx="1"/>
          </p:nvPr>
        </p:nvSpPr>
        <p:spPr>
          <a:xfrm>
            <a:off x="457199" y="1297858"/>
            <a:ext cx="8367222" cy="52678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Cultural Expectations</a:t>
            </a:r>
            <a:endParaRPr/>
          </a:p>
          <a:p>
            <a:pPr marL="0" lvl="0" indent="0" algn="l" rtl="0">
              <a:spcBef>
                <a:spcPts val="920"/>
              </a:spcBef>
              <a:spcAft>
                <a:spcPts val="0"/>
              </a:spcAft>
              <a:buClr>
                <a:srgbClr val="6CB255"/>
              </a:buClr>
              <a:buSzPts val="1600"/>
              <a:buNone/>
            </a:pPr>
            <a:r>
              <a:rPr lang="en-US" sz="1600"/>
              <a:t>Violating cultural expectations is not enough by itself to identify a psychological disorder.</a:t>
            </a:r>
            <a:endParaRPr/>
          </a:p>
          <a:p>
            <a:pPr marL="0" lvl="0" indent="0" algn="l" rtl="0">
              <a:spcBef>
                <a:spcPts val="920"/>
              </a:spcBef>
              <a:spcAft>
                <a:spcPts val="0"/>
              </a:spcAft>
              <a:buClr>
                <a:srgbClr val="6CB255"/>
              </a:buClr>
              <a:buSzPts val="1600"/>
              <a:buNone/>
            </a:pPr>
            <a:r>
              <a:rPr lang="en-US" sz="1600"/>
              <a:t>Social norms vary between cultures - what is considered appropriate in one culture may be viewed differently in another.</a:t>
            </a:r>
            <a:endParaRPr/>
          </a:p>
          <a:p>
            <a:pPr marL="285750" lvl="0" indent="-285750" algn="l" rtl="0">
              <a:spcBef>
                <a:spcPts val="920"/>
              </a:spcBef>
              <a:spcAft>
                <a:spcPts val="0"/>
              </a:spcAft>
              <a:buSzPts val="1600"/>
              <a:buFont typeface="Arial"/>
              <a:buChar char="•"/>
            </a:pPr>
            <a:r>
              <a:rPr lang="en-US" sz="1600"/>
              <a:t>Hallucinations is a violation of cultural expectations in Western Societies. People who report hallucinations are likely to be labeled with a psychological disorder.</a:t>
            </a:r>
            <a:endParaRPr/>
          </a:p>
          <a:p>
            <a:pPr marL="285750" lvl="0" indent="-285750" algn="l" rtl="0">
              <a:spcBef>
                <a:spcPts val="920"/>
              </a:spcBef>
              <a:spcAft>
                <a:spcPts val="0"/>
              </a:spcAft>
              <a:buSzPts val="1600"/>
              <a:buFont typeface="Arial"/>
              <a:buChar char="•"/>
            </a:pPr>
            <a:r>
              <a:rPr lang="en-US" sz="1600"/>
              <a:t>However, in some other cultures, certain types of hallucinations are highly valued.</a:t>
            </a:r>
            <a:endParaRPr/>
          </a:p>
          <a:p>
            <a:pPr marL="0" lvl="0" indent="0" algn="l" rtl="0">
              <a:spcBef>
                <a:spcPts val="920"/>
              </a:spcBef>
              <a:spcAft>
                <a:spcPts val="0"/>
              </a:spcAft>
              <a:buClr>
                <a:srgbClr val="6CB255"/>
              </a:buClr>
              <a:buSzPts val="1600"/>
              <a:buNone/>
            </a:pPr>
            <a:r>
              <a:rPr lang="en-US" sz="1600" b="1" u="sng">
                <a:solidFill>
                  <a:srgbClr val="6CB255"/>
                </a:solidFill>
              </a:rPr>
              <a:t>Harmful Dysfunction</a:t>
            </a:r>
            <a:endParaRPr/>
          </a:p>
          <a:p>
            <a:pPr marL="0" lvl="0" indent="0" algn="l" rtl="0">
              <a:spcBef>
                <a:spcPts val="920"/>
              </a:spcBef>
              <a:spcAft>
                <a:spcPts val="0"/>
              </a:spcAft>
              <a:buClr>
                <a:srgbClr val="6CB255"/>
              </a:buClr>
              <a:buSzPts val="1600"/>
              <a:buNone/>
            </a:pPr>
            <a:r>
              <a:rPr lang="en-US" sz="1600" b="1"/>
              <a:t>Wakefield (1992):</a:t>
            </a:r>
            <a:endParaRPr sz="1600"/>
          </a:p>
          <a:p>
            <a:pPr marL="0" lvl="0" indent="0" algn="l" rtl="0">
              <a:spcBef>
                <a:spcPts val="920"/>
              </a:spcBef>
              <a:spcAft>
                <a:spcPts val="0"/>
              </a:spcAft>
              <a:buClr>
                <a:srgbClr val="6CB255"/>
              </a:buClr>
              <a:buSzPts val="1600"/>
              <a:buNone/>
            </a:pPr>
            <a:r>
              <a:rPr lang="en-US" sz="1600"/>
              <a:t>Proposed a more influential concept in which he defines psychological disorders as a </a:t>
            </a:r>
            <a:r>
              <a:rPr lang="en-US" sz="1600" u="sng"/>
              <a:t>harmful dysfunction</a:t>
            </a:r>
            <a:r>
              <a:rPr lang="en-US" sz="1600"/>
              <a:t>.</a:t>
            </a:r>
            <a:endParaRPr/>
          </a:p>
          <a:p>
            <a:pPr marL="285750" lvl="0" indent="-285750" algn="l" rtl="0">
              <a:spcBef>
                <a:spcPts val="920"/>
              </a:spcBef>
              <a:spcAft>
                <a:spcPts val="0"/>
              </a:spcAft>
              <a:buSzPts val="1600"/>
              <a:buFont typeface="Arial"/>
              <a:buChar char="•"/>
            </a:pPr>
            <a:r>
              <a:rPr lang="en-US" sz="1600" u="sng"/>
              <a:t>Dysfunction</a:t>
            </a:r>
            <a:r>
              <a:rPr lang="en-US" sz="1600"/>
              <a:t> occurs when an internal mechanism (e.g., cognition, perception, learning) breaks down and cannot perform its normal function.</a:t>
            </a:r>
            <a:endParaRPr/>
          </a:p>
          <a:p>
            <a:pPr marL="0" lvl="0" indent="0" algn="l" rtl="0">
              <a:spcBef>
                <a:spcPts val="920"/>
              </a:spcBef>
              <a:spcAft>
                <a:spcPts val="0"/>
              </a:spcAft>
              <a:buClr>
                <a:srgbClr val="6CB255"/>
              </a:buClr>
              <a:buSzPts val="1600"/>
              <a:buNone/>
            </a:pPr>
            <a:r>
              <a:rPr lang="en-US" sz="1600"/>
              <a:t>For a dysfunction to be be classed as a disorder, it must also be </a:t>
            </a:r>
            <a:r>
              <a:rPr lang="en-US" sz="1600" u="sng"/>
              <a:t>harmful</a:t>
            </a:r>
            <a:r>
              <a:rPr lang="en-US" sz="1600"/>
              <a:t> – leads to negative consequences for the individual or for others, as judged by the standards of the individual’s culture.</a:t>
            </a:r>
            <a:endParaRPr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457200" y="241326"/>
            <a:ext cx="8062912" cy="97287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DEFINITION OF A PSYCHOLOGICAL </a:t>
            </a:r>
            <a:br>
              <a:rPr lang="en-US"/>
            </a:br>
            <a:r>
              <a:rPr lang="en-US"/>
              <a:t>DISORDER</a:t>
            </a:r>
            <a:endParaRPr/>
          </a:p>
        </p:txBody>
      </p:sp>
      <p:sp>
        <p:nvSpPr>
          <p:cNvPr id="75" name="Google Shape;75;p10"/>
          <p:cNvSpPr txBox="1">
            <a:spLocks noGrp="1"/>
          </p:cNvSpPr>
          <p:nvPr>
            <p:ph type="body" idx="1"/>
          </p:nvPr>
        </p:nvSpPr>
        <p:spPr>
          <a:xfrm>
            <a:off x="457200" y="1424064"/>
            <a:ext cx="8367221" cy="45047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American Psychological Association (APA) Definition</a:t>
            </a:r>
            <a:endParaRPr/>
          </a:p>
          <a:p>
            <a:pPr marL="0" lvl="0" indent="0" algn="l" rtl="0">
              <a:spcBef>
                <a:spcPts val="720"/>
              </a:spcBef>
              <a:spcAft>
                <a:spcPts val="0"/>
              </a:spcAft>
              <a:buSzPts val="1600"/>
              <a:buNone/>
            </a:pPr>
            <a:r>
              <a:rPr lang="en-US" sz="1600"/>
              <a:t>A psychological disorder is a condition that consists of the following:</a:t>
            </a:r>
            <a:endParaRPr/>
          </a:p>
          <a:p>
            <a:pPr marL="285750" lvl="0" indent="-285750" algn="l" rtl="0">
              <a:spcBef>
                <a:spcPts val="720"/>
              </a:spcBef>
              <a:spcAft>
                <a:spcPts val="0"/>
              </a:spcAft>
              <a:buSzPts val="1600"/>
              <a:buFont typeface="Arial"/>
              <a:buChar char="•"/>
            </a:pPr>
            <a:r>
              <a:rPr lang="en-US" sz="1600"/>
              <a:t>Significant disturbances in thoughts, feelings, and behaviors.</a:t>
            </a:r>
            <a:endParaRPr/>
          </a:p>
          <a:p>
            <a:pPr marL="1017270" lvl="1" indent="-285750" algn="l" rtl="0">
              <a:spcBef>
                <a:spcPts val="720"/>
              </a:spcBef>
              <a:spcAft>
                <a:spcPts val="0"/>
              </a:spcAft>
              <a:buSzPts val="1600"/>
              <a:buFont typeface="Arial"/>
              <a:buChar char="•"/>
            </a:pPr>
            <a:r>
              <a:rPr lang="en-US" sz="1600"/>
              <a:t>Outside of cultural norms.</a:t>
            </a:r>
            <a:endParaRPr sz="1600"/>
          </a:p>
          <a:p>
            <a:pPr marL="285750" lvl="0" indent="-285750" algn="l" rtl="0">
              <a:spcBef>
                <a:spcPts val="720"/>
              </a:spcBef>
              <a:spcAft>
                <a:spcPts val="0"/>
              </a:spcAft>
              <a:buSzPts val="1600"/>
              <a:buFont typeface="Arial"/>
              <a:buChar char="•"/>
            </a:pPr>
            <a:r>
              <a:rPr lang="en-US" sz="1600"/>
              <a:t>The disturbances reflect some kind of biological, psychological, or developmental dysfunction.</a:t>
            </a:r>
            <a:endParaRPr/>
          </a:p>
          <a:p>
            <a:pPr marL="285750" lvl="0" indent="-285750" algn="l" rtl="0">
              <a:spcBef>
                <a:spcPts val="720"/>
              </a:spcBef>
              <a:spcAft>
                <a:spcPts val="0"/>
              </a:spcAft>
              <a:buSzPts val="1600"/>
              <a:buFont typeface="Arial"/>
              <a:buChar char="•"/>
            </a:pPr>
            <a:r>
              <a:rPr lang="en-US" sz="1600"/>
              <a:t>The disturbances lead to significant distress or disability in one’s life.</a:t>
            </a:r>
            <a:endParaRPr/>
          </a:p>
          <a:p>
            <a:pPr marL="1017270" lvl="1" indent="-285750" algn="l" rtl="0">
              <a:spcBef>
                <a:spcPts val="720"/>
              </a:spcBef>
              <a:spcAft>
                <a:spcPts val="0"/>
              </a:spcAft>
              <a:buSzPts val="1600"/>
              <a:buFont typeface="Arial"/>
              <a:buChar char="•"/>
            </a:pPr>
            <a:r>
              <a:rPr lang="en-US" sz="1600"/>
              <a:t>E.g. difficulty performing appropriate and expected roles.</a:t>
            </a:r>
            <a:endParaRPr sz="1600"/>
          </a:p>
          <a:p>
            <a:pPr marL="285750" lvl="0" indent="-184150" algn="l" rtl="0">
              <a:spcBef>
                <a:spcPts val="720"/>
              </a:spcBef>
              <a:spcAft>
                <a:spcPts val="0"/>
              </a:spcAft>
              <a:buSzPts val="1600"/>
              <a:buFont typeface="Arial"/>
              <a:buNone/>
            </a:pPr>
            <a:endParaRPr sz="1600"/>
          </a:p>
          <a:p>
            <a:pPr marL="0" lvl="0" indent="0" algn="l" rtl="0">
              <a:spcBef>
                <a:spcPts val="720"/>
              </a:spcBef>
              <a:spcAft>
                <a:spcPts val="0"/>
              </a:spcAft>
              <a:buSzPts val="1600"/>
              <a:buNone/>
            </a:pPr>
            <a:r>
              <a:rPr lang="en-US" sz="1600"/>
              <a:t>Despite the many existing definitions, there is no universal agreement on where the boundary between disordered and not disordered is.</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6"/>
        <p:cNvGrpSpPr/>
        <p:nvPr/>
      </p:nvGrpSpPr>
      <p:grpSpPr>
        <a:xfrm>
          <a:off x="0" y="0"/>
          <a:ext cx="0" cy="0"/>
          <a:chOff x="0" y="0"/>
          <a:chExt cx="0" cy="0"/>
        </a:xfrm>
      </p:grpSpPr>
      <p:sp>
        <p:nvSpPr>
          <p:cNvPr id="87" name="Google Shape;87;p12"/>
          <p:cNvSpPr txBox="1">
            <a:spLocks noGrp="1"/>
          </p:cNvSpPr>
          <p:nvPr>
            <p:ph type="title"/>
          </p:nvPr>
        </p:nvSpPr>
        <p:spPr>
          <a:xfrm>
            <a:off x="457200" y="241326"/>
            <a:ext cx="8062912" cy="88293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DIAGNOSTIC &amp; STATISTICAL MANUAL</a:t>
            </a:r>
            <a:br>
              <a:rPr lang="en-US"/>
            </a:br>
            <a:r>
              <a:rPr lang="en-US"/>
              <a:t>OF MENTAL DISORDERS (DSM)</a:t>
            </a:r>
            <a:endParaRPr/>
          </a:p>
        </p:txBody>
      </p:sp>
      <p:sp>
        <p:nvSpPr>
          <p:cNvPr id="88" name="Google Shape;88;p12"/>
          <p:cNvSpPr txBox="1">
            <a:spLocks noGrp="1"/>
          </p:cNvSpPr>
          <p:nvPr>
            <p:ph type="body" idx="1"/>
          </p:nvPr>
        </p:nvSpPr>
        <p:spPr>
          <a:xfrm>
            <a:off x="457199" y="1334124"/>
            <a:ext cx="8367221" cy="529152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Diagnosis</a:t>
            </a:r>
            <a:r>
              <a:rPr lang="en-US" sz="1600"/>
              <a:t> – appropriately identifying and labeling a set of defined symptoms</a:t>
            </a:r>
            <a:endParaRPr/>
          </a:p>
          <a:p>
            <a:pPr marL="285750" lvl="0" indent="-285750" algn="l" rtl="0">
              <a:spcBef>
                <a:spcPts val="920"/>
              </a:spcBef>
              <a:spcAft>
                <a:spcPts val="0"/>
              </a:spcAft>
              <a:buSzPts val="1600"/>
              <a:buFont typeface="Arial"/>
              <a:buChar char="•"/>
            </a:pPr>
            <a:r>
              <a:rPr lang="en-US" sz="1600"/>
              <a:t>Requires classification systems that organize psychological disorders systematically.</a:t>
            </a:r>
            <a:endParaRPr/>
          </a:p>
          <a:p>
            <a:pPr marL="0" lvl="0" indent="0" algn="l" rtl="0">
              <a:spcBef>
                <a:spcPts val="920"/>
              </a:spcBef>
              <a:spcAft>
                <a:spcPts val="0"/>
              </a:spcAft>
              <a:buClr>
                <a:srgbClr val="6CB255"/>
              </a:buClr>
              <a:buSzPts val="1600"/>
              <a:buNone/>
            </a:pPr>
            <a:r>
              <a:rPr lang="en-US" sz="1600" b="1" i="1"/>
              <a:t>Diagnostic and Statistical Manual of Mental Disorders:</a:t>
            </a:r>
            <a:endParaRPr sz="1600" b="1"/>
          </a:p>
          <a:p>
            <a:pPr marL="285750" lvl="0" indent="-285750" algn="l" rtl="0">
              <a:spcBef>
                <a:spcPts val="920"/>
              </a:spcBef>
              <a:spcAft>
                <a:spcPts val="0"/>
              </a:spcAft>
              <a:buSzPts val="1600"/>
              <a:buFont typeface="Arial"/>
              <a:buChar char="•"/>
            </a:pPr>
            <a:r>
              <a:rPr lang="en-US" sz="1600"/>
              <a:t>Published by the American Psychiatric Association.</a:t>
            </a:r>
            <a:endParaRPr/>
          </a:p>
          <a:p>
            <a:pPr marL="285750" lvl="0" indent="-285750" algn="l" rtl="0">
              <a:spcBef>
                <a:spcPts val="920"/>
              </a:spcBef>
              <a:spcAft>
                <a:spcPts val="0"/>
              </a:spcAft>
              <a:buSzPts val="1600"/>
              <a:buFont typeface="Arial"/>
              <a:buChar char="•"/>
            </a:pPr>
            <a:r>
              <a:rPr lang="en-US" sz="1600"/>
              <a:t>First published in 1952 and has since undergone numerous revisions.</a:t>
            </a:r>
            <a:endParaRPr/>
          </a:p>
          <a:p>
            <a:pPr marL="1017270" lvl="1" indent="-285750" algn="l" rtl="0">
              <a:spcBef>
                <a:spcPts val="920"/>
              </a:spcBef>
              <a:spcAft>
                <a:spcPts val="0"/>
              </a:spcAft>
              <a:buSzPts val="1600"/>
              <a:buFont typeface="Arial"/>
              <a:buChar char="•"/>
            </a:pPr>
            <a:r>
              <a:rPr lang="en-US" sz="1600"/>
              <a:t>The first two editions listed homosexuality as a disorder but was removed in 1973.</a:t>
            </a:r>
            <a:endParaRPr/>
          </a:p>
          <a:p>
            <a:pPr marL="285750" lvl="0" indent="-285750" algn="l" rtl="0">
              <a:spcBef>
                <a:spcPts val="320"/>
              </a:spcBef>
              <a:spcAft>
                <a:spcPts val="0"/>
              </a:spcAft>
              <a:buSzPts val="1600"/>
              <a:buFont typeface="Arial"/>
              <a:buChar char="•"/>
            </a:pPr>
            <a:r>
              <a:rPr lang="en-US" sz="1600"/>
              <a:t>DSM-5 is the classification system used by most mental health professionals.</a:t>
            </a:r>
            <a:endParaRPr/>
          </a:p>
          <a:p>
            <a:pPr marL="285750" lvl="0" indent="-285750" algn="l" rtl="0">
              <a:spcBef>
                <a:spcPts val="920"/>
              </a:spcBef>
              <a:spcAft>
                <a:spcPts val="0"/>
              </a:spcAft>
              <a:buSzPts val="1600"/>
              <a:buFont typeface="Arial"/>
              <a:buChar char="•"/>
            </a:pPr>
            <a:r>
              <a:rPr lang="en-US" sz="1600"/>
              <a:t>Categorizes and describes each disorder.</a:t>
            </a:r>
            <a:endParaRPr/>
          </a:p>
          <a:p>
            <a:pPr marL="1017270" lvl="1" indent="-285750" algn="l" rtl="0">
              <a:spcBef>
                <a:spcPts val="920"/>
              </a:spcBef>
              <a:spcAft>
                <a:spcPts val="0"/>
              </a:spcAft>
              <a:buSzPts val="1600"/>
              <a:buFont typeface="Arial"/>
              <a:buChar char="•"/>
            </a:pPr>
            <a:r>
              <a:rPr lang="en-US" sz="1600" b="1"/>
              <a:t>Diagnostic features </a:t>
            </a:r>
            <a:r>
              <a:rPr lang="en-US" sz="1600"/>
              <a:t>– overview of the disorder.</a:t>
            </a:r>
            <a:endParaRPr/>
          </a:p>
          <a:p>
            <a:pPr marL="1017270" lvl="1" indent="-285750" algn="l" rtl="0">
              <a:spcBef>
                <a:spcPts val="320"/>
              </a:spcBef>
              <a:spcAft>
                <a:spcPts val="0"/>
              </a:spcAft>
              <a:buSzPts val="1600"/>
              <a:buFont typeface="Arial"/>
              <a:buChar char="•"/>
            </a:pPr>
            <a:r>
              <a:rPr lang="en-US" sz="1600" b="1"/>
              <a:t>Diagnostic criteria </a:t>
            </a:r>
            <a:r>
              <a:rPr lang="en-US" sz="1600"/>
              <a:t>– specific symptoms required for diagnosis.</a:t>
            </a:r>
            <a:endParaRPr/>
          </a:p>
          <a:p>
            <a:pPr marL="1017270" lvl="1" indent="-285750" algn="l" rtl="0">
              <a:spcBef>
                <a:spcPts val="320"/>
              </a:spcBef>
              <a:spcAft>
                <a:spcPts val="0"/>
              </a:spcAft>
              <a:buSzPts val="1600"/>
              <a:buFont typeface="Arial"/>
              <a:buChar char="•"/>
            </a:pPr>
            <a:r>
              <a:rPr lang="en-US" sz="1600" b="1"/>
              <a:t>Prevalence</a:t>
            </a:r>
            <a:r>
              <a:rPr lang="en-US" sz="1600"/>
              <a:t> – percent of population thought to be afflicted.</a:t>
            </a:r>
            <a:endParaRPr/>
          </a:p>
          <a:p>
            <a:pPr marL="1017270" lvl="1" indent="-285750" algn="l" rtl="0">
              <a:spcBef>
                <a:spcPts val="320"/>
              </a:spcBef>
              <a:spcAft>
                <a:spcPts val="0"/>
              </a:spcAft>
              <a:buSzPts val="1600"/>
              <a:buFont typeface="Arial"/>
              <a:buChar char="•"/>
            </a:pPr>
            <a:r>
              <a:rPr lang="en-US" sz="1600" b="1"/>
              <a:t>Risk factors.</a:t>
            </a:r>
            <a:endParaRPr/>
          </a:p>
          <a:p>
            <a:pPr marL="285750" lvl="0" indent="-285750" algn="l" rtl="0">
              <a:spcBef>
                <a:spcPts val="320"/>
              </a:spcBef>
              <a:spcAft>
                <a:spcPts val="0"/>
              </a:spcAft>
              <a:buSzPts val="1600"/>
              <a:buFont typeface="Arial"/>
              <a:buChar char="•"/>
            </a:pPr>
            <a:r>
              <a:rPr lang="en-US" sz="1600"/>
              <a:t>Provides information about </a:t>
            </a:r>
            <a:r>
              <a:rPr lang="en-US" sz="1600" u="sng"/>
              <a:t>comorbidity</a:t>
            </a:r>
            <a:r>
              <a:rPr lang="en-US" sz="1600"/>
              <a:t> (the co-occurrence of two disorders).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93"/>
        <p:cNvGrpSpPr/>
        <p:nvPr/>
      </p:nvGrpSpPr>
      <p:grpSpPr>
        <a:xfrm>
          <a:off x="0" y="0"/>
          <a:ext cx="0" cy="0"/>
          <a:chOff x="0" y="0"/>
          <a:chExt cx="0" cy="0"/>
        </a:xfrm>
      </p:grpSpPr>
      <p:sp>
        <p:nvSpPr>
          <p:cNvPr id="94" name="Google Shape;94;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PREVALENCE RATES (DSM-IV)</a:t>
            </a:r>
            <a:endParaRPr/>
          </a:p>
        </p:txBody>
      </p:sp>
      <p:sp>
        <p:nvSpPr>
          <p:cNvPr id="96" name="Google Shape;96;p13"/>
          <p:cNvSpPr txBox="1">
            <a:spLocks noGrp="1"/>
          </p:cNvSpPr>
          <p:nvPr>
            <p:ph type="body" idx="1"/>
          </p:nvPr>
        </p:nvSpPr>
        <p:spPr>
          <a:xfrm>
            <a:off x="457199" y="1124262"/>
            <a:ext cx="8367221" cy="147575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graph shows the breakdown of psychological disorders, comparing the percentage prevalence among adult males and adult females in the United States. </a:t>
            </a:r>
            <a:endParaRPr sz="1600"/>
          </a:p>
          <a:p>
            <a:pPr marL="0" lvl="0" indent="0" algn="l" rtl="0">
              <a:spcBef>
                <a:spcPts val="920"/>
              </a:spcBef>
              <a:spcAft>
                <a:spcPts val="0"/>
              </a:spcAft>
              <a:buClr>
                <a:srgbClr val="6CB255"/>
              </a:buClr>
              <a:buSzPts val="1600"/>
              <a:buNone/>
            </a:pPr>
            <a:r>
              <a:rPr lang="en-US" sz="1600"/>
              <a:t>The DSM-IV, has since been supplanted by the DSM-5. Most categories remain the same; however, alcohol abuse now falls under a broader Alcohol Use Disorder category.</a:t>
            </a:r>
            <a:endParaRPr/>
          </a:p>
        </p:txBody>
      </p:sp>
      <p:pic>
        <p:nvPicPr>
          <p:cNvPr id="3" name="Picture 2" descr="A bar graph has an x-axis labeled “DSM disorder” and a y-axis labeled “Lifetime prevalence rates.” For each disorder, a prevalence rate is given for total population, females, and males. The approximate data shown is: “major depressive disorder” 17% total, 20% females, 13% males; “alcohol abuse” 13% total, 7% females, 20% males; “specific phobia” 13% total, 16% females, 8% males; “social anxiety disorder” 12% total, 13% females, 11% males; “drug abuse” 8% total, 5% females, 12% males; “posttraumatic stress disorder” 7% total, 10% females, 3% males; “generalized anxiety disorder” 6% total, 7% females, 4% males; “panic disorder” 5% total, 6% females, 3% males; “obsessive-compulsive disorder” 3% total, 3% females, 2% males; “dysthymia” 3% total, 3% females, 2% ma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658" y="2281236"/>
            <a:ext cx="8451995" cy="429101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3" name="Google Shape;103;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COMORBIDITY (DSM)</a:t>
            </a:r>
            <a:endParaRPr/>
          </a:p>
        </p:txBody>
      </p:sp>
      <p:pic>
        <p:nvPicPr>
          <p:cNvPr id="104" name="Google Shape;104;p14" descr="A Venn-diagram shows two overlapping circles. One circle is titled “Obsessive-Compulsive Disorder” and the other is titled “Major Depressive Disorder.” The area in which these two circles overlap includes forty-one percent of each circle. This area is titled “Comorbidity 41%.”"/>
          <p:cNvPicPr preferRelativeResize="0">
            <a:picLocks noGrp="1"/>
          </p:cNvPicPr>
          <p:nvPr>
            <p:ph type="pic" idx="2"/>
          </p:nvPr>
        </p:nvPicPr>
        <p:blipFill rotWithShape="1">
          <a:blip r:embed="rId3">
            <a:alphaModFix/>
          </a:blip>
          <a:srcRect/>
          <a:stretch/>
        </p:blipFill>
        <p:spPr>
          <a:xfrm>
            <a:off x="1496098" y="1949455"/>
            <a:ext cx="5985115" cy="4141651"/>
          </a:xfrm>
          <a:prstGeom prst="rect">
            <a:avLst/>
          </a:prstGeom>
          <a:noFill/>
          <a:ln>
            <a:noFill/>
          </a:ln>
        </p:spPr>
      </p:pic>
      <p:sp>
        <p:nvSpPr>
          <p:cNvPr id="105" name="Google Shape;105;p14"/>
          <p:cNvSpPr txBox="1">
            <a:spLocks noGrp="1"/>
          </p:cNvSpPr>
          <p:nvPr>
            <p:ph type="body" idx="1"/>
          </p:nvPr>
        </p:nvSpPr>
        <p:spPr>
          <a:xfrm>
            <a:off x="457199" y="1274090"/>
            <a:ext cx="8367221" cy="67536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Obsessive-compulsive disorder and major depressive disorder frequently occur in the same person.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INTERNATIONAL CLASSIFICATION OF </a:t>
            </a:r>
            <a:br>
              <a:rPr lang="en-US"/>
            </a:br>
            <a:r>
              <a:rPr lang="en-US"/>
              <a:t>DISEASES (ICD)</a:t>
            </a:r>
            <a:endParaRPr/>
          </a:p>
        </p:txBody>
      </p:sp>
      <p:sp>
        <p:nvSpPr>
          <p:cNvPr id="113" name="Google Shape;113;p15"/>
          <p:cNvSpPr txBox="1">
            <a:spLocks noGrp="1"/>
          </p:cNvSpPr>
          <p:nvPr>
            <p:ph type="body" idx="1"/>
          </p:nvPr>
        </p:nvSpPr>
        <p:spPr>
          <a:xfrm>
            <a:off x="457199" y="1501174"/>
            <a:ext cx="8367221" cy="437497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Published by the World Health Organization (WHO).</a:t>
            </a:r>
            <a:endParaRPr/>
          </a:p>
          <a:p>
            <a:pPr marL="0" lvl="0" indent="0" algn="l" rtl="0">
              <a:spcBef>
                <a:spcPts val="920"/>
              </a:spcBef>
              <a:spcAft>
                <a:spcPts val="0"/>
              </a:spcAft>
              <a:buClr>
                <a:srgbClr val="6CB255"/>
              </a:buClr>
              <a:buSzPts val="1600"/>
              <a:buNone/>
            </a:pPr>
            <a:r>
              <a:rPr lang="en-US" sz="1600"/>
              <a:t>Classification and criteria for specific disorders are similar to the DSM but some differences exist.</a:t>
            </a:r>
            <a:endParaRPr/>
          </a:p>
          <a:p>
            <a:pPr marL="285750" lvl="0" indent="-285750" algn="l" rtl="0">
              <a:spcBef>
                <a:spcPts val="920"/>
              </a:spcBef>
              <a:spcAft>
                <a:spcPts val="0"/>
              </a:spcAft>
              <a:buSzPts val="1600"/>
              <a:buFont typeface="Arial"/>
              <a:buChar char="•"/>
            </a:pPr>
            <a:r>
              <a:rPr lang="en-US" sz="1600"/>
              <a:t>Used to examine general health of populations and monitor prevalence of diseases/health problems internationally.</a:t>
            </a:r>
            <a:endParaRPr/>
          </a:p>
          <a:p>
            <a:pPr marL="285750" lvl="0" indent="-285750" algn="l" rtl="0">
              <a:spcBef>
                <a:spcPts val="920"/>
              </a:spcBef>
              <a:spcAft>
                <a:spcPts val="0"/>
              </a:spcAft>
              <a:buSzPts val="1600"/>
              <a:buFont typeface="Arial"/>
              <a:buChar char="•"/>
            </a:pPr>
            <a:r>
              <a:rPr lang="en-US" sz="1600"/>
              <a:t>Worldwide, the ICD is more frequently used for clinical diagnosis, whereas the DSM is more valued for research.</a:t>
            </a:r>
            <a:endParaRPr/>
          </a:p>
          <a:p>
            <a:pPr marL="285750" lvl="0" indent="-285750" algn="l" rtl="0">
              <a:spcBef>
                <a:spcPts val="920"/>
              </a:spcBef>
              <a:spcAft>
                <a:spcPts val="0"/>
              </a:spcAft>
              <a:buSzPts val="1600"/>
              <a:buFont typeface="Arial"/>
              <a:buChar char="•"/>
            </a:pPr>
            <a:r>
              <a:rPr lang="en-US" sz="1600"/>
              <a:t>DSM includes more explicit disorder criteria as well as extensive explanatory text.</a:t>
            </a:r>
            <a:endParaRPr/>
          </a:p>
          <a:p>
            <a:pPr marL="285750" lvl="0" indent="-285750" algn="l" rtl="0">
              <a:spcBef>
                <a:spcPts val="920"/>
              </a:spcBef>
              <a:spcAft>
                <a:spcPts val="0"/>
              </a:spcAft>
              <a:buSzPts val="1600"/>
              <a:buFont typeface="Arial"/>
              <a:buChar char="•"/>
            </a:pPr>
            <a:r>
              <a:rPr lang="en-US" sz="1600"/>
              <a:t>DSM is the classification system used among U.S. mental health professionals.</a:t>
            </a:r>
            <a:endParaRPr sz="16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4"/>
        <p:cNvGrpSpPr/>
        <p:nvPr/>
      </p:nvGrpSpPr>
      <p:grpSpPr>
        <a:xfrm>
          <a:off x="0" y="0"/>
          <a:ext cx="0" cy="0"/>
          <a:chOff x="0" y="0"/>
          <a:chExt cx="0" cy="0"/>
        </a:xfrm>
      </p:grpSpPr>
      <p:sp>
        <p:nvSpPr>
          <p:cNvPr id="125" name="Google Shape;125;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SUPERNATURAL PERSPECTIVES</a:t>
            </a:r>
            <a:endParaRPr sz="2400">
              <a:solidFill>
                <a:srgbClr val="6CB255"/>
              </a:solidFill>
            </a:endParaRPr>
          </a:p>
        </p:txBody>
      </p:sp>
      <p:pic>
        <p:nvPicPr>
          <p:cNvPr id="126" name="Google Shape;126;p17" descr="The Extraction of the Stone of Madness is shown.  It shows a person inserting a tool into another's head.  They are standing in a field."/>
          <p:cNvPicPr preferRelativeResize="0">
            <a:picLocks noGrp="1"/>
          </p:cNvPicPr>
          <p:nvPr>
            <p:ph type="pic" idx="2"/>
          </p:nvPr>
        </p:nvPicPr>
        <p:blipFill rotWithShape="1">
          <a:blip r:embed="rId3">
            <a:alphaModFix/>
          </a:blip>
          <a:srcRect l="-9011" r="-9010"/>
          <a:stretch/>
        </p:blipFill>
        <p:spPr>
          <a:xfrm>
            <a:off x="232347" y="1107617"/>
            <a:ext cx="4032250" cy="5256213"/>
          </a:xfrm>
          <a:prstGeom prst="rect">
            <a:avLst/>
          </a:prstGeom>
          <a:noFill/>
          <a:ln>
            <a:noFill/>
          </a:ln>
        </p:spPr>
      </p:pic>
      <p:sp>
        <p:nvSpPr>
          <p:cNvPr id="127" name="Google Shape;127;p17"/>
          <p:cNvSpPr txBox="1">
            <a:spLocks noGrp="1"/>
          </p:cNvSpPr>
          <p:nvPr>
            <p:ph type="body" idx="1"/>
          </p:nvPr>
        </p:nvSpPr>
        <p:spPr>
          <a:xfrm>
            <a:off x="4264597" y="1107617"/>
            <a:ext cx="4559824"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solidFill>
                  <a:schemeClr val="dk1"/>
                </a:solidFill>
              </a:rPr>
              <a:t>For centuries, psychological disorders were viewed from a supernatural perspective.</a:t>
            </a:r>
            <a:endParaRPr sz="1600">
              <a:solidFill>
                <a:schemeClr val="dk1"/>
              </a:solidFill>
            </a:endParaRPr>
          </a:p>
          <a:p>
            <a:pPr marL="0" lvl="0" indent="0" algn="l" rtl="0">
              <a:spcBef>
                <a:spcPts val="920"/>
              </a:spcBef>
              <a:spcAft>
                <a:spcPts val="0"/>
              </a:spcAft>
              <a:buClr>
                <a:srgbClr val="6CB255"/>
              </a:buClr>
              <a:buSzPts val="1600"/>
              <a:buNone/>
            </a:pPr>
            <a:r>
              <a:rPr lang="en-US" sz="1600" b="1">
                <a:solidFill>
                  <a:schemeClr val="dk1"/>
                </a:solidFill>
              </a:rPr>
              <a:t>Supernatural perspective </a:t>
            </a:r>
            <a:r>
              <a:rPr lang="en-US" sz="1600">
                <a:solidFill>
                  <a:schemeClr val="dk1"/>
                </a:solidFill>
              </a:rPr>
              <a:t>– psychological disorders attributed to a force beyond scientific understanding.</a:t>
            </a:r>
            <a:endParaRPr/>
          </a:p>
          <a:p>
            <a:pPr marL="285750" lvl="0" indent="-285750" algn="l" rtl="0">
              <a:spcBef>
                <a:spcPts val="920"/>
              </a:spcBef>
              <a:spcAft>
                <a:spcPts val="0"/>
              </a:spcAft>
              <a:buSzPts val="1600"/>
              <a:buFont typeface="Arial"/>
              <a:buChar char="•"/>
            </a:pPr>
            <a:r>
              <a:rPr lang="en-US" sz="1600">
                <a:solidFill>
                  <a:schemeClr val="dk1"/>
                </a:solidFill>
              </a:rPr>
              <a:t>Practitioners of black magic (sorcery).</a:t>
            </a:r>
            <a:endParaRPr/>
          </a:p>
          <a:p>
            <a:pPr marL="285750" lvl="0" indent="-285750" algn="l" rtl="0">
              <a:spcBef>
                <a:spcPts val="920"/>
              </a:spcBef>
              <a:spcAft>
                <a:spcPts val="0"/>
              </a:spcAft>
              <a:buSzPts val="1600"/>
              <a:buFont typeface="Arial"/>
              <a:buChar char="•"/>
            </a:pPr>
            <a:r>
              <a:rPr lang="en-US" sz="1600">
                <a:solidFill>
                  <a:schemeClr val="dk1"/>
                </a:solidFill>
              </a:rPr>
              <a:t>Possessed by spirits.</a:t>
            </a:r>
            <a:endParaRPr/>
          </a:p>
          <a:p>
            <a:pPr marL="285750" lvl="0" indent="-285750" algn="l" rtl="0">
              <a:spcBef>
                <a:spcPts val="920"/>
              </a:spcBef>
              <a:spcAft>
                <a:spcPts val="0"/>
              </a:spcAft>
              <a:buSzPts val="1600"/>
              <a:buFont typeface="Arial"/>
              <a:buChar char="•"/>
            </a:pPr>
            <a:r>
              <a:rPr lang="en-US" sz="1600">
                <a:solidFill>
                  <a:schemeClr val="dk1"/>
                </a:solidFill>
              </a:rPr>
              <a:t>Witchcraft.</a:t>
            </a:r>
            <a:endParaRPr sz="1600">
              <a:solidFill>
                <a:schemeClr val="dk1"/>
              </a:solidFill>
            </a:endParaRPr>
          </a:p>
          <a:p>
            <a:pPr marL="0" lvl="0" indent="0" algn="l" rtl="0">
              <a:spcBef>
                <a:spcPts val="920"/>
              </a:spcBef>
              <a:spcAft>
                <a:spcPts val="0"/>
              </a:spcAft>
              <a:buClr>
                <a:srgbClr val="6CB255"/>
              </a:buClr>
              <a:buSzPts val="1600"/>
              <a:buNone/>
            </a:pPr>
            <a:r>
              <a:rPr lang="en-US" sz="1600">
                <a:solidFill>
                  <a:schemeClr val="dk1"/>
                </a:solidFill>
              </a:rPr>
              <a:t>Treatments included torture, beatings, and exorcism.</a:t>
            </a:r>
            <a:endParaRPr/>
          </a:p>
          <a:p>
            <a:pPr marL="0" lvl="0" indent="0" algn="l" rtl="0">
              <a:spcBef>
                <a:spcPts val="920"/>
              </a:spcBef>
              <a:spcAft>
                <a:spcPts val="0"/>
              </a:spcAft>
              <a:buClr>
                <a:srgbClr val="6CB255"/>
              </a:buClr>
              <a:buSzPts val="1600"/>
              <a:buNone/>
            </a:pPr>
            <a:r>
              <a:rPr lang="en-US" sz="1600">
                <a:solidFill>
                  <a:schemeClr val="dk1"/>
                </a:solidFill>
              </a:rPr>
              <a:t>In </a:t>
            </a:r>
            <a:r>
              <a:rPr lang="en-US" sz="1600" i="1">
                <a:solidFill>
                  <a:schemeClr val="dk1"/>
                </a:solidFill>
              </a:rPr>
              <a:t>The Extraction of the Stone of Madness</a:t>
            </a:r>
            <a:r>
              <a:rPr lang="en-US" sz="1600">
                <a:solidFill>
                  <a:schemeClr val="dk1"/>
                </a:solidFill>
              </a:rPr>
              <a:t>, a 15th century painting by Hieronymus Bosch, a practitioner is using a tool to extract an object (the supposed “stone of madness”) from the head of an afflicted person.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DANCING MANIA</a:t>
            </a:r>
            <a:endParaRPr/>
          </a:p>
        </p:txBody>
      </p:sp>
      <p:pic>
        <p:nvPicPr>
          <p:cNvPr id="135" name="Google Shape;135;p18" descr="A painting shows a group of pilgrims dancing in a way that appears inconsistent and aimless."/>
          <p:cNvPicPr preferRelativeResize="0">
            <a:picLocks noGrp="1"/>
          </p:cNvPicPr>
          <p:nvPr>
            <p:ph type="pic" idx="2"/>
          </p:nvPr>
        </p:nvPicPr>
        <p:blipFill rotWithShape="1">
          <a:blip r:embed="rId3">
            <a:alphaModFix/>
          </a:blip>
          <a:srcRect l="-8299" r="-8299"/>
          <a:stretch/>
        </p:blipFill>
        <p:spPr>
          <a:xfrm>
            <a:off x="932685" y="3039318"/>
            <a:ext cx="7365869" cy="3197488"/>
          </a:xfrm>
          <a:prstGeom prst="rect">
            <a:avLst/>
          </a:prstGeom>
          <a:noFill/>
          <a:ln>
            <a:noFill/>
          </a:ln>
        </p:spPr>
      </p:pic>
      <p:sp>
        <p:nvSpPr>
          <p:cNvPr id="136" name="Google Shape;136;p18"/>
          <p:cNvSpPr txBox="1">
            <a:spLocks noGrp="1"/>
          </p:cNvSpPr>
          <p:nvPr>
            <p:ph type="body" idx="1"/>
          </p:nvPr>
        </p:nvSpPr>
        <p:spPr>
          <a:xfrm>
            <a:off x="457200" y="1154242"/>
            <a:ext cx="8367221" cy="172386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Epidemic in Western Europe (11</a:t>
            </a:r>
            <a:r>
              <a:rPr lang="en-US" sz="1600" baseline="30000"/>
              <a:t>th</a:t>
            </a:r>
            <a:r>
              <a:rPr lang="en-US" sz="1600"/>
              <a:t>-17</a:t>
            </a:r>
            <a:r>
              <a:rPr lang="en-US" sz="1600" baseline="30000"/>
              <a:t>th</a:t>
            </a:r>
            <a:r>
              <a:rPr lang="en-US" sz="1600"/>
              <a:t> centuries) in which groups of people would suddenly begin to dance with wild abandon.</a:t>
            </a:r>
            <a:endParaRPr/>
          </a:p>
          <a:p>
            <a:pPr marL="285750" lvl="0" indent="-285750" algn="l" rtl="0">
              <a:spcBef>
                <a:spcPts val="920"/>
              </a:spcBef>
              <a:spcAft>
                <a:spcPts val="0"/>
              </a:spcAft>
              <a:buSzPts val="1600"/>
              <a:buFont typeface="Arial"/>
              <a:buChar char="•"/>
            </a:pPr>
            <a:r>
              <a:rPr lang="en-US" sz="1600"/>
              <a:t>Some would dance for days or weeks, screaming of terrible visions.</a:t>
            </a:r>
            <a:endParaRPr/>
          </a:p>
          <a:p>
            <a:pPr marL="0" lvl="0" indent="0" algn="l" rtl="0">
              <a:spcBef>
                <a:spcPts val="920"/>
              </a:spcBef>
              <a:spcAft>
                <a:spcPts val="0"/>
              </a:spcAft>
              <a:buClr>
                <a:srgbClr val="6CB255"/>
              </a:buClr>
              <a:buSzPts val="1600"/>
              <a:buNone/>
            </a:pPr>
            <a:r>
              <a:rPr lang="en-US" sz="1600"/>
              <a:t>Although the cause is unknown, the behavior was attributed by many to supernatural forces.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sp>
        <p:nvSpPr>
          <p:cNvPr id="143" name="Google Shape;143;p19"/>
          <p:cNvSpPr txBox="1">
            <a:spLocks noGrp="1"/>
          </p:cNvSpPr>
          <p:nvPr>
            <p:ph type="title"/>
          </p:nvPr>
        </p:nvSpPr>
        <p:spPr>
          <a:xfrm>
            <a:off x="457200" y="127022"/>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PERSPECTIVES</a:t>
            </a:r>
            <a:endParaRPr/>
          </a:p>
        </p:txBody>
      </p:sp>
      <p:sp>
        <p:nvSpPr>
          <p:cNvPr id="145" name="Google Shape;145;p19"/>
          <p:cNvSpPr txBox="1">
            <a:spLocks noGrp="1"/>
          </p:cNvSpPr>
          <p:nvPr>
            <p:ph type="body" idx="1"/>
          </p:nvPr>
        </p:nvSpPr>
        <p:spPr>
          <a:xfrm>
            <a:off x="457200" y="925636"/>
            <a:ext cx="8367222" cy="200889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dirty="0"/>
              <a:t>View psychological disorders as linked to biological phenomena:</a:t>
            </a:r>
            <a:endParaRPr dirty="0"/>
          </a:p>
          <a:p>
            <a:pPr marL="285750" lvl="0" indent="-285750" algn="l" rtl="0">
              <a:spcBef>
                <a:spcPts val="920"/>
              </a:spcBef>
              <a:spcAft>
                <a:spcPts val="0"/>
              </a:spcAft>
              <a:buSzPts val="1600"/>
              <a:buFont typeface="Arial"/>
              <a:buChar char="•"/>
            </a:pPr>
            <a:r>
              <a:rPr lang="en-US" sz="1600" dirty="0"/>
              <a:t>Genetic factors, chemical imbalances, and brain abnormalities.</a:t>
            </a:r>
            <a:endParaRPr dirty="0"/>
          </a:p>
          <a:p>
            <a:pPr marL="0" lvl="0" indent="0" algn="l" rtl="0">
              <a:spcBef>
                <a:spcPts val="920"/>
              </a:spcBef>
              <a:spcAft>
                <a:spcPts val="0"/>
              </a:spcAft>
              <a:buClr>
                <a:srgbClr val="6CB255"/>
              </a:buClr>
              <a:buSzPts val="1600"/>
              <a:buNone/>
            </a:pPr>
            <a:r>
              <a:rPr lang="en-US" sz="1600" dirty="0"/>
              <a:t>Supported by evidence that most psychological disorders have a genetic component.</a:t>
            </a:r>
            <a:endParaRPr sz="1600" dirty="0"/>
          </a:p>
          <a:p>
            <a:pPr marL="285750" lvl="0" indent="-285750" algn="l" rtl="0">
              <a:spcBef>
                <a:spcPts val="920"/>
              </a:spcBef>
              <a:spcAft>
                <a:spcPts val="0"/>
              </a:spcAft>
              <a:buSzPts val="1600"/>
              <a:buFont typeface="Arial"/>
              <a:buChar char="•"/>
            </a:pPr>
            <a:r>
              <a:rPr lang="en-US" sz="1600" dirty="0"/>
              <a:t>A person’s risk of developing schizophrenia increases if a relative has schizophrenia. The closer the genetic relationship, the higher the risk.</a:t>
            </a:r>
            <a:endParaRPr dirty="0"/>
          </a:p>
        </p:txBody>
      </p:sp>
      <p:pic>
        <p:nvPicPr>
          <p:cNvPr id="3" name="Picture 2" descr="A bar graph has an x-axis labeled “Percent risk of developing schizophrenia” and a y-axis labeled “relationship to person with schizophrenia.” A series of relationships are correlated with the percentage risk, shown with brackets indicating the generic relationship. The general population has a 1% risk. First cousins have 2% risk; they share 12.5% of genes. The next relationships are uncles/aunts, nephews/nieces, grandchildren, and half-siblings; they share 25% of genes and the risk ranges from about 3–6%. The next relationships are parents, siblings, children, and fraternal twins; they share 50% of genes and the risks are about 6, 9, 13, and 17%, respectively. Identical twins share 100% of genes and have about a 48% ris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98" y="2812932"/>
            <a:ext cx="7300913" cy="35194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52"/>
        <p:cNvGrpSpPr/>
        <p:nvPr/>
      </p:nvGrpSpPr>
      <p:grpSpPr>
        <a:xfrm>
          <a:off x="0" y="0"/>
          <a:ext cx="0" cy="0"/>
          <a:chOff x="0" y="0"/>
          <a:chExt cx="0" cy="0"/>
        </a:xfrm>
      </p:grpSpPr>
      <p:sp>
        <p:nvSpPr>
          <p:cNvPr id="153" name="Google Shape;153;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DIATHESIS-STRESS MODEL</a:t>
            </a:r>
            <a:endParaRPr/>
          </a:p>
        </p:txBody>
      </p:sp>
      <p:sp>
        <p:nvSpPr>
          <p:cNvPr id="154" name="Google Shape;154;p20"/>
          <p:cNvSpPr txBox="1">
            <a:spLocks noGrp="1"/>
          </p:cNvSpPr>
          <p:nvPr>
            <p:ph type="body" idx="1"/>
          </p:nvPr>
        </p:nvSpPr>
        <p:spPr>
          <a:xfrm>
            <a:off x="457199" y="1201371"/>
            <a:ext cx="8367221" cy="53643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Psychosocial Perspective</a:t>
            </a:r>
            <a:endParaRPr/>
          </a:p>
          <a:p>
            <a:pPr marL="285750" lvl="0" indent="-285750" algn="l" rtl="0">
              <a:spcBef>
                <a:spcPts val="920"/>
              </a:spcBef>
              <a:spcAft>
                <a:spcPts val="0"/>
              </a:spcAft>
              <a:buSzPts val="1600"/>
              <a:buFont typeface="Arial"/>
              <a:buChar char="•"/>
            </a:pPr>
            <a:r>
              <a:rPr lang="en-US" sz="1600"/>
              <a:t>Emphasizes the importance of learning, stress, faulty and self-defeating thinking patters, and environmental factors.</a:t>
            </a:r>
            <a:endParaRPr/>
          </a:p>
          <a:p>
            <a:pPr marL="285750" lvl="0" indent="-285750" algn="l" rtl="0">
              <a:spcBef>
                <a:spcPts val="920"/>
              </a:spcBef>
              <a:spcAft>
                <a:spcPts val="0"/>
              </a:spcAft>
              <a:buSzPts val="1600"/>
              <a:buFont typeface="Arial"/>
              <a:buChar char="•"/>
            </a:pPr>
            <a:r>
              <a:rPr lang="en-US" sz="1600"/>
              <a:t>Views the cause of psychological disorders as a combination of biological and psychosocial factors.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b="1"/>
              <a:t>Diathesis-Stress Model:</a:t>
            </a:r>
            <a:endParaRPr/>
          </a:p>
          <a:p>
            <a:pPr marL="0" lvl="0" indent="0" algn="l" rtl="0">
              <a:spcBef>
                <a:spcPts val="920"/>
              </a:spcBef>
              <a:spcAft>
                <a:spcPts val="0"/>
              </a:spcAft>
              <a:buClr>
                <a:srgbClr val="6CB255"/>
              </a:buClr>
              <a:buSzPts val="1600"/>
              <a:buNone/>
            </a:pPr>
            <a:r>
              <a:rPr lang="en-US" sz="1600"/>
              <a:t>Integrates biological and psychosocial factors to predict the likelihood of a disorder.</a:t>
            </a:r>
            <a:endParaRPr/>
          </a:p>
          <a:p>
            <a:pPr marL="0" lvl="0" indent="0" algn="l" rtl="0">
              <a:spcBef>
                <a:spcPts val="920"/>
              </a:spcBef>
              <a:spcAft>
                <a:spcPts val="0"/>
              </a:spcAft>
              <a:buClr>
                <a:srgbClr val="6CB255"/>
              </a:buClr>
              <a:buSzPts val="1600"/>
              <a:buNone/>
            </a:pPr>
            <a:r>
              <a:rPr lang="en-US" sz="1600"/>
              <a:t>	</a:t>
            </a:r>
            <a:r>
              <a:rPr lang="en-US" sz="1600" b="1">
                <a:solidFill>
                  <a:srgbClr val="6CB255"/>
                </a:solidFill>
              </a:rPr>
              <a:t>Diathesis + Stress → Development of a disorder</a:t>
            </a:r>
            <a:endParaRPr sz="1600" b="1">
              <a:solidFill>
                <a:srgbClr val="6CB255"/>
              </a:solidFill>
            </a:endParaRPr>
          </a:p>
          <a:p>
            <a:pPr marL="285750" lvl="0" indent="-285750" algn="l" rtl="0">
              <a:spcBef>
                <a:spcPts val="920"/>
              </a:spcBef>
              <a:spcAft>
                <a:spcPts val="0"/>
              </a:spcAft>
              <a:buSzPts val="1600"/>
              <a:buFont typeface="Arial"/>
              <a:buChar char="•"/>
            </a:pPr>
            <a:r>
              <a:rPr lang="en-US" sz="1600"/>
              <a:t>People with an underlying predisposition for a disorder (diathesis) are more likely than others to develop a disorder when faced with adverse environmental or psychological events.</a:t>
            </a:r>
            <a:endParaRPr/>
          </a:p>
          <a:p>
            <a:pPr marL="285750" lvl="0" indent="-285750" algn="l" rtl="0">
              <a:spcBef>
                <a:spcPts val="920"/>
              </a:spcBef>
              <a:spcAft>
                <a:spcPts val="0"/>
              </a:spcAft>
              <a:buSzPts val="1600"/>
              <a:buFont typeface="Arial"/>
              <a:buChar char="•"/>
            </a:pPr>
            <a:r>
              <a:rPr lang="en-US" sz="1600"/>
              <a:t>A diathesis can be a biological or psychological vulnerability.</a:t>
            </a:r>
            <a:endParaRPr/>
          </a:p>
          <a:p>
            <a:pPr marL="285750" lvl="0" indent="-184150" algn="l" rtl="0">
              <a:spcBef>
                <a:spcPts val="920"/>
              </a:spcBef>
              <a:spcAft>
                <a:spcPts val="0"/>
              </a:spcAft>
              <a:buSzPts val="1600"/>
              <a:buFont typeface="Arial"/>
              <a:buNone/>
            </a:pP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65"/>
        <p:cNvGrpSpPr/>
        <p:nvPr/>
      </p:nvGrpSpPr>
      <p:grpSpPr>
        <a:xfrm>
          <a:off x="0" y="0"/>
          <a:ext cx="0" cy="0"/>
          <a:chOff x="0" y="0"/>
          <a:chExt cx="0" cy="0"/>
        </a:xfrm>
      </p:grpSpPr>
      <p:sp>
        <p:nvSpPr>
          <p:cNvPr id="166" name="Google Shape;166;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ANXIETY DISORDERS</a:t>
            </a:r>
            <a:endParaRPr/>
          </a:p>
        </p:txBody>
      </p:sp>
      <p:sp>
        <p:nvSpPr>
          <p:cNvPr id="167" name="Google Shape;167;p22"/>
          <p:cNvSpPr txBox="1">
            <a:spLocks noGrp="1"/>
          </p:cNvSpPr>
          <p:nvPr>
            <p:ph type="body" idx="1"/>
          </p:nvPr>
        </p:nvSpPr>
        <p:spPr>
          <a:xfrm>
            <a:off x="457199" y="1214203"/>
            <a:ext cx="8367221" cy="538146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Fear vs Anxiety</a:t>
            </a:r>
            <a:endParaRPr/>
          </a:p>
          <a:p>
            <a:pPr marL="0" lvl="0" indent="0" algn="l" rtl="0">
              <a:spcBef>
                <a:spcPts val="920"/>
              </a:spcBef>
              <a:spcAft>
                <a:spcPts val="0"/>
              </a:spcAft>
              <a:buClr>
                <a:srgbClr val="6CB255"/>
              </a:buClr>
              <a:buSzPts val="1600"/>
              <a:buNone/>
            </a:pPr>
            <a:r>
              <a:rPr lang="en-US" sz="1600" b="1"/>
              <a:t>Fear</a:t>
            </a:r>
            <a:r>
              <a:rPr lang="en-US" sz="1600"/>
              <a:t> – an instantaneous reaction to an imminent threat.</a:t>
            </a:r>
            <a:endParaRPr/>
          </a:p>
          <a:p>
            <a:pPr marL="0" lvl="0" indent="0" algn="l" rtl="0">
              <a:spcBef>
                <a:spcPts val="920"/>
              </a:spcBef>
              <a:spcAft>
                <a:spcPts val="0"/>
              </a:spcAft>
              <a:buClr>
                <a:srgbClr val="6CB255"/>
              </a:buClr>
              <a:buSzPts val="1600"/>
              <a:buNone/>
            </a:pPr>
            <a:r>
              <a:rPr lang="en-US" sz="1600" b="1"/>
              <a:t>Anxiety </a:t>
            </a:r>
            <a:r>
              <a:rPr lang="en-US" sz="1600"/>
              <a:t>– apprehension, avoidance, and cautiousness regarding a potential threat, danger, or other negative content.</a:t>
            </a:r>
            <a:endParaRPr/>
          </a:p>
          <a:p>
            <a:pPr marL="285750" lvl="0" indent="-285750" algn="l" rtl="0">
              <a:spcBef>
                <a:spcPts val="920"/>
              </a:spcBef>
              <a:spcAft>
                <a:spcPts val="0"/>
              </a:spcAft>
              <a:buSzPts val="1600"/>
              <a:buFont typeface="Arial"/>
              <a:buChar char="•"/>
            </a:pPr>
            <a:r>
              <a:rPr lang="en-US" sz="1600"/>
              <a:t>Motivates us to take action, avoid certain things.</a:t>
            </a:r>
            <a:endParaRPr/>
          </a:p>
          <a:p>
            <a:pPr marL="285750" lvl="0" indent="-285750" algn="l" rtl="0">
              <a:spcBef>
                <a:spcPts val="920"/>
              </a:spcBef>
              <a:spcAft>
                <a:spcPts val="0"/>
              </a:spcAft>
              <a:buSzPts val="1600"/>
              <a:buFont typeface="Arial"/>
              <a:buChar char="•"/>
            </a:pPr>
            <a:r>
              <a:rPr lang="en-US" sz="1600"/>
              <a:t>Level and duration of anxiety usually matches the magnitude of the potential threat. However, some people experience anxiety that is excessive, persistent and out of proportion with the actual threat.</a:t>
            </a:r>
            <a:endParaRPr/>
          </a:p>
          <a:p>
            <a:pPr marL="0" lvl="0" indent="0" algn="l" rtl="0">
              <a:spcBef>
                <a:spcPts val="920"/>
              </a:spcBef>
              <a:spcAft>
                <a:spcPts val="0"/>
              </a:spcAft>
              <a:buClr>
                <a:srgbClr val="6CB255"/>
              </a:buClr>
              <a:buSzPts val="1600"/>
              <a:buNone/>
            </a:pPr>
            <a:r>
              <a:rPr lang="en-US" sz="1600" b="1" u="sng">
                <a:solidFill>
                  <a:srgbClr val="6CB255"/>
                </a:solidFill>
              </a:rPr>
              <a:t>Anxiety Disorders</a:t>
            </a:r>
            <a:endParaRPr/>
          </a:p>
          <a:p>
            <a:pPr marL="0" lvl="0" indent="0" algn="l" rtl="0">
              <a:spcBef>
                <a:spcPts val="920"/>
              </a:spcBef>
              <a:spcAft>
                <a:spcPts val="0"/>
              </a:spcAft>
              <a:buClr>
                <a:srgbClr val="6CB255"/>
              </a:buClr>
              <a:buSzPts val="1600"/>
              <a:buNone/>
            </a:pPr>
            <a:r>
              <a:rPr lang="en-US" sz="1600"/>
              <a:t>Characterized by excessive and persistent fear and anxiety, and by related disturbances in behavior.</a:t>
            </a:r>
            <a:endParaRPr/>
          </a:p>
          <a:p>
            <a:pPr marL="0" lvl="0" indent="0" algn="l" rtl="0">
              <a:spcBef>
                <a:spcPts val="920"/>
              </a:spcBef>
              <a:spcAft>
                <a:spcPts val="0"/>
              </a:spcAft>
              <a:buClr>
                <a:srgbClr val="6CB255"/>
              </a:buClr>
              <a:buSzPts val="1600"/>
              <a:buNone/>
            </a:pPr>
            <a:r>
              <a:rPr lang="en-US" sz="1600" b="1">
                <a:solidFill>
                  <a:srgbClr val="6CB255"/>
                </a:solidFill>
              </a:rPr>
              <a:t>Prevalence:</a:t>
            </a:r>
            <a:endParaRPr sz="1600" b="1">
              <a:solidFill>
                <a:srgbClr val="6CB255"/>
              </a:solidFill>
            </a:endParaRPr>
          </a:p>
          <a:p>
            <a:pPr marL="285750" lvl="0" indent="-285750" algn="l" rtl="0">
              <a:spcBef>
                <a:spcPts val="920"/>
              </a:spcBef>
              <a:spcAft>
                <a:spcPts val="0"/>
              </a:spcAft>
              <a:buSzPts val="1600"/>
              <a:buFont typeface="Arial"/>
              <a:buChar char="•"/>
            </a:pPr>
            <a:r>
              <a:rPr lang="en-US" sz="1600"/>
              <a:t>Effects approximately 25%-30% of the U.S. population during their lifetime.</a:t>
            </a:r>
            <a:endParaRPr/>
          </a:p>
          <a:p>
            <a:pPr marL="285750" lvl="0" indent="-285750" algn="l" rtl="0">
              <a:spcBef>
                <a:spcPts val="920"/>
              </a:spcBef>
              <a:spcAft>
                <a:spcPts val="0"/>
              </a:spcAft>
              <a:buSzPts val="1600"/>
              <a:buFont typeface="Arial"/>
              <a:buChar char="•"/>
            </a:pPr>
            <a:r>
              <a:rPr lang="en-US" sz="1600"/>
              <a:t>More common in women than men.</a:t>
            </a:r>
            <a:endParaRPr/>
          </a:p>
          <a:p>
            <a:pPr marL="285750" lvl="0" indent="-285750" algn="l" rtl="0">
              <a:spcBef>
                <a:spcPts val="920"/>
              </a:spcBef>
              <a:spcAft>
                <a:spcPts val="0"/>
              </a:spcAft>
              <a:buSzPts val="1600"/>
              <a:buFont typeface="Arial"/>
              <a:buChar char="•"/>
            </a:pPr>
            <a:r>
              <a:rPr lang="en-US" sz="1600"/>
              <a:t>Most frequently occurring class of mental disorders.</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72"/>
        <p:cNvGrpSpPr/>
        <p:nvPr/>
      </p:nvGrpSpPr>
      <p:grpSpPr>
        <a:xfrm>
          <a:off x="0" y="0"/>
          <a:ext cx="0" cy="0"/>
          <a:chOff x="0" y="0"/>
          <a:chExt cx="0" cy="0"/>
        </a:xfrm>
      </p:grpSpPr>
      <p:sp>
        <p:nvSpPr>
          <p:cNvPr id="173" name="Google Shape;173;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SPECIFIC PHOBIA</a:t>
            </a:r>
            <a:endParaRPr/>
          </a:p>
        </p:txBody>
      </p:sp>
      <p:sp>
        <p:nvSpPr>
          <p:cNvPr id="174" name="Google Shape;174;p23"/>
          <p:cNvSpPr txBox="1">
            <a:spLocks noGrp="1"/>
          </p:cNvSpPr>
          <p:nvPr>
            <p:ph type="body" idx="1"/>
          </p:nvPr>
        </p:nvSpPr>
        <p:spPr>
          <a:xfrm>
            <a:off x="457199" y="993035"/>
            <a:ext cx="8367221" cy="555766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Involves excessive, distressing, and persistent fear or anxiety about a specific object or situation.</a:t>
            </a:r>
            <a:endParaRPr/>
          </a:p>
          <a:p>
            <a:pPr marL="285750" lvl="0" indent="-285750" algn="l" rtl="0">
              <a:spcBef>
                <a:spcPts val="920"/>
              </a:spcBef>
              <a:spcAft>
                <a:spcPts val="0"/>
              </a:spcAft>
              <a:buSzPts val="1600"/>
              <a:buFont typeface="Arial"/>
              <a:buChar char="•"/>
            </a:pPr>
            <a:r>
              <a:rPr lang="en-US" sz="1600"/>
              <a:t>People may realize their fear and anxiety is irrational but may still go to great lengths to avoid the stimulus.</a:t>
            </a:r>
            <a:endParaRPr/>
          </a:p>
          <a:p>
            <a:pPr marL="0" lvl="0" indent="0" algn="l" rtl="0">
              <a:spcBef>
                <a:spcPts val="920"/>
              </a:spcBef>
              <a:spcAft>
                <a:spcPts val="0"/>
              </a:spcAft>
              <a:buClr>
                <a:srgbClr val="6CB255"/>
              </a:buClr>
              <a:buSzPts val="1600"/>
              <a:buNone/>
            </a:pPr>
            <a:r>
              <a:rPr lang="en-US" sz="1600" b="1">
                <a:solidFill>
                  <a:srgbClr val="6CB255"/>
                </a:solidFill>
              </a:rPr>
              <a:t>Prevalence </a:t>
            </a:r>
            <a:r>
              <a:rPr lang="en-US" sz="1600"/>
              <a:t>- affects 12.5% of the U.S. population at some point in their lifetime.</a:t>
            </a:r>
            <a:endParaRPr/>
          </a:p>
          <a:p>
            <a:pPr marL="0" lvl="0" indent="0" algn="l" rtl="0">
              <a:spcBef>
                <a:spcPts val="920"/>
              </a:spcBef>
              <a:spcAft>
                <a:spcPts val="0"/>
              </a:spcAft>
              <a:buClr>
                <a:srgbClr val="6CB255"/>
              </a:buClr>
              <a:buSzPts val="1600"/>
              <a:buNone/>
            </a:pPr>
            <a:r>
              <a:rPr lang="en-US" sz="1600"/>
              <a:t>Common specific phobias include:</a:t>
            </a:r>
            <a:endParaRPr/>
          </a:p>
          <a:p>
            <a:pPr marL="285750" lvl="0" indent="-285750" algn="l" rtl="0">
              <a:spcBef>
                <a:spcPts val="920"/>
              </a:spcBef>
              <a:spcAft>
                <a:spcPts val="0"/>
              </a:spcAft>
              <a:buSzPts val="1600"/>
              <a:buFont typeface="Arial"/>
              <a:buChar char="•"/>
            </a:pPr>
            <a:r>
              <a:rPr lang="en-US" sz="1600" b="1"/>
              <a:t>Acrophobia </a:t>
            </a:r>
            <a:r>
              <a:rPr lang="en-US" sz="1600"/>
              <a:t>– heights.</a:t>
            </a:r>
            <a:endParaRPr/>
          </a:p>
          <a:p>
            <a:pPr marL="285750" lvl="0" indent="-285750" algn="l" rtl="0">
              <a:spcBef>
                <a:spcPts val="920"/>
              </a:spcBef>
              <a:spcAft>
                <a:spcPts val="0"/>
              </a:spcAft>
              <a:buSzPts val="1600"/>
              <a:buFont typeface="Arial"/>
              <a:buChar char="•"/>
            </a:pPr>
            <a:r>
              <a:rPr lang="en-US" sz="1600" b="1"/>
              <a:t>Aerophobia</a:t>
            </a:r>
            <a:r>
              <a:rPr lang="en-US" sz="1600"/>
              <a:t> – flying.</a:t>
            </a:r>
            <a:endParaRPr/>
          </a:p>
          <a:p>
            <a:pPr marL="285750" lvl="0" indent="-285750" algn="l" rtl="0">
              <a:spcBef>
                <a:spcPts val="920"/>
              </a:spcBef>
              <a:spcAft>
                <a:spcPts val="0"/>
              </a:spcAft>
              <a:buSzPts val="1600"/>
              <a:buFont typeface="Arial"/>
              <a:buChar char="•"/>
            </a:pPr>
            <a:r>
              <a:rPr lang="en-US" sz="1600" b="1"/>
              <a:t>Arachnophobia</a:t>
            </a:r>
            <a:r>
              <a:rPr lang="en-US" sz="1600"/>
              <a:t> – spiders.</a:t>
            </a:r>
            <a:endParaRPr/>
          </a:p>
          <a:p>
            <a:pPr marL="285750" lvl="0" indent="-285750" algn="l" rtl="0">
              <a:spcBef>
                <a:spcPts val="920"/>
              </a:spcBef>
              <a:spcAft>
                <a:spcPts val="0"/>
              </a:spcAft>
              <a:buSzPts val="1600"/>
              <a:buFont typeface="Arial"/>
              <a:buChar char="•"/>
            </a:pPr>
            <a:r>
              <a:rPr lang="en-US" sz="1600" b="1"/>
              <a:t>Claustrophobia </a:t>
            </a:r>
            <a:r>
              <a:rPr lang="en-US" sz="1600"/>
              <a:t>– enclosed spaces.</a:t>
            </a:r>
            <a:endParaRPr sz="1600" b="1"/>
          </a:p>
          <a:p>
            <a:pPr marL="0" lvl="0" indent="0" algn="l" rtl="0">
              <a:spcBef>
                <a:spcPts val="920"/>
              </a:spcBef>
              <a:spcAft>
                <a:spcPts val="0"/>
              </a:spcAft>
              <a:buClr>
                <a:srgbClr val="6CB255"/>
              </a:buClr>
              <a:buSzPts val="1600"/>
              <a:buNone/>
            </a:pPr>
            <a:r>
              <a:rPr lang="en-US" sz="1600" b="1"/>
              <a:t>Agoraphobia:</a:t>
            </a:r>
            <a:endParaRPr/>
          </a:p>
          <a:p>
            <a:pPr marL="285750" lvl="0" indent="-285750" algn="l" rtl="0">
              <a:spcBef>
                <a:spcPts val="920"/>
              </a:spcBef>
              <a:spcAft>
                <a:spcPts val="0"/>
              </a:spcAft>
              <a:buSzPts val="1600"/>
              <a:buFont typeface="Arial"/>
              <a:buChar char="•"/>
            </a:pPr>
            <a:r>
              <a:rPr lang="en-US" sz="1600"/>
              <a:t>Listed as a separate anxiety disorder.</a:t>
            </a:r>
            <a:endParaRPr/>
          </a:p>
          <a:p>
            <a:pPr marL="285750" lvl="0" indent="-285750" algn="l" rtl="0">
              <a:spcBef>
                <a:spcPts val="920"/>
              </a:spcBef>
              <a:spcAft>
                <a:spcPts val="0"/>
              </a:spcAft>
              <a:buSzPts val="1600"/>
              <a:buFont typeface="Arial"/>
              <a:buChar char="•"/>
            </a:pPr>
            <a:r>
              <a:rPr lang="en-US" sz="1600"/>
              <a:t>Characterized by intense fear, anxiety, and avoidance of situations in which it might be difficult to escape or receive help if one experiences a panic attack.</a:t>
            </a:r>
            <a:endParaRPr/>
          </a:p>
          <a:p>
            <a:pPr marL="285750" lvl="0" indent="-285750" algn="l" rtl="0">
              <a:spcBef>
                <a:spcPts val="920"/>
              </a:spcBef>
              <a:spcAft>
                <a:spcPts val="0"/>
              </a:spcAft>
              <a:buSzPts val="1600"/>
              <a:buFont typeface="Arial"/>
              <a:buChar char="•"/>
            </a:pPr>
            <a:r>
              <a:rPr lang="en-US" sz="1600"/>
              <a:t>These situations include public transportation, crowds, being outside the home alone.</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79"/>
        <p:cNvGrpSpPr/>
        <p:nvPr/>
      </p:nvGrpSpPr>
      <p:grpSpPr>
        <a:xfrm>
          <a:off x="0" y="0"/>
          <a:ext cx="0" cy="0"/>
          <a:chOff x="0" y="0"/>
          <a:chExt cx="0" cy="0"/>
        </a:xfrm>
      </p:grpSpPr>
      <p:sp>
        <p:nvSpPr>
          <p:cNvPr id="180" name="Google Shape;180;p24"/>
          <p:cNvSpPr txBox="1">
            <a:spLocks noGrp="1"/>
          </p:cNvSpPr>
          <p:nvPr>
            <p:ph type="title"/>
          </p:nvPr>
        </p:nvSpPr>
        <p:spPr>
          <a:xfrm>
            <a:off x="457200" y="241326"/>
            <a:ext cx="8062912" cy="92790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ACQUISITION OF PHOBIAS THROUGH </a:t>
            </a:r>
            <a:br>
              <a:rPr lang="en-US"/>
            </a:br>
            <a:r>
              <a:rPr lang="en-US"/>
              <a:t>LEARNING</a:t>
            </a:r>
            <a:endParaRPr/>
          </a:p>
        </p:txBody>
      </p:sp>
      <p:sp>
        <p:nvSpPr>
          <p:cNvPr id="181" name="Google Shape;181;p24"/>
          <p:cNvSpPr txBox="1">
            <a:spLocks noGrp="1"/>
          </p:cNvSpPr>
          <p:nvPr>
            <p:ph type="body" idx="1"/>
          </p:nvPr>
        </p:nvSpPr>
        <p:spPr>
          <a:xfrm>
            <a:off x="457200" y="1334125"/>
            <a:ext cx="8367221" cy="5351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Rachman (1977): 3 Major Learning Pathways</a:t>
            </a:r>
            <a:endParaRPr/>
          </a:p>
          <a:p>
            <a:pPr marL="342900" lvl="0" indent="-342900" algn="l" rtl="0">
              <a:spcBef>
                <a:spcPts val="920"/>
              </a:spcBef>
              <a:spcAft>
                <a:spcPts val="0"/>
              </a:spcAft>
              <a:buSzPts val="1600"/>
              <a:buFont typeface="Arial Black"/>
              <a:buAutoNum type="arabicPeriod"/>
            </a:pPr>
            <a:r>
              <a:rPr lang="en-US" sz="1600" b="1"/>
              <a:t>Classical Conditioning.</a:t>
            </a:r>
            <a:endParaRPr/>
          </a:p>
          <a:p>
            <a:pPr marL="285750" lvl="0" indent="-285750" algn="l" rtl="0">
              <a:spcBef>
                <a:spcPts val="920"/>
              </a:spcBef>
              <a:spcAft>
                <a:spcPts val="0"/>
              </a:spcAft>
              <a:buSzPts val="1600"/>
              <a:buFont typeface="Arial"/>
              <a:buChar char="•"/>
            </a:pPr>
            <a:r>
              <a:rPr lang="en-US" sz="1600"/>
              <a:t>Child is bitten by dog (US) → dogs become associated with biting (CS) → child experiences fear around dogs (CR).</a:t>
            </a:r>
            <a:endParaRPr/>
          </a:p>
          <a:p>
            <a:pPr marL="285750" lvl="0" indent="-285750" algn="l" rtl="0">
              <a:spcBef>
                <a:spcPts val="920"/>
              </a:spcBef>
              <a:spcAft>
                <a:spcPts val="0"/>
              </a:spcAft>
              <a:buSzPts val="1600"/>
              <a:buFont typeface="Arial"/>
              <a:buChar char="•"/>
            </a:pPr>
            <a:r>
              <a:rPr lang="en-US" sz="1600"/>
              <a:t>Conditioned fears develop more readily to fear-relevant stimuli (images of snakes and spiders) than to fear-irrelevant stimuli (images of flowers).</a:t>
            </a:r>
            <a:endParaRPr sz="1600"/>
          </a:p>
          <a:p>
            <a:pPr marL="342900" lvl="0" indent="-342900" algn="l" rtl="0">
              <a:spcBef>
                <a:spcPts val="920"/>
              </a:spcBef>
              <a:spcAft>
                <a:spcPts val="0"/>
              </a:spcAft>
              <a:buSzPts val="1600"/>
              <a:buFont typeface="Arial Black"/>
              <a:buAutoNum type="arabicPeriod" startAt="2"/>
            </a:pPr>
            <a:r>
              <a:rPr lang="en-US" sz="1600" b="1"/>
              <a:t>Vicarious Learning.</a:t>
            </a:r>
            <a:endParaRPr/>
          </a:p>
          <a:p>
            <a:pPr marL="285750" lvl="0" indent="-285750" algn="l" rtl="0">
              <a:spcBef>
                <a:spcPts val="920"/>
              </a:spcBef>
              <a:spcAft>
                <a:spcPts val="0"/>
              </a:spcAft>
              <a:buSzPts val="1600"/>
              <a:buFont typeface="Arial"/>
              <a:buChar char="•"/>
            </a:pPr>
            <a:r>
              <a:rPr lang="en-US" sz="1600"/>
              <a:t>Child observes cousin react with fear around spiders → child later expresses the same fears even though spiders have never presented any danger to him.</a:t>
            </a:r>
            <a:endParaRPr sz="1600"/>
          </a:p>
          <a:p>
            <a:pPr marL="342900" lvl="0" indent="-342900" algn="l" rtl="0">
              <a:spcBef>
                <a:spcPts val="920"/>
              </a:spcBef>
              <a:spcAft>
                <a:spcPts val="0"/>
              </a:spcAft>
              <a:buSzPts val="1600"/>
              <a:buFont typeface="Arial Black"/>
              <a:buAutoNum type="arabicPeriod" startAt="3"/>
            </a:pPr>
            <a:r>
              <a:rPr lang="en-US" sz="1600" b="1"/>
              <a:t>Verbal transmission of information.</a:t>
            </a:r>
            <a:endParaRPr/>
          </a:p>
          <a:p>
            <a:pPr marL="285750" lvl="0" indent="-285750" algn="l" rtl="0">
              <a:spcBef>
                <a:spcPts val="920"/>
              </a:spcBef>
              <a:spcAft>
                <a:spcPts val="0"/>
              </a:spcAft>
              <a:buSzPts val="1600"/>
              <a:buFont typeface="Arial"/>
              <a:buChar char="•"/>
            </a:pPr>
            <a:r>
              <a:rPr lang="en-US" sz="1600"/>
              <a:t>A child is continuously told that snakes are dangerous → child starts to fear snakes.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i="1"/>
              <a:t>Why are certain types of phobias more common than others?</a:t>
            </a:r>
            <a:endParaRPr/>
          </a:p>
          <a:p>
            <a:pPr marL="0" lvl="0" indent="0" algn="l" rtl="0">
              <a:spcBef>
                <a:spcPts val="920"/>
              </a:spcBef>
              <a:spcAft>
                <a:spcPts val="0"/>
              </a:spcAft>
              <a:buClr>
                <a:srgbClr val="6CB255"/>
              </a:buClr>
              <a:buSzPts val="1600"/>
              <a:buNone/>
            </a:pPr>
            <a:r>
              <a:rPr lang="en-US" sz="1600"/>
              <a:t>One theory argues that because our ancestors associated certain stimuli with danger (e.g., snakes, spiders, and heights), we are evolutionarily predisposed to associate those stimuli with fear.</a:t>
            </a:r>
            <a:endParaRPr/>
          </a:p>
          <a:p>
            <a:pPr marL="0" lvl="0" indent="0" algn="l" rtl="0">
              <a:spcBef>
                <a:spcPts val="920"/>
              </a:spcBef>
              <a:spcAft>
                <a:spcPts val="0"/>
              </a:spcAft>
              <a:buClr>
                <a:srgbClr val="6CB255"/>
              </a:buClr>
              <a:buSzPts val="1600"/>
              <a:buNone/>
            </a:pP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SOCIAL ANXIETY DISORDER</a:t>
            </a:r>
            <a:endParaRPr/>
          </a:p>
        </p:txBody>
      </p:sp>
      <p:sp>
        <p:nvSpPr>
          <p:cNvPr id="188" name="Google Shape;188;p25"/>
          <p:cNvSpPr txBox="1">
            <a:spLocks noGrp="1"/>
          </p:cNvSpPr>
          <p:nvPr>
            <p:ph type="body" idx="1"/>
          </p:nvPr>
        </p:nvSpPr>
        <p:spPr>
          <a:xfrm>
            <a:off x="457200" y="1109272"/>
            <a:ext cx="8367221" cy="55763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600"/>
              <a:buNone/>
            </a:pPr>
            <a:r>
              <a:rPr lang="en-US" sz="1600"/>
              <a:t>Characterized by extreme and persistent fear or anxiety and avoidance of social situations in which the person could potentially be evaluated negatively by others, leading to serious impairments in life.</a:t>
            </a:r>
            <a:endParaRPr/>
          </a:p>
          <a:p>
            <a:pPr marL="285750" lvl="0" indent="-285750" algn="l" rtl="0">
              <a:lnSpc>
                <a:spcPct val="100000"/>
              </a:lnSpc>
              <a:spcBef>
                <a:spcPts val="800"/>
              </a:spcBef>
              <a:spcAft>
                <a:spcPts val="0"/>
              </a:spcAft>
              <a:buSzPts val="1600"/>
              <a:buFont typeface="Arial"/>
              <a:buChar char="•"/>
            </a:pPr>
            <a:r>
              <a:rPr lang="en-US" sz="1600"/>
              <a:t>Associated with lower educational attainment, lower earning, poor work performance, unemployment.</a:t>
            </a:r>
            <a:endParaRPr/>
          </a:p>
          <a:p>
            <a:pPr marL="285750" lvl="0" indent="-285750" algn="l" rtl="0">
              <a:lnSpc>
                <a:spcPct val="100000"/>
              </a:lnSpc>
              <a:spcBef>
                <a:spcPts val="800"/>
              </a:spcBef>
              <a:spcAft>
                <a:spcPts val="0"/>
              </a:spcAft>
              <a:buSzPts val="1600"/>
              <a:buFont typeface="Arial"/>
              <a:buChar char="•"/>
            </a:pPr>
            <a:r>
              <a:rPr lang="en-US" sz="1600" b="1"/>
              <a:t>Safety behaviors </a:t>
            </a:r>
            <a:r>
              <a:rPr lang="en-US" sz="1600"/>
              <a:t>– mental or behavioral acts that reduce anxiety in social situations by reducing the chance of negative social outcomes.</a:t>
            </a:r>
            <a:endParaRPr/>
          </a:p>
          <a:p>
            <a:pPr marL="1017270" lvl="1" indent="-285750" algn="l" rtl="0">
              <a:lnSpc>
                <a:spcPct val="100000"/>
              </a:lnSpc>
              <a:spcBef>
                <a:spcPts val="800"/>
              </a:spcBef>
              <a:spcAft>
                <a:spcPts val="0"/>
              </a:spcAft>
              <a:buSzPts val="1600"/>
              <a:buFont typeface="Arial"/>
              <a:buChar char="•"/>
            </a:pPr>
            <a:r>
              <a:rPr lang="en-US" sz="1600"/>
              <a:t>E.g., avoiding eye contact or rehearsing sentences before speaking.</a:t>
            </a:r>
            <a:endParaRPr/>
          </a:p>
          <a:p>
            <a:pPr marL="0" lvl="0" indent="0" algn="l" rtl="0">
              <a:lnSpc>
                <a:spcPct val="100000"/>
              </a:lnSpc>
              <a:spcBef>
                <a:spcPts val="800"/>
              </a:spcBef>
              <a:spcAft>
                <a:spcPts val="0"/>
              </a:spcAft>
              <a:buSzPts val="1600"/>
              <a:buNone/>
            </a:pPr>
            <a:r>
              <a:rPr lang="en-US" sz="1600" b="1">
                <a:solidFill>
                  <a:srgbClr val="6CB255"/>
                </a:solidFill>
              </a:rPr>
              <a:t>Prevalence</a:t>
            </a:r>
            <a:r>
              <a:rPr lang="en-US" sz="1600" b="1"/>
              <a:t> </a:t>
            </a:r>
            <a:r>
              <a:rPr lang="en-US" sz="1600"/>
              <a:t>- experienced by about 12% of Americans during their lifetime.</a:t>
            </a:r>
            <a:endParaRPr sz="1600"/>
          </a:p>
          <a:p>
            <a:pPr marL="0" lvl="0" indent="0" algn="l" rtl="0">
              <a:lnSpc>
                <a:spcPct val="100000"/>
              </a:lnSpc>
              <a:spcBef>
                <a:spcPts val="800"/>
              </a:spcBef>
              <a:spcAft>
                <a:spcPts val="0"/>
              </a:spcAft>
              <a:buSzPts val="1600"/>
              <a:buNone/>
            </a:pPr>
            <a:r>
              <a:rPr lang="en-US" sz="1600" b="1">
                <a:solidFill>
                  <a:srgbClr val="6CB255"/>
                </a:solidFill>
              </a:rPr>
              <a:t>Comorbidity </a:t>
            </a:r>
            <a:r>
              <a:rPr lang="en-US" sz="1600"/>
              <a:t>- high rate of comorbidity with alcohol use disorder.</a:t>
            </a:r>
            <a:endParaRPr/>
          </a:p>
          <a:p>
            <a:pPr marL="1017270" lvl="1" indent="-285750" algn="l" rtl="0">
              <a:lnSpc>
                <a:spcPct val="100000"/>
              </a:lnSpc>
              <a:spcBef>
                <a:spcPts val="800"/>
              </a:spcBef>
              <a:spcAft>
                <a:spcPts val="0"/>
              </a:spcAft>
              <a:buSzPts val="1600"/>
              <a:buFont typeface="Arial"/>
              <a:buChar char="•"/>
            </a:pPr>
            <a:r>
              <a:rPr lang="en-US" sz="1600"/>
              <a:t>Individuals may self-medicate to reduce anxiety in social situations.</a:t>
            </a:r>
            <a:endParaRPr/>
          </a:p>
          <a:p>
            <a:pPr marL="0" lvl="0" indent="0" algn="l" rtl="0">
              <a:lnSpc>
                <a:spcPct val="100000"/>
              </a:lnSpc>
              <a:spcBef>
                <a:spcPts val="800"/>
              </a:spcBef>
              <a:spcAft>
                <a:spcPts val="0"/>
              </a:spcAft>
              <a:buSzPts val="1600"/>
              <a:buNone/>
            </a:pPr>
            <a:r>
              <a:rPr lang="en-US" sz="1600" b="1" u="sng">
                <a:solidFill>
                  <a:srgbClr val="6CB255"/>
                </a:solidFill>
              </a:rPr>
              <a:t>Risk Factors</a:t>
            </a:r>
            <a:endParaRPr/>
          </a:p>
          <a:p>
            <a:pPr marL="285750" lvl="0" indent="-285750" algn="l" rtl="0">
              <a:lnSpc>
                <a:spcPct val="100000"/>
              </a:lnSpc>
              <a:spcBef>
                <a:spcPts val="800"/>
              </a:spcBef>
              <a:spcAft>
                <a:spcPts val="0"/>
              </a:spcAft>
              <a:buSzPts val="1600"/>
              <a:buFont typeface="Arial"/>
              <a:buChar char="•"/>
            </a:pPr>
            <a:r>
              <a:rPr lang="en-US" sz="1600"/>
              <a:t>Fears of social situations possibly develop through conditioning.</a:t>
            </a:r>
            <a:endParaRPr/>
          </a:p>
          <a:p>
            <a:pPr marL="1017270" lvl="1" indent="-285750" algn="l" rtl="0">
              <a:lnSpc>
                <a:spcPct val="100000"/>
              </a:lnSpc>
              <a:spcBef>
                <a:spcPts val="800"/>
              </a:spcBef>
              <a:spcAft>
                <a:spcPts val="0"/>
              </a:spcAft>
              <a:buSzPts val="1600"/>
              <a:buFont typeface="Arial"/>
              <a:buChar char="•"/>
            </a:pPr>
            <a:r>
              <a:rPr lang="en-US" sz="1600"/>
              <a:t>92% of a sample of adults with social anxiety disorder reported a history of severe teasing in childhood.</a:t>
            </a:r>
            <a:endParaRPr/>
          </a:p>
          <a:p>
            <a:pPr marL="285750" lvl="0" indent="-285750" algn="l" rtl="0">
              <a:lnSpc>
                <a:spcPct val="100000"/>
              </a:lnSpc>
              <a:spcBef>
                <a:spcPts val="800"/>
              </a:spcBef>
              <a:spcAft>
                <a:spcPts val="0"/>
              </a:spcAft>
              <a:buSzPts val="1600"/>
              <a:buFont typeface="Arial"/>
              <a:buChar char="•"/>
            </a:pPr>
            <a:r>
              <a:rPr lang="en-US" sz="1600" b="1"/>
              <a:t>Behavioral inhibition </a:t>
            </a:r>
            <a:r>
              <a:rPr lang="en-US" sz="1600"/>
              <a:t>– a consistent tendency to show fear and restraint when presented with unfamiliar people or situations.</a:t>
            </a:r>
            <a:endParaRPr/>
          </a:p>
          <a:p>
            <a:pPr marL="0" lvl="0" indent="0" algn="l" rtl="0">
              <a:lnSpc>
                <a:spcPct val="100000"/>
              </a:lnSpc>
              <a:spcBef>
                <a:spcPts val="800"/>
              </a:spcBef>
              <a:spcAft>
                <a:spcPts val="0"/>
              </a:spcAft>
              <a:buSzPts val="1600"/>
              <a:buNone/>
            </a:pPr>
            <a:endParaRPr sz="1600"/>
          </a:p>
          <a:p>
            <a:pPr marL="0" lvl="0" indent="0" algn="l" rtl="0">
              <a:lnSpc>
                <a:spcPct val="100000"/>
              </a:lnSpc>
              <a:spcBef>
                <a:spcPts val="800"/>
              </a:spcBef>
              <a:spcAft>
                <a:spcPts val="0"/>
              </a:spcAft>
              <a:buSzPts val="1600"/>
              <a:buNone/>
            </a:pP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93"/>
        <p:cNvGrpSpPr/>
        <p:nvPr/>
      </p:nvGrpSpPr>
      <p:grpSpPr>
        <a:xfrm>
          <a:off x="0" y="0"/>
          <a:ext cx="0" cy="0"/>
          <a:chOff x="0" y="0"/>
          <a:chExt cx="0" cy="0"/>
        </a:xfrm>
      </p:grpSpPr>
      <p:sp>
        <p:nvSpPr>
          <p:cNvPr id="194" name="Google Shape;194;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PANIC DISORDER</a:t>
            </a:r>
            <a:endParaRPr/>
          </a:p>
        </p:txBody>
      </p:sp>
      <p:sp>
        <p:nvSpPr>
          <p:cNvPr id="195" name="Google Shape;195;p26"/>
          <p:cNvSpPr txBox="1">
            <a:spLocks noGrp="1"/>
          </p:cNvSpPr>
          <p:nvPr>
            <p:ph type="body" idx="1"/>
          </p:nvPr>
        </p:nvSpPr>
        <p:spPr>
          <a:xfrm>
            <a:off x="457199" y="1063520"/>
            <a:ext cx="8367221" cy="125584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Panic disorder </a:t>
            </a:r>
            <a:r>
              <a:rPr lang="en-US" sz="1600"/>
              <a:t>– recurrent and unexpected panic attacks, along with at least one month of persistent concern about additional panic attacks, worry over the consequences of the attacks, or self-defeating changes in behavior related to the attacks.</a:t>
            </a:r>
            <a:endParaRPr/>
          </a:p>
          <a:p>
            <a:pPr marL="0" lvl="0" indent="0" algn="l" rtl="0">
              <a:spcBef>
                <a:spcPts val="920"/>
              </a:spcBef>
              <a:spcAft>
                <a:spcPts val="0"/>
              </a:spcAft>
              <a:buClr>
                <a:srgbClr val="6CB255"/>
              </a:buClr>
              <a:buSzPts val="1600"/>
              <a:buNone/>
            </a:pPr>
            <a:r>
              <a:rPr lang="en-US" sz="1600" b="1">
                <a:solidFill>
                  <a:srgbClr val="6CB255"/>
                </a:solidFill>
              </a:rPr>
              <a:t>Comorbidity </a:t>
            </a:r>
            <a:r>
              <a:rPr lang="en-US" sz="1600"/>
              <a:t>-  anxiety disorders or major depressive disorder.</a:t>
            </a:r>
            <a:endParaRPr/>
          </a:p>
        </p:txBody>
      </p:sp>
      <p:pic>
        <p:nvPicPr>
          <p:cNvPr id="197" name="Google Shape;197;p26" descr="A diagram shows an outline of a person’s upper body. Within this outline, some of the major organs appear. The brain is labeled, “Feeling dizzy, unsteady, lightheaded.” The heart is labeled, “Chest pain, palpitations and/or accelerated heart rate.” The lungs are labeled, “Shortness of breath.” The stomach is labeled, “Nausea or abdominal distress.”"/>
          <p:cNvPicPr preferRelativeResize="0">
            <a:picLocks noGrp="1"/>
          </p:cNvPicPr>
          <p:nvPr>
            <p:ph type="pic" idx="2"/>
          </p:nvPr>
        </p:nvPicPr>
        <p:blipFill rotWithShape="1">
          <a:blip r:embed="rId3">
            <a:alphaModFix/>
          </a:blip>
          <a:srcRect l="-36076" r="-36075"/>
          <a:stretch/>
        </p:blipFill>
        <p:spPr>
          <a:xfrm>
            <a:off x="2306665" y="2411540"/>
            <a:ext cx="8396312" cy="4109181"/>
          </a:xfrm>
          <a:prstGeom prst="rect">
            <a:avLst/>
          </a:prstGeom>
          <a:noFill/>
          <a:ln>
            <a:noFill/>
          </a:ln>
        </p:spPr>
      </p:pic>
      <p:sp>
        <p:nvSpPr>
          <p:cNvPr id="198" name="Google Shape;198;p26"/>
          <p:cNvSpPr txBox="1"/>
          <p:nvPr/>
        </p:nvSpPr>
        <p:spPr>
          <a:xfrm>
            <a:off x="457199" y="2319366"/>
            <a:ext cx="3620126" cy="454483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Panic attack </a:t>
            </a:r>
            <a:r>
              <a:rPr lang="en-US" sz="1600">
                <a:solidFill>
                  <a:schemeClr val="dk1"/>
                </a:solidFill>
                <a:latin typeface="Arial"/>
                <a:ea typeface="Arial"/>
                <a:cs typeface="Arial"/>
                <a:sym typeface="Arial"/>
              </a:rPr>
              <a:t>– a period of extreme fear or discomfort that develops abruptly and reaches a peak within 10 minutes.</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Can be expected (in response to an external trigger) or unexpected.</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Panic attacks alone are not a disorder.</a:t>
            </a:r>
            <a:endParaRPr/>
          </a:p>
          <a:p>
            <a:pPr marL="285750" marR="0" lvl="0" indent="-285750" algn="l" rtl="0">
              <a:spcBef>
                <a:spcPts val="984"/>
              </a:spcBef>
              <a:spcAft>
                <a:spcPts val="0"/>
              </a:spcAft>
              <a:buClr>
                <a:srgbClr val="6CB255"/>
              </a:buClr>
              <a:buSzPts val="1600"/>
              <a:buFont typeface="Arial"/>
              <a:buChar char="•"/>
            </a:pPr>
            <a:r>
              <a:rPr lang="en-US" sz="1600">
                <a:solidFill>
                  <a:schemeClr val="dk1"/>
                </a:solidFill>
                <a:latin typeface="Arial"/>
                <a:ea typeface="Arial"/>
                <a:cs typeface="Arial"/>
                <a:sym typeface="Arial"/>
              </a:rPr>
              <a:t>Some of the physical manifestations of a panic attack are shown. People may also experience sweating, trembling, feelings of faintness, or a fear of losing control, among other symptoms.</a:t>
            </a:r>
            <a:endParaRPr/>
          </a:p>
          <a:p>
            <a:pPr marL="285750" marR="0" lvl="0" indent="-184150" algn="l" rtl="0">
              <a:spcBef>
                <a:spcPts val="984"/>
              </a:spcBef>
              <a:spcAft>
                <a:spcPts val="0"/>
              </a:spcAft>
              <a:buClr>
                <a:srgbClr val="6CB255"/>
              </a:buClr>
              <a:buSzPts val="1600"/>
              <a:buFont typeface="Arial"/>
              <a:buNone/>
            </a:pPr>
            <a:endParaRPr sz="16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03"/>
        <p:cNvGrpSpPr/>
        <p:nvPr/>
      </p:nvGrpSpPr>
      <p:grpSpPr>
        <a:xfrm>
          <a:off x="0" y="0"/>
          <a:ext cx="0" cy="0"/>
          <a:chOff x="0" y="0"/>
          <a:chExt cx="0" cy="0"/>
        </a:xfrm>
      </p:grpSpPr>
      <p:sp>
        <p:nvSpPr>
          <p:cNvPr id="204" name="Google Shape;204;p27"/>
          <p:cNvSpPr txBox="1">
            <a:spLocks noGrp="1"/>
          </p:cNvSpPr>
          <p:nvPr>
            <p:ph type="title"/>
          </p:nvPr>
        </p:nvSpPr>
        <p:spPr>
          <a:xfrm>
            <a:off x="457200" y="241326"/>
            <a:ext cx="8062912" cy="88293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PANIC DISORDER</a:t>
            </a:r>
            <a:br>
              <a:rPr lang="en-US"/>
            </a:br>
            <a:r>
              <a:rPr lang="en-US">
                <a:latin typeface="Arial"/>
                <a:ea typeface="Arial"/>
                <a:cs typeface="Arial"/>
                <a:sym typeface="Arial"/>
              </a:rPr>
              <a:t>CAUSES</a:t>
            </a:r>
            <a:endParaRPr>
              <a:latin typeface="Arial"/>
              <a:ea typeface="Arial"/>
              <a:cs typeface="Arial"/>
              <a:sym typeface="Arial"/>
            </a:endParaRPr>
          </a:p>
        </p:txBody>
      </p:sp>
      <p:sp>
        <p:nvSpPr>
          <p:cNvPr id="205" name="Google Shape;205;p27"/>
          <p:cNvSpPr txBox="1">
            <a:spLocks noGrp="1"/>
          </p:cNvSpPr>
          <p:nvPr>
            <p:ph type="body" idx="1"/>
          </p:nvPr>
        </p:nvSpPr>
        <p:spPr>
          <a:xfrm>
            <a:off x="457199" y="1259174"/>
            <a:ext cx="8367221" cy="54114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Genetics</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43% heritability.</a:t>
            </a:r>
            <a:endParaRPr/>
          </a:p>
          <a:p>
            <a:pPr marL="0" lvl="0" indent="0" algn="l" rtl="0">
              <a:spcBef>
                <a:spcPts val="920"/>
              </a:spcBef>
              <a:spcAft>
                <a:spcPts val="0"/>
              </a:spcAft>
              <a:buClr>
                <a:srgbClr val="6CB255"/>
              </a:buClr>
              <a:buSzPts val="1600"/>
              <a:buNone/>
            </a:pPr>
            <a:r>
              <a:rPr lang="en-US" sz="1600" b="1" u="sng">
                <a:solidFill>
                  <a:srgbClr val="6CB255"/>
                </a:solidFill>
              </a:rPr>
              <a:t>Neurobiological Theories</a:t>
            </a:r>
            <a:endParaRPr sz="1600" b="1" u="sng">
              <a:solidFill>
                <a:srgbClr val="6CB255"/>
              </a:solidFill>
            </a:endParaRPr>
          </a:p>
          <a:p>
            <a:pPr marL="285750" lvl="0" indent="-285750" algn="l" rtl="0">
              <a:spcBef>
                <a:spcPts val="920"/>
              </a:spcBef>
              <a:spcAft>
                <a:spcPts val="0"/>
              </a:spcAft>
              <a:buSzPts val="1600"/>
              <a:buFont typeface="Arial"/>
              <a:buChar char="•"/>
            </a:pPr>
            <a:r>
              <a:rPr lang="en-US" sz="1600" u="sng"/>
              <a:t>Locus coeruleus </a:t>
            </a:r>
            <a:r>
              <a:rPr lang="en-US" sz="1600"/>
              <a:t>in the brainstem is possibly involved.</a:t>
            </a:r>
            <a:endParaRPr/>
          </a:p>
          <a:p>
            <a:pPr marL="1017270" lvl="1" indent="-285750" algn="l" rtl="0">
              <a:spcBef>
                <a:spcPts val="920"/>
              </a:spcBef>
              <a:spcAft>
                <a:spcPts val="0"/>
              </a:spcAft>
              <a:buSzPts val="1600"/>
              <a:buFont typeface="Arial"/>
              <a:buChar char="•"/>
            </a:pPr>
            <a:r>
              <a:rPr lang="en-US" sz="1600"/>
              <a:t>Major source of norepinephrine (neurotransmitter that triggers flight-or-flight response).</a:t>
            </a:r>
            <a:endParaRPr/>
          </a:p>
          <a:p>
            <a:pPr marL="1017270" lvl="1" indent="-285750" algn="l" rtl="0">
              <a:spcBef>
                <a:spcPts val="920"/>
              </a:spcBef>
              <a:spcAft>
                <a:spcPts val="0"/>
              </a:spcAft>
              <a:buSzPts val="1600"/>
              <a:buFont typeface="Arial"/>
              <a:buChar char="•"/>
            </a:pPr>
            <a:r>
              <a:rPr lang="en-US" sz="1600"/>
              <a:t>Activation is associated with anxiety and fear and produces panic-like symptoms in nonhuman primates.</a:t>
            </a:r>
            <a:endParaRPr/>
          </a:p>
          <a:p>
            <a:pPr marL="0" lvl="0" indent="0" algn="l" rtl="0">
              <a:spcBef>
                <a:spcPts val="920"/>
              </a:spcBef>
              <a:spcAft>
                <a:spcPts val="0"/>
              </a:spcAft>
              <a:buClr>
                <a:srgbClr val="6CB255"/>
              </a:buClr>
              <a:buSzPts val="1600"/>
              <a:buNone/>
            </a:pPr>
            <a:r>
              <a:rPr lang="en-US" sz="1600" b="1" u="sng">
                <a:solidFill>
                  <a:srgbClr val="6CB255"/>
                </a:solidFill>
              </a:rPr>
              <a:t>Conditioning Theories</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Panic attacks are classical conditioning responses to subtle bodily sensations resembling those normally occurring when one is anxious or frightened.</a:t>
            </a:r>
            <a:endParaRPr/>
          </a:p>
          <a:p>
            <a:pPr marL="0" lvl="0" indent="0" algn="l" rtl="0">
              <a:spcBef>
                <a:spcPts val="920"/>
              </a:spcBef>
              <a:spcAft>
                <a:spcPts val="0"/>
              </a:spcAft>
              <a:buClr>
                <a:srgbClr val="6CB255"/>
              </a:buClr>
              <a:buSzPts val="1600"/>
              <a:buNone/>
            </a:pPr>
            <a:r>
              <a:rPr lang="en-US" sz="1600" b="1" u="sng">
                <a:solidFill>
                  <a:srgbClr val="6CB255"/>
                </a:solidFill>
              </a:rPr>
              <a:t>Cognitive Theories</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Individuals with panic disorder are prone to interpret ordinary bodily sensations catastrophically, setting the state for panic attacks.</a:t>
            </a:r>
            <a:endParaRPr/>
          </a:p>
          <a:p>
            <a:pPr marL="1017270" lvl="1" indent="-285750" algn="l" rtl="0">
              <a:spcBef>
                <a:spcPts val="920"/>
              </a:spcBef>
              <a:spcAft>
                <a:spcPts val="0"/>
              </a:spcAft>
              <a:buSzPts val="1600"/>
              <a:buFont typeface="Arial"/>
              <a:buChar char="•"/>
            </a:pPr>
            <a:r>
              <a:rPr lang="en-US" sz="1600"/>
              <a:t>In some patients, reducing catastrophic cognitions about sensations has proven to be as effective as medication in reducing panic attacks.</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10"/>
        <p:cNvGrpSpPr/>
        <p:nvPr/>
      </p:nvGrpSpPr>
      <p:grpSpPr>
        <a:xfrm>
          <a:off x="0" y="0"/>
          <a:ext cx="0" cy="0"/>
          <a:chOff x="0" y="0"/>
          <a:chExt cx="0" cy="0"/>
        </a:xfrm>
      </p:grpSpPr>
      <p:sp>
        <p:nvSpPr>
          <p:cNvPr id="211" name="Google Shape;211;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GENERALIZED ANXIETY DISORDER</a:t>
            </a:r>
            <a:endParaRPr/>
          </a:p>
        </p:txBody>
      </p:sp>
      <p:sp>
        <p:nvSpPr>
          <p:cNvPr id="212" name="Google Shape;212;p28"/>
          <p:cNvSpPr txBox="1">
            <a:spLocks noGrp="1"/>
          </p:cNvSpPr>
          <p:nvPr>
            <p:ph type="body" idx="1"/>
          </p:nvPr>
        </p:nvSpPr>
        <p:spPr>
          <a:xfrm>
            <a:off x="457199" y="1184223"/>
            <a:ext cx="8367221" cy="533649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A relatively continuous state of excessive, uncontrollable, and pointless worry and apprehension.</a:t>
            </a:r>
            <a:endParaRPr/>
          </a:p>
          <a:p>
            <a:pPr marL="0" lvl="0" indent="0" algn="l" rtl="0">
              <a:spcBef>
                <a:spcPts val="800"/>
              </a:spcBef>
              <a:spcAft>
                <a:spcPts val="0"/>
              </a:spcAft>
              <a:buSzPts val="1600"/>
              <a:buNone/>
            </a:pPr>
            <a:r>
              <a:rPr lang="en-US" sz="1600" b="1" u="sng">
                <a:solidFill>
                  <a:srgbClr val="6CB255"/>
                </a:solidFill>
              </a:rPr>
              <a:t>Diagnosis Criteria</a:t>
            </a:r>
            <a:endParaRPr sz="1600" b="1" u="sng">
              <a:solidFill>
                <a:srgbClr val="6CB255"/>
              </a:solidFill>
            </a:endParaRPr>
          </a:p>
          <a:p>
            <a:pPr marL="285750" lvl="0" indent="-285750" algn="l" rtl="0">
              <a:spcBef>
                <a:spcPts val="800"/>
              </a:spcBef>
              <a:spcAft>
                <a:spcPts val="0"/>
              </a:spcAft>
              <a:buSzPts val="1600"/>
              <a:buFont typeface="Arial"/>
              <a:buChar char="•"/>
            </a:pPr>
            <a:r>
              <a:rPr lang="en-US" sz="1600"/>
              <a:t>The diffuse worrying and apprehension is not part of another disorder.</a:t>
            </a:r>
            <a:endParaRPr/>
          </a:p>
          <a:p>
            <a:pPr marL="285750" lvl="0" indent="-285750" algn="l" rtl="0">
              <a:spcBef>
                <a:spcPts val="800"/>
              </a:spcBef>
              <a:spcAft>
                <a:spcPts val="0"/>
              </a:spcAft>
              <a:buSzPts val="1600"/>
              <a:buFont typeface="Arial"/>
              <a:buChar char="•"/>
            </a:pPr>
            <a:r>
              <a:rPr lang="en-US" sz="1600"/>
              <a:t>Symptoms occur more days than not for at least 6 months.</a:t>
            </a:r>
            <a:endParaRPr/>
          </a:p>
          <a:p>
            <a:pPr marL="285750" lvl="0" indent="-285750" algn="l" rtl="0">
              <a:spcBef>
                <a:spcPts val="800"/>
              </a:spcBef>
              <a:spcAft>
                <a:spcPts val="0"/>
              </a:spcAft>
              <a:buSzPts val="1600"/>
              <a:buFont typeface="Arial"/>
              <a:buChar char="•"/>
            </a:pPr>
            <a:r>
              <a:rPr lang="en-US" sz="1600"/>
              <a:t>Symptoms are accompanied by any three of the following symptoms: </a:t>
            </a:r>
            <a:endParaRPr sz="1600"/>
          </a:p>
          <a:p>
            <a:pPr marL="1017270" lvl="1" indent="-285750" algn="l" rtl="0">
              <a:spcBef>
                <a:spcPts val="800"/>
              </a:spcBef>
              <a:spcAft>
                <a:spcPts val="0"/>
              </a:spcAft>
              <a:buSzPts val="1600"/>
              <a:buFont typeface="Arial"/>
              <a:buChar char="•"/>
            </a:pPr>
            <a:r>
              <a:rPr lang="en-US" sz="1600"/>
              <a:t>Restlessness, difficulty concentrating, being easily fatigued, muscle tension, irritability, and sleep difficulties.</a:t>
            </a:r>
            <a:endParaRPr/>
          </a:p>
          <a:p>
            <a:pPr marL="0" lvl="0" indent="0" algn="l" rtl="0">
              <a:spcBef>
                <a:spcPts val="800"/>
              </a:spcBef>
              <a:spcAft>
                <a:spcPts val="0"/>
              </a:spcAft>
              <a:buSzPts val="1600"/>
              <a:buNone/>
            </a:pPr>
            <a:r>
              <a:rPr lang="en-US" sz="1600" b="1" u="sng">
                <a:solidFill>
                  <a:srgbClr val="6CB255"/>
                </a:solidFill>
              </a:rPr>
              <a:t>Prevalence</a:t>
            </a:r>
            <a:endParaRPr sz="1600" b="1" u="sng">
              <a:solidFill>
                <a:srgbClr val="6CB255"/>
              </a:solidFill>
            </a:endParaRPr>
          </a:p>
          <a:p>
            <a:pPr marL="285750" lvl="0" indent="-285750" algn="l" rtl="0">
              <a:spcBef>
                <a:spcPts val="800"/>
              </a:spcBef>
              <a:spcAft>
                <a:spcPts val="0"/>
              </a:spcAft>
              <a:buSzPts val="1600"/>
              <a:buFont typeface="Arial"/>
              <a:buChar char="•"/>
            </a:pPr>
            <a:r>
              <a:rPr lang="en-US" sz="1600"/>
              <a:t>Affects about 5.7% of U.S. population during their lifetime.</a:t>
            </a:r>
            <a:endParaRPr/>
          </a:p>
          <a:p>
            <a:pPr marL="285750" lvl="0" indent="-285750" algn="l" rtl="0">
              <a:spcBef>
                <a:spcPts val="800"/>
              </a:spcBef>
              <a:spcAft>
                <a:spcPts val="0"/>
              </a:spcAft>
              <a:buSzPts val="1600"/>
              <a:buFont typeface="Arial"/>
              <a:buChar char="•"/>
            </a:pPr>
            <a:r>
              <a:rPr lang="en-US" sz="1600"/>
              <a:t>Females are 2 times as likely as males to experience the disorder.</a:t>
            </a:r>
            <a:endParaRPr/>
          </a:p>
          <a:p>
            <a:pPr marL="0" lvl="0" indent="0" algn="l" rtl="0">
              <a:spcBef>
                <a:spcPts val="800"/>
              </a:spcBef>
              <a:spcAft>
                <a:spcPts val="0"/>
              </a:spcAft>
              <a:buSzPts val="1600"/>
              <a:buNone/>
            </a:pPr>
            <a:r>
              <a:rPr lang="en-US" sz="1600" b="1" u="sng">
                <a:solidFill>
                  <a:srgbClr val="6CB255"/>
                </a:solidFill>
              </a:rPr>
              <a:t>Comorbidity</a:t>
            </a:r>
            <a:endParaRPr/>
          </a:p>
          <a:p>
            <a:pPr marL="285750" lvl="0" indent="-285750" algn="l" rtl="0">
              <a:spcBef>
                <a:spcPts val="800"/>
              </a:spcBef>
              <a:spcAft>
                <a:spcPts val="0"/>
              </a:spcAft>
              <a:buSzPts val="1600"/>
              <a:buFont typeface="Arial"/>
              <a:buChar char="•"/>
            </a:pPr>
            <a:r>
              <a:rPr lang="en-US" sz="1600"/>
              <a:t>Comorbid with mood disorders and other anxiety disorders.</a:t>
            </a:r>
            <a:endParaRPr/>
          </a:p>
          <a:p>
            <a:pPr marL="0" lvl="0" indent="0" algn="l" rtl="0">
              <a:spcBef>
                <a:spcPts val="800"/>
              </a:spcBef>
              <a:spcAft>
                <a:spcPts val="0"/>
              </a:spcAft>
              <a:buSzPts val="1600"/>
              <a:buNone/>
            </a:pPr>
            <a:endParaRPr sz="1600" b="1" u="sng">
              <a:solidFill>
                <a:srgbClr val="6CB255"/>
              </a:solidFill>
            </a:endParaRPr>
          </a:p>
          <a:p>
            <a:pPr marL="0" lvl="0" indent="0" algn="l" rtl="0">
              <a:spcBef>
                <a:spcPts val="800"/>
              </a:spcBef>
              <a:spcAft>
                <a:spcPts val="0"/>
              </a:spcAft>
              <a:buSzPts val="1600"/>
              <a:buNone/>
            </a:pP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17"/>
        <p:cNvGrpSpPr/>
        <p:nvPr/>
      </p:nvGrpSpPr>
      <p:grpSpPr>
        <a:xfrm>
          <a:off x="0" y="0"/>
          <a:ext cx="0" cy="0"/>
          <a:chOff x="0" y="0"/>
          <a:chExt cx="0" cy="0"/>
        </a:xfrm>
      </p:grpSpPr>
      <p:sp>
        <p:nvSpPr>
          <p:cNvPr id="218" name="Google Shape;218;p29"/>
          <p:cNvSpPr txBox="1">
            <a:spLocks noGrp="1"/>
          </p:cNvSpPr>
          <p:nvPr>
            <p:ph type="title"/>
          </p:nvPr>
        </p:nvSpPr>
        <p:spPr>
          <a:xfrm>
            <a:off x="457200" y="241326"/>
            <a:ext cx="8062912" cy="867946"/>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GENERALIZED ANXIETY DISORDER</a:t>
            </a:r>
            <a:br>
              <a:rPr lang="en-US"/>
            </a:br>
            <a:r>
              <a:rPr lang="en-US">
                <a:latin typeface="Arial"/>
                <a:ea typeface="Arial"/>
                <a:cs typeface="Arial"/>
                <a:sym typeface="Arial"/>
              </a:rPr>
              <a:t>CAUSES</a:t>
            </a:r>
            <a:endParaRPr>
              <a:latin typeface="Arial"/>
              <a:ea typeface="Arial"/>
              <a:cs typeface="Arial"/>
              <a:sym typeface="Arial"/>
            </a:endParaRPr>
          </a:p>
        </p:txBody>
      </p:sp>
      <p:sp>
        <p:nvSpPr>
          <p:cNvPr id="219" name="Google Shape;219;p29"/>
          <p:cNvSpPr txBox="1">
            <a:spLocks noGrp="1"/>
          </p:cNvSpPr>
          <p:nvPr>
            <p:ph type="body" idx="1"/>
          </p:nvPr>
        </p:nvSpPr>
        <p:spPr>
          <a:xfrm>
            <a:off x="457200" y="1259174"/>
            <a:ext cx="8367221" cy="334280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Cognitive Theories</a:t>
            </a:r>
            <a:endParaRPr sz="1600" b="1" u="sng">
              <a:solidFill>
                <a:srgbClr val="6CB255"/>
              </a:solidFill>
            </a:endParaRPr>
          </a:p>
          <a:p>
            <a:pPr marL="285750" lvl="0" indent="-285750" algn="l" rtl="0">
              <a:spcBef>
                <a:spcPts val="920"/>
              </a:spcBef>
              <a:spcAft>
                <a:spcPts val="0"/>
              </a:spcAft>
              <a:buSzPts val="1600"/>
              <a:buFont typeface="Arial"/>
              <a:buChar char="•"/>
            </a:pPr>
            <a:r>
              <a:rPr lang="en-US" sz="1600"/>
              <a:t>Worry represents a mental strategy to avoid more powerful negative emotions perhaps stemming from earlier unpleasant or traumatic experiences.</a:t>
            </a:r>
            <a:endParaRPr/>
          </a:p>
          <a:p>
            <a:pPr marL="1017270" lvl="1" indent="-285750" algn="l" rtl="0">
              <a:spcBef>
                <a:spcPts val="920"/>
              </a:spcBef>
              <a:spcAft>
                <a:spcPts val="0"/>
              </a:spcAft>
              <a:buSzPts val="1600"/>
              <a:buFont typeface="Arial"/>
              <a:buChar char="•"/>
            </a:pPr>
            <a:r>
              <a:rPr lang="en-US" sz="1600"/>
              <a:t>Worrying acts a distraction from remembering painful childhood experiences.</a:t>
            </a:r>
            <a:endParaRPr/>
          </a:p>
          <a:p>
            <a:pPr marL="1017270" lvl="1" indent="-285750" algn="l" rtl="0">
              <a:spcBef>
                <a:spcPts val="920"/>
              </a:spcBef>
              <a:spcAft>
                <a:spcPts val="0"/>
              </a:spcAft>
              <a:buSzPts val="1600"/>
              <a:buFont typeface="Arial"/>
              <a:buChar char="•"/>
            </a:pPr>
            <a:r>
              <a:rPr lang="en-US" sz="1600"/>
              <a:t>Longitudinal study found childhood maltreatment was strongly related to development of the disorder during adulthood.</a:t>
            </a:r>
            <a:endParaRPr sz="1600"/>
          </a:p>
        </p:txBody>
      </p:sp>
      <p:pic>
        <p:nvPicPr>
          <p:cNvPr id="221" name="Google Shape;221;p29" descr="A photograph shows a woman biting her fingernails. "/>
          <p:cNvPicPr preferRelativeResize="0">
            <a:picLocks noGrp="1"/>
          </p:cNvPicPr>
          <p:nvPr>
            <p:ph type="pic" idx="2"/>
          </p:nvPr>
        </p:nvPicPr>
        <p:blipFill rotWithShape="1">
          <a:blip r:embed="rId3">
            <a:alphaModFix/>
          </a:blip>
          <a:srcRect l="-27261" r="-27260"/>
          <a:stretch/>
        </p:blipFill>
        <p:spPr>
          <a:xfrm>
            <a:off x="1315387" y="3623590"/>
            <a:ext cx="6346537" cy="2904395"/>
          </a:xfrm>
          <a:prstGeom prst="rect">
            <a:avLst/>
          </a:prstGeom>
          <a:noFill/>
          <a:ln>
            <a:noFill/>
          </a:ln>
        </p:spPr>
      </p:pic>
      <p:sp>
        <p:nvSpPr>
          <p:cNvPr id="222" name="Google Shape;222;p29"/>
          <p:cNvSpPr txBox="1"/>
          <p:nvPr/>
        </p:nvSpPr>
        <p:spPr>
          <a:xfrm>
            <a:off x="3119308" y="6527985"/>
            <a:ext cx="3043004"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Freddie Peña)</a:t>
            </a:r>
            <a:endParaRPr sz="1300" dirty="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32"/>
        <p:cNvGrpSpPr/>
        <p:nvPr/>
      </p:nvGrpSpPr>
      <p:grpSpPr>
        <a:xfrm>
          <a:off x="0" y="0"/>
          <a:ext cx="0" cy="0"/>
          <a:chOff x="0" y="0"/>
          <a:chExt cx="0" cy="0"/>
        </a:xfrm>
      </p:grpSpPr>
      <p:sp>
        <p:nvSpPr>
          <p:cNvPr id="233" name="Google Shape;233;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OBSESSIVE COMPULSIVE DISORDER (OCD)</a:t>
            </a:r>
            <a:endParaRPr/>
          </a:p>
        </p:txBody>
      </p:sp>
      <p:sp>
        <p:nvSpPr>
          <p:cNvPr id="234" name="Google Shape;234;p31"/>
          <p:cNvSpPr txBox="1">
            <a:spLocks noGrp="1"/>
          </p:cNvSpPr>
          <p:nvPr>
            <p:ph type="body" idx="1"/>
          </p:nvPr>
        </p:nvSpPr>
        <p:spPr>
          <a:xfrm>
            <a:off x="457199" y="1154243"/>
            <a:ext cx="8367222" cy="55463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Involves thoughts and urges that are intrusive and unwanted (</a:t>
            </a:r>
            <a:r>
              <a:rPr lang="en-US" sz="1600" u="sng"/>
              <a:t>obsessions</a:t>
            </a:r>
            <a:r>
              <a:rPr lang="en-US" sz="1600"/>
              <a:t>) and/or the need to engage in repetitive behaviors or mental acts (</a:t>
            </a:r>
            <a:r>
              <a:rPr lang="en-US" sz="1600" u="sng"/>
              <a:t>compulsions</a:t>
            </a:r>
            <a:r>
              <a:rPr lang="en-US" sz="1600"/>
              <a:t>).</a:t>
            </a:r>
            <a:endParaRPr sz="1600"/>
          </a:p>
          <a:p>
            <a:pPr marL="0" lvl="0" indent="0" algn="l" rtl="0">
              <a:spcBef>
                <a:spcPts val="800"/>
              </a:spcBef>
              <a:spcAft>
                <a:spcPts val="0"/>
              </a:spcAft>
              <a:buSzPts val="1600"/>
              <a:buNone/>
            </a:pPr>
            <a:r>
              <a:rPr lang="en-US" sz="1600" b="1"/>
              <a:t>Obsessions</a:t>
            </a:r>
            <a:r>
              <a:rPr lang="en-US" sz="1600"/>
              <a:t> – persistent, unintentional, and unwanted thoughts and urges that are highly intrusive, unpleasant, and distressing.</a:t>
            </a:r>
            <a:endParaRPr/>
          </a:p>
          <a:p>
            <a:pPr marL="0" lvl="0" indent="0" algn="l" rtl="0">
              <a:spcBef>
                <a:spcPts val="800"/>
              </a:spcBef>
              <a:spcAft>
                <a:spcPts val="0"/>
              </a:spcAft>
              <a:buSzPts val="1600"/>
              <a:buNone/>
            </a:pPr>
            <a:r>
              <a:rPr lang="en-US" sz="1600"/>
              <a:t>Common obsessions:</a:t>
            </a:r>
            <a:endParaRPr/>
          </a:p>
          <a:p>
            <a:pPr marL="285750" lvl="0" indent="-285750" algn="l" rtl="0">
              <a:spcBef>
                <a:spcPts val="800"/>
              </a:spcBef>
              <a:spcAft>
                <a:spcPts val="0"/>
              </a:spcAft>
              <a:buSzPts val="1600"/>
              <a:buFont typeface="Arial"/>
              <a:buChar char="•"/>
            </a:pPr>
            <a:r>
              <a:rPr lang="en-US" sz="1600"/>
              <a:t>Concerns about germs and contamination</a:t>
            </a:r>
            <a:endParaRPr sz="1600"/>
          </a:p>
          <a:p>
            <a:pPr marL="285750" lvl="0" indent="-285750" algn="l" rtl="0">
              <a:spcBef>
                <a:spcPts val="800"/>
              </a:spcBef>
              <a:spcAft>
                <a:spcPts val="0"/>
              </a:spcAft>
              <a:buSzPts val="1600"/>
              <a:buFont typeface="Arial"/>
              <a:buChar char="•"/>
            </a:pPr>
            <a:r>
              <a:rPr lang="en-US" sz="1600"/>
              <a:t>Doubts</a:t>
            </a:r>
            <a:endParaRPr sz="1600"/>
          </a:p>
          <a:p>
            <a:pPr marL="285750" lvl="0" indent="-285750" algn="l" rtl="0">
              <a:spcBef>
                <a:spcPts val="800"/>
              </a:spcBef>
              <a:spcAft>
                <a:spcPts val="0"/>
              </a:spcAft>
              <a:buSzPts val="1600"/>
              <a:buFont typeface="Arial"/>
              <a:buChar char="•"/>
            </a:pPr>
            <a:r>
              <a:rPr lang="en-US" sz="1600"/>
              <a:t>Order and symmetry</a:t>
            </a:r>
            <a:endParaRPr sz="1600"/>
          </a:p>
          <a:p>
            <a:pPr marL="285750" lvl="0" indent="-285750" algn="l" rtl="0">
              <a:spcBef>
                <a:spcPts val="800"/>
              </a:spcBef>
              <a:spcAft>
                <a:spcPts val="0"/>
              </a:spcAft>
              <a:buSzPts val="1600"/>
              <a:buFont typeface="Arial"/>
              <a:buChar char="•"/>
            </a:pPr>
            <a:r>
              <a:rPr lang="en-US" sz="1600"/>
              <a:t>Aggressive or lustful urges</a:t>
            </a:r>
            <a:endParaRPr sz="1600"/>
          </a:p>
          <a:p>
            <a:pPr marL="0" lvl="0" indent="0" algn="l" rtl="0">
              <a:spcBef>
                <a:spcPts val="800"/>
              </a:spcBef>
              <a:spcAft>
                <a:spcPts val="0"/>
              </a:spcAft>
              <a:buSzPts val="1600"/>
              <a:buNone/>
            </a:pPr>
            <a:r>
              <a:rPr lang="en-US" sz="1600" b="1"/>
              <a:t>Compulsions</a:t>
            </a:r>
            <a:r>
              <a:rPr lang="en-US" sz="1600"/>
              <a:t> – repetitive and ritualistic acts, typically carried out primarily as a means to minimize the distress that obsessions trigger or to reduce the likelihood of a feared event.</a:t>
            </a:r>
            <a:endParaRPr/>
          </a:p>
          <a:p>
            <a:pPr marL="285750" lvl="0" indent="-285750" algn="l" rtl="0">
              <a:spcBef>
                <a:spcPts val="800"/>
              </a:spcBef>
              <a:spcAft>
                <a:spcPts val="0"/>
              </a:spcAft>
              <a:buSzPts val="1600"/>
              <a:buFont typeface="Arial"/>
              <a:buChar char="•"/>
            </a:pPr>
            <a:r>
              <a:rPr lang="en-US" sz="1600"/>
              <a:t>Not performed out of pleasure.</a:t>
            </a:r>
            <a:endParaRPr/>
          </a:p>
          <a:p>
            <a:pPr marL="285750" lvl="0" indent="-285750" algn="l" rtl="0">
              <a:spcBef>
                <a:spcPts val="800"/>
              </a:spcBef>
              <a:spcAft>
                <a:spcPts val="0"/>
              </a:spcAft>
              <a:buSzPts val="1600"/>
              <a:buFont typeface="Arial"/>
              <a:buChar char="•"/>
            </a:pPr>
            <a:r>
              <a:rPr lang="en-US" sz="1600"/>
              <a:t>The person usually knows these obsessions and compulsions are irrational but suppressing them is extremely difficult.</a:t>
            </a:r>
            <a:endParaRPr/>
          </a:p>
          <a:p>
            <a:pPr marL="0" lvl="0" indent="0" algn="l" rtl="0">
              <a:spcBef>
                <a:spcPts val="800"/>
              </a:spcBef>
              <a:spcAft>
                <a:spcPts val="0"/>
              </a:spcAft>
              <a:buSzPts val="1600"/>
              <a:buNone/>
            </a:pPr>
            <a:r>
              <a:rPr lang="en-US" sz="1600" b="1" u="sng">
                <a:solidFill>
                  <a:srgbClr val="6CB255"/>
                </a:solidFill>
              </a:rPr>
              <a:t>Prevalence </a:t>
            </a:r>
            <a:endParaRPr sz="1600" b="1" u="sng">
              <a:solidFill>
                <a:srgbClr val="6CB255"/>
              </a:solidFill>
            </a:endParaRPr>
          </a:p>
          <a:p>
            <a:pPr marL="285750" lvl="0" indent="-285750" algn="l" rtl="0">
              <a:spcBef>
                <a:spcPts val="800"/>
              </a:spcBef>
              <a:spcAft>
                <a:spcPts val="0"/>
              </a:spcAft>
              <a:buSzPts val="1600"/>
              <a:buFont typeface="Arial"/>
              <a:buChar char="•"/>
            </a:pPr>
            <a:r>
              <a:rPr lang="en-US" sz="1600"/>
              <a:t>Experienced by approximately 2.3% of the U.S. population in their lifetime.</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9"/>
        <p:cNvGrpSpPr/>
        <p:nvPr/>
      </p:nvGrpSpPr>
      <p:grpSpPr>
        <a:xfrm>
          <a:off x="0" y="0"/>
          <a:ext cx="0" cy="0"/>
          <a:chOff x="0" y="0"/>
          <a:chExt cx="0" cy="0"/>
        </a:xfrm>
      </p:grpSpPr>
      <p:sp>
        <p:nvSpPr>
          <p:cNvPr id="240" name="Google Shape;240;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OBSESSIVE-COMPULSIVE DISORDER (OCD)</a:t>
            </a:r>
            <a:endParaRPr/>
          </a:p>
        </p:txBody>
      </p:sp>
      <p:pic>
        <p:nvPicPr>
          <p:cNvPr id="241" name="Google Shape;241;p32" descr="Photo A shows a person washing his or her hands. Photo B shows a person placing a key into the keyhole on a door."/>
          <p:cNvPicPr preferRelativeResize="0">
            <a:picLocks noGrp="1"/>
          </p:cNvPicPr>
          <p:nvPr>
            <p:ph type="pic" idx="2"/>
          </p:nvPr>
        </p:nvPicPr>
        <p:blipFill rotWithShape="1">
          <a:blip r:embed="rId3">
            <a:alphaModFix/>
          </a:blip>
          <a:srcRect t="-3560" b="-3559"/>
          <a:stretch/>
        </p:blipFill>
        <p:spPr>
          <a:xfrm>
            <a:off x="457199" y="2986271"/>
            <a:ext cx="8062913" cy="3500071"/>
          </a:xfrm>
          <a:prstGeom prst="rect">
            <a:avLst/>
          </a:prstGeom>
          <a:noFill/>
          <a:ln>
            <a:noFill/>
          </a:ln>
        </p:spPr>
      </p:pic>
      <p:sp>
        <p:nvSpPr>
          <p:cNvPr id="242" name="Google Shape;242;p32"/>
          <p:cNvSpPr txBox="1">
            <a:spLocks noGrp="1"/>
          </p:cNvSpPr>
          <p:nvPr>
            <p:ph type="body" idx="1"/>
          </p:nvPr>
        </p:nvSpPr>
        <p:spPr>
          <a:xfrm>
            <a:off x="457199" y="1411723"/>
            <a:ext cx="8062912" cy="142835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AutoNum type="alphaLcParenBoth"/>
            </a:pPr>
            <a:r>
              <a:rPr lang="en-US" sz="1600"/>
              <a:t>Repetitive hand washing and </a:t>
            </a:r>
            <a:r>
              <a:rPr lang="en-US" sz="1600">
                <a:solidFill>
                  <a:srgbClr val="72A510"/>
                </a:solidFill>
              </a:rPr>
              <a:t>(b) </a:t>
            </a:r>
            <a:r>
              <a:rPr lang="en-US" sz="1600"/>
              <a:t>checking (e.g., that a door is locked) are common compulsions among those with obsessive-compulsive disorder. </a:t>
            </a:r>
            <a:endParaRPr sz="1600"/>
          </a:p>
          <a:p>
            <a:pPr marL="0" lvl="0" indent="0" algn="l" rtl="0">
              <a:spcBef>
                <a:spcPts val="920"/>
              </a:spcBef>
              <a:spcAft>
                <a:spcPts val="0"/>
              </a:spcAft>
              <a:buClr>
                <a:srgbClr val="6CB255"/>
              </a:buClr>
              <a:buSzPts val="1600"/>
              <a:buNone/>
            </a:pPr>
            <a:r>
              <a:rPr lang="en-US" sz="1600"/>
              <a:t>Other common compulsions include cleaning, ordering, and counting.</a:t>
            </a:r>
            <a:endParaRPr sz="1600"/>
          </a:p>
        </p:txBody>
      </p:sp>
      <p:sp>
        <p:nvSpPr>
          <p:cNvPr id="244" name="Google Shape;244;p32"/>
          <p:cNvSpPr txBox="1"/>
          <p:nvPr/>
        </p:nvSpPr>
        <p:spPr>
          <a:xfrm>
            <a:off x="457199" y="6340148"/>
            <a:ext cx="8062913"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 modification of work by the USDA; credit b: modification of work by Bradley Gordon)</a:t>
            </a:r>
            <a:endParaRPr sz="1300" dirty="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8"/>
        <p:cNvGrpSpPr/>
        <p:nvPr/>
      </p:nvGrpSpPr>
      <p:grpSpPr>
        <a:xfrm>
          <a:off x="0" y="0"/>
          <a:ext cx="0" cy="0"/>
          <a:chOff x="0" y="0"/>
          <a:chExt cx="0" cy="0"/>
        </a:xfrm>
      </p:grpSpPr>
      <p:sp>
        <p:nvSpPr>
          <p:cNvPr id="249" name="Google Shape;249;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BODY DYSMORPHIC DISORDER</a:t>
            </a:r>
            <a:endParaRPr/>
          </a:p>
        </p:txBody>
      </p:sp>
      <p:sp>
        <p:nvSpPr>
          <p:cNvPr id="250" name="Google Shape;250;p33"/>
          <p:cNvSpPr txBox="1">
            <a:spLocks noGrp="1"/>
          </p:cNvSpPr>
          <p:nvPr>
            <p:ph type="body" idx="1"/>
          </p:nvPr>
        </p:nvSpPr>
        <p:spPr>
          <a:xfrm>
            <a:off x="457199" y="1259174"/>
            <a:ext cx="8352231" cy="559882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Involves a preoccupation with a perceived flaw in the individuals physical appearance that is either nonexistent or barely noticeable to other people.</a:t>
            </a:r>
            <a:endParaRPr/>
          </a:p>
          <a:p>
            <a:pPr marL="285750" lvl="0" indent="-285750" algn="l" rtl="0">
              <a:spcBef>
                <a:spcPts val="920"/>
              </a:spcBef>
              <a:spcAft>
                <a:spcPts val="0"/>
              </a:spcAft>
              <a:buSzPts val="1600"/>
              <a:buFont typeface="Arial"/>
              <a:buChar char="•"/>
            </a:pPr>
            <a:r>
              <a:rPr lang="en-US" sz="1600"/>
              <a:t>Causes person to think they are unattractive or deformed.</a:t>
            </a:r>
            <a:endParaRPr/>
          </a:p>
          <a:p>
            <a:pPr marL="285750" lvl="0" indent="-285750" algn="l" rtl="0">
              <a:spcBef>
                <a:spcPts val="920"/>
              </a:spcBef>
              <a:spcAft>
                <a:spcPts val="0"/>
              </a:spcAft>
              <a:buSzPts val="1600"/>
              <a:buFont typeface="Arial"/>
              <a:buChar char="•"/>
            </a:pPr>
            <a:r>
              <a:rPr lang="en-US" sz="1600"/>
              <a:t>Typically involve skin, face, or hair, but can focus on any bodily area.</a:t>
            </a:r>
            <a:endParaRPr/>
          </a:p>
          <a:p>
            <a:pPr marL="285750" lvl="0" indent="-285750" algn="l" rtl="0">
              <a:spcBef>
                <a:spcPts val="920"/>
              </a:spcBef>
              <a:spcAft>
                <a:spcPts val="0"/>
              </a:spcAft>
              <a:buSzPts val="1600"/>
              <a:buFont typeface="Arial"/>
              <a:buChar char="•"/>
            </a:pPr>
            <a:r>
              <a:rPr lang="en-US" sz="1600"/>
              <a:t>Causes person to engage in repetitive and ritualistic behavioral and mental acts.</a:t>
            </a:r>
            <a:endParaRPr/>
          </a:p>
          <a:p>
            <a:pPr marL="1017270" lvl="1" indent="-285750" algn="l" rtl="0">
              <a:spcBef>
                <a:spcPts val="920"/>
              </a:spcBef>
              <a:spcAft>
                <a:spcPts val="0"/>
              </a:spcAft>
              <a:buSzPts val="1600"/>
              <a:buFont typeface="Arial"/>
              <a:buChar char="•"/>
            </a:pPr>
            <a:r>
              <a:rPr lang="en-US" sz="1600"/>
              <a:t>Constantly looking in the mirror.</a:t>
            </a:r>
            <a:endParaRPr/>
          </a:p>
          <a:p>
            <a:pPr marL="1017270" lvl="1" indent="-285750" algn="l" rtl="0">
              <a:spcBef>
                <a:spcPts val="320"/>
              </a:spcBef>
              <a:spcAft>
                <a:spcPts val="0"/>
              </a:spcAft>
              <a:buSzPts val="1600"/>
              <a:buFont typeface="Arial"/>
              <a:buChar char="•"/>
            </a:pPr>
            <a:r>
              <a:rPr lang="en-US" sz="1600"/>
              <a:t>Trying to hide the offending body part.</a:t>
            </a:r>
            <a:endParaRPr/>
          </a:p>
          <a:p>
            <a:pPr marL="1017270" lvl="1" indent="-285750" algn="l" rtl="0">
              <a:spcBef>
                <a:spcPts val="320"/>
              </a:spcBef>
              <a:spcAft>
                <a:spcPts val="0"/>
              </a:spcAft>
              <a:buSzPts val="1600"/>
              <a:buFont typeface="Arial"/>
              <a:buChar char="•"/>
            </a:pPr>
            <a:r>
              <a:rPr lang="en-US" sz="1600"/>
              <a:t>Comparison with others.</a:t>
            </a:r>
            <a:endParaRPr/>
          </a:p>
          <a:p>
            <a:pPr marL="1017270" lvl="1" indent="-285750" algn="l" rtl="0">
              <a:spcBef>
                <a:spcPts val="320"/>
              </a:spcBef>
              <a:spcAft>
                <a:spcPts val="0"/>
              </a:spcAft>
              <a:buSzPts val="1600"/>
              <a:buFont typeface="Arial"/>
              <a:buChar char="•"/>
            </a:pPr>
            <a:r>
              <a:rPr lang="en-US" sz="1600"/>
              <a:t>Cosmetic surgery.</a:t>
            </a:r>
            <a:endParaRPr/>
          </a:p>
          <a:p>
            <a:pPr marL="0" lvl="0" indent="0" algn="l" rtl="0">
              <a:spcBef>
                <a:spcPts val="320"/>
              </a:spcBef>
              <a:spcAft>
                <a:spcPts val="0"/>
              </a:spcAft>
              <a:buClr>
                <a:srgbClr val="6CB255"/>
              </a:buClr>
              <a:buSzPts val="1600"/>
              <a:buNone/>
            </a:pPr>
            <a:r>
              <a:rPr lang="en-US" sz="1600" b="1" u="sng">
                <a:solidFill>
                  <a:srgbClr val="6CB255"/>
                </a:solidFill>
              </a:rPr>
              <a:t>Prevalence</a:t>
            </a:r>
            <a:endParaRPr/>
          </a:p>
          <a:p>
            <a:pPr marL="285750" lvl="0" indent="-285750" algn="l" rtl="0">
              <a:spcBef>
                <a:spcPts val="920"/>
              </a:spcBef>
              <a:spcAft>
                <a:spcPts val="0"/>
              </a:spcAft>
              <a:buSzPts val="1600"/>
              <a:buFont typeface="Arial"/>
              <a:buChar char="•"/>
            </a:pPr>
            <a:r>
              <a:rPr lang="en-US" sz="1600"/>
              <a:t>Affects approximately 2.4% of adults in the U.S.</a:t>
            </a:r>
            <a:endParaRPr/>
          </a:p>
          <a:p>
            <a:pPr marL="285750" lvl="0" indent="-285750" algn="l" rtl="0">
              <a:spcBef>
                <a:spcPts val="920"/>
              </a:spcBef>
              <a:spcAft>
                <a:spcPts val="0"/>
              </a:spcAft>
              <a:buSzPts val="1600"/>
              <a:buFont typeface="Arial"/>
              <a:buChar char="•"/>
            </a:pPr>
            <a:r>
              <a:rPr lang="en-US" sz="1600"/>
              <a:t>Slightly higher rates in women than in men.</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Google Shape;256;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HOARDING DISORDER</a:t>
            </a:r>
            <a:endParaRPr/>
          </a:p>
        </p:txBody>
      </p:sp>
      <p:pic>
        <p:nvPicPr>
          <p:cNvPr id="257" name="Google Shape;257;p34" descr="A photograph shows a small room containing tall piles of boxes, overflowing with papers, binders, and various other possessions. Much of the furniture and floor are concealed beneath these other objects. "/>
          <p:cNvPicPr preferRelativeResize="0">
            <a:picLocks noGrp="1"/>
          </p:cNvPicPr>
          <p:nvPr>
            <p:ph type="pic" idx="2"/>
          </p:nvPr>
        </p:nvPicPr>
        <p:blipFill rotWithShape="1">
          <a:blip r:embed="rId3">
            <a:alphaModFix/>
          </a:blip>
          <a:srcRect l="-26709" r="-26708"/>
          <a:stretch/>
        </p:blipFill>
        <p:spPr>
          <a:xfrm>
            <a:off x="1558976" y="3848599"/>
            <a:ext cx="5741234" cy="2492242"/>
          </a:xfrm>
          <a:prstGeom prst="rect">
            <a:avLst/>
          </a:prstGeom>
          <a:noFill/>
          <a:ln>
            <a:noFill/>
          </a:ln>
        </p:spPr>
      </p:pic>
      <p:sp>
        <p:nvSpPr>
          <p:cNvPr id="258" name="Google Shape;258;p34"/>
          <p:cNvSpPr txBox="1">
            <a:spLocks noGrp="1"/>
          </p:cNvSpPr>
          <p:nvPr>
            <p:ph type="body" idx="1"/>
          </p:nvPr>
        </p:nvSpPr>
        <p:spPr>
          <a:xfrm>
            <a:off x="457199" y="1169233"/>
            <a:ext cx="8367221" cy="27204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Involves great difficulty in discarding possessions, regardless of how valueless/useless they are, usually resulting in an accumulation of items that clutter living or work areas. </a:t>
            </a:r>
            <a:endParaRPr sz="1600"/>
          </a:p>
          <a:p>
            <a:pPr marL="285750" lvl="0" indent="-285750" algn="l" rtl="0">
              <a:spcBef>
                <a:spcPts val="920"/>
              </a:spcBef>
              <a:spcAft>
                <a:spcPts val="0"/>
              </a:spcAft>
              <a:buSzPts val="1600"/>
              <a:buFont typeface="Arial"/>
              <a:buChar char="•"/>
            </a:pPr>
            <a:r>
              <a:rPr lang="en-US" sz="1600" i="1"/>
              <a:t>Why are they unable to let go of items?</a:t>
            </a:r>
            <a:endParaRPr/>
          </a:p>
          <a:p>
            <a:pPr marL="1017270" lvl="1" indent="-285750" algn="l" rtl="0">
              <a:spcBef>
                <a:spcPts val="920"/>
              </a:spcBef>
              <a:spcAft>
                <a:spcPts val="0"/>
              </a:spcAft>
              <a:buSzPts val="1600"/>
              <a:buFont typeface="Arial"/>
              <a:buChar char="•"/>
            </a:pPr>
            <a:r>
              <a:rPr lang="en-US" sz="1600"/>
              <a:t>They think items might be useful at a later time.</a:t>
            </a:r>
            <a:endParaRPr/>
          </a:p>
          <a:p>
            <a:pPr marL="1017270" lvl="1" indent="-285750" algn="l" rtl="0">
              <a:spcBef>
                <a:spcPts val="320"/>
              </a:spcBef>
              <a:spcAft>
                <a:spcPts val="0"/>
              </a:spcAft>
              <a:buSzPts val="1600"/>
              <a:buFont typeface="Arial"/>
              <a:buChar char="•"/>
            </a:pPr>
            <a:r>
              <a:rPr lang="en-US" sz="1600"/>
              <a:t>Sentimental attachment to items.</a:t>
            </a:r>
            <a:endParaRPr/>
          </a:p>
          <a:p>
            <a:pPr marL="285750" lvl="0" indent="-285750" algn="l" rtl="0">
              <a:spcBef>
                <a:spcPts val="320"/>
              </a:spcBef>
              <a:spcAft>
                <a:spcPts val="0"/>
              </a:spcAft>
              <a:buSzPts val="1600"/>
              <a:buFont typeface="Arial"/>
              <a:buChar char="•"/>
            </a:pPr>
            <a:r>
              <a:rPr lang="en-US" sz="1600"/>
              <a:t>Excessive clutter prevents the individual using necessary living spaces such as the kitchen or bed.</a:t>
            </a:r>
            <a:endParaRPr/>
          </a:p>
          <a:p>
            <a:pPr marL="285750" lvl="0" indent="-285750" algn="l" rtl="0">
              <a:spcBef>
                <a:spcPts val="920"/>
              </a:spcBef>
              <a:spcAft>
                <a:spcPts val="0"/>
              </a:spcAft>
              <a:buSzPts val="1600"/>
              <a:buFont typeface="Arial"/>
              <a:buChar char="•"/>
            </a:pPr>
            <a:r>
              <a:rPr lang="en-US" sz="1600"/>
              <a:t>Diagnosed as long as the hoarding is not a symptom of another disorder.</a:t>
            </a:r>
            <a:endParaRPr sz="1600"/>
          </a:p>
        </p:txBody>
      </p:sp>
      <p:sp>
        <p:nvSpPr>
          <p:cNvPr id="260" name="Google Shape;260;p34"/>
          <p:cNvSpPr txBox="1"/>
          <p:nvPr/>
        </p:nvSpPr>
        <p:spPr>
          <a:xfrm>
            <a:off x="2698229" y="6340840"/>
            <a:ext cx="3507699"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t>
            </a:r>
            <a:r>
              <a:rPr lang="en-US" sz="1300" dirty="0" err="1">
                <a:solidFill>
                  <a:schemeClr val="dk1"/>
                </a:solidFill>
                <a:latin typeface="Arial"/>
                <a:ea typeface="Arial"/>
                <a:cs typeface="Arial"/>
                <a:sym typeface="Arial"/>
              </a:rPr>
              <a:t>puuikibeach</a:t>
            </a:r>
            <a:r>
              <a:rPr lang="en-US" sz="1300" dirty="0">
                <a:solidFill>
                  <a:schemeClr val="dk1"/>
                </a:solidFill>
                <a:latin typeface="Arial"/>
                <a:ea typeface="Arial"/>
                <a:cs typeface="Arial"/>
                <a:sym typeface="Arial"/>
              </a:rPr>
              <a:t>”/Flickr)</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64"/>
        <p:cNvGrpSpPr/>
        <p:nvPr/>
      </p:nvGrpSpPr>
      <p:grpSpPr>
        <a:xfrm>
          <a:off x="0" y="0"/>
          <a:ext cx="0" cy="0"/>
          <a:chOff x="0" y="0"/>
          <a:chExt cx="0" cy="0"/>
        </a:xfrm>
      </p:grpSpPr>
      <p:sp>
        <p:nvSpPr>
          <p:cNvPr id="265" name="Google Shape;265;p35"/>
          <p:cNvSpPr txBox="1">
            <a:spLocks noGrp="1"/>
          </p:cNvSpPr>
          <p:nvPr>
            <p:ph type="title"/>
          </p:nvPr>
        </p:nvSpPr>
        <p:spPr>
          <a:xfrm>
            <a:off x="457200" y="241327"/>
            <a:ext cx="8062912" cy="64309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OCD </a:t>
            </a:r>
            <a:r>
              <a:rPr lang="en-US">
                <a:latin typeface="Arial"/>
                <a:ea typeface="Arial"/>
                <a:cs typeface="Arial"/>
                <a:sym typeface="Arial"/>
              </a:rPr>
              <a:t>CAUSES</a:t>
            </a:r>
            <a:endParaRPr>
              <a:latin typeface="Arial"/>
              <a:ea typeface="Arial"/>
              <a:cs typeface="Arial"/>
              <a:sym typeface="Arial"/>
            </a:endParaRPr>
          </a:p>
        </p:txBody>
      </p:sp>
      <p:sp>
        <p:nvSpPr>
          <p:cNvPr id="266" name="Google Shape;266;p35"/>
          <p:cNvSpPr txBox="1">
            <a:spLocks noGrp="1"/>
          </p:cNvSpPr>
          <p:nvPr>
            <p:ph type="body" idx="1"/>
          </p:nvPr>
        </p:nvSpPr>
        <p:spPr>
          <a:xfrm>
            <a:off x="457199" y="1124262"/>
            <a:ext cx="8367221" cy="560632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dirty="0">
                <a:solidFill>
                  <a:srgbClr val="6CB255"/>
                </a:solidFill>
              </a:rPr>
              <a:t>Genetics</a:t>
            </a:r>
            <a:endParaRPr dirty="0"/>
          </a:p>
          <a:p>
            <a:pPr marL="285750" lvl="0" indent="-285750" algn="l" rtl="0">
              <a:spcBef>
                <a:spcPts val="920"/>
              </a:spcBef>
              <a:spcAft>
                <a:spcPts val="0"/>
              </a:spcAft>
              <a:buSzPts val="1600"/>
              <a:buFont typeface="Arial"/>
              <a:buChar char="•"/>
            </a:pPr>
            <a:r>
              <a:rPr lang="en-US" sz="1600" dirty="0"/>
              <a:t>5 times more frequent in first-degree relatives of people with OCD.</a:t>
            </a:r>
            <a:endParaRPr dirty="0"/>
          </a:p>
          <a:p>
            <a:pPr marL="285750" lvl="0" indent="-285750" algn="l" rtl="0">
              <a:spcBef>
                <a:spcPts val="920"/>
              </a:spcBef>
              <a:spcAft>
                <a:spcPts val="0"/>
              </a:spcAft>
              <a:buSzPts val="1600"/>
              <a:buFont typeface="Arial"/>
              <a:buChar char="•"/>
            </a:pPr>
            <a:r>
              <a:rPr lang="en-US" sz="1600" dirty="0"/>
              <a:t>Identical twins - 57% concordance rate.</a:t>
            </a:r>
            <a:endParaRPr dirty="0"/>
          </a:p>
          <a:p>
            <a:pPr marL="285750" lvl="0" indent="-285750" algn="l" rtl="0">
              <a:spcBef>
                <a:spcPts val="920"/>
              </a:spcBef>
              <a:spcAft>
                <a:spcPts val="0"/>
              </a:spcAft>
              <a:buSzPts val="1600"/>
              <a:buFont typeface="Arial"/>
              <a:buChar char="•"/>
            </a:pPr>
            <a:r>
              <a:rPr lang="en-US" sz="1600" dirty="0"/>
              <a:t>Fraternal twins - 22% concordance rate.</a:t>
            </a:r>
            <a:endParaRPr dirty="0"/>
          </a:p>
          <a:p>
            <a:pPr marL="285750" lvl="0" indent="-285750" algn="l" rtl="0">
              <a:spcBef>
                <a:spcPts val="920"/>
              </a:spcBef>
              <a:spcAft>
                <a:spcPts val="0"/>
              </a:spcAft>
              <a:buSzPts val="1600"/>
              <a:buFont typeface="Arial"/>
              <a:buChar char="•"/>
            </a:pPr>
            <a:r>
              <a:rPr lang="en-US" sz="1600" dirty="0"/>
              <a:t>Genes involved regulate the function of serotonin, dopamine, and glutamate.</a:t>
            </a:r>
            <a:endParaRPr dirty="0"/>
          </a:p>
          <a:p>
            <a:pPr marL="0" lvl="0" indent="0" algn="l" rtl="0">
              <a:spcBef>
                <a:spcPts val="920"/>
              </a:spcBef>
              <a:spcAft>
                <a:spcPts val="0"/>
              </a:spcAft>
              <a:buClr>
                <a:srgbClr val="6CB255"/>
              </a:buClr>
              <a:buSzPts val="1600"/>
              <a:buNone/>
            </a:pPr>
            <a:r>
              <a:rPr lang="en-US" sz="1600" b="1" u="sng" dirty="0">
                <a:solidFill>
                  <a:srgbClr val="6CB255"/>
                </a:solidFill>
              </a:rPr>
              <a:t>Conditioning Theories</a:t>
            </a:r>
            <a:endParaRPr dirty="0"/>
          </a:p>
          <a:p>
            <a:pPr marL="285750" lvl="0" indent="-285750" algn="l" rtl="0">
              <a:spcBef>
                <a:spcPts val="920"/>
              </a:spcBef>
              <a:spcAft>
                <a:spcPts val="0"/>
              </a:spcAft>
              <a:buSzPts val="1600"/>
              <a:buFont typeface="Arial"/>
              <a:buChar char="•"/>
            </a:pPr>
            <a:r>
              <a:rPr lang="en-US" sz="1600" dirty="0"/>
              <a:t>Symptoms of OCD are learned responses resulting from both classical and operant conditioning.</a:t>
            </a:r>
            <a:endParaRPr dirty="0"/>
          </a:p>
          <a:p>
            <a:pPr marL="1074420" lvl="1" indent="-342900" algn="l" rtl="0">
              <a:spcBef>
                <a:spcPts val="920"/>
              </a:spcBef>
              <a:spcAft>
                <a:spcPts val="0"/>
              </a:spcAft>
              <a:buSzPts val="1600"/>
              <a:buFont typeface="Arial Black"/>
              <a:buAutoNum type="arabicPeriod"/>
            </a:pPr>
            <a:r>
              <a:rPr lang="en-US" sz="1600" dirty="0"/>
              <a:t>Neutral stimulus + unconditioned stimulus → anxiety or distress.</a:t>
            </a:r>
            <a:endParaRPr dirty="0"/>
          </a:p>
          <a:p>
            <a:pPr marL="1074420" lvl="1" indent="-342900" algn="l" rtl="0">
              <a:spcBef>
                <a:spcPts val="320"/>
              </a:spcBef>
              <a:spcAft>
                <a:spcPts val="0"/>
              </a:spcAft>
              <a:buSzPts val="1600"/>
              <a:buFont typeface="Arial Black"/>
              <a:buAutoNum type="arabicPeriod"/>
            </a:pPr>
            <a:r>
              <a:rPr lang="en-US" sz="1600" dirty="0"/>
              <a:t>Once association has been acquired, encounters with the NS trigger anxiety and obsessive thoughts.</a:t>
            </a:r>
            <a:endParaRPr dirty="0"/>
          </a:p>
          <a:p>
            <a:pPr marL="1074420" lvl="1" indent="-342900" algn="l" rtl="0">
              <a:spcBef>
                <a:spcPts val="320"/>
              </a:spcBef>
              <a:spcAft>
                <a:spcPts val="0"/>
              </a:spcAft>
              <a:buSzPts val="1600"/>
              <a:buFont typeface="Arial Black"/>
              <a:buAutoNum type="arabicPeriod"/>
            </a:pPr>
            <a:r>
              <a:rPr lang="en-US" sz="1600" dirty="0"/>
              <a:t>Anxiety and obsessive thoughts continue until a strategy is identified to relieve it.</a:t>
            </a:r>
            <a:endParaRPr dirty="0"/>
          </a:p>
          <a:p>
            <a:pPr marL="1074420" lvl="1" indent="-342900" algn="l" rtl="0">
              <a:spcBef>
                <a:spcPts val="320"/>
              </a:spcBef>
              <a:spcAft>
                <a:spcPts val="0"/>
              </a:spcAft>
              <a:buSzPts val="1600"/>
              <a:buFont typeface="Arial Black"/>
              <a:buAutoNum type="arabicPeriod"/>
            </a:pPr>
            <a:r>
              <a:rPr lang="en-US" sz="1600" dirty="0"/>
              <a:t>Relief may be ritualistic behavior or mental activity that reduces anxiety.</a:t>
            </a:r>
            <a:endParaRPr dirty="0"/>
          </a:p>
          <a:p>
            <a:pPr marL="1074420" lvl="1" indent="-342900" algn="l" rtl="0">
              <a:spcBef>
                <a:spcPts val="320"/>
              </a:spcBef>
              <a:spcAft>
                <a:spcPts val="0"/>
              </a:spcAft>
              <a:buSzPts val="1600"/>
              <a:buFont typeface="Arial Black"/>
              <a:buAutoNum type="arabicPeriod"/>
            </a:pPr>
            <a:r>
              <a:rPr lang="en-US" sz="1600" dirty="0"/>
              <a:t>Compulsive acts become negatively reinforcing.</a:t>
            </a:r>
            <a:endParaRPr dirty="0"/>
          </a:p>
          <a:p>
            <a:pPr marL="1074420" lvl="1" indent="-241300" algn="l" rtl="0">
              <a:spcBef>
                <a:spcPts val="320"/>
              </a:spcBef>
              <a:spcAft>
                <a:spcPts val="0"/>
              </a:spcAft>
              <a:buSzPts val="1600"/>
              <a:buFont typeface="Arial Black"/>
              <a:buNone/>
            </a:pPr>
            <a:endParaRPr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71"/>
        <p:cNvGrpSpPr/>
        <p:nvPr/>
      </p:nvGrpSpPr>
      <p:grpSpPr>
        <a:xfrm>
          <a:off x="0" y="0"/>
          <a:ext cx="0" cy="0"/>
          <a:chOff x="0" y="0"/>
          <a:chExt cx="0" cy="0"/>
        </a:xfrm>
      </p:grpSpPr>
      <p:sp>
        <p:nvSpPr>
          <p:cNvPr id="272" name="Google Shape;272;p36"/>
          <p:cNvSpPr txBox="1">
            <a:spLocks noGrp="1"/>
          </p:cNvSpPr>
          <p:nvPr>
            <p:ph type="title"/>
          </p:nvPr>
        </p:nvSpPr>
        <p:spPr>
          <a:xfrm>
            <a:off x="457200" y="241327"/>
            <a:ext cx="8062912" cy="64309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OCD </a:t>
            </a:r>
            <a:r>
              <a:rPr lang="en-US">
                <a:latin typeface="Arial"/>
                <a:ea typeface="Arial"/>
                <a:cs typeface="Arial"/>
                <a:sym typeface="Arial"/>
              </a:rPr>
              <a:t>CAUSES</a:t>
            </a:r>
            <a:endParaRPr>
              <a:latin typeface="Arial"/>
              <a:ea typeface="Arial"/>
              <a:cs typeface="Arial"/>
              <a:sym typeface="Arial"/>
            </a:endParaRPr>
          </a:p>
        </p:txBody>
      </p:sp>
      <p:pic>
        <p:nvPicPr>
          <p:cNvPr id="273" name="Google Shape;273;p36" descr="An illustration of the brain identifies the location of three areas and their associated disorders: the anterior cingulate cortex (hoarding disorder), the prefrontal cortex (body dysmorphic disorder), and the orbitofrontal cortex (obsessive-compulsive disorder)."/>
          <p:cNvPicPr preferRelativeResize="0">
            <a:picLocks noGrp="1"/>
          </p:cNvPicPr>
          <p:nvPr>
            <p:ph type="pic" idx="2"/>
          </p:nvPr>
        </p:nvPicPr>
        <p:blipFill rotWithShape="1">
          <a:blip r:embed="rId3">
            <a:alphaModFix/>
          </a:blip>
          <a:srcRect l="-24540" r="-24539"/>
          <a:stretch/>
        </p:blipFill>
        <p:spPr>
          <a:xfrm>
            <a:off x="2377112" y="3076731"/>
            <a:ext cx="7838758" cy="3402767"/>
          </a:xfrm>
          <a:prstGeom prst="rect">
            <a:avLst/>
          </a:prstGeom>
          <a:noFill/>
          <a:ln>
            <a:noFill/>
          </a:ln>
        </p:spPr>
      </p:pic>
      <p:sp>
        <p:nvSpPr>
          <p:cNvPr id="274" name="Google Shape;274;p36"/>
          <p:cNvSpPr txBox="1">
            <a:spLocks noGrp="1"/>
          </p:cNvSpPr>
          <p:nvPr>
            <p:ph type="body" idx="1"/>
          </p:nvPr>
        </p:nvSpPr>
        <p:spPr>
          <a:xfrm>
            <a:off x="457199" y="1109271"/>
            <a:ext cx="8367222" cy="20686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Brain Anatomy</a:t>
            </a:r>
            <a:endParaRPr/>
          </a:p>
          <a:p>
            <a:pPr marL="0" lvl="0" indent="0" algn="l" rtl="0">
              <a:spcBef>
                <a:spcPts val="800"/>
              </a:spcBef>
              <a:spcAft>
                <a:spcPts val="0"/>
              </a:spcAft>
              <a:buSzPts val="1600"/>
              <a:buNone/>
            </a:pPr>
            <a:r>
              <a:rPr lang="en-US" sz="1600" b="1">
                <a:solidFill>
                  <a:schemeClr val="dk1"/>
                </a:solidFill>
              </a:rPr>
              <a:t>OCD Circuit:</a:t>
            </a:r>
            <a:endParaRPr/>
          </a:p>
          <a:p>
            <a:pPr marL="0" lvl="0" indent="0" algn="l" rtl="0">
              <a:spcBef>
                <a:spcPts val="800"/>
              </a:spcBef>
              <a:spcAft>
                <a:spcPts val="0"/>
              </a:spcAft>
              <a:buSzPts val="1600"/>
              <a:buNone/>
            </a:pPr>
            <a:r>
              <a:rPr lang="en-US" sz="1600"/>
              <a:t>Several interconnected regions that influence perceived emotional value of stimuli and selection of behavioral and cognitive responses.</a:t>
            </a:r>
            <a:endParaRPr/>
          </a:p>
          <a:p>
            <a:pPr marL="285750" lvl="0" indent="-285750" algn="l" rtl="0">
              <a:spcBef>
                <a:spcPts val="800"/>
              </a:spcBef>
              <a:spcAft>
                <a:spcPts val="0"/>
              </a:spcAft>
              <a:buSzPts val="1600"/>
              <a:buFont typeface="Arial"/>
              <a:buChar char="•"/>
            </a:pPr>
            <a:r>
              <a:rPr lang="en-US" sz="1600"/>
              <a:t>Abnormalities in these areas may produce symptoms of OCD.</a:t>
            </a:r>
            <a:endParaRPr/>
          </a:p>
        </p:txBody>
      </p:sp>
      <p:sp>
        <p:nvSpPr>
          <p:cNvPr id="277" name="Google Shape;277;p36"/>
          <p:cNvSpPr txBox="1"/>
          <p:nvPr/>
        </p:nvSpPr>
        <p:spPr>
          <a:xfrm>
            <a:off x="457199" y="2848131"/>
            <a:ext cx="2960558" cy="27905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Orbitofrontal cortex </a:t>
            </a:r>
            <a:r>
              <a:rPr lang="en-US" sz="1600">
                <a:solidFill>
                  <a:schemeClr val="dk1"/>
                </a:solidFill>
                <a:latin typeface="Arial"/>
                <a:ea typeface="Arial"/>
                <a:cs typeface="Arial"/>
                <a:sym typeface="Arial"/>
              </a:rPr>
              <a:t>– involved in learning and decision making.</a:t>
            </a:r>
            <a:endParaRPr/>
          </a:p>
          <a:p>
            <a:pPr marL="285750" marR="0" lvl="0" indent="-285750" algn="l" rtl="0">
              <a:spcBef>
                <a:spcPts val="800"/>
              </a:spcBef>
              <a:spcAft>
                <a:spcPts val="0"/>
              </a:spcAft>
              <a:buClr>
                <a:srgbClr val="6CB255"/>
              </a:buClr>
              <a:buSzPts val="1600"/>
              <a:buFont typeface="Arial"/>
              <a:buChar char="•"/>
            </a:pPr>
            <a:r>
              <a:rPr lang="en-US" sz="1600">
                <a:solidFill>
                  <a:schemeClr val="dk1"/>
                </a:solidFill>
                <a:latin typeface="Arial"/>
                <a:ea typeface="Arial"/>
                <a:cs typeface="Arial"/>
                <a:sym typeface="Arial"/>
              </a:rPr>
              <a:t>Becomes hyperactive in people with OCD when provoked with tasks such as looking at photos of a toilet or a pictures hanging crookedly on a wall.</a:t>
            </a:r>
            <a:endParaRPr/>
          </a:p>
          <a:p>
            <a:pPr marL="0" marR="0" lvl="0" indent="0" algn="l" rtl="0">
              <a:spcBef>
                <a:spcPts val="80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87"/>
        <p:cNvGrpSpPr/>
        <p:nvPr/>
      </p:nvGrpSpPr>
      <p:grpSpPr>
        <a:xfrm>
          <a:off x="0" y="0"/>
          <a:ext cx="0" cy="0"/>
          <a:chOff x="0" y="0"/>
          <a:chExt cx="0" cy="0"/>
        </a:xfrm>
      </p:grpSpPr>
      <p:sp>
        <p:nvSpPr>
          <p:cNvPr id="288" name="Google Shape;288;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DEFINITION OF PTSD</a:t>
            </a:r>
            <a:endParaRPr/>
          </a:p>
        </p:txBody>
      </p:sp>
      <p:sp>
        <p:nvSpPr>
          <p:cNvPr id="289" name="Google Shape;289;p38"/>
          <p:cNvSpPr txBox="1">
            <a:spLocks noGrp="1"/>
          </p:cNvSpPr>
          <p:nvPr>
            <p:ph type="body" idx="1"/>
          </p:nvPr>
        </p:nvSpPr>
        <p:spPr>
          <a:xfrm>
            <a:off x="457200" y="993035"/>
            <a:ext cx="8476938" cy="56775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Diagnosis Criteria</a:t>
            </a:r>
            <a:endParaRPr/>
          </a:p>
          <a:p>
            <a:pPr marL="285750" lvl="0" indent="-285750" algn="l" rtl="0">
              <a:spcBef>
                <a:spcPts val="800"/>
              </a:spcBef>
              <a:spcAft>
                <a:spcPts val="0"/>
              </a:spcAft>
              <a:buSzPts val="1600"/>
              <a:buFont typeface="Arial"/>
              <a:buChar char="•"/>
            </a:pPr>
            <a:r>
              <a:rPr lang="en-US" sz="1600"/>
              <a:t>Individual was exposed to, witnessed, or experienced the details of a traumatic experience (“actual or threatened death, serious injury, or sexual violence”) (APA, 2013).</a:t>
            </a:r>
            <a:endParaRPr/>
          </a:p>
          <a:p>
            <a:pPr marL="1017270" lvl="1" indent="-285750" algn="l" rtl="0">
              <a:spcBef>
                <a:spcPts val="800"/>
              </a:spcBef>
              <a:spcAft>
                <a:spcPts val="0"/>
              </a:spcAft>
              <a:buSzPts val="1600"/>
              <a:buFont typeface="Arial"/>
              <a:buChar char="•"/>
            </a:pPr>
            <a:r>
              <a:rPr lang="en-US" sz="1600"/>
              <a:t>PTSD was first recognized in soldiers who had engaged in combat.</a:t>
            </a:r>
            <a:endParaRPr sz="1600"/>
          </a:p>
          <a:p>
            <a:pPr marL="285750" lvl="0" indent="-285750" algn="l" rtl="0">
              <a:spcBef>
                <a:spcPts val="800"/>
              </a:spcBef>
              <a:spcAft>
                <a:spcPts val="0"/>
              </a:spcAft>
              <a:buSzPts val="1600"/>
              <a:buFont typeface="Arial"/>
              <a:buChar char="•"/>
            </a:pPr>
            <a:r>
              <a:rPr lang="en-US" sz="1600"/>
              <a:t>Symptoms occur for at least one month.</a:t>
            </a:r>
            <a:endParaRPr sz="1600"/>
          </a:p>
          <a:p>
            <a:pPr marL="0" lvl="0" indent="0" algn="l" rtl="0">
              <a:spcBef>
                <a:spcPts val="800"/>
              </a:spcBef>
              <a:spcAft>
                <a:spcPts val="0"/>
              </a:spcAft>
              <a:buSzPts val="1600"/>
              <a:buNone/>
            </a:pPr>
            <a:r>
              <a:rPr lang="en-US" sz="1600" b="1" u="sng">
                <a:solidFill>
                  <a:srgbClr val="6CB255"/>
                </a:solidFill>
              </a:rPr>
              <a:t>Symptoms</a:t>
            </a:r>
            <a:endParaRPr/>
          </a:p>
          <a:p>
            <a:pPr marL="285750" lvl="0" indent="-285750" algn="l" rtl="0">
              <a:spcBef>
                <a:spcPts val="800"/>
              </a:spcBef>
              <a:spcAft>
                <a:spcPts val="0"/>
              </a:spcAft>
              <a:buSzPts val="1600"/>
              <a:buFont typeface="Arial"/>
              <a:buChar char="•"/>
            </a:pPr>
            <a:r>
              <a:rPr lang="en-US" sz="1600"/>
              <a:t>Intrusive and distressing memories of the event.</a:t>
            </a:r>
            <a:endParaRPr/>
          </a:p>
          <a:p>
            <a:pPr marL="285750" lvl="0" indent="-285750" algn="l" rtl="0">
              <a:spcBef>
                <a:spcPts val="800"/>
              </a:spcBef>
              <a:spcAft>
                <a:spcPts val="0"/>
              </a:spcAft>
              <a:buSzPts val="1600"/>
              <a:buFont typeface="Arial"/>
              <a:buChar char="•"/>
            </a:pPr>
            <a:r>
              <a:rPr lang="en-US" sz="1600"/>
              <a:t>Flashbacks – states during which individual relives the event and behaves as if it were occurring at that moment.</a:t>
            </a:r>
            <a:endParaRPr/>
          </a:p>
          <a:p>
            <a:pPr marL="285750" lvl="0" indent="-285750" algn="l" rtl="0">
              <a:spcBef>
                <a:spcPts val="800"/>
              </a:spcBef>
              <a:spcAft>
                <a:spcPts val="0"/>
              </a:spcAft>
              <a:buSzPts val="1600"/>
              <a:buFont typeface="Arial"/>
              <a:buChar char="•"/>
            </a:pPr>
            <a:r>
              <a:rPr lang="en-US" sz="1600"/>
              <a:t>Avoidance of stimuli connected to the event.</a:t>
            </a:r>
            <a:endParaRPr/>
          </a:p>
          <a:p>
            <a:pPr marL="285750" lvl="0" indent="-285750" algn="l" rtl="0">
              <a:spcBef>
                <a:spcPts val="800"/>
              </a:spcBef>
              <a:spcAft>
                <a:spcPts val="0"/>
              </a:spcAft>
              <a:buSzPts val="1600"/>
              <a:buFont typeface="Arial"/>
              <a:buChar char="•"/>
            </a:pPr>
            <a:r>
              <a:rPr lang="en-US" sz="1600"/>
              <a:t>Persistently negative emotional states.</a:t>
            </a:r>
            <a:endParaRPr/>
          </a:p>
          <a:p>
            <a:pPr marL="285750" lvl="0" indent="-285750" algn="l" rtl="0">
              <a:spcBef>
                <a:spcPts val="800"/>
              </a:spcBef>
              <a:spcAft>
                <a:spcPts val="0"/>
              </a:spcAft>
              <a:buSzPts val="1600"/>
              <a:buFont typeface="Arial"/>
              <a:buChar char="•"/>
            </a:pPr>
            <a:r>
              <a:rPr lang="en-US" sz="1600"/>
              <a:t>Feelings of detachment from others.</a:t>
            </a:r>
            <a:endParaRPr/>
          </a:p>
          <a:p>
            <a:pPr marL="285750" lvl="0" indent="-285750" algn="l" rtl="0">
              <a:spcBef>
                <a:spcPts val="800"/>
              </a:spcBef>
              <a:spcAft>
                <a:spcPts val="0"/>
              </a:spcAft>
              <a:buSzPts val="1600"/>
              <a:buFont typeface="Arial"/>
              <a:buChar char="•"/>
            </a:pPr>
            <a:r>
              <a:rPr lang="en-US" sz="1600"/>
              <a:t>Irritability.</a:t>
            </a:r>
            <a:endParaRPr/>
          </a:p>
          <a:p>
            <a:pPr marL="285750" lvl="0" indent="-285750" algn="l" rtl="0">
              <a:spcBef>
                <a:spcPts val="800"/>
              </a:spcBef>
              <a:spcAft>
                <a:spcPts val="0"/>
              </a:spcAft>
              <a:buSzPts val="1600"/>
              <a:buFont typeface="Arial"/>
              <a:buChar char="•"/>
            </a:pPr>
            <a:r>
              <a:rPr lang="en-US" sz="1600"/>
              <a:t>Proneness toward outbursts.</a:t>
            </a:r>
            <a:endParaRPr/>
          </a:p>
          <a:p>
            <a:pPr marL="285750" lvl="0" indent="-285750" algn="l" rtl="0">
              <a:spcBef>
                <a:spcPts val="800"/>
              </a:spcBef>
              <a:spcAft>
                <a:spcPts val="0"/>
              </a:spcAft>
              <a:buSzPts val="1600"/>
              <a:buFont typeface="Arial"/>
              <a:buChar char="•"/>
            </a:pPr>
            <a:r>
              <a:rPr lang="en-US" sz="1600"/>
              <a:t>Exaggerated startle response.</a:t>
            </a:r>
            <a:endParaRPr/>
          </a:p>
          <a:p>
            <a:pPr marL="0" lvl="0" indent="0" algn="l" rtl="0">
              <a:spcBef>
                <a:spcPts val="800"/>
              </a:spcBef>
              <a:spcAft>
                <a:spcPts val="0"/>
              </a:spcAft>
              <a:buSzPts val="1600"/>
              <a:buNone/>
            </a:pPr>
            <a:endParaRPr sz="1600"/>
          </a:p>
          <a:p>
            <a:pPr marL="0" lvl="0" indent="0" algn="l" rtl="0">
              <a:spcBef>
                <a:spcPts val="800"/>
              </a:spcBef>
              <a:spcAft>
                <a:spcPts val="0"/>
              </a:spcAft>
              <a:buSzPts val="1600"/>
              <a:buNone/>
            </a:pPr>
            <a:r>
              <a:rPr lang="en-US" sz="1600" b="1">
                <a:solidFill>
                  <a:srgbClr val="6CB255"/>
                </a:solidFill>
              </a:rPr>
              <a:t>Prevalence </a:t>
            </a:r>
            <a:r>
              <a:rPr lang="en-US" sz="1600"/>
              <a:t>- Experienced by approximately 7% of the U.S. population in their lifetime.</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294"/>
        <p:cNvGrpSpPr/>
        <p:nvPr/>
      </p:nvGrpSpPr>
      <p:grpSpPr>
        <a:xfrm>
          <a:off x="0" y="0"/>
          <a:ext cx="0" cy="0"/>
          <a:chOff x="0" y="0"/>
          <a:chExt cx="0" cy="0"/>
        </a:xfrm>
      </p:grpSpPr>
      <p:sp>
        <p:nvSpPr>
          <p:cNvPr id="295" name="Google Shape;295;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RISK FACTORS FOR PTSD</a:t>
            </a:r>
            <a:endParaRPr/>
          </a:p>
        </p:txBody>
      </p:sp>
      <p:sp>
        <p:nvSpPr>
          <p:cNvPr id="296" name="Google Shape;296;p39"/>
          <p:cNvSpPr txBox="1">
            <a:spLocks noGrp="1"/>
          </p:cNvSpPr>
          <p:nvPr>
            <p:ph type="body" idx="1"/>
          </p:nvPr>
        </p:nvSpPr>
        <p:spPr>
          <a:xfrm>
            <a:off x="457199" y="993035"/>
            <a:ext cx="8495072" cy="570756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Risk Factors</a:t>
            </a:r>
            <a:endParaRPr/>
          </a:p>
          <a:p>
            <a:pPr marL="342900" lvl="0" indent="-342900" algn="l" rtl="0">
              <a:spcBef>
                <a:spcPts val="700"/>
              </a:spcBef>
              <a:spcAft>
                <a:spcPts val="0"/>
              </a:spcAft>
              <a:buSzPts val="1600"/>
              <a:buFont typeface="Arial"/>
              <a:buChar char="•"/>
            </a:pPr>
            <a:r>
              <a:rPr lang="en-US" sz="1600"/>
              <a:t>Trauma experience.</a:t>
            </a:r>
            <a:endParaRPr/>
          </a:p>
          <a:p>
            <a:pPr marL="342900" lvl="0" indent="-342900" algn="l" rtl="0">
              <a:spcBef>
                <a:spcPts val="700"/>
              </a:spcBef>
              <a:spcAft>
                <a:spcPts val="0"/>
              </a:spcAft>
              <a:buSzPts val="1600"/>
              <a:buFont typeface="Arial"/>
              <a:buChar char="•"/>
            </a:pPr>
            <a:r>
              <a:rPr lang="en-US" sz="1600"/>
              <a:t>Those involving harm by others carry greater risk than those that do not.</a:t>
            </a:r>
            <a:endParaRPr/>
          </a:p>
          <a:p>
            <a:pPr marL="342900" lvl="0" indent="-342900" algn="l" rtl="0">
              <a:spcBef>
                <a:spcPts val="700"/>
              </a:spcBef>
              <a:spcAft>
                <a:spcPts val="0"/>
              </a:spcAft>
              <a:buSzPts val="1600"/>
              <a:buFont typeface="Arial"/>
              <a:buChar char="•"/>
            </a:pPr>
            <a:r>
              <a:rPr lang="en-US" sz="1600"/>
              <a:t>Lack of immediate social support.</a:t>
            </a:r>
            <a:endParaRPr/>
          </a:p>
          <a:p>
            <a:pPr marL="1074420" lvl="1" indent="-342900" algn="l" rtl="0">
              <a:spcBef>
                <a:spcPts val="700"/>
              </a:spcBef>
              <a:spcAft>
                <a:spcPts val="0"/>
              </a:spcAft>
              <a:buSzPts val="1600"/>
              <a:buFont typeface="Arial"/>
              <a:buChar char="•"/>
            </a:pPr>
            <a:r>
              <a:rPr lang="en-US" sz="1600"/>
              <a:t>Social Support (comfort, advice, and assistance from relatives, friends, and neighbors) can reduce the risk of developing PTSD.</a:t>
            </a:r>
            <a:endParaRPr/>
          </a:p>
          <a:p>
            <a:pPr marL="342900" lvl="0" indent="-342900" algn="l" rtl="0">
              <a:spcBef>
                <a:spcPts val="700"/>
              </a:spcBef>
              <a:spcAft>
                <a:spcPts val="0"/>
              </a:spcAft>
              <a:buSzPts val="1600"/>
              <a:buFont typeface="Arial"/>
              <a:buChar char="•"/>
            </a:pPr>
            <a:r>
              <a:rPr lang="en-US" sz="1600"/>
              <a:t>Subsequent life stress.</a:t>
            </a:r>
            <a:endParaRPr/>
          </a:p>
          <a:p>
            <a:pPr marL="342900" lvl="0" indent="-342900" algn="l" rtl="0">
              <a:spcBef>
                <a:spcPts val="700"/>
              </a:spcBef>
              <a:spcAft>
                <a:spcPts val="0"/>
              </a:spcAft>
              <a:buSzPts val="1600"/>
              <a:buFont typeface="Arial"/>
              <a:buChar char="•"/>
            </a:pPr>
            <a:r>
              <a:rPr lang="en-US" sz="1600"/>
              <a:t>Female gender.</a:t>
            </a:r>
            <a:endParaRPr/>
          </a:p>
          <a:p>
            <a:pPr marL="342900" lvl="0" indent="-342900" algn="l" rtl="0">
              <a:spcBef>
                <a:spcPts val="700"/>
              </a:spcBef>
              <a:spcAft>
                <a:spcPts val="0"/>
              </a:spcAft>
              <a:buSzPts val="1600"/>
              <a:buFont typeface="Arial"/>
              <a:buChar char="•"/>
            </a:pPr>
            <a:r>
              <a:rPr lang="en-US" sz="1600"/>
              <a:t>Low socioeconomic status.</a:t>
            </a:r>
            <a:endParaRPr/>
          </a:p>
          <a:p>
            <a:pPr marL="342900" lvl="0" indent="-342900" algn="l" rtl="0">
              <a:spcBef>
                <a:spcPts val="700"/>
              </a:spcBef>
              <a:spcAft>
                <a:spcPts val="0"/>
              </a:spcAft>
              <a:buSzPts val="1600"/>
              <a:buFont typeface="Arial"/>
              <a:buChar char="•"/>
            </a:pPr>
            <a:r>
              <a:rPr lang="en-US" sz="1600"/>
              <a:t>Low intelligence.</a:t>
            </a:r>
            <a:endParaRPr/>
          </a:p>
          <a:p>
            <a:pPr marL="342900" lvl="0" indent="-342900" algn="l" rtl="0">
              <a:spcBef>
                <a:spcPts val="700"/>
              </a:spcBef>
              <a:spcAft>
                <a:spcPts val="0"/>
              </a:spcAft>
              <a:buSzPts val="1600"/>
              <a:buFont typeface="Arial"/>
              <a:buChar char="•"/>
            </a:pPr>
            <a:r>
              <a:rPr lang="en-US" sz="1600"/>
              <a:t>Personal history of mental disorders.</a:t>
            </a:r>
            <a:endParaRPr/>
          </a:p>
          <a:p>
            <a:pPr marL="342900" lvl="0" indent="-342900" algn="l" rtl="0">
              <a:spcBef>
                <a:spcPts val="700"/>
              </a:spcBef>
              <a:spcAft>
                <a:spcPts val="0"/>
              </a:spcAft>
              <a:buSzPts val="1600"/>
              <a:buFont typeface="Arial"/>
              <a:buChar char="•"/>
            </a:pPr>
            <a:r>
              <a:rPr lang="en-US" sz="1600"/>
              <a:t>History of childhood adversity.</a:t>
            </a:r>
            <a:endParaRPr/>
          </a:p>
          <a:p>
            <a:pPr marL="342900" lvl="0" indent="-342900" algn="l" rtl="0">
              <a:spcBef>
                <a:spcPts val="700"/>
              </a:spcBef>
              <a:spcAft>
                <a:spcPts val="0"/>
              </a:spcAft>
              <a:buSzPts val="1600"/>
              <a:buFont typeface="Arial"/>
              <a:buChar char="•"/>
            </a:pPr>
            <a:r>
              <a:rPr lang="en-US" sz="1600"/>
              <a:t>Family history of mental disorders.</a:t>
            </a:r>
            <a:endParaRPr/>
          </a:p>
          <a:p>
            <a:pPr marL="342900" lvl="0" indent="-342900" algn="l" rtl="0">
              <a:spcBef>
                <a:spcPts val="700"/>
              </a:spcBef>
              <a:spcAft>
                <a:spcPts val="0"/>
              </a:spcAft>
              <a:buSzPts val="1600"/>
              <a:buFont typeface="Arial"/>
              <a:buChar char="•"/>
            </a:pPr>
            <a:r>
              <a:rPr lang="en-US" sz="1600"/>
              <a:t>Personality characteristics – neuroticism and somatization (tendency to experience physical symptoms when one encounters stress).</a:t>
            </a:r>
            <a:endParaRPr/>
          </a:p>
          <a:p>
            <a:pPr marL="342900" lvl="0" indent="-342900" algn="l" rtl="0">
              <a:spcBef>
                <a:spcPts val="700"/>
              </a:spcBef>
              <a:spcAft>
                <a:spcPts val="0"/>
              </a:spcAft>
              <a:buSzPts val="1600"/>
              <a:buFont typeface="Arial"/>
              <a:buChar char="•"/>
            </a:pPr>
            <a:r>
              <a:rPr lang="en-US" sz="1600"/>
              <a:t>Possession of one or two short versions of a gene that regulates serotonin.</a:t>
            </a:r>
            <a:endParaRPr/>
          </a:p>
          <a:p>
            <a:pPr marL="0" lvl="0" indent="0" algn="l" rtl="0">
              <a:spcBef>
                <a:spcPts val="700"/>
              </a:spcBef>
              <a:spcAft>
                <a:spcPts val="0"/>
              </a:spcAft>
              <a:buSzPts val="1600"/>
              <a:buNone/>
            </a:pP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301"/>
        <p:cNvGrpSpPr/>
        <p:nvPr/>
      </p:nvGrpSpPr>
      <p:grpSpPr>
        <a:xfrm>
          <a:off x="0" y="0"/>
          <a:ext cx="0" cy="0"/>
          <a:chOff x="0" y="0"/>
          <a:chExt cx="0" cy="0"/>
        </a:xfrm>
      </p:grpSpPr>
      <p:sp>
        <p:nvSpPr>
          <p:cNvPr id="302" name="Google Shape;302;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LEARNING &amp; THE DEVELOPMENT OF PTSD</a:t>
            </a:r>
            <a:endParaRPr/>
          </a:p>
        </p:txBody>
      </p:sp>
      <p:sp>
        <p:nvSpPr>
          <p:cNvPr id="303" name="Google Shape;303;p40"/>
          <p:cNvSpPr txBox="1">
            <a:spLocks noGrp="1"/>
          </p:cNvSpPr>
          <p:nvPr>
            <p:ph type="body" idx="1"/>
          </p:nvPr>
        </p:nvSpPr>
        <p:spPr>
          <a:xfrm>
            <a:off x="457199" y="1109273"/>
            <a:ext cx="8367221" cy="56063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Conditioning Theories</a:t>
            </a:r>
            <a:endParaRPr/>
          </a:p>
          <a:p>
            <a:pPr marL="285750" lvl="0" indent="-285750" algn="l" rtl="0">
              <a:spcBef>
                <a:spcPts val="800"/>
              </a:spcBef>
              <a:spcAft>
                <a:spcPts val="0"/>
              </a:spcAft>
              <a:buSzPts val="1600"/>
              <a:buFont typeface="Arial"/>
              <a:buChar char="•"/>
            </a:pPr>
            <a:r>
              <a:rPr lang="en-US" sz="1600"/>
              <a:t>Traumatic event (UCS) → Extreme fear and anxiety (UCR).</a:t>
            </a:r>
            <a:endParaRPr/>
          </a:p>
          <a:p>
            <a:pPr marL="285750" lvl="0" indent="-285750" algn="l" rtl="0">
              <a:spcBef>
                <a:spcPts val="800"/>
              </a:spcBef>
              <a:spcAft>
                <a:spcPts val="0"/>
              </a:spcAft>
              <a:buSzPts val="1600"/>
              <a:buFont typeface="Arial"/>
              <a:buChar char="•"/>
            </a:pPr>
            <a:r>
              <a:rPr lang="en-US" sz="1600"/>
              <a:t>Cognitive, emotional, physiological, and environmental cues associated with the traumatic event become conditioned stimuli.</a:t>
            </a:r>
            <a:endParaRPr/>
          </a:p>
          <a:p>
            <a:pPr marL="285750" lvl="0" indent="-285750" algn="l" rtl="0">
              <a:spcBef>
                <a:spcPts val="800"/>
              </a:spcBef>
              <a:spcAft>
                <a:spcPts val="0"/>
              </a:spcAft>
              <a:buSzPts val="1600"/>
              <a:buFont typeface="Arial"/>
              <a:buChar char="•"/>
            </a:pPr>
            <a:r>
              <a:rPr lang="en-US" sz="1600"/>
              <a:t>Traumatic reminders (CS) → Extreme fear and anxiety (CR).</a:t>
            </a:r>
            <a:endParaRPr sz="1600"/>
          </a:p>
          <a:p>
            <a:pPr marL="0" lvl="0" indent="0" algn="l" rtl="0">
              <a:spcBef>
                <a:spcPts val="800"/>
              </a:spcBef>
              <a:spcAft>
                <a:spcPts val="0"/>
              </a:spcAft>
              <a:buSzPts val="1600"/>
              <a:buNone/>
            </a:pPr>
            <a:r>
              <a:rPr lang="en-US" sz="1600" b="1" u="sng">
                <a:solidFill>
                  <a:srgbClr val="6CB255"/>
                </a:solidFill>
              </a:rPr>
              <a:t>Cognitive Theories</a:t>
            </a:r>
            <a:endParaRPr/>
          </a:p>
          <a:p>
            <a:pPr marL="0" lvl="0" indent="0" algn="l" rtl="0">
              <a:spcBef>
                <a:spcPts val="800"/>
              </a:spcBef>
              <a:spcAft>
                <a:spcPts val="0"/>
              </a:spcAft>
              <a:buSzPts val="1600"/>
              <a:buNone/>
            </a:pPr>
            <a:r>
              <a:rPr lang="en-US" sz="1600"/>
              <a:t>Two key processes in development and maintenance of PTSD:</a:t>
            </a:r>
            <a:endParaRPr/>
          </a:p>
          <a:p>
            <a:pPr marL="342900" lvl="0" indent="-342900" algn="l" rtl="0">
              <a:spcBef>
                <a:spcPts val="800"/>
              </a:spcBef>
              <a:spcAft>
                <a:spcPts val="0"/>
              </a:spcAft>
              <a:buSzPts val="1600"/>
              <a:buFont typeface="Arial Black"/>
              <a:buAutoNum type="arabicPeriod"/>
            </a:pPr>
            <a:r>
              <a:rPr lang="en-US" sz="1600"/>
              <a:t>Disturbances in memory for the event.</a:t>
            </a:r>
            <a:endParaRPr/>
          </a:p>
          <a:p>
            <a:pPr marL="1074420" lvl="1" indent="-342900" algn="l" rtl="0">
              <a:spcBef>
                <a:spcPts val="800"/>
              </a:spcBef>
              <a:spcAft>
                <a:spcPts val="0"/>
              </a:spcAft>
              <a:buSzPts val="1600"/>
              <a:buFont typeface="Arial"/>
              <a:buChar char="•"/>
            </a:pPr>
            <a:r>
              <a:rPr lang="en-US" sz="1600"/>
              <a:t>Poorly encoded memories of trauma can become fragmented, disorganized, and lacking in detail.</a:t>
            </a:r>
            <a:endParaRPr/>
          </a:p>
          <a:p>
            <a:pPr marL="1074420" lvl="1" indent="-342900" algn="l" rtl="0">
              <a:spcBef>
                <a:spcPts val="800"/>
              </a:spcBef>
              <a:spcAft>
                <a:spcPts val="0"/>
              </a:spcAft>
              <a:buSzPts val="1600"/>
              <a:buFont typeface="Arial"/>
              <a:buChar char="•"/>
            </a:pPr>
            <a:r>
              <a:rPr lang="en-US" sz="1600"/>
              <a:t>Individuals cannot remember event in a way that gives meaning and context.</a:t>
            </a:r>
            <a:endParaRPr/>
          </a:p>
          <a:p>
            <a:pPr marL="1074420" lvl="1" indent="-342900" algn="l" rtl="0">
              <a:spcBef>
                <a:spcPts val="800"/>
              </a:spcBef>
              <a:spcAft>
                <a:spcPts val="0"/>
              </a:spcAft>
              <a:buSzPts val="1600"/>
              <a:buFont typeface="Arial"/>
              <a:buChar char="•"/>
            </a:pPr>
            <a:r>
              <a:rPr lang="en-US" sz="1600"/>
              <a:t>May become haunted by these fragments involuntarily triggered by stimuli associated with the event.</a:t>
            </a:r>
            <a:endParaRPr sz="1600"/>
          </a:p>
          <a:p>
            <a:pPr marL="342900" lvl="0" indent="-342900" algn="l" rtl="0">
              <a:spcBef>
                <a:spcPts val="800"/>
              </a:spcBef>
              <a:spcAft>
                <a:spcPts val="0"/>
              </a:spcAft>
              <a:buSzPts val="1600"/>
              <a:buFont typeface="Arial Black"/>
              <a:buAutoNum type="arabicPeriod"/>
            </a:pPr>
            <a:r>
              <a:rPr lang="en-US" sz="1600"/>
              <a:t>Negative appraisals of the trauma and its aftermath (e.g., ”I deserve to be raped because I am stupid”).</a:t>
            </a:r>
            <a:endParaRPr/>
          </a:p>
          <a:p>
            <a:pPr marL="1017270" lvl="1" indent="-285750" algn="l" rtl="0">
              <a:spcBef>
                <a:spcPts val="800"/>
              </a:spcBef>
              <a:spcAft>
                <a:spcPts val="0"/>
              </a:spcAft>
              <a:buSzPts val="1600"/>
              <a:buFont typeface="Arial"/>
              <a:buChar char="•"/>
            </a:pPr>
            <a:r>
              <a:rPr lang="en-US" sz="1600"/>
              <a:t>May lead to dysfunctional behavioral patterns that maintain symptoms and prevent changes in the problematic appraisals.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14"/>
        <p:cNvGrpSpPr/>
        <p:nvPr/>
      </p:nvGrpSpPr>
      <p:grpSpPr>
        <a:xfrm>
          <a:off x="0" y="0"/>
          <a:ext cx="0" cy="0"/>
          <a:chOff x="0" y="0"/>
          <a:chExt cx="0" cy="0"/>
        </a:xfrm>
      </p:grpSpPr>
      <p:sp>
        <p:nvSpPr>
          <p:cNvPr id="315" name="Google Shape;315;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MOOD DISORDERS</a:t>
            </a:r>
            <a:endParaRPr sz="2400">
              <a:solidFill>
                <a:srgbClr val="6CB255"/>
              </a:solidFill>
            </a:endParaRPr>
          </a:p>
        </p:txBody>
      </p:sp>
      <p:sp>
        <p:nvSpPr>
          <p:cNvPr id="317" name="Google Shape;317;p42"/>
          <p:cNvSpPr txBox="1">
            <a:spLocks noGrp="1"/>
          </p:cNvSpPr>
          <p:nvPr>
            <p:ph type="body" idx="1"/>
          </p:nvPr>
        </p:nvSpPr>
        <p:spPr>
          <a:xfrm>
            <a:off x="614364" y="1785938"/>
            <a:ext cx="8210058" cy="48707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solidFill>
                  <a:schemeClr val="dk1"/>
                </a:solidFill>
              </a:rPr>
              <a:t>Characterized by massive disruptions in mood and emotions that can cause a distorted out look on life, and impair ability to function.</a:t>
            </a:r>
            <a:endParaRPr/>
          </a:p>
          <a:p>
            <a:pPr marL="0" lvl="0" indent="0" algn="l" rtl="0">
              <a:spcBef>
                <a:spcPts val="800"/>
              </a:spcBef>
              <a:spcAft>
                <a:spcPts val="0"/>
              </a:spcAft>
              <a:buSzPts val="1600"/>
              <a:buNone/>
            </a:pPr>
            <a:endParaRPr sz="1600" dirty="0">
              <a:solidFill>
                <a:schemeClr val="dk1"/>
              </a:solidFill>
            </a:endParaRPr>
          </a:p>
          <a:p>
            <a:pPr marL="0" lvl="0" indent="0" algn="l" rtl="0">
              <a:spcBef>
                <a:spcPts val="800"/>
              </a:spcBef>
              <a:spcAft>
                <a:spcPts val="0"/>
              </a:spcAft>
              <a:buSzPts val="1600"/>
              <a:buNone/>
            </a:pPr>
            <a:r>
              <a:rPr lang="en-US" sz="1600" b="1" u="sng" dirty="0">
                <a:solidFill>
                  <a:srgbClr val="6CB255"/>
                </a:solidFill>
              </a:rPr>
              <a:t>Depressive Disorders</a:t>
            </a:r>
            <a:endParaRPr dirty="0"/>
          </a:p>
          <a:p>
            <a:pPr marL="0" lvl="0" indent="0" algn="l" rtl="0">
              <a:spcBef>
                <a:spcPts val="800"/>
              </a:spcBef>
              <a:spcAft>
                <a:spcPts val="0"/>
              </a:spcAft>
              <a:buSzPts val="1600"/>
              <a:buNone/>
            </a:pPr>
            <a:r>
              <a:rPr lang="en-US" sz="1600" b="1" dirty="0">
                <a:solidFill>
                  <a:schemeClr val="dk1"/>
                </a:solidFill>
              </a:rPr>
              <a:t>Depression</a:t>
            </a:r>
            <a:r>
              <a:rPr lang="en-US" sz="1600" dirty="0">
                <a:solidFill>
                  <a:schemeClr val="dk1"/>
                </a:solidFill>
              </a:rPr>
              <a:t> (intense and persistent sadness) is the main feature.</a:t>
            </a:r>
            <a:endParaRPr dirty="0"/>
          </a:p>
          <a:p>
            <a:pPr marL="0" lvl="0" indent="0" algn="l" rtl="0">
              <a:spcBef>
                <a:spcPts val="800"/>
              </a:spcBef>
              <a:spcAft>
                <a:spcPts val="0"/>
              </a:spcAft>
              <a:buSzPts val="1600"/>
              <a:buNone/>
            </a:pPr>
            <a:endParaRPr sz="1600" dirty="0">
              <a:solidFill>
                <a:schemeClr val="dk1"/>
              </a:solidFill>
            </a:endParaRPr>
          </a:p>
          <a:p>
            <a:pPr marL="0" lvl="0" indent="0" algn="l" rtl="0">
              <a:spcBef>
                <a:spcPts val="800"/>
              </a:spcBef>
              <a:spcAft>
                <a:spcPts val="0"/>
              </a:spcAft>
              <a:buSzPts val="1600"/>
              <a:buNone/>
            </a:pPr>
            <a:r>
              <a:rPr lang="en-US" sz="1600" b="1" u="sng" dirty="0">
                <a:solidFill>
                  <a:srgbClr val="6CB255"/>
                </a:solidFill>
              </a:rPr>
              <a:t>Bipolar and Related Disorders</a:t>
            </a:r>
            <a:endParaRPr dirty="0"/>
          </a:p>
          <a:p>
            <a:pPr marL="0" lvl="0" indent="0" algn="l" rtl="0">
              <a:spcBef>
                <a:spcPts val="800"/>
              </a:spcBef>
              <a:spcAft>
                <a:spcPts val="0"/>
              </a:spcAft>
              <a:buSzPts val="1600"/>
              <a:buNone/>
            </a:pPr>
            <a:r>
              <a:rPr lang="en-US" sz="1600" b="1" dirty="0">
                <a:solidFill>
                  <a:schemeClr val="dk1"/>
                </a:solidFill>
              </a:rPr>
              <a:t>Mania</a:t>
            </a:r>
            <a:r>
              <a:rPr lang="en-US" sz="1600" dirty="0">
                <a:solidFill>
                  <a:schemeClr val="dk1"/>
                </a:solidFill>
              </a:rPr>
              <a:t> (extreme elation and agitation) is the main feature.</a:t>
            </a:r>
            <a:endParaRPr dirty="0"/>
          </a:p>
          <a:p>
            <a:pPr marL="0" lvl="0" indent="0" algn="l" rtl="0">
              <a:spcBef>
                <a:spcPts val="800"/>
              </a:spcBef>
              <a:spcAft>
                <a:spcPts val="0"/>
              </a:spcAft>
              <a:buSzPts val="1600"/>
              <a:buNone/>
            </a:pPr>
            <a:r>
              <a:rPr lang="en-US" sz="1600" b="1" dirty="0">
                <a:solidFill>
                  <a:schemeClr val="dk1"/>
                </a:solidFill>
              </a:rPr>
              <a:t>Manic episode </a:t>
            </a:r>
            <a:r>
              <a:rPr lang="en-US" sz="1600" dirty="0">
                <a:solidFill>
                  <a:schemeClr val="dk1"/>
                </a:solidFill>
              </a:rPr>
              <a:t>– “a distinct period of abnormally and persistently elevated, expansive, or irritable mood and abnormally and persistently increased activity or energy lasting at least one week.” (APA, 2013).</a:t>
            </a:r>
            <a:endParaRPr sz="1600" dirty="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23"/>
        <p:cNvGrpSpPr/>
        <p:nvPr/>
      </p:nvGrpSpPr>
      <p:grpSpPr>
        <a:xfrm>
          <a:off x="0" y="0"/>
          <a:ext cx="0" cy="0"/>
          <a:chOff x="0" y="0"/>
          <a:chExt cx="0" cy="0"/>
        </a:xfrm>
      </p:grpSpPr>
      <p:sp>
        <p:nvSpPr>
          <p:cNvPr id="324" name="Google Shape;324;p4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MAJOR DEPRESSIVE DISORDER</a:t>
            </a:r>
            <a:endParaRPr/>
          </a:p>
        </p:txBody>
      </p:sp>
      <p:sp>
        <p:nvSpPr>
          <p:cNvPr id="325" name="Google Shape;325;p43"/>
          <p:cNvSpPr txBox="1">
            <a:spLocks noGrp="1"/>
          </p:cNvSpPr>
          <p:nvPr>
            <p:ph type="body" idx="1"/>
          </p:nvPr>
        </p:nvSpPr>
        <p:spPr>
          <a:xfrm>
            <a:off x="457199" y="993035"/>
            <a:ext cx="8521909" cy="572255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u="sng">
                <a:solidFill>
                  <a:srgbClr val="6CB255"/>
                </a:solidFill>
              </a:rPr>
              <a:t>Diagnosis Criteria</a:t>
            </a:r>
            <a:endParaRPr/>
          </a:p>
          <a:p>
            <a:pPr marL="285750" lvl="0" indent="-285750" algn="l" rtl="0">
              <a:lnSpc>
                <a:spcPct val="90000"/>
              </a:lnSpc>
              <a:spcBef>
                <a:spcPts val="800"/>
              </a:spcBef>
              <a:spcAft>
                <a:spcPts val="0"/>
              </a:spcAft>
              <a:buSzPts val="1600"/>
              <a:buFont typeface="Arial"/>
              <a:buChar char="•"/>
            </a:pPr>
            <a:r>
              <a:rPr lang="en-US" sz="1600"/>
              <a:t>“Depressed mood most of the day, nearly every day” (APA, 2013).</a:t>
            </a:r>
            <a:endParaRPr/>
          </a:p>
          <a:p>
            <a:pPr marL="285750" lvl="0" indent="-285750" algn="l" rtl="0">
              <a:lnSpc>
                <a:spcPct val="90000"/>
              </a:lnSpc>
              <a:spcBef>
                <a:spcPts val="800"/>
              </a:spcBef>
              <a:spcAft>
                <a:spcPts val="0"/>
              </a:spcAft>
              <a:buSzPts val="1600"/>
              <a:buFont typeface="Arial"/>
              <a:buChar char="•"/>
            </a:pPr>
            <a:r>
              <a:rPr lang="en-US" sz="1600"/>
              <a:t>Loss of interest and pleasure in usual activities.</a:t>
            </a:r>
            <a:endParaRPr/>
          </a:p>
          <a:p>
            <a:pPr marL="285750" lvl="0" indent="-285750" algn="l" rtl="0">
              <a:lnSpc>
                <a:spcPct val="90000"/>
              </a:lnSpc>
              <a:spcBef>
                <a:spcPts val="800"/>
              </a:spcBef>
              <a:spcAft>
                <a:spcPts val="0"/>
              </a:spcAft>
              <a:buSzPts val="1600"/>
              <a:buFont typeface="Arial"/>
              <a:buChar char="•"/>
            </a:pPr>
            <a:r>
              <a:rPr lang="en-US" sz="1600"/>
              <a:t>At least 5 symptoms for at least a two-week period.</a:t>
            </a:r>
            <a:endParaRPr/>
          </a:p>
          <a:p>
            <a:pPr marL="285750" lvl="0" indent="-285750" algn="l" rtl="0">
              <a:lnSpc>
                <a:spcPct val="90000"/>
              </a:lnSpc>
              <a:spcBef>
                <a:spcPts val="800"/>
              </a:spcBef>
              <a:spcAft>
                <a:spcPts val="0"/>
              </a:spcAft>
              <a:buSzPts val="1600"/>
              <a:buFont typeface="Arial"/>
              <a:buChar char="•"/>
            </a:pPr>
            <a:r>
              <a:rPr lang="en-US" sz="1600"/>
              <a:t>Symptoms cause significant distress or impair normal functioning and are not caused by substances or a medical condition.</a:t>
            </a:r>
            <a:endParaRPr/>
          </a:p>
          <a:p>
            <a:pPr marL="0" lvl="0" indent="0" algn="l" rtl="0">
              <a:lnSpc>
                <a:spcPct val="90000"/>
              </a:lnSpc>
              <a:spcBef>
                <a:spcPts val="500"/>
              </a:spcBef>
              <a:spcAft>
                <a:spcPts val="0"/>
              </a:spcAft>
              <a:buSzPts val="1600"/>
              <a:buNone/>
            </a:pPr>
            <a:endParaRPr sz="1600"/>
          </a:p>
          <a:p>
            <a:pPr marL="0" lvl="0" indent="0" algn="l" rtl="0">
              <a:lnSpc>
                <a:spcPct val="100000"/>
              </a:lnSpc>
              <a:spcBef>
                <a:spcPts val="300"/>
              </a:spcBef>
              <a:spcAft>
                <a:spcPts val="0"/>
              </a:spcAft>
              <a:buSzPts val="1600"/>
              <a:buNone/>
            </a:pPr>
            <a:r>
              <a:rPr lang="en-US" sz="1600"/>
              <a:t>Major depressive disorder is episodic (symptoms are usually present at their full magnitude for a certain period of time and then gradually diminish).</a:t>
            </a:r>
            <a:endParaRPr/>
          </a:p>
          <a:p>
            <a:pPr marL="0" lvl="0" indent="0" algn="l" rtl="0">
              <a:lnSpc>
                <a:spcPct val="90000"/>
              </a:lnSpc>
              <a:spcBef>
                <a:spcPts val="500"/>
              </a:spcBef>
              <a:spcAft>
                <a:spcPts val="0"/>
              </a:spcAft>
              <a:buSzPts val="1600"/>
              <a:buNone/>
            </a:pPr>
            <a:endParaRPr sz="1600"/>
          </a:p>
          <a:p>
            <a:pPr marL="0" lvl="0" indent="0" algn="l" rtl="0">
              <a:lnSpc>
                <a:spcPct val="90000"/>
              </a:lnSpc>
              <a:spcBef>
                <a:spcPts val="300"/>
              </a:spcBef>
              <a:spcAft>
                <a:spcPts val="0"/>
              </a:spcAft>
              <a:buSzPts val="1600"/>
              <a:buNone/>
            </a:pPr>
            <a:r>
              <a:rPr lang="en-US" sz="1600" b="1" u="sng">
                <a:solidFill>
                  <a:srgbClr val="6CB255"/>
                </a:solidFill>
              </a:rPr>
              <a:t>Symptoms</a:t>
            </a:r>
            <a:endParaRPr/>
          </a:p>
          <a:p>
            <a:pPr marL="285750" lvl="0" indent="-285750" algn="l" rtl="0">
              <a:lnSpc>
                <a:spcPct val="90000"/>
              </a:lnSpc>
              <a:spcBef>
                <a:spcPts val="800"/>
              </a:spcBef>
              <a:spcAft>
                <a:spcPts val="0"/>
              </a:spcAft>
              <a:buSzPts val="1600"/>
              <a:buFont typeface="Arial"/>
              <a:buChar char="•"/>
            </a:pPr>
            <a:r>
              <a:rPr lang="en-US" sz="1600"/>
              <a:t>Weight loss or weight gain/increased or decreased appetite.</a:t>
            </a:r>
            <a:endParaRPr/>
          </a:p>
          <a:p>
            <a:pPr marL="285750" lvl="0" indent="-285750" algn="l" rtl="0">
              <a:lnSpc>
                <a:spcPct val="90000"/>
              </a:lnSpc>
              <a:spcBef>
                <a:spcPts val="800"/>
              </a:spcBef>
              <a:spcAft>
                <a:spcPts val="0"/>
              </a:spcAft>
              <a:buSzPts val="1600"/>
              <a:buFont typeface="Arial"/>
              <a:buChar char="•"/>
            </a:pPr>
            <a:r>
              <a:rPr lang="en-US" sz="1600"/>
              <a:t>Difficulty falling asleep or too much sleep.</a:t>
            </a:r>
            <a:endParaRPr/>
          </a:p>
          <a:p>
            <a:pPr marL="285750" lvl="0" indent="-285750" algn="l" rtl="0">
              <a:lnSpc>
                <a:spcPct val="90000"/>
              </a:lnSpc>
              <a:spcBef>
                <a:spcPts val="800"/>
              </a:spcBef>
              <a:spcAft>
                <a:spcPts val="0"/>
              </a:spcAft>
              <a:buSzPts val="1600"/>
              <a:buFont typeface="Arial"/>
              <a:buChar char="•"/>
            </a:pPr>
            <a:r>
              <a:rPr lang="en-US" sz="1600"/>
              <a:t>Psychomotor agitation or psychomotor retardation.</a:t>
            </a:r>
            <a:endParaRPr/>
          </a:p>
          <a:p>
            <a:pPr marL="285750" lvl="0" indent="-285750" algn="l" rtl="0">
              <a:lnSpc>
                <a:spcPct val="90000"/>
              </a:lnSpc>
              <a:spcBef>
                <a:spcPts val="800"/>
              </a:spcBef>
              <a:spcAft>
                <a:spcPts val="0"/>
              </a:spcAft>
              <a:buSzPts val="1600"/>
              <a:buFont typeface="Arial"/>
              <a:buChar char="•"/>
            </a:pPr>
            <a:r>
              <a:rPr lang="en-US" sz="1600"/>
              <a:t>Fatigue/loss of energy.</a:t>
            </a:r>
            <a:endParaRPr/>
          </a:p>
          <a:p>
            <a:pPr marL="285750" lvl="0" indent="-285750" algn="l" rtl="0">
              <a:lnSpc>
                <a:spcPct val="90000"/>
              </a:lnSpc>
              <a:spcBef>
                <a:spcPts val="800"/>
              </a:spcBef>
              <a:spcAft>
                <a:spcPts val="0"/>
              </a:spcAft>
              <a:buSzPts val="1600"/>
              <a:buFont typeface="Arial"/>
              <a:buChar char="•"/>
            </a:pPr>
            <a:r>
              <a:rPr lang="en-US" sz="1600"/>
              <a:t>Feelings of worthlessness or guilt.</a:t>
            </a:r>
            <a:endParaRPr/>
          </a:p>
          <a:p>
            <a:pPr marL="285750" lvl="0" indent="-285750" algn="l" rtl="0">
              <a:lnSpc>
                <a:spcPct val="90000"/>
              </a:lnSpc>
              <a:spcBef>
                <a:spcPts val="800"/>
              </a:spcBef>
              <a:spcAft>
                <a:spcPts val="0"/>
              </a:spcAft>
              <a:buSzPts val="1600"/>
              <a:buFont typeface="Arial"/>
              <a:buChar char="•"/>
            </a:pPr>
            <a:r>
              <a:rPr lang="en-US" sz="1600"/>
              <a:t>Difficulty concentrating, indecisiveness.</a:t>
            </a:r>
            <a:endParaRPr/>
          </a:p>
          <a:p>
            <a:pPr marL="285750" lvl="0" indent="-285750" algn="l" rtl="0">
              <a:lnSpc>
                <a:spcPct val="90000"/>
              </a:lnSpc>
              <a:spcBef>
                <a:spcPts val="800"/>
              </a:spcBef>
              <a:spcAft>
                <a:spcPts val="0"/>
              </a:spcAft>
              <a:buSzPts val="1600"/>
              <a:buFont typeface="Arial"/>
              <a:buChar char="•"/>
            </a:pPr>
            <a:r>
              <a:rPr lang="en-US" sz="1600"/>
              <a:t>Suicidal ideation – thoughts of death, thinking about/planning suicide, suicide attempt.</a:t>
            </a:r>
            <a:endParaRPr/>
          </a:p>
          <a:p>
            <a:pPr marL="0" lvl="0" indent="0" algn="l" rtl="0">
              <a:lnSpc>
                <a:spcPct val="90000"/>
              </a:lnSpc>
              <a:spcBef>
                <a:spcPts val="800"/>
              </a:spcBef>
              <a:spcAft>
                <a:spcPts val="0"/>
              </a:spcAft>
              <a:buSzPts val="1600"/>
              <a:buNone/>
            </a:pP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30"/>
        <p:cNvGrpSpPr/>
        <p:nvPr/>
      </p:nvGrpSpPr>
      <p:grpSpPr>
        <a:xfrm>
          <a:off x="0" y="0"/>
          <a:ext cx="0" cy="0"/>
          <a:chOff x="0" y="0"/>
          <a:chExt cx="0" cy="0"/>
        </a:xfrm>
      </p:grpSpPr>
      <p:sp>
        <p:nvSpPr>
          <p:cNvPr id="331" name="Google Shape;331;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MAJOR DEPRESSIVE DISORDER</a:t>
            </a:r>
            <a:endParaRPr/>
          </a:p>
        </p:txBody>
      </p:sp>
      <p:sp>
        <p:nvSpPr>
          <p:cNvPr id="332" name="Google Shape;332;p44"/>
          <p:cNvSpPr txBox="1">
            <a:spLocks noGrp="1"/>
          </p:cNvSpPr>
          <p:nvPr>
            <p:ph type="body" idx="1"/>
          </p:nvPr>
        </p:nvSpPr>
        <p:spPr>
          <a:xfrm>
            <a:off x="457199" y="1154243"/>
            <a:ext cx="8367221" cy="53814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Prevalence</a:t>
            </a:r>
            <a:endParaRPr/>
          </a:p>
          <a:p>
            <a:pPr marL="285750" lvl="0" indent="-285750" algn="l" rtl="0">
              <a:spcBef>
                <a:spcPts val="920"/>
              </a:spcBef>
              <a:spcAft>
                <a:spcPts val="0"/>
              </a:spcAft>
              <a:buSzPts val="1600"/>
              <a:buFont typeface="Arial"/>
              <a:buChar char="•"/>
            </a:pPr>
            <a:r>
              <a:rPr lang="en-US" sz="1600"/>
              <a:t>Affects around 6.6% of the U.S. population each year and 16.9% of the U.S. population in their lifetime.</a:t>
            </a:r>
            <a:endParaRPr/>
          </a:p>
          <a:p>
            <a:pPr marL="285750" lvl="0" indent="-285750" algn="l" rtl="0">
              <a:spcBef>
                <a:spcPts val="920"/>
              </a:spcBef>
              <a:spcAft>
                <a:spcPts val="0"/>
              </a:spcAft>
              <a:buSzPts val="1600"/>
              <a:buFont typeface="Arial"/>
              <a:buChar char="•"/>
            </a:pPr>
            <a:r>
              <a:rPr lang="en-US" sz="1600"/>
              <a:t>More common among women than men.</a:t>
            </a:r>
            <a:endParaRPr/>
          </a:p>
          <a:p>
            <a:pPr marL="0" lvl="0" indent="0" algn="l" rtl="0">
              <a:spcBef>
                <a:spcPts val="920"/>
              </a:spcBef>
              <a:spcAft>
                <a:spcPts val="0"/>
              </a:spcAft>
              <a:buClr>
                <a:srgbClr val="6CB255"/>
              </a:buClr>
              <a:buSzPts val="1600"/>
              <a:buNone/>
            </a:pPr>
            <a:r>
              <a:rPr lang="en-US" sz="1600" b="1" u="sng">
                <a:solidFill>
                  <a:srgbClr val="6CB255"/>
                </a:solidFill>
              </a:rPr>
              <a:t>Comorbidity</a:t>
            </a:r>
            <a:endParaRPr/>
          </a:p>
          <a:p>
            <a:pPr marL="0" lvl="0" indent="0" algn="l" rtl="0">
              <a:spcBef>
                <a:spcPts val="920"/>
              </a:spcBef>
              <a:spcAft>
                <a:spcPts val="0"/>
              </a:spcAft>
              <a:buClr>
                <a:srgbClr val="6CB255"/>
              </a:buClr>
              <a:buSzPts val="1600"/>
              <a:buNone/>
            </a:pPr>
            <a:r>
              <a:rPr lang="en-US" sz="1600"/>
              <a:t>Comorbid with anxiety disorders and substance abuse disorders.</a:t>
            </a:r>
            <a:endParaRPr/>
          </a:p>
          <a:p>
            <a:pPr marL="0" lvl="0" indent="0" algn="l" rtl="0">
              <a:spcBef>
                <a:spcPts val="920"/>
              </a:spcBef>
              <a:spcAft>
                <a:spcPts val="0"/>
              </a:spcAft>
              <a:buClr>
                <a:srgbClr val="6CB255"/>
              </a:buClr>
              <a:buSzPts val="1600"/>
              <a:buNone/>
            </a:pPr>
            <a:r>
              <a:rPr lang="en-US" sz="1600" b="1" u="sng">
                <a:solidFill>
                  <a:srgbClr val="6CB255"/>
                </a:solidFill>
              </a:rPr>
              <a:t>Risk Factors</a:t>
            </a:r>
            <a:endParaRPr/>
          </a:p>
          <a:p>
            <a:pPr marL="285750" lvl="0" indent="-285750" algn="l" rtl="0">
              <a:spcBef>
                <a:spcPts val="920"/>
              </a:spcBef>
              <a:spcAft>
                <a:spcPts val="0"/>
              </a:spcAft>
              <a:buSzPts val="1600"/>
              <a:buFont typeface="Arial"/>
              <a:buChar char="•"/>
            </a:pPr>
            <a:r>
              <a:rPr lang="en-US" sz="1600"/>
              <a:t>Unemployment.</a:t>
            </a:r>
            <a:endParaRPr/>
          </a:p>
          <a:p>
            <a:pPr marL="285750" lvl="0" indent="-285750" algn="l" rtl="0">
              <a:spcBef>
                <a:spcPts val="920"/>
              </a:spcBef>
              <a:spcAft>
                <a:spcPts val="0"/>
              </a:spcAft>
              <a:buSzPts val="1600"/>
              <a:buFont typeface="Arial"/>
              <a:buChar char="•"/>
            </a:pPr>
            <a:r>
              <a:rPr lang="en-US" sz="1600"/>
              <a:t>Low income.</a:t>
            </a:r>
            <a:endParaRPr/>
          </a:p>
          <a:p>
            <a:pPr marL="285750" lvl="0" indent="-285750" algn="l" rtl="0">
              <a:spcBef>
                <a:spcPts val="920"/>
              </a:spcBef>
              <a:spcAft>
                <a:spcPts val="0"/>
              </a:spcAft>
              <a:buSzPts val="1600"/>
              <a:buFont typeface="Arial"/>
              <a:buChar char="•"/>
            </a:pPr>
            <a:r>
              <a:rPr lang="en-US" sz="1600"/>
              <a:t>Living in urban areas.</a:t>
            </a:r>
            <a:endParaRPr/>
          </a:p>
          <a:p>
            <a:pPr marL="285750" lvl="0" indent="-285750" algn="l" rtl="0">
              <a:spcBef>
                <a:spcPts val="920"/>
              </a:spcBef>
              <a:spcAft>
                <a:spcPts val="0"/>
              </a:spcAft>
              <a:buSzPts val="1600"/>
              <a:buFont typeface="Arial"/>
              <a:buChar char="•"/>
            </a:pPr>
            <a:r>
              <a:rPr lang="en-US" sz="1600"/>
              <a:t>Being separated, divorced, or widowed.</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37"/>
        <p:cNvGrpSpPr/>
        <p:nvPr/>
      </p:nvGrpSpPr>
      <p:grpSpPr>
        <a:xfrm>
          <a:off x="0" y="0"/>
          <a:ext cx="0" cy="0"/>
          <a:chOff x="0" y="0"/>
          <a:chExt cx="0" cy="0"/>
        </a:xfrm>
      </p:grpSpPr>
      <p:sp>
        <p:nvSpPr>
          <p:cNvPr id="338" name="Google Shape;338;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SUBTYPES OF DEPRESSION</a:t>
            </a:r>
            <a:endParaRPr/>
          </a:p>
        </p:txBody>
      </p:sp>
      <p:sp>
        <p:nvSpPr>
          <p:cNvPr id="339" name="Google Shape;339;p45"/>
          <p:cNvSpPr txBox="1">
            <a:spLocks noGrp="1"/>
          </p:cNvSpPr>
          <p:nvPr>
            <p:ph type="body" idx="1"/>
          </p:nvPr>
        </p:nvSpPr>
        <p:spPr>
          <a:xfrm>
            <a:off x="457199" y="1291312"/>
            <a:ext cx="8367221" cy="31607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a:t>Seasonal pattern </a:t>
            </a:r>
            <a:r>
              <a:rPr lang="en-US" sz="1600"/>
              <a:t>– applies to situations in which a person experiences the symptoms of major depressive disorder only during a particular time of year.</a:t>
            </a:r>
            <a:endParaRPr/>
          </a:p>
          <a:p>
            <a:pPr marL="0" lvl="0" indent="0" algn="l" rtl="0">
              <a:spcBef>
                <a:spcPts val="920"/>
              </a:spcBef>
              <a:spcAft>
                <a:spcPts val="0"/>
              </a:spcAft>
              <a:buClr>
                <a:srgbClr val="6CB255"/>
              </a:buClr>
              <a:buSzPts val="1600"/>
              <a:buNone/>
            </a:pPr>
            <a:r>
              <a:rPr lang="en-US" sz="1600" b="1"/>
              <a:t>Peripartum onset (postpartum depression) </a:t>
            </a:r>
            <a:r>
              <a:rPr lang="en-US" sz="1600"/>
              <a:t>– major depression during pregnancy or in the four weeks following the birth.</a:t>
            </a:r>
            <a:endParaRPr/>
          </a:p>
          <a:p>
            <a:pPr marL="0" lvl="0" indent="0" algn="l" rtl="0">
              <a:spcBef>
                <a:spcPts val="920"/>
              </a:spcBef>
              <a:spcAft>
                <a:spcPts val="0"/>
              </a:spcAft>
              <a:buClr>
                <a:srgbClr val="6CB255"/>
              </a:buClr>
              <a:buSzPts val="1600"/>
              <a:buNone/>
            </a:pPr>
            <a:r>
              <a:rPr lang="en-US" sz="1600" b="1"/>
              <a:t>Persistent depressive disorder (dysthymia) </a:t>
            </a:r>
            <a:r>
              <a:rPr lang="en-US" sz="1600"/>
              <a:t>– depressed moods most of the day nearly every day for at least two years, as well as at least two of the other symptoms of major depression.</a:t>
            </a:r>
            <a:endParaRPr/>
          </a:p>
          <a:p>
            <a:pPr marL="285750" lvl="0" indent="-285750" algn="l" rtl="0">
              <a:spcBef>
                <a:spcPts val="920"/>
              </a:spcBef>
              <a:spcAft>
                <a:spcPts val="0"/>
              </a:spcAft>
              <a:buSzPts val="1600"/>
              <a:buFont typeface="Arial"/>
              <a:buChar char="•"/>
            </a:pPr>
            <a:r>
              <a:rPr lang="en-US" sz="1600"/>
              <a:t>Chronically sad but do not meet all the criteria for major depression.</a:t>
            </a:r>
            <a:endParaRPr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46"/>
        <p:cNvGrpSpPr/>
        <p:nvPr/>
      </p:nvGrpSpPr>
      <p:grpSpPr>
        <a:xfrm>
          <a:off x="0" y="0"/>
          <a:ext cx="0" cy="0"/>
          <a:chOff x="0" y="0"/>
          <a:chExt cx="0" cy="0"/>
        </a:xfrm>
      </p:grpSpPr>
      <p:sp>
        <p:nvSpPr>
          <p:cNvPr id="347" name="Google Shape;347;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BIPOLAR DISORDER</a:t>
            </a:r>
            <a:endParaRPr/>
          </a:p>
        </p:txBody>
      </p:sp>
      <p:sp>
        <p:nvSpPr>
          <p:cNvPr id="348" name="Google Shape;348;p46"/>
          <p:cNvSpPr txBox="1">
            <a:spLocks noGrp="1"/>
          </p:cNvSpPr>
          <p:nvPr>
            <p:ph type="body" idx="1"/>
          </p:nvPr>
        </p:nvSpPr>
        <p:spPr>
          <a:xfrm>
            <a:off x="457199" y="1124261"/>
            <a:ext cx="8367221" cy="55613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Involves mood states that fluctuate between depression and mania.</a:t>
            </a:r>
            <a:endParaRPr/>
          </a:p>
          <a:p>
            <a:pPr marL="0" lvl="0" indent="0" algn="l" rtl="0">
              <a:spcBef>
                <a:spcPts val="800"/>
              </a:spcBef>
              <a:spcAft>
                <a:spcPts val="0"/>
              </a:spcAft>
              <a:buSzPts val="1600"/>
              <a:buNone/>
            </a:pPr>
            <a:r>
              <a:rPr lang="en-US" sz="1600" b="1" u="sng">
                <a:solidFill>
                  <a:srgbClr val="6CB255"/>
                </a:solidFill>
              </a:rPr>
              <a:t>Symptoms of Mania</a:t>
            </a:r>
            <a:endParaRPr/>
          </a:p>
          <a:p>
            <a:pPr marL="285750" lvl="0" indent="-285750" algn="l" rtl="0">
              <a:spcBef>
                <a:spcPts val="800"/>
              </a:spcBef>
              <a:spcAft>
                <a:spcPts val="0"/>
              </a:spcAft>
              <a:buSzPts val="1600"/>
              <a:buFont typeface="Arial"/>
              <a:buChar char="•"/>
            </a:pPr>
            <a:r>
              <a:rPr lang="en-US" sz="1600"/>
              <a:t>Excessively talkative.</a:t>
            </a:r>
            <a:endParaRPr/>
          </a:p>
          <a:p>
            <a:pPr marL="285750" lvl="0" indent="-285750" algn="l" rtl="0">
              <a:spcBef>
                <a:spcPts val="800"/>
              </a:spcBef>
              <a:spcAft>
                <a:spcPts val="0"/>
              </a:spcAft>
              <a:buSzPts val="1600"/>
              <a:buFont typeface="Arial"/>
              <a:buChar char="•"/>
            </a:pPr>
            <a:r>
              <a:rPr lang="en-US" sz="1600"/>
              <a:t>Excessively irritable.</a:t>
            </a:r>
            <a:endParaRPr/>
          </a:p>
          <a:p>
            <a:pPr marL="285750" lvl="0" indent="-285750" algn="l" rtl="0">
              <a:spcBef>
                <a:spcPts val="800"/>
              </a:spcBef>
              <a:spcAft>
                <a:spcPts val="0"/>
              </a:spcAft>
              <a:buSzPts val="1600"/>
              <a:buFont typeface="Arial"/>
              <a:buChar char="•"/>
            </a:pPr>
            <a:r>
              <a:rPr lang="en-US" sz="1600"/>
              <a:t>Exhibit </a:t>
            </a:r>
            <a:r>
              <a:rPr lang="en-US" sz="1600" u="sng"/>
              <a:t>flight of ideas </a:t>
            </a:r>
            <a:r>
              <a:rPr lang="en-US" sz="1600"/>
              <a:t>– talk loudly and rapidly, abruptly switching from one topic to another.</a:t>
            </a:r>
            <a:endParaRPr/>
          </a:p>
          <a:p>
            <a:pPr marL="285750" lvl="0" indent="-285750" algn="l" rtl="0">
              <a:spcBef>
                <a:spcPts val="800"/>
              </a:spcBef>
              <a:spcAft>
                <a:spcPts val="0"/>
              </a:spcAft>
              <a:buSzPts val="1600"/>
              <a:buFont typeface="Arial"/>
              <a:buChar char="•"/>
            </a:pPr>
            <a:r>
              <a:rPr lang="en-US" sz="1600"/>
              <a:t>Easily distracted.</a:t>
            </a:r>
            <a:endParaRPr/>
          </a:p>
          <a:p>
            <a:pPr marL="285750" lvl="0" indent="-285750" algn="l" rtl="0">
              <a:spcBef>
                <a:spcPts val="800"/>
              </a:spcBef>
              <a:spcAft>
                <a:spcPts val="0"/>
              </a:spcAft>
              <a:buSzPts val="1600"/>
              <a:buFont typeface="Arial"/>
              <a:buChar char="•"/>
            </a:pPr>
            <a:r>
              <a:rPr lang="en-US" sz="1600"/>
              <a:t>Exhibit </a:t>
            </a:r>
            <a:r>
              <a:rPr lang="en-US" sz="1600" u="sng"/>
              <a:t>grandiosity</a:t>
            </a:r>
            <a:r>
              <a:rPr lang="en-US" sz="1600"/>
              <a:t> – inflated but unjustified self-esteem and self-confidence.</a:t>
            </a:r>
            <a:endParaRPr/>
          </a:p>
          <a:p>
            <a:pPr marL="285750" lvl="0" indent="-285750" algn="l" rtl="0">
              <a:spcBef>
                <a:spcPts val="800"/>
              </a:spcBef>
              <a:spcAft>
                <a:spcPts val="0"/>
              </a:spcAft>
              <a:buSzPts val="1600"/>
              <a:buFont typeface="Arial"/>
              <a:buChar char="•"/>
            </a:pPr>
            <a:r>
              <a:rPr lang="en-US" sz="1600"/>
              <a:t>Show little need for sleep.</a:t>
            </a:r>
            <a:endParaRPr/>
          </a:p>
          <a:p>
            <a:pPr marL="285750" lvl="0" indent="-285750" algn="l" rtl="0">
              <a:spcBef>
                <a:spcPts val="800"/>
              </a:spcBef>
              <a:spcAft>
                <a:spcPts val="0"/>
              </a:spcAft>
              <a:buSzPts val="1600"/>
              <a:buFont typeface="Arial"/>
              <a:buChar char="•"/>
            </a:pPr>
            <a:r>
              <a:rPr lang="en-US" sz="1600"/>
              <a:t>Take on several tasks at once.</a:t>
            </a:r>
            <a:endParaRPr/>
          </a:p>
          <a:p>
            <a:pPr marL="285750" lvl="0" indent="-285750" algn="l" rtl="0">
              <a:spcBef>
                <a:spcPts val="800"/>
              </a:spcBef>
              <a:spcAft>
                <a:spcPts val="0"/>
              </a:spcAft>
              <a:buSzPts val="1600"/>
              <a:buFont typeface="Arial"/>
              <a:buChar char="•"/>
            </a:pPr>
            <a:r>
              <a:rPr lang="en-US" sz="1600"/>
              <a:t>Engage in reckless behaviors.</a:t>
            </a:r>
            <a:endParaRPr sz="1600"/>
          </a:p>
          <a:p>
            <a:pPr marL="0" lvl="0" indent="0" algn="l" rtl="0">
              <a:spcBef>
                <a:spcPts val="800"/>
              </a:spcBef>
              <a:spcAft>
                <a:spcPts val="0"/>
              </a:spcAft>
              <a:buSzPts val="1600"/>
              <a:buNone/>
            </a:pPr>
            <a:r>
              <a:rPr lang="en-US" sz="1600" b="1" u="sng">
                <a:solidFill>
                  <a:srgbClr val="6CB255"/>
                </a:solidFill>
              </a:rPr>
              <a:t>Prevalence</a:t>
            </a:r>
            <a:endParaRPr sz="1600" b="1" u="sng">
              <a:solidFill>
                <a:srgbClr val="6CB255"/>
              </a:solidFill>
            </a:endParaRPr>
          </a:p>
          <a:p>
            <a:pPr marL="285750" lvl="0" indent="-285750" algn="l" rtl="0">
              <a:spcBef>
                <a:spcPts val="800"/>
              </a:spcBef>
              <a:spcAft>
                <a:spcPts val="0"/>
              </a:spcAft>
              <a:buSzPts val="1600"/>
              <a:buFont typeface="Arial"/>
              <a:buChar char="•"/>
            </a:pPr>
            <a:r>
              <a:rPr lang="en-US" sz="1600"/>
              <a:t>Onset is typically before the age of 25.</a:t>
            </a:r>
            <a:endParaRPr/>
          </a:p>
          <a:p>
            <a:pPr marL="285750" lvl="0" indent="-285750" algn="l" rtl="0">
              <a:spcBef>
                <a:spcPts val="800"/>
              </a:spcBef>
              <a:spcAft>
                <a:spcPts val="0"/>
              </a:spcAft>
              <a:buSzPts val="1600"/>
              <a:buFont typeface="Arial"/>
              <a:buChar char="•"/>
            </a:pPr>
            <a:r>
              <a:rPr lang="en-US" sz="1600"/>
              <a:t>Affects 1 out of 100 people in the U.S. in their lifetime.</a:t>
            </a:r>
            <a:endParaRPr/>
          </a:p>
          <a:p>
            <a:pPr marL="285750" lvl="0" indent="-285750" algn="l" rtl="0">
              <a:spcBef>
                <a:spcPts val="800"/>
              </a:spcBef>
              <a:spcAft>
                <a:spcPts val="0"/>
              </a:spcAft>
              <a:buSzPts val="1600"/>
              <a:buFont typeface="Arial"/>
              <a:buChar char="•"/>
            </a:pPr>
            <a:r>
              <a:rPr lang="en-US" sz="1600"/>
              <a:t>36% of these individuals attempt suicide.</a:t>
            </a:r>
            <a:endParaRPr/>
          </a:p>
          <a:p>
            <a:pPr marL="0" lvl="0" indent="0" algn="l" rtl="0">
              <a:spcBef>
                <a:spcPts val="800"/>
              </a:spcBef>
              <a:spcAft>
                <a:spcPts val="0"/>
              </a:spcAft>
              <a:buSzPts val="1600"/>
              <a:buNone/>
            </a:pPr>
            <a:r>
              <a:rPr lang="en-US" sz="1600" b="1">
                <a:solidFill>
                  <a:srgbClr val="6CB255"/>
                </a:solidFill>
              </a:rPr>
              <a:t>Comorbidity</a:t>
            </a:r>
            <a:r>
              <a:rPr lang="en-US" sz="1600"/>
              <a:t> - anxiety disorder and substance abuse disorder.</a:t>
            </a:r>
            <a:endParaRPr/>
          </a:p>
          <a:p>
            <a:pPr marL="285750" lvl="0" indent="-184150" algn="l" rtl="0">
              <a:spcBef>
                <a:spcPts val="800"/>
              </a:spcBef>
              <a:spcAft>
                <a:spcPts val="0"/>
              </a:spcAft>
              <a:buSzPts val="1600"/>
              <a:buFont typeface="Arial"/>
              <a:buNone/>
            </a:pPr>
            <a:endParaRPr sz="16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53"/>
        <p:cNvGrpSpPr/>
        <p:nvPr/>
      </p:nvGrpSpPr>
      <p:grpSpPr>
        <a:xfrm>
          <a:off x="0" y="0"/>
          <a:ext cx="0" cy="0"/>
          <a:chOff x="0" y="0"/>
          <a:chExt cx="0" cy="0"/>
        </a:xfrm>
      </p:grpSpPr>
      <p:sp>
        <p:nvSpPr>
          <p:cNvPr id="354" name="Google Shape;354;p4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BASIS OF MOOD DISORDERS</a:t>
            </a:r>
            <a:endParaRPr/>
          </a:p>
        </p:txBody>
      </p:sp>
      <p:sp>
        <p:nvSpPr>
          <p:cNvPr id="355" name="Google Shape;355;p47"/>
          <p:cNvSpPr txBox="1">
            <a:spLocks noGrp="1"/>
          </p:cNvSpPr>
          <p:nvPr>
            <p:ph type="body" idx="1"/>
          </p:nvPr>
        </p:nvSpPr>
        <p:spPr>
          <a:xfrm>
            <a:off x="457199" y="993034"/>
            <a:ext cx="8367221" cy="57375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Genetics</a:t>
            </a:r>
            <a:endParaRPr sz="1600" b="1" u="sng">
              <a:solidFill>
                <a:srgbClr val="6CB255"/>
              </a:solidFill>
            </a:endParaRPr>
          </a:p>
          <a:p>
            <a:pPr marL="0" lvl="0" indent="0" algn="l" rtl="0">
              <a:spcBef>
                <a:spcPts val="920"/>
              </a:spcBef>
              <a:spcAft>
                <a:spcPts val="0"/>
              </a:spcAft>
              <a:buClr>
                <a:srgbClr val="6CB255"/>
              </a:buClr>
              <a:buSzPts val="1600"/>
              <a:buNone/>
            </a:pPr>
            <a:r>
              <a:rPr lang="en-US" sz="1600" b="1">
                <a:solidFill>
                  <a:schemeClr val="dk1"/>
                </a:solidFill>
              </a:rPr>
              <a:t>Major Depressive Disorder:</a:t>
            </a:r>
            <a:endParaRPr/>
          </a:p>
          <a:p>
            <a:pPr marL="285750" lvl="0" indent="-285750" algn="l" rtl="0">
              <a:spcBef>
                <a:spcPts val="920"/>
              </a:spcBef>
              <a:spcAft>
                <a:spcPts val="0"/>
              </a:spcAft>
              <a:buSzPts val="1600"/>
              <a:buFont typeface="Arial"/>
              <a:buChar char="•"/>
            </a:pPr>
            <a:r>
              <a:rPr lang="en-US" sz="1600">
                <a:solidFill>
                  <a:schemeClr val="dk1"/>
                </a:solidFill>
              </a:rPr>
              <a:t>Relatives have double the risk of developing the disorder.</a:t>
            </a:r>
            <a:endParaRPr/>
          </a:p>
          <a:p>
            <a:pPr marL="285750" lvl="0" indent="-285750" algn="l" rtl="0">
              <a:spcBef>
                <a:spcPts val="920"/>
              </a:spcBef>
              <a:spcAft>
                <a:spcPts val="0"/>
              </a:spcAft>
              <a:buSzPts val="1600"/>
              <a:buFont typeface="Arial"/>
              <a:buChar char="•"/>
            </a:pPr>
            <a:r>
              <a:rPr lang="en-US" sz="1600">
                <a:solidFill>
                  <a:schemeClr val="dk1"/>
                </a:solidFill>
              </a:rPr>
              <a:t>Identical twins – 50% concordance rate.</a:t>
            </a:r>
            <a:endParaRPr sz="1600">
              <a:solidFill>
                <a:schemeClr val="dk1"/>
              </a:solidFill>
            </a:endParaRPr>
          </a:p>
          <a:p>
            <a:pPr marL="285750" lvl="0" indent="-285750" algn="l" rtl="0">
              <a:spcBef>
                <a:spcPts val="920"/>
              </a:spcBef>
              <a:spcAft>
                <a:spcPts val="0"/>
              </a:spcAft>
              <a:buSzPts val="1600"/>
              <a:buFont typeface="Arial"/>
              <a:buChar char="•"/>
            </a:pPr>
            <a:r>
              <a:rPr lang="en-US" sz="1600">
                <a:solidFill>
                  <a:schemeClr val="dk1"/>
                </a:solidFill>
              </a:rPr>
              <a:t>Fraternal twins – 38% concordance rate .</a:t>
            </a:r>
            <a:endParaRPr/>
          </a:p>
          <a:p>
            <a:pPr marL="0" lvl="0" indent="0" algn="l" rtl="0">
              <a:spcBef>
                <a:spcPts val="920"/>
              </a:spcBef>
              <a:spcAft>
                <a:spcPts val="0"/>
              </a:spcAft>
              <a:buClr>
                <a:srgbClr val="6CB255"/>
              </a:buClr>
              <a:buSzPts val="1600"/>
              <a:buNone/>
            </a:pPr>
            <a:r>
              <a:rPr lang="en-US" sz="1600" b="1">
                <a:solidFill>
                  <a:schemeClr val="dk1"/>
                </a:solidFill>
              </a:rPr>
              <a:t>Bipolar Disorder:</a:t>
            </a:r>
            <a:endParaRPr sz="1600" b="1">
              <a:solidFill>
                <a:schemeClr val="dk1"/>
              </a:solidFill>
            </a:endParaRPr>
          </a:p>
          <a:p>
            <a:pPr marL="285750" lvl="0" indent="-285750" algn="l" rtl="0">
              <a:spcBef>
                <a:spcPts val="920"/>
              </a:spcBef>
              <a:spcAft>
                <a:spcPts val="0"/>
              </a:spcAft>
              <a:buSzPts val="1600"/>
              <a:buFont typeface="Arial"/>
              <a:buChar char="•"/>
            </a:pPr>
            <a:r>
              <a:rPr lang="en-US" sz="1600">
                <a:solidFill>
                  <a:schemeClr val="dk1"/>
                </a:solidFill>
              </a:rPr>
              <a:t>Relatives have over 9 times the risk.</a:t>
            </a:r>
            <a:endParaRPr/>
          </a:p>
          <a:p>
            <a:pPr marL="285750" lvl="0" indent="-285750" algn="l" rtl="0">
              <a:spcBef>
                <a:spcPts val="920"/>
              </a:spcBef>
              <a:spcAft>
                <a:spcPts val="0"/>
              </a:spcAft>
              <a:buSzPts val="1600"/>
              <a:buFont typeface="Arial"/>
              <a:buChar char="•"/>
            </a:pPr>
            <a:r>
              <a:rPr lang="en-US" sz="1600">
                <a:solidFill>
                  <a:schemeClr val="dk1"/>
                </a:solidFill>
              </a:rPr>
              <a:t>Identical twins – 67% concordance rate.</a:t>
            </a:r>
            <a:endParaRPr/>
          </a:p>
          <a:p>
            <a:pPr marL="285750" lvl="0" indent="-285750" algn="l" rtl="0">
              <a:spcBef>
                <a:spcPts val="920"/>
              </a:spcBef>
              <a:spcAft>
                <a:spcPts val="0"/>
              </a:spcAft>
              <a:buSzPts val="1600"/>
              <a:buFont typeface="Arial"/>
              <a:buChar char="•"/>
            </a:pPr>
            <a:r>
              <a:rPr lang="en-US" sz="1600">
                <a:solidFill>
                  <a:schemeClr val="dk1"/>
                </a:solidFill>
              </a:rPr>
              <a:t>Fraternal twins – 16% concordance rate.</a:t>
            </a:r>
            <a:endParaRPr/>
          </a:p>
          <a:p>
            <a:pPr marL="0" lvl="0" indent="0" algn="l" rtl="0">
              <a:spcBef>
                <a:spcPts val="920"/>
              </a:spcBef>
              <a:spcAft>
                <a:spcPts val="0"/>
              </a:spcAft>
              <a:buClr>
                <a:srgbClr val="6CB255"/>
              </a:buClr>
              <a:buSzPts val="1600"/>
              <a:buNone/>
            </a:pPr>
            <a:r>
              <a:rPr lang="en-US" sz="1600" b="1" u="sng">
                <a:solidFill>
                  <a:srgbClr val="6CB255"/>
                </a:solidFill>
              </a:rPr>
              <a:t>Hormones</a:t>
            </a:r>
            <a:endParaRPr/>
          </a:p>
          <a:p>
            <a:pPr marL="0" lvl="0" indent="0" algn="l" rtl="0">
              <a:spcBef>
                <a:spcPts val="920"/>
              </a:spcBef>
              <a:spcAft>
                <a:spcPts val="0"/>
              </a:spcAft>
              <a:buClr>
                <a:srgbClr val="6CB255"/>
              </a:buClr>
              <a:buSzPts val="1600"/>
              <a:buNone/>
            </a:pPr>
            <a:r>
              <a:rPr lang="en-US" sz="1600">
                <a:solidFill>
                  <a:schemeClr val="dk1"/>
                </a:solidFill>
              </a:rPr>
              <a:t>Elevated levels of </a:t>
            </a:r>
            <a:r>
              <a:rPr lang="en-US" sz="1600" u="sng">
                <a:solidFill>
                  <a:schemeClr val="dk1"/>
                </a:solidFill>
              </a:rPr>
              <a:t>cortisol</a:t>
            </a:r>
            <a:r>
              <a:rPr lang="en-US" sz="1600">
                <a:solidFill>
                  <a:schemeClr val="dk1"/>
                </a:solidFill>
              </a:rPr>
              <a:t> (stress hormone) are found in depression.</a:t>
            </a:r>
            <a:endParaRPr/>
          </a:p>
          <a:p>
            <a:pPr marL="285750" lvl="0" indent="-285750" algn="l" rtl="0">
              <a:spcBef>
                <a:spcPts val="920"/>
              </a:spcBef>
              <a:spcAft>
                <a:spcPts val="0"/>
              </a:spcAft>
              <a:buSzPts val="1600"/>
              <a:buFont typeface="Arial"/>
              <a:buChar char="•"/>
            </a:pPr>
            <a:r>
              <a:rPr lang="en-US" sz="1600" i="1"/>
              <a:t>Cause or consequence of depression?</a:t>
            </a:r>
            <a:endParaRPr/>
          </a:p>
          <a:p>
            <a:pPr marL="285750" lvl="0" indent="-285750" algn="l" rtl="0">
              <a:spcBef>
                <a:spcPts val="920"/>
              </a:spcBef>
              <a:spcAft>
                <a:spcPts val="0"/>
              </a:spcAft>
              <a:buSzPts val="1600"/>
              <a:buFont typeface="Arial"/>
              <a:buChar char="•"/>
            </a:pPr>
            <a:r>
              <a:rPr lang="en-US" sz="1600">
                <a:solidFill>
                  <a:schemeClr val="dk1"/>
                </a:solidFill>
              </a:rPr>
              <a:t>A risk factor for future depression.</a:t>
            </a:r>
            <a:endParaRPr/>
          </a:p>
          <a:p>
            <a:pPr marL="285750" lvl="0" indent="-285750" algn="l" rtl="0">
              <a:spcBef>
                <a:spcPts val="920"/>
              </a:spcBef>
              <a:spcAft>
                <a:spcPts val="0"/>
              </a:spcAft>
              <a:buSzPts val="1600"/>
              <a:buFont typeface="Arial"/>
              <a:buChar char="•"/>
            </a:pPr>
            <a:r>
              <a:rPr lang="en-US" sz="1600"/>
              <a:t>Cortisol activates the amygdala and deactivates the prefrontal cortex (disturbances connected to depression).</a:t>
            </a:r>
            <a:endParaRPr sz="1600">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60"/>
        <p:cNvGrpSpPr/>
        <p:nvPr/>
      </p:nvGrpSpPr>
      <p:grpSpPr>
        <a:xfrm>
          <a:off x="0" y="0"/>
          <a:ext cx="0" cy="0"/>
          <a:chOff x="0" y="0"/>
          <a:chExt cx="0" cy="0"/>
        </a:xfrm>
      </p:grpSpPr>
      <p:sp>
        <p:nvSpPr>
          <p:cNvPr id="361" name="Google Shape;361;p4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BIOLOGICAL BASIS OF MOOD DISORDERS</a:t>
            </a:r>
            <a:endParaRPr sz="2400">
              <a:solidFill>
                <a:srgbClr val="6CB255"/>
              </a:solidFill>
            </a:endParaRPr>
          </a:p>
        </p:txBody>
      </p:sp>
      <p:pic>
        <p:nvPicPr>
          <p:cNvPr id="362" name="Google Shape;362;p48" descr="An illustration shows the synaptic space between two neurons with neurotransmitters being released into the synapse and attaching to receptors."/>
          <p:cNvPicPr preferRelativeResize="0">
            <a:picLocks noGrp="1"/>
          </p:cNvPicPr>
          <p:nvPr>
            <p:ph type="pic" idx="2"/>
          </p:nvPr>
        </p:nvPicPr>
        <p:blipFill rotWithShape="1">
          <a:blip r:embed="rId3">
            <a:alphaModFix/>
          </a:blip>
          <a:srcRect t="-10625" b="-10626"/>
          <a:stretch/>
        </p:blipFill>
        <p:spPr>
          <a:xfrm>
            <a:off x="4482059" y="1107617"/>
            <a:ext cx="4450389" cy="5621496"/>
          </a:xfrm>
          <a:prstGeom prst="rect">
            <a:avLst/>
          </a:prstGeom>
          <a:noFill/>
          <a:ln>
            <a:noFill/>
          </a:ln>
        </p:spPr>
      </p:pic>
      <p:sp>
        <p:nvSpPr>
          <p:cNvPr id="363" name="Google Shape;363;p48"/>
          <p:cNvSpPr txBox="1">
            <a:spLocks noGrp="1"/>
          </p:cNvSpPr>
          <p:nvPr>
            <p:ph type="body" idx="1"/>
          </p:nvPr>
        </p:nvSpPr>
        <p:spPr>
          <a:xfrm>
            <a:off x="457200" y="1229193"/>
            <a:ext cx="3829987" cy="545001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Neurotransmitters</a:t>
            </a:r>
            <a:endParaRPr/>
          </a:p>
          <a:p>
            <a:pPr marL="0" lvl="0" indent="0" algn="l" rtl="0">
              <a:spcBef>
                <a:spcPts val="920"/>
              </a:spcBef>
              <a:spcAft>
                <a:spcPts val="0"/>
              </a:spcAft>
              <a:buClr>
                <a:srgbClr val="6CB255"/>
              </a:buClr>
              <a:buSzPts val="1600"/>
              <a:buNone/>
            </a:pPr>
            <a:r>
              <a:rPr lang="en-US" sz="1600">
                <a:solidFill>
                  <a:schemeClr val="dk1"/>
                </a:solidFill>
              </a:rPr>
              <a:t>Mood disorders often involve imbalances in neurotransmitters.</a:t>
            </a:r>
            <a:endParaRPr/>
          </a:p>
          <a:p>
            <a:pPr marL="285750" lvl="0" indent="-285750" algn="l" rtl="0">
              <a:spcBef>
                <a:spcPts val="920"/>
              </a:spcBef>
              <a:spcAft>
                <a:spcPts val="0"/>
              </a:spcAft>
              <a:buSzPts val="1600"/>
              <a:buFont typeface="Arial"/>
              <a:buChar char="•"/>
            </a:pPr>
            <a:r>
              <a:rPr lang="en-US" sz="1600">
                <a:solidFill>
                  <a:schemeClr val="dk1"/>
                </a:solidFill>
              </a:rPr>
              <a:t>Particularly </a:t>
            </a:r>
            <a:r>
              <a:rPr lang="en-US" sz="1600" u="sng">
                <a:solidFill>
                  <a:schemeClr val="dk1"/>
                </a:solidFill>
              </a:rPr>
              <a:t>serotonin</a:t>
            </a:r>
            <a:r>
              <a:rPr lang="en-US" sz="1600">
                <a:solidFill>
                  <a:schemeClr val="dk1"/>
                </a:solidFill>
              </a:rPr>
              <a:t> and </a:t>
            </a:r>
            <a:r>
              <a:rPr lang="en-US" sz="1600" u="sng">
                <a:solidFill>
                  <a:schemeClr val="dk1"/>
                </a:solidFill>
              </a:rPr>
              <a:t>norepinephrine</a:t>
            </a:r>
            <a:r>
              <a:rPr lang="en-US" sz="1600">
                <a:solidFill>
                  <a:schemeClr val="dk1"/>
                </a:solidFill>
              </a:rPr>
              <a:t>.</a:t>
            </a:r>
            <a:endParaRPr/>
          </a:p>
          <a:p>
            <a:pPr marL="0" lvl="0" indent="0" algn="l" rtl="0">
              <a:spcBef>
                <a:spcPts val="920"/>
              </a:spcBef>
              <a:spcAft>
                <a:spcPts val="0"/>
              </a:spcAft>
              <a:buClr>
                <a:srgbClr val="6CB255"/>
              </a:buClr>
              <a:buSzPts val="1600"/>
              <a:buNone/>
            </a:pPr>
            <a:r>
              <a:rPr lang="en-US" sz="1600">
                <a:solidFill>
                  <a:schemeClr val="dk1"/>
                </a:solidFill>
              </a:rPr>
              <a:t>These neurotransmitters are involved in bodily functions that are disrupted in mood disorders.</a:t>
            </a:r>
            <a:endParaRPr/>
          </a:p>
          <a:p>
            <a:pPr marL="0" lvl="0" indent="0" algn="l" rtl="0">
              <a:spcBef>
                <a:spcPts val="920"/>
              </a:spcBef>
              <a:spcAft>
                <a:spcPts val="0"/>
              </a:spcAft>
              <a:buClr>
                <a:srgbClr val="6CB255"/>
              </a:buClr>
              <a:buSzPts val="1600"/>
              <a:buNone/>
            </a:pPr>
            <a:r>
              <a:rPr lang="en-US" sz="1600">
                <a:solidFill>
                  <a:schemeClr val="dk1"/>
                </a:solidFill>
              </a:rPr>
              <a:t>Many medications designed to treat mood disorders work by altering neurotransmitter activity in the neural synapse.</a:t>
            </a:r>
            <a:endParaRPr/>
          </a:p>
          <a:p>
            <a:pPr marL="0" lvl="0" indent="0" algn="l" rtl="0">
              <a:spcBef>
                <a:spcPts val="920"/>
              </a:spcBef>
              <a:spcAft>
                <a:spcPts val="0"/>
              </a:spcAft>
              <a:buClr>
                <a:srgbClr val="6CB255"/>
              </a:buClr>
              <a:buSzPts val="1600"/>
              <a:buNone/>
            </a:pPr>
            <a:r>
              <a:rPr lang="en-US" sz="1600" b="1">
                <a:solidFill>
                  <a:schemeClr val="dk1"/>
                </a:solidFill>
              </a:rPr>
              <a:t>Medications for depression </a:t>
            </a:r>
            <a:r>
              <a:rPr lang="en-US" sz="1600">
                <a:solidFill>
                  <a:schemeClr val="dk1"/>
                </a:solidFill>
              </a:rPr>
              <a:t>– usually increase serotonin and norepinephrine activity.</a:t>
            </a:r>
            <a:endParaRPr/>
          </a:p>
          <a:p>
            <a:pPr marL="0" lvl="0" indent="0" algn="l" rtl="0">
              <a:spcBef>
                <a:spcPts val="920"/>
              </a:spcBef>
              <a:spcAft>
                <a:spcPts val="0"/>
              </a:spcAft>
              <a:buClr>
                <a:srgbClr val="6CB255"/>
              </a:buClr>
              <a:buSzPts val="1600"/>
              <a:buNone/>
            </a:pPr>
            <a:r>
              <a:rPr lang="en-US" sz="1600" b="1">
                <a:solidFill>
                  <a:schemeClr val="dk1"/>
                </a:solidFill>
              </a:rPr>
              <a:t>Medication for bipolar </a:t>
            </a:r>
            <a:r>
              <a:rPr lang="en-US" sz="1600">
                <a:solidFill>
                  <a:schemeClr val="dk1"/>
                </a:solidFill>
              </a:rPr>
              <a:t>– Lithium, which blocks norepinephrine activity at the synapse.</a:t>
            </a:r>
            <a:endParaRPr sz="1600">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69"/>
        <p:cNvGrpSpPr/>
        <p:nvPr/>
      </p:nvGrpSpPr>
      <p:grpSpPr>
        <a:xfrm>
          <a:off x="0" y="0"/>
          <a:ext cx="0" cy="0"/>
          <a:chOff x="0" y="0"/>
          <a:chExt cx="0" cy="0"/>
        </a:xfrm>
      </p:grpSpPr>
      <p:sp>
        <p:nvSpPr>
          <p:cNvPr id="370" name="Google Shape;370;p4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BASIS OF MOOD DISORDERS</a:t>
            </a:r>
            <a:endParaRPr/>
          </a:p>
        </p:txBody>
      </p:sp>
      <p:sp>
        <p:nvSpPr>
          <p:cNvPr id="372" name="Google Shape;372;p49"/>
          <p:cNvSpPr txBox="1">
            <a:spLocks noGrp="1"/>
          </p:cNvSpPr>
          <p:nvPr>
            <p:ph type="body" idx="1"/>
          </p:nvPr>
        </p:nvSpPr>
        <p:spPr>
          <a:xfrm>
            <a:off x="457199" y="1136449"/>
            <a:ext cx="8367221" cy="22759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Brain Anatomy</a:t>
            </a:r>
            <a:endParaRPr/>
          </a:p>
          <a:p>
            <a:pPr marL="0" lvl="0" indent="0" algn="l" rtl="0">
              <a:spcBef>
                <a:spcPts val="720"/>
              </a:spcBef>
              <a:spcAft>
                <a:spcPts val="0"/>
              </a:spcAft>
              <a:buSzPts val="1600"/>
              <a:buNone/>
            </a:pPr>
            <a:r>
              <a:rPr lang="en-US" sz="1600" b="1"/>
              <a:t>Depression:</a:t>
            </a:r>
            <a:endParaRPr/>
          </a:p>
          <a:p>
            <a:pPr marL="285750" lvl="0" indent="-285750" algn="l" rtl="0">
              <a:spcBef>
                <a:spcPts val="720"/>
              </a:spcBef>
              <a:spcAft>
                <a:spcPts val="0"/>
              </a:spcAft>
              <a:buSzPts val="1600"/>
              <a:buFont typeface="Arial"/>
              <a:buChar char="•"/>
            </a:pPr>
            <a:r>
              <a:rPr lang="en-US" sz="1600" b="1"/>
              <a:t>Amygdala</a:t>
            </a:r>
            <a:r>
              <a:rPr lang="en-US" sz="1600"/>
              <a:t> – important in assessing the emotional significance of stimuli and experiencing emotions.</a:t>
            </a:r>
            <a:endParaRPr/>
          </a:p>
          <a:p>
            <a:pPr marL="1017270" lvl="1" indent="-285750" algn="l" rtl="0">
              <a:spcBef>
                <a:spcPts val="720"/>
              </a:spcBef>
              <a:spcAft>
                <a:spcPts val="0"/>
              </a:spcAft>
              <a:buSzPts val="1600"/>
              <a:buFont typeface="Arial"/>
              <a:buChar char="•"/>
            </a:pPr>
            <a:r>
              <a:rPr lang="en-US" sz="1600"/>
              <a:t>Depressed individuals react to negative emotional stimuli, such as sad faces, with greater amygdala activation than do non-depressed individuals. </a:t>
            </a:r>
            <a:endParaRPr sz="1600"/>
          </a:p>
          <a:p>
            <a:pPr marL="1017270" lvl="1" indent="-285750" algn="l" rtl="0">
              <a:spcBef>
                <a:spcPts val="720"/>
              </a:spcBef>
              <a:spcAft>
                <a:spcPts val="0"/>
              </a:spcAft>
              <a:buSzPts val="1600"/>
              <a:buFont typeface="Arial"/>
              <a:buChar char="•"/>
            </a:pPr>
            <a:r>
              <a:rPr lang="en-US" sz="1600"/>
              <a:t>More prone to react emotionally to negative stimuli.</a:t>
            </a:r>
            <a:endParaRPr/>
          </a:p>
        </p:txBody>
      </p:sp>
      <p:sp>
        <p:nvSpPr>
          <p:cNvPr id="375" name="Google Shape;375;p49"/>
          <p:cNvSpPr txBox="1"/>
          <p:nvPr/>
        </p:nvSpPr>
        <p:spPr>
          <a:xfrm>
            <a:off x="457198" y="3412416"/>
            <a:ext cx="3874959" cy="2646878"/>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b="1">
                <a:solidFill>
                  <a:schemeClr val="dk1"/>
                </a:solidFill>
                <a:latin typeface="Arial"/>
                <a:ea typeface="Arial"/>
                <a:cs typeface="Arial"/>
                <a:sym typeface="Arial"/>
              </a:rPr>
              <a:t>Prefrontal cortex </a:t>
            </a:r>
            <a:r>
              <a:rPr lang="en-US" sz="1600">
                <a:solidFill>
                  <a:schemeClr val="dk1"/>
                </a:solidFill>
                <a:latin typeface="Arial"/>
                <a:ea typeface="Arial"/>
                <a:cs typeface="Arial"/>
                <a:sym typeface="Arial"/>
              </a:rPr>
              <a:t>– important in regulating and controlling emotions.</a:t>
            </a:r>
            <a:endParaRPr/>
          </a:p>
          <a:p>
            <a:pPr marL="1017270" marR="0" lvl="1" indent="-285750" algn="l" rtl="0">
              <a:spcBef>
                <a:spcPts val="784"/>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Decreased activation in depressed individuals which may inhibit its ability to override negative emotions.</a:t>
            </a:r>
            <a:endParaRPr/>
          </a:p>
          <a:p>
            <a:pPr marL="1017270" marR="0" lvl="1" indent="-285750" algn="l" rtl="0">
              <a:spcBef>
                <a:spcPts val="784"/>
              </a:spcBef>
              <a:spcAft>
                <a:spcPts val="0"/>
              </a:spcAft>
              <a:buClr>
                <a:srgbClr val="6CB255"/>
              </a:buClr>
              <a:buSzPts val="1600"/>
              <a:buFont typeface="Arial"/>
              <a:buChar char="•"/>
            </a:pPr>
            <a:r>
              <a:rPr lang="en-US" sz="1600" b="0" i="0" u="none" strike="noStrike" cap="none">
                <a:solidFill>
                  <a:schemeClr val="dk1"/>
                </a:solidFill>
                <a:latin typeface="Arial"/>
                <a:ea typeface="Arial"/>
                <a:cs typeface="Arial"/>
                <a:sym typeface="Arial"/>
              </a:rPr>
              <a:t>Greater difficulty controlling emotional reactions.</a:t>
            </a:r>
            <a:endParaRPr sz="1600" b="0" i="0" u="none" strike="noStrike" cap="none">
              <a:solidFill>
                <a:schemeClr val="dk1"/>
              </a:solidFill>
              <a:latin typeface="Arial"/>
              <a:ea typeface="Arial"/>
              <a:cs typeface="Arial"/>
              <a:sym typeface="Arial"/>
            </a:endParaRPr>
          </a:p>
          <a:p>
            <a:pPr marL="0" marR="0" lvl="0" indent="0" algn="l" rtl="0">
              <a:spcBef>
                <a:spcPts val="784"/>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379"/>
        <p:cNvGrpSpPr/>
        <p:nvPr/>
      </p:nvGrpSpPr>
      <p:grpSpPr>
        <a:xfrm>
          <a:off x="0" y="0"/>
          <a:ext cx="0" cy="0"/>
          <a:chOff x="0" y="0"/>
          <a:chExt cx="0" cy="0"/>
        </a:xfrm>
      </p:grpSpPr>
      <p:sp>
        <p:nvSpPr>
          <p:cNvPr id="380" name="Google Shape;380;p50"/>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DIATHESIS-STRESS MODEL &amp; MAJOR</a:t>
            </a:r>
            <a:br>
              <a:rPr lang="en-US" sz="2160"/>
            </a:br>
            <a:r>
              <a:rPr lang="en-US" sz="2160"/>
              <a:t>DEPRESSIVE DISORDERS</a:t>
            </a:r>
            <a:endParaRPr sz="2160"/>
          </a:p>
        </p:txBody>
      </p:sp>
      <p:sp>
        <p:nvSpPr>
          <p:cNvPr id="382" name="Google Shape;382;p50"/>
          <p:cNvSpPr txBox="1">
            <a:spLocks noGrp="1"/>
          </p:cNvSpPr>
          <p:nvPr>
            <p:ph type="body" idx="1"/>
          </p:nvPr>
        </p:nvSpPr>
        <p:spPr>
          <a:xfrm>
            <a:off x="457199" y="1154243"/>
            <a:ext cx="8545892" cy="4062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Stressful life events often precede the onset of depressive episodes.</a:t>
            </a:r>
            <a:endParaRPr/>
          </a:p>
          <a:p>
            <a:pPr marL="0" lvl="0" indent="0" algn="l" rtl="0">
              <a:spcBef>
                <a:spcPts val="700"/>
              </a:spcBef>
              <a:spcAft>
                <a:spcPts val="0"/>
              </a:spcAft>
              <a:buSzPts val="1600"/>
              <a:buNone/>
            </a:pPr>
            <a:r>
              <a:rPr lang="en-US" sz="1600"/>
              <a:t>However, not everyone who experiences stressful life events develop depression, suggesting predispositions or vulnerability factors could be involved.</a:t>
            </a:r>
            <a:endParaRPr/>
          </a:p>
          <a:p>
            <a:pPr marL="0" lvl="0" indent="0" algn="l" rtl="0">
              <a:spcBef>
                <a:spcPts val="700"/>
              </a:spcBef>
              <a:spcAft>
                <a:spcPts val="0"/>
              </a:spcAft>
              <a:buSzPts val="1600"/>
              <a:buNone/>
            </a:pPr>
            <a:r>
              <a:rPr lang="en-US" sz="1600" b="1"/>
              <a:t>Genetic vulnerability:</a:t>
            </a:r>
            <a:endParaRPr/>
          </a:p>
          <a:p>
            <a:pPr marL="285750" lvl="0" indent="-285750" algn="l" rtl="0">
              <a:spcBef>
                <a:spcPts val="700"/>
              </a:spcBef>
              <a:spcAft>
                <a:spcPts val="0"/>
              </a:spcAft>
              <a:buSzPts val="1600"/>
              <a:buFont typeface="Arial"/>
              <a:buChar char="•"/>
            </a:pPr>
            <a:r>
              <a:rPr lang="en-US" sz="1600"/>
              <a:t>Alteration in the 5-HTTLPR gene (regulates serotonin).</a:t>
            </a:r>
            <a:endParaRPr/>
          </a:p>
          <a:p>
            <a:pPr marL="0" lvl="0" indent="0" algn="l" rtl="0">
              <a:spcBef>
                <a:spcPts val="700"/>
              </a:spcBef>
              <a:spcAft>
                <a:spcPts val="0"/>
              </a:spcAft>
              <a:buSzPts val="1600"/>
              <a:buNone/>
            </a:pPr>
            <a:r>
              <a:rPr lang="en-US" sz="1600"/>
              <a:t>1 or 2 short alleles + stressful life events → increasingly likely to experience a depressive episode.</a:t>
            </a:r>
            <a:endParaRPr/>
          </a:p>
          <a:p>
            <a:pPr marL="0" lvl="0" indent="0" algn="l" rtl="0">
              <a:spcBef>
                <a:spcPts val="700"/>
              </a:spcBef>
              <a:spcAft>
                <a:spcPts val="0"/>
              </a:spcAft>
              <a:buSzPts val="1600"/>
              <a:buNone/>
            </a:pPr>
            <a:r>
              <a:rPr lang="en-US" sz="1600"/>
              <a:t>A study on gene-environment interaction in people experiencing chronic depression in adulthood suggests a much higher incidence in individuals with a short version of the gene in combination with childhood maltreatment (Brown &amp; Harris, 2013).</a:t>
            </a:r>
            <a:endParaRPr sz="16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388"/>
        <p:cNvGrpSpPr/>
        <p:nvPr/>
      </p:nvGrpSpPr>
      <p:grpSpPr>
        <a:xfrm>
          <a:off x="0" y="0"/>
          <a:ext cx="0" cy="0"/>
          <a:chOff x="0" y="0"/>
          <a:chExt cx="0" cy="0"/>
        </a:xfrm>
      </p:grpSpPr>
      <p:sp>
        <p:nvSpPr>
          <p:cNvPr id="389" name="Google Shape;389;p5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THEORIES OF DEPRESSION</a:t>
            </a:r>
            <a:endParaRPr/>
          </a:p>
        </p:txBody>
      </p:sp>
      <p:sp>
        <p:nvSpPr>
          <p:cNvPr id="390" name="Google Shape;390;p51"/>
          <p:cNvSpPr txBox="1">
            <a:spLocks noGrp="1"/>
          </p:cNvSpPr>
          <p:nvPr>
            <p:ph type="body" idx="1"/>
          </p:nvPr>
        </p:nvSpPr>
        <p:spPr>
          <a:xfrm>
            <a:off x="457199" y="1261331"/>
            <a:ext cx="8367222" cy="52144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Cognitive theories suggest that depression is triggered by negative thoughts, interpretations, self-evaluations, and expectations.</a:t>
            </a:r>
            <a:endParaRPr/>
          </a:p>
          <a:p>
            <a:pPr marL="0" lvl="0" indent="0" algn="l" rtl="0">
              <a:spcBef>
                <a:spcPts val="700"/>
              </a:spcBef>
              <a:spcAft>
                <a:spcPts val="0"/>
              </a:spcAft>
              <a:buSzPts val="1600"/>
              <a:buNone/>
            </a:pPr>
            <a:r>
              <a:rPr lang="en-US" sz="1600" b="1"/>
              <a:t>Diathesis-Stress model: </a:t>
            </a:r>
            <a:r>
              <a:rPr lang="en-US" sz="1600"/>
              <a:t>cognitive vulnerability + stressful life events → depression.</a:t>
            </a:r>
            <a:endParaRPr/>
          </a:p>
          <a:p>
            <a:pPr marL="0" lvl="0" indent="0" algn="l" rtl="0">
              <a:spcBef>
                <a:spcPts val="700"/>
              </a:spcBef>
              <a:spcAft>
                <a:spcPts val="0"/>
              </a:spcAft>
              <a:buSzPts val="1600"/>
              <a:buNone/>
            </a:pPr>
            <a:r>
              <a:rPr lang="en-US" sz="1600" b="1" u="sng">
                <a:solidFill>
                  <a:srgbClr val="6CB255"/>
                </a:solidFill>
              </a:rPr>
              <a:t>Aaron Beck (1960s)</a:t>
            </a:r>
            <a:endParaRPr/>
          </a:p>
          <a:p>
            <a:pPr marL="0" lvl="0" indent="0" algn="l" rtl="0">
              <a:spcBef>
                <a:spcPts val="700"/>
              </a:spcBef>
              <a:spcAft>
                <a:spcPts val="0"/>
              </a:spcAft>
              <a:buSzPts val="1600"/>
              <a:buNone/>
            </a:pPr>
            <a:r>
              <a:rPr lang="en-US" sz="1600"/>
              <a:t>Theorized that depression-prone people possess mental predispositions to think about most things in a negative way (depressive schemas).</a:t>
            </a:r>
            <a:endParaRPr/>
          </a:p>
          <a:p>
            <a:pPr marL="0" lvl="0" indent="0" algn="l" rtl="0">
              <a:spcBef>
                <a:spcPts val="700"/>
              </a:spcBef>
              <a:spcAft>
                <a:spcPts val="0"/>
              </a:spcAft>
              <a:buSzPts val="1600"/>
              <a:buNone/>
            </a:pPr>
            <a:r>
              <a:rPr lang="en-US" sz="1600" b="1"/>
              <a:t>Depressive schemas </a:t>
            </a:r>
            <a:r>
              <a:rPr lang="en-US" sz="1600"/>
              <a:t>– contain themes of loss, failure, rejection, worthlessness, and inadequacy.</a:t>
            </a:r>
            <a:endParaRPr/>
          </a:p>
          <a:p>
            <a:pPr marL="285750" lvl="0" indent="-285750" algn="l" rtl="0">
              <a:spcBef>
                <a:spcPts val="700"/>
              </a:spcBef>
              <a:spcAft>
                <a:spcPts val="0"/>
              </a:spcAft>
              <a:buSzPts val="1600"/>
              <a:buFont typeface="Arial"/>
              <a:buChar char="•"/>
            </a:pPr>
            <a:r>
              <a:rPr lang="en-US" sz="1600"/>
              <a:t>May develop in childhood in response to adverse experiences.</a:t>
            </a:r>
            <a:endParaRPr/>
          </a:p>
          <a:p>
            <a:pPr marL="285750" lvl="0" indent="-285750" algn="l" rtl="0">
              <a:spcBef>
                <a:spcPts val="700"/>
              </a:spcBef>
              <a:spcAft>
                <a:spcPts val="0"/>
              </a:spcAft>
              <a:buSzPts val="1600"/>
              <a:buFont typeface="Arial"/>
              <a:buChar char="•"/>
            </a:pPr>
            <a:r>
              <a:rPr lang="en-US" sz="1600"/>
              <a:t>Dormant until activated by stressful or negative life events.</a:t>
            </a:r>
            <a:endParaRPr/>
          </a:p>
          <a:p>
            <a:pPr marL="285750" lvl="0" indent="-285750" algn="l" rtl="0">
              <a:spcBef>
                <a:spcPts val="700"/>
              </a:spcBef>
              <a:spcAft>
                <a:spcPts val="0"/>
              </a:spcAft>
              <a:buSzPts val="1600"/>
              <a:buFont typeface="Arial"/>
              <a:buChar char="•"/>
            </a:pPr>
            <a:r>
              <a:rPr lang="en-US" sz="1600"/>
              <a:t>Prompt dysfunctional and pessimistic thoughts about the self, world, and the future.</a:t>
            </a:r>
            <a:endParaRPr/>
          </a:p>
          <a:p>
            <a:pPr marL="285750" lvl="0" indent="-285750" algn="l" rtl="0">
              <a:spcBef>
                <a:spcPts val="700"/>
              </a:spcBef>
              <a:spcAft>
                <a:spcPts val="0"/>
              </a:spcAft>
              <a:buSzPts val="1600"/>
              <a:buFont typeface="Arial"/>
              <a:buChar char="•"/>
            </a:pPr>
            <a:r>
              <a:rPr lang="en-US" sz="1600"/>
              <a:t>Maintained by cognitive biases which lead us to focus on negative aspects of experiences, interpret things negatively, and block positive memories.</a:t>
            </a:r>
            <a:endParaRPr/>
          </a:p>
          <a:p>
            <a:pPr marL="0" lvl="0" indent="0" algn="l" rtl="0">
              <a:spcBef>
                <a:spcPts val="700"/>
              </a:spcBef>
              <a:spcAft>
                <a:spcPts val="0"/>
              </a:spcAft>
              <a:buSzPts val="1600"/>
              <a:buNone/>
            </a:pPr>
            <a:r>
              <a:rPr lang="en-US" sz="1600"/>
              <a:t>Supported by research.</a:t>
            </a:r>
            <a:endParaRPr/>
          </a:p>
          <a:p>
            <a:pPr marL="0" lvl="0" indent="0" algn="l" rtl="0">
              <a:spcBef>
                <a:spcPts val="700"/>
              </a:spcBef>
              <a:spcAft>
                <a:spcPts val="0"/>
              </a:spcAft>
              <a:buSzPts val="1600"/>
              <a:buNone/>
            </a:pPr>
            <a:r>
              <a:rPr lang="en-US" sz="1600"/>
              <a:t>Lead to the development of cognitive therapies.</a:t>
            </a:r>
            <a:endParaRPr sz="1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395"/>
        <p:cNvGrpSpPr/>
        <p:nvPr/>
      </p:nvGrpSpPr>
      <p:grpSpPr>
        <a:xfrm>
          <a:off x="0" y="0"/>
          <a:ext cx="0" cy="0"/>
          <a:chOff x="0" y="0"/>
          <a:chExt cx="0" cy="0"/>
        </a:xfrm>
      </p:grpSpPr>
      <p:sp>
        <p:nvSpPr>
          <p:cNvPr id="396" name="Google Shape;396;p5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THEORIES OF DEPRESSION</a:t>
            </a:r>
            <a:endParaRPr/>
          </a:p>
        </p:txBody>
      </p:sp>
      <p:sp>
        <p:nvSpPr>
          <p:cNvPr id="397" name="Google Shape;397;p52"/>
          <p:cNvSpPr txBox="1">
            <a:spLocks noGrp="1"/>
          </p:cNvSpPr>
          <p:nvPr>
            <p:ph type="body" idx="1"/>
          </p:nvPr>
        </p:nvSpPr>
        <p:spPr>
          <a:xfrm>
            <a:off x="457199" y="993035"/>
            <a:ext cx="8367222" cy="569257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Hopelessness Theory</a:t>
            </a:r>
            <a:endParaRPr/>
          </a:p>
          <a:p>
            <a:pPr marL="0" lvl="0" indent="0" algn="l" rtl="0">
              <a:spcBef>
                <a:spcPts val="820"/>
              </a:spcBef>
              <a:spcAft>
                <a:spcPts val="0"/>
              </a:spcAft>
              <a:buSzPts val="1600"/>
              <a:buNone/>
            </a:pPr>
            <a:r>
              <a:rPr lang="en-US" sz="1600"/>
              <a:t>Specific negative thinking style → sense of hopelessness → depression.</a:t>
            </a:r>
            <a:endParaRPr/>
          </a:p>
          <a:p>
            <a:pPr marL="342900" lvl="0" indent="-342900" algn="l" rtl="0">
              <a:spcBef>
                <a:spcPts val="820"/>
              </a:spcBef>
              <a:spcAft>
                <a:spcPts val="0"/>
              </a:spcAft>
              <a:buSzPts val="1600"/>
              <a:buFont typeface="Arial Black"/>
              <a:buAutoNum type="arabicPeriod"/>
            </a:pPr>
            <a:r>
              <a:rPr lang="en-US" sz="1600" b="1"/>
              <a:t>Negative thinking</a:t>
            </a:r>
            <a:r>
              <a:rPr lang="en-US" sz="1600"/>
              <a:t> – refers to a tendency to perceive negative life events as having stable (”It’s never going to change”) and global (“It’s going to affect my whole life”) causes.</a:t>
            </a:r>
            <a:endParaRPr/>
          </a:p>
          <a:p>
            <a:pPr marL="1017270" lvl="1" indent="-285750" algn="l" rtl="0">
              <a:spcBef>
                <a:spcPts val="820"/>
              </a:spcBef>
              <a:spcAft>
                <a:spcPts val="0"/>
              </a:spcAft>
              <a:buSzPts val="1600"/>
              <a:buFont typeface="Arial"/>
              <a:buChar char="•"/>
            </a:pPr>
            <a:r>
              <a:rPr lang="en-US" sz="1600"/>
              <a:t>Creates view that the life event will have negative implications for the person’s future and self-worth, increasing likelihood of hopelessness.</a:t>
            </a:r>
            <a:endParaRPr/>
          </a:p>
          <a:p>
            <a:pPr marL="342900" lvl="0" indent="-342900" algn="l" rtl="0">
              <a:spcBef>
                <a:spcPts val="820"/>
              </a:spcBef>
              <a:spcAft>
                <a:spcPts val="0"/>
              </a:spcAft>
              <a:buSzPts val="1600"/>
              <a:buFont typeface="Arial Black"/>
              <a:buAutoNum type="arabicPeriod"/>
            </a:pPr>
            <a:r>
              <a:rPr lang="en-US" sz="1600" b="1"/>
              <a:t>Hopelessness</a:t>
            </a:r>
            <a:r>
              <a:rPr lang="en-US" sz="1600"/>
              <a:t> - expectation that unpleasant outcomes will occur or desired outcomes will not occur, and there is nothing one can do to prevent such outcomes (seen as the primary cause of depression).</a:t>
            </a:r>
            <a:endParaRPr/>
          </a:p>
          <a:p>
            <a:pPr marL="0" lvl="0" indent="0" algn="l" rtl="0">
              <a:spcBef>
                <a:spcPts val="820"/>
              </a:spcBef>
              <a:spcAft>
                <a:spcPts val="0"/>
              </a:spcAft>
              <a:buSzPts val="1600"/>
              <a:buNone/>
            </a:pPr>
            <a:r>
              <a:rPr lang="en-US" sz="1600" b="1" u="sng">
                <a:solidFill>
                  <a:srgbClr val="6CB255"/>
                </a:solidFill>
              </a:rPr>
              <a:t>Rumination</a:t>
            </a:r>
            <a:endParaRPr/>
          </a:p>
          <a:p>
            <a:pPr marL="0" lvl="0" indent="0" algn="l" rtl="0">
              <a:spcBef>
                <a:spcPts val="820"/>
              </a:spcBef>
              <a:spcAft>
                <a:spcPts val="0"/>
              </a:spcAft>
              <a:buSzPts val="1600"/>
              <a:buNone/>
            </a:pPr>
            <a:r>
              <a:rPr lang="en-US" sz="1600"/>
              <a:t>Distressed mood → Rumination → increased risk and duration of mood.</a:t>
            </a:r>
            <a:endParaRPr/>
          </a:p>
          <a:p>
            <a:pPr marL="0" lvl="0" indent="0" algn="l" rtl="0">
              <a:spcBef>
                <a:spcPts val="820"/>
              </a:spcBef>
              <a:spcAft>
                <a:spcPts val="0"/>
              </a:spcAft>
              <a:buSzPts val="1600"/>
              <a:buNone/>
            </a:pPr>
            <a:r>
              <a:rPr lang="en-US" sz="1600" b="1"/>
              <a:t>Rumination</a:t>
            </a:r>
            <a:r>
              <a:rPr lang="en-US" sz="1600"/>
              <a:t> – repetitive and passive focus on the fact that one is depressed and dwelling on depressed symptoms, rather than distracting one’s self from the symptoms or attempting to address them in an active, problem-solving manner.</a:t>
            </a:r>
            <a:endParaRPr sz="1600"/>
          </a:p>
          <a:p>
            <a:pPr marL="285750" lvl="0" indent="-285750" algn="l" rtl="0">
              <a:spcBef>
                <a:spcPts val="820"/>
              </a:spcBef>
              <a:spcAft>
                <a:spcPts val="0"/>
              </a:spcAft>
              <a:buSzPts val="1600"/>
              <a:buFont typeface="Arial"/>
              <a:buChar char="•"/>
            </a:pPr>
            <a:r>
              <a:rPr lang="en-US" sz="1600"/>
              <a:t>Described to explain higher rates of depression in women, who are more likely to ruminate, than in men.</a:t>
            </a:r>
            <a:endParaRPr sz="1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402"/>
        <p:cNvGrpSpPr/>
        <p:nvPr/>
      </p:nvGrpSpPr>
      <p:grpSpPr>
        <a:xfrm>
          <a:off x="0" y="0"/>
          <a:ext cx="0" cy="0"/>
          <a:chOff x="0" y="0"/>
          <a:chExt cx="0" cy="0"/>
        </a:xfrm>
      </p:grpSpPr>
      <p:sp>
        <p:nvSpPr>
          <p:cNvPr id="403" name="Google Shape;403;p5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SUICIDE</a:t>
            </a:r>
            <a:endParaRPr/>
          </a:p>
        </p:txBody>
      </p:sp>
      <p:sp>
        <p:nvSpPr>
          <p:cNvPr id="404" name="Google Shape;404;p53"/>
          <p:cNvSpPr txBox="1">
            <a:spLocks noGrp="1"/>
          </p:cNvSpPr>
          <p:nvPr>
            <p:ph type="body" idx="1"/>
          </p:nvPr>
        </p:nvSpPr>
        <p:spPr>
          <a:xfrm>
            <a:off x="457199" y="993035"/>
            <a:ext cx="8367221" cy="57525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Statistics</a:t>
            </a:r>
            <a:endParaRPr/>
          </a:p>
          <a:p>
            <a:pPr marL="285750" lvl="0" indent="-285750" algn="l" rtl="0">
              <a:spcBef>
                <a:spcPts val="700"/>
              </a:spcBef>
              <a:spcAft>
                <a:spcPts val="0"/>
              </a:spcAft>
              <a:buSzPts val="1600"/>
              <a:buFont typeface="Arial"/>
              <a:buChar char="•"/>
            </a:pPr>
            <a:r>
              <a:rPr lang="en-US" sz="1600"/>
              <a:t>90% of those who complete suicides have a diagnosis of at least one mental disorder (most frequently mood disorders).</a:t>
            </a:r>
            <a:endParaRPr/>
          </a:p>
          <a:p>
            <a:pPr marL="285750" lvl="0" indent="-285750" algn="l" rtl="0">
              <a:spcBef>
                <a:spcPts val="700"/>
              </a:spcBef>
              <a:spcAft>
                <a:spcPts val="0"/>
              </a:spcAft>
              <a:buSzPts val="1600"/>
              <a:buFont typeface="Arial"/>
              <a:buChar char="•"/>
            </a:pPr>
            <a:r>
              <a:rPr lang="en-US" sz="1600"/>
              <a:t>10</a:t>
            </a:r>
            <a:r>
              <a:rPr lang="en-US" sz="1600" baseline="30000"/>
              <a:t>th</a:t>
            </a:r>
            <a:r>
              <a:rPr lang="en-US" sz="1600"/>
              <a:t> leading cause of death for all ages in 2010 (an average of 105 each day).</a:t>
            </a:r>
            <a:endParaRPr/>
          </a:p>
          <a:p>
            <a:pPr marL="285750" lvl="0" indent="-285750" algn="l" rtl="0">
              <a:spcBef>
                <a:spcPts val="700"/>
              </a:spcBef>
              <a:spcAft>
                <a:spcPts val="0"/>
              </a:spcAft>
              <a:buSzPts val="1600"/>
              <a:buFont typeface="Arial"/>
              <a:buChar char="•"/>
            </a:pPr>
            <a:r>
              <a:rPr lang="en-US" sz="1600"/>
              <a:t>4 times higher among males (79% of all suicides) than females.</a:t>
            </a:r>
            <a:endParaRPr/>
          </a:p>
          <a:p>
            <a:pPr marL="285750" lvl="0" indent="-285750" algn="l" rtl="0">
              <a:spcBef>
                <a:spcPts val="700"/>
              </a:spcBef>
              <a:spcAft>
                <a:spcPts val="0"/>
              </a:spcAft>
              <a:buSzPts val="1600"/>
              <a:buFont typeface="Arial"/>
              <a:buChar char="•"/>
            </a:pPr>
            <a:r>
              <a:rPr lang="en-US" sz="1600"/>
              <a:t>Males most commonly use fire arms, females most commonly use poison.</a:t>
            </a:r>
            <a:endParaRPr/>
          </a:p>
          <a:p>
            <a:pPr marL="0" lvl="0" indent="0" algn="l" rtl="0">
              <a:spcBef>
                <a:spcPts val="700"/>
              </a:spcBef>
              <a:spcAft>
                <a:spcPts val="0"/>
              </a:spcAft>
              <a:buSzPts val="1600"/>
              <a:buNone/>
            </a:pPr>
            <a:r>
              <a:rPr lang="en-US" sz="1600" b="1" u="sng">
                <a:solidFill>
                  <a:srgbClr val="6CB255"/>
                </a:solidFill>
              </a:rPr>
              <a:t>Risk Factors</a:t>
            </a:r>
            <a:endParaRPr/>
          </a:p>
          <a:p>
            <a:pPr marL="285750" lvl="0" indent="-285750" algn="l" rtl="0">
              <a:spcBef>
                <a:spcPts val="700"/>
              </a:spcBef>
              <a:spcAft>
                <a:spcPts val="0"/>
              </a:spcAft>
              <a:buSzPts val="1600"/>
              <a:buFont typeface="Arial"/>
              <a:buChar char="•"/>
            </a:pPr>
            <a:r>
              <a:rPr lang="en-US" sz="1600"/>
              <a:t>Substance abuse problems (10 times greater in individuals with alcohol dependence).</a:t>
            </a:r>
            <a:endParaRPr/>
          </a:p>
          <a:p>
            <a:pPr marL="285750" lvl="0" indent="-285750" algn="l" rtl="0">
              <a:spcBef>
                <a:spcPts val="700"/>
              </a:spcBef>
              <a:spcAft>
                <a:spcPts val="0"/>
              </a:spcAft>
              <a:buSzPts val="1600"/>
              <a:buFont typeface="Arial"/>
              <a:buChar char="•"/>
            </a:pPr>
            <a:r>
              <a:rPr lang="en-US" sz="1600"/>
              <a:t>Previous suicide attempts.</a:t>
            </a:r>
            <a:endParaRPr/>
          </a:p>
          <a:p>
            <a:pPr marL="285750" lvl="0" indent="-285750" algn="l" rtl="0">
              <a:spcBef>
                <a:spcPts val="700"/>
              </a:spcBef>
              <a:spcAft>
                <a:spcPts val="0"/>
              </a:spcAft>
              <a:buSzPts val="1600"/>
              <a:buFont typeface="Arial"/>
              <a:buChar char="•"/>
            </a:pPr>
            <a:r>
              <a:rPr lang="en-US" sz="1600"/>
              <a:t>Access to lethal means in which to act (e.g., firearm in the home).</a:t>
            </a:r>
            <a:endParaRPr/>
          </a:p>
          <a:p>
            <a:pPr marL="285750" lvl="0" indent="-285750" algn="l" rtl="0">
              <a:spcBef>
                <a:spcPts val="700"/>
              </a:spcBef>
              <a:spcAft>
                <a:spcPts val="0"/>
              </a:spcAft>
              <a:buSzPts val="1600"/>
              <a:buFont typeface="Arial"/>
              <a:buChar char="•"/>
            </a:pPr>
            <a:r>
              <a:rPr lang="en-US" sz="1600"/>
              <a:t>Precursors – withdrawal from social relationships, feeling like a burden, engaging in reckless and risk-taking behaviors.</a:t>
            </a:r>
            <a:endParaRPr/>
          </a:p>
          <a:p>
            <a:pPr marL="285750" lvl="0" indent="-285750" algn="l" rtl="0">
              <a:spcBef>
                <a:spcPts val="700"/>
              </a:spcBef>
              <a:spcAft>
                <a:spcPts val="0"/>
              </a:spcAft>
              <a:buSzPts val="1600"/>
              <a:buFont typeface="Arial"/>
              <a:buChar char="•"/>
            </a:pPr>
            <a:r>
              <a:rPr lang="en-US" sz="1600"/>
              <a:t>Sense of entrapment (feeling unable to escape feelings or external circumstances).</a:t>
            </a:r>
            <a:endParaRPr/>
          </a:p>
          <a:p>
            <a:pPr marL="285750" lvl="0" indent="-285750" algn="l" rtl="0">
              <a:spcBef>
                <a:spcPts val="700"/>
              </a:spcBef>
              <a:spcAft>
                <a:spcPts val="0"/>
              </a:spcAft>
              <a:buSzPts val="1600"/>
              <a:buFont typeface="Arial"/>
              <a:buChar char="•"/>
            </a:pPr>
            <a:r>
              <a:rPr lang="en-US" sz="1600"/>
              <a:t>Cyberbullying.</a:t>
            </a:r>
            <a:endParaRPr/>
          </a:p>
          <a:p>
            <a:pPr marL="285750" lvl="0" indent="-285750" algn="l" rtl="0">
              <a:spcBef>
                <a:spcPts val="700"/>
              </a:spcBef>
              <a:spcAft>
                <a:spcPts val="0"/>
              </a:spcAft>
              <a:buSzPts val="1600"/>
              <a:buFont typeface="Arial"/>
              <a:buChar char="•"/>
            </a:pPr>
            <a:r>
              <a:rPr lang="en-US" sz="1600"/>
              <a:t>Suicide of a family member.</a:t>
            </a:r>
            <a:endParaRPr/>
          </a:p>
          <a:p>
            <a:pPr marL="285750" lvl="0" indent="-285750" algn="l" rtl="0">
              <a:spcBef>
                <a:spcPts val="700"/>
              </a:spcBef>
              <a:spcAft>
                <a:spcPts val="0"/>
              </a:spcAft>
              <a:buSzPts val="1600"/>
              <a:buFont typeface="Arial"/>
              <a:buChar char="•"/>
            </a:pPr>
            <a:r>
              <a:rPr lang="en-US" sz="1600"/>
              <a:t>Serotonin dysfunction.</a:t>
            </a:r>
            <a:endParaRPr sz="16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415"/>
        <p:cNvGrpSpPr/>
        <p:nvPr/>
      </p:nvGrpSpPr>
      <p:grpSpPr>
        <a:xfrm>
          <a:off x="0" y="0"/>
          <a:ext cx="0" cy="0"/>
          <a:chOff x="0" y="0"/>
          <a:chExt cx="0" cy="0"/>
        </a:xfrm>
      </p:grpSpPr>
      <p:sp>
        <p:nvSpPr>
          <p:cNvPr id="416" name="Google Shape;416;p5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SCHIZOPHRENIA: SYMPTOMS</a:t>
            </a:r>
            <a:endParaRPr/>
          </a:p>
        </p:txBody>
      </p:sp>
      <p:sp>
        <p:nvSpPr>
          <p:cNvPr id="417" name="Google Shape;417;p55"/>
          <p:cNvSpPr txBox="1">
            <a:spLocks noGrp="1"/>
          </p:cNvSpPr>
          <p:nvPr>
            <p:ph type="body" idx="1"/>
          </p:nvPr>
        </p:nvSpPr>
        <p:spPr>
          <a:xfrm>
            <a:off x="457199" y="1199213"/>
            <a:ext cx="8521909" cy="56587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solidFill>
                  <a:srgbClr val="6CB255"/>
                </a:solidFill>
              </a:rPr>
              <a:t>Hallucinations</a:t>
            </a:r>
            <a:r>
              <a:rPr lang="en-US" sz="1600">
                <a:solidFill>
                  <a:srgbClr val="6CB255"/>
                </a:solidFill>
              </a:rPr>
              <a:t> </a:t>
            </a:r>
            <a:r>
              <a:rPr lang="en-US" sz="1600"/>
              <a:t>– perceptual experience that occurs in the absence of external stimulation. (Auditory hallucinations are most common).</a:t>
            </a:r>
            <a:endParaRPr sz="1600"/>
          </a:p>
          <a:p>
            <a:pPr marL="0" lvl="0" indent="0" algn="l" rtl="0">
              <a:spcBef>
                <a:spcPts val="800"/>
              </a:spcBef>
              <a:spcAft>
                <a:spcPts val="0"/>
              </a:spcAft>
              <a:buSzPts val="1600"/>
              <a:buNone/>
            </a:pPr>
            <a:r>
              <a:rPr lang="en-US" sz="1600" b="1">
                <a:solidFill>
                  <a:srgbClr val="6CB255"/>
                </a:solidFill>
              </a:rPr>
              <a:t>Delusions</a:t>
            </a:r>
            <a:r>
              <a:rPr lang="en-US" sz="1600">
                <a:solidFill>
                  <a:srgbClr val="6CB255"/>
                </a:solidFill>
              </a:rPr>
              <a:t> </a:t>
            </a:r>
            <a:r>
              <a:rPr lang="en-US" sz="1600"/>
              <a:t>– beliefs that are contrary to reality.</a:t>
            </a:r>
            <a:endParaRPr/>
          </a:p>
          <a:p>
            <a:pPr marL="285750" lvl="0" indent="-285750" algn="l" rtl="0">
              <a:spcBef>
                <a:spcPts val="800"/>
              </a:spcBef>
              <a:spcAft>
                <a:spcPts val="0"/>
              </a:spcAft>
              <a:buSzPts val="1600"/>
              <a:buFont typeface="Arial"/>
              <a:buChar char="•"/>
            </a:pPr>
            <a:r>
              <a:rPr lang="en-US" sz="1600" i="1"/>
              <a:t>Paranoid delusions </a:t>
            </a:r>
            <a:r>
              <a:rPr lang="en-US" sz="1600"/>
              <a:t>– belief that other people or agencies are plotting to harm them.</a:t>
            </a:r>
            <a:endParaRPr/>
          </a:p>
          <a:p>
            <a:pPr marL="285750" lvl="0" indent="-285750" algn="l" rtl="0">
              <a:spcBef>
                <a:spcPts val="800"/>
              </a:spcBef>
              <a:spcAft>
                <a:spcPts val="0"/>
              </a:spcAft>
              <a:buSzPts val="1600"/>
              <a:buFont typeface="Arial"/>
              <a:buChar char="•"/>
            </a:pPr>
            <a:r>
              <a:rPr lang="en-US" sz="1600" i="1"/>
              <a:t>Grandiose delusions </a:t>
            </a:r>
            <a:r>
              <a:rPr lang="en-US" sz="1600"/>
              <a:t>– belief that one holds special power, unique knowledge, or is extremely important.</a:t>
            </a:r>
            <a:endParaRPr/>
          </a:p>
          <a:p>
            <a:pPr marL="285750" lvl="0" indent="-285750" algn="l" rtl="0">
              <a:spcBef>
                <a:spcPts val="800"/>
              </a:spcBef>
              <a:spcAft>
                <a:spcPts val="0"/>
              </a:spcAft>
              <a:buSzPts val="1600"/>
              <a:buFont typeface="Arial"/>
              <a:buChar char="•"/>
            </a:pPr>
            <a:r>
              <a:rPr lang="en-US" sz="1600" i="1"/>
              <a:t>Somatic delusions </a:t>
            </a:r>
            <a:r>
              <a:rPr lang="en-US" sz="1600"/>
              <a:t>– belief that something highly abnormal is happening to one’s body.</a:t>
            </a:r>
            <a:endParaRPr/>
          </a:p>
          <a:p>
            <a:pPr marL="285750" lvl="0" indent="-285750" algn="l" rtl="0">
              <a:spcBef>
                <a:spcPts val="800"/>
              </a:spcBef>
              <a:spcAft>
                <a:spcPts val="0"/>
              </a:spcAft>
              <a:buSzPts val="1600"/>
              <a:buFont typeface="Arial"/>
              <a:buChar char="•"/>
            </a:pPr>
            <a:r>
              <a:rPr lang="en-US" sz="1600" i="1"/>
              <a:t>Thought withdrawal/insertion</a:t>
            </a:r>
            <a:r>
              <a:rPr lang="en-US" sz="1600"/>
              <a:t>.</a:t>
            </a:r>
            <a:endParaRPr/>
          </a:p>
          <a:p>
            <a:pPr marL="0" lvl="0" indent="0" algn="l" rtl="0">
              <a:spcBef>
                <a:spcPts val="800"/>
              </a:spcBef>
              <a:spcAft>
                <a:spcPts val="0"/>
              </a:spcAft>
              <a:buSzPts val="1600"/>
              <a:buNone/>
            </a:pPr>
            <a:r>
              <a:rPr lang="en-US" sz="1600" b="1">
                <a:solidFill>
                  <a:srgbClr val="6CB255"/>
                </a:solidFill>
              </a:rPr>
              <a:t>Disorganized thinking </a:t>
            </a:r>
            <a:r>
              <a:rPr lang="en-US" sz="1600"/>
              <a:t>– disjointed and incoherent thought processes.</a:t>
            </a:r>
            <a:endParaRPr/>
          </a:p>
          <a:p>
            <a:pPr marL="0" lvl="0" indent="0" algn="l" rtl="0">
              <a:spcBef>
                <a:spcPts val="800"/>
              </a:spcBef>
              <a:spcAft>
                <a:spcPts val="0"/>
              </a:spcAft>
              <a:buSzPts val="1600"/>
              <a:buNone/>
            </a:pPr>
            <a:r>
              <a:rPr lang="en-US" sz="1600" b="1">
                <a:solidFill>
                  <a:srgbClr val="6CB255"/>
                </a:solidFill>
              </a:rPr>
              <a:t>Disorganized or abnormal motor behavior </a:t>
            </a:r>
            <a:r>
              <a:rPr lang="en-US" sz="1600"/>
              <a:t>– unusual behaviors/movements.</a:t>
            </a:r>
            <a:endParaRPr/>
          </a:p>
          <a:p>
            <a:pPr marL="0" lvl="0" indent="0" algn="l" rtl="0">
              <a:spcBef>
                <a:spcPts val="800"/>
              </a:spcBef>
              <a:spcAft>
                <a:spcPts val="0"/>
              </a:spcAft>
              <a:buSzPts val="1600"/>
              <a:buNone/>
            </a:pPr>
            <a:r>
              <a:rPr lang="en-US" sz="1600" i="1"/>
              <a:t>Catatonic behaviors </a:t>
            </a:r>
            <a:r>
              <a:rPr lang="en-US" sz="1600"/>
              <a:t>– decreased reactivity to the environment </a:t>
            </a:r>
            <a:endParaRPr sz="1600"/>
          </a:p>
          <a:p>
            <a:pPr marL="0" lvl="0" indent="0" algn="l" rtl="0">
              <a:spcBef>
                <a:spcPts val="800"/>
              </a:spcBef>
              <a:spcAft>
                <a:spcPts val="0"/>
              </a:spcAft>
              <a:buSzPts val="1600"/>
              <a:buNone/>
            </a:pPr>
            <a:r>
              <a:rPr lang="en-US" sz="1600" b="1">
                <a:solidFill>
                  <a:srgbClr val="6CB255"/>
                </a:solidFill>
              </a:rPr>
              <a:t>Negative Symptoms </a:t>
            </a:r>
            <a:r>
              <a:rPr lang="en-US" sz="1600" b="1">
                <a:solidFill>
                  <a:schemeClr val="dk1"/>
                </a:solidFill>
              </a:rPr>
              <a:t>- </a:t>
            </a:r>
            <a:r>
              <a:rPr lang="en-US" sz="1600"/>
              <a:t>decreases and absences in certain behaviors, emotions, drives.</a:t>
            </a:r>
            <a:endParaRPr/>
          </a:p>
          <a:p>
            <a:pPr marL="285750" lvl="0" indent="-285750" algn="l" rtl="0">
              <a:spcBef>
                <a:spcPts val="800"/>
              </a:spcBef>
              <a:spcAft>
                <a:spcPts val="0"/>
              </a:spcAft>
              <a:buSzPts val="1600"/>
              <a:buFont typeface="Arial"/>
              <a:buChar char="•"/>
            </a:pPr>
            <a:r>
              <a:rPr lang="en-US" sz="1600" i="1"/>
              <a:t>Avolition</a:t>
            </a:r>
            <a:r>
              <a:rPr lang="en-US" sz="1600"/>
              <a:t> – lack of motivation to engage in self-initiated and meaningful activity.</a:t>
            </a:r>
            <a:endParaRPr/>
          </a:p>
          <a:p>
            <a:pPr marL="285750" lvl="0" indent="-285750" algn="l" rtl="0">
              <a:spcBef>
                <a:spcPts val="800"/>
              </a:spcBef>
              <a:spcAft>
                <a:spcPts val="0"/>
              </a:spcAft>
              <a:buSzPts val="1600"/>
              <a:buFont typeface="Arial"/>
              <a:buChar char="•"/>
            </a:pPr>
            <a:r>
              <a:rPr lang="en-US" sz="1600" i="1"/>
              <a:t>Alogia</a:t>
            </a:r>
            <a:r>
              <a:rPr lang="en-US" sz="1600"/>
              <a:t> – reduced speech output.</a:t>
            </a:r>
            <a:endParaRPr/>
          </a:p>
          <a:p>
            <a:pPr marL="285750" lvl="0" indent="-285750" algn="l" rtl="0">
              <a:spcBef>
                <a:spcPts val="800"/>
              </a:spcBef>
              <a:spcAft>
                <a:spcPts val="0"/>
              </a:spcAft>
              <a:buSzPts val="1600"/>
              <a:buFont typeface="Arial"/>
              <a:buChar char="•"/>
            </a:pPr>
            <a:r>
              <a:rPr lang="en-US" sz="1600" i="1"/>
              <a:t>Asociality</a:t>
            </a:r>
            <a:r>
              <a:rPr lang="en-US" sz="1600"/>
              <a:t> – social withdrawal.</a:t>
            </a:r>
            <a:endParaRPr/>
          </a:p>
          <a:p>
            <a:pPr marL="285750" lvl="0" indent="-285750" algn="l" rtl="0">
              <a:spcBef>
                <a:spcPts val="800"/>
              </a:spcBef>
              <a:spcAft>
                <a:spcPts val="0"/>
              </a:spcAft>
              <a:buSzPts val="1600"/>
              <a:buFont typeface="Arial"/>
              <a:buChar char="•"/>
            </a:pPr>
            <a:r>
              <a:rPr lang="en-US" sz="1600" i="1"/>
              <a:t>Anhedonia </a:t>
            </a:r>
            <a:r>
              <a:rPr lang="en-US" sz="1600"/>
              <a:t>– inability to experience pleasure.</a:t>
            </a:r>
            <a:endParaRPr/>
          </a:p>
          <a:p>
            <a:pPr marL="0" lvl="0" indent="0" algn="l" rtl="0">
              <a:spcBef>
                <a:spcPts val="800"/>
              </a:spcBef>
              <a:spcAft>
                <a:spcPts val="0"/>
              </a:spcAft>
              <a:buSzPts val="1600"/>
              <a:buNone/>
            </a:pPr>
            <a:endParaRPr sz="1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422"/>
        <p:cNvGrpSpPr/>
        <p:nvPr/>
      </p:nvGrpSpPr>
      <p:grpSpPr>
        <a:xfrm>
          <a:off x="0" y="0"/>
          <a:ext cx="0" cy="0"/>
          <a:chOff x="0" y="0"/>
          <a:chExt cx="0" cy="0"/>
        </a:xfrm>
      </p:grpSpPr>
      <p:sp>
        <p:nvSpPr>
          <p:cNvPr id="423" name="Google Shape;423;p56"/>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SCHIZOPHRENIA</a:t>
            </a:r>
            <a:br>
              <a:rPr lang="en-US" sz="2160"/>
            </a:br>
            <a:r>
              <a:rPr lang="en-US" sz="2160">
                <a:latin typeface="Arial"/>
                <a:ea typeface="Arial"/>
                <a:cs typeface="Arial"/>
                <a:sym typeface="Arial"/>
              </a:rPr>
              <a:t>CAUSES</a:t>
            </a:r>
            <a:endParaRPr sz="2160">
              <a:latin typeface="Arial"/>
              <a:ea typeface="Arial"/>
              <a:cs typeface="Arial"/>
              <a:sym typeface="Arial"/>
            </a:endParaRPr>
          </a:p>
        </p:txBody>
      </p:sp>
      <p:sp>
        <p:nvSpPr>
          <p:cNvPr id="424" name="Google Shape;424;p56"/>
          <p:cNvSpPr txBox="1">
            <a:spLocks noGrp="1"/>
          </p:cNvSpPr>
          <p:nvPr>
            <p:ph type="body" idx="1"/>
          </p:nvPr>
        </p:nvSpPr>
        <p:spPr>
          <a:xfrm>
            <a:off x="457199" y="1139252"/>
            <a:ext cx="8476939" cy="55463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a:solidFill>
                  <a:srgbClr val="6CB255"/>
                </a:solidFill>
              </a:rPr>
              <a:t>Prevalence – </a:t>
            </a:r>
            <a:r>
              <a:rPr lang="en-US" sz="1600">
                <a:solidFill>
                  <a:schemeClr val="dk1"/>
                </a:solidFill>
              </a:rPr>
              <a:t>Affects</a:t>
            </a:r>
            <a:r>
              <a:rPr lang="en-US" sz="1600">
                <a:solidFill>
                  <a:srgbClr val="6CB255"/>
                </a:solidFill>
              </a:rPr>
              <a:t> </a:t>
            </a:r>
            <a:r>
              <a:rPr lang="en-US" sz="1600">
                <a:solidFill>
                  <a:schemeClr val="dk1"/>
                </a:solidFill>
              </a:rPr>
              <a:t>1% of the population.</a:t>
            </a:r>
            <a:endParaRPr/>
          </a:p>
          <a:p>
            <a:pPr marL="0" lvl="0" indent="0" algn="l" rtl="0">
              <a:lnSpc>
                <a:spcPct val="90000"/>
              </a:lnSpc>
              <a:spcBef>
                <a:spcPts val="700"/>
              </a:spcBef>
              <a:spcAft>
                <a:spcPts val="0"/>
              </a:spcAft>
              <a:buSzPts val="1600"/>
              <a:buNone/>
            </a:pPr>
            <a:r>
              <a:rPr lang="en-US" sz="1600" b="1" u="sng">
                <a:solidFill>
                  <a:srgbClr val="6CB255"/>
                </a:solidFill>
              </a:rPr>
              <a:t>Genetics</a:t>
            </a:r>
            <a:endParaRPr/>
          </a:p>
          <a:p>
            <a:pPr marL="285750" lvl="0" indent="-285750" algn="l" rtl="0">
              <a:lnSpc>
                <a:spcPct val="90000"/>
              </a:lnSpc>
              <a:spcBef>
                <a:spcPts val="700"/>
              </a:spcBef>
              <a:spcAft>
                <a:spcPts val="0"/>
              </a:spcAft>
              <a:buSzPts val="1600"/>
              <a:buFont typeface="Arial"/>
              <a:buChar char="•"/>
            </a:pPr>
            <a:r>
              <a:rPr lang="en-US" sz="1600"/>
              <a:t>Risk is 6 times greater if one parent has schizophrenia (even if adopted).</a:t>
            </a:r>
            <a:endParaRPr/>
          </a:p>
          <a:p>
            <a:pPr marL="0" lvl="0" indent="0" algn="l" rtl="0">
              <a:lnSpc>
                <a:spcPct val="90000"/>
              </a:lnSpc>
              <a:spcBef>
                <a:spcPts val="700"/>
              </a:spcBef>
              <a:spcAft>
                <a:spcPts val="0"/>
              </a:spcAft>
              <a:buSzPts val="1600"/>
              <a:buNone/>
            </a:pPr>
            <a:r>
              <a:rPr lang="en-US" sz="1600" b="1" u="sng">
                <a:solidFill>
                  <a:srgbClr val="6CB255"/>
                </a:solidFill>
              </a:rPr>
              <a:t>Neurotransmitters</a:t>
            </a:r>
            <a:endParaRPr/>
          </a:p>
          <a:p>
            <a:pPr marL="285750" lvl="0" indent="-285750" algn="l" rtl="0">
              <a:lnSpc>
                <a:spcPct val="90000"/>
              </a:lnSpc>
              <a:spcBef>
                <a:spcPts val="700"/>
              </a:spcBef>
              <a:spcAft>
                <a:spcPts val="0"/>
              </a:spcAft>
              <a:buSzPts val="1600"/>
              <a:buFont typeface="Arial"/>
              <a:buChar char="•"/>
            </a:pPr>
            <a:r>
              <a:rPr lang="en-US" sz="1600" b="1"/>
              <a:t>Dopamine hypothesis </a:t>
            </a:r>
            <a:r>
              <a:rPr lang="en-US" sz="1600"/>
              <a:t>– an overabundance of dopamine or too many dopamine receptors are responsible for the onset and maintenance of schizophrenia.</a:t>
            </a:r>
            <a:endParaRPr/>
          </a:p>
          <a:p>
            <a:pPr marL="1017270" lvl="1" indent="-285750" algn="l" rtl="0">
              <a:lnSpc>
                <a:spcPct val="90000"/>
              </a:lnSpc>
              <a:spcBef>
                <a:spcPts val="700"/>
              </a:spcBef>
              <a:spcAft>
                <a:spcPts val="0"/>
              </a:spcAft>
              <a:buSzPts val="1600"/>
              <a:buFont typeface="Arial"/>
              <a:buChar char="•"/>
            </a:pPr>
            <a:r>
              <a:rPr lang="en-US" sz="1600"/>
              <a:t>Drugs that increase dopamine levels can produce schizophrenia-like symptoms.</a:t>
            </a:r>
            <a:endParaRPr/>
          </a:p>
          <a:p>
            <a:pPr marL="1017270" lvl="1" indent="-285750" algn="l" rtl="0">
              <a:lnSpc>
                <a:spcPct val="90000"/>
              </a:lnSpc>
              <a:spcBef>
                <a:spcPts val="700"/>
              </a:spcBef>
              <a:spcAft>
                <a:spcPts val="0"/>
              </a:spcAft>
              <a:buSzPts val="1600"/>
              <a:buFont typeface="Arial"/>
              <a:buChar char="•"/>
            </a:pPr>
            <a:r>
              <a:rPr lang="en-US" sz="1600"/>
              <a:t>Medications that block dopamine activity reduce the symptoms.</a:t>
            </a:r>
            <a:endParaRPr/>
          </a:p>
          <a:p>
            <a:pPr marL="285750" lvl="0" indent="-285750" algn="l" rtl="0">
              <a:lnSpc>
                <a:spcPct val="90000"/>
              </a:lnSpc>
              <a:spcBef>
                <a:spcPts val="700"/>
              </a:spcBef>
              <a:spcAft>
                <a:spcPts val="0"/>
              </a:spcAft>
              <a:buSzPts val="1600"/>
              <a:buFont typeface="Arial"/>
              <a:buChar char="•"/>
            </a:pPr>
            <a:r>
              <a:rPr lang="en-US" sz="1600"/>
              <a:t>High levels of dopamine in the limbic system → hallucinations and delusions.</a:t>
            </a:r>
            <a:endParaRPr/>
          </a:p>
          <a:p>
            <a:pPr marL="285750" lvl="0" indent="-285750" algn="l" rtl="0">
              <a:lnSpc>
                <a:spcPct val="90000"/>
              </a:lnSpc>
              <a:spcBef>
                <a:spcPts val="700"/>
              </a:spcBef>
              <a:spcAft>
                <a:spcPts val="0"/>
              </a:spcAft>
              <a:buSzPts val="1600"/>
              <a:buFont typeface="Arial"/>
              <a:buChar char="•"/>
            </a:pPr>
            <a:r>
              <a:rPr lang="en-US" sz="1600"/>
              <a:t>Low levels of dopamine in the prefrontal cortex → negative symptoms.</a:t>
            </a:r>
            <a:endParaRPr sz="1600"/>
          </a:p>
          <a:p>
            <a:pPr marL="0" lvl="0" indent="0" algn="l" rtl="0">
              <a:lnSpc>
                <a:spcPct val="90000"/>
              </a:lnSpc>
              <a:spcBef>
                <a:spcPts val="700"/>
              </a:spcBef>
              <a:spcAft>
                <a:spcPts val="0"/>
              </a:spcAft>
              <a:buSzPts val="1600"/>
              <a:buNone/>
            </a:pPr>
            <a:r>
              <a:rPr lang="en-US" sz="1600" b="1" u="sng">
                <a:solidFill>
                  <a:srgbClr val="6CB255"/>
                </a:solidFill>
              </a:rPr>
              <a:t>Brain Anatomy</a:t>
            </a:r>
            <a:endParaRPr/>
          </a:p>
          <a:p>
            <a:pPr marL="285750" lvl="0" indent="-285750" algn="l" rtl="0">
              <a:lnSpc>
                <a:spcPct val="90000"/>
              </a:lnSpc>
              <a:spcBef>
                <a:spcPts val="700"/>
              </a:spcBef>
              <a:spcAft>
                <a:spcPts val="0"/>
              </a:spcAft>
              <a:buSzPts val="1600"/>
              <a:buFont typeface="Arial"/>
              <a:buChar char="•"/>
            </a:pPr>
            <a:r>
              <a:rPr lang="en-US" sz="1600"/>
              <a:t>Enlarged ventricles.</a:t>
            </a:r>
            <a:endParaRPr/>
          </a:p>
          <a:p>
            <a:pPr marL="285750" lvl="0" indent="-285750" algn="l" rtl="0">
              <a:lnSpc>
                <a:spcPct val="90000"/>
              </a:lnSpc>
              <a:spcBef>
                <a:spcPts val="700"/>
              </a:spcBef>
              <a:spcAft>
                <a:spcPts val="0"/>
              </a:spcAft>
              <a:buSzPts val="1600"/>
              <a:buFont typeface="Arial"/>
              <a:buChar char="•"/>
            </a:pPr>
            <a:r>
              <a:rPr lang="en-US" sz="1600"/>
              <a:t>Reduced gray matter in the frontal lobes.</a:t>
            </a:r>
            <a:endParaRPr/>
          </a:p>
          <a:p>
            <a:pPr marL="285750" lvl="0" indent="-285750" algn="l" rtl="0">
              <a:lnSpc>
                <a:spcPct val="90000"/>
              </a:lnSpc>
              <a:spcBef>
                <a:spcPts val="700"/>
              </a:spcBef>
              <a:spcAft>
                <a:spcPts val="0"/>
              </a:spcAft>
              <a:buSzPts val="1600"/>
              <a:buFont typeface="Arial"/>
              <a:buChar char="•"/>
            </a:pPr>
            <a:r>
              <a:rPr lang="en-US" sz="1600"/>
              <a:t>Many show less frontal lobe activity when performing cognitive tasks.</a:t>
            </a:r>
            <a:endParaRPr/>
          </a:p>
          <a:p>
            <a:pPr marL="0" lvl="0" indent="0" algn="l" rtl="0">
              <a:lnSpc>
                <a:spcPct val="90000"/>
              </a:lnSpc>
              <a:spcBef>
                <a:spcPts val="700"/>
              </a:spcBef>
              <a:spcAft>
                <a:spcPts val="0"/>
              </a:spcAft>
              <a:buSzPts val="1600"/>
              <a:buNone/>
            </a:pPr>
            <a:r>
              <a:rPr lang="en-US" sz="1600" b="1" u="sng">
                <a:solidFill>
                  <a:srgbClr val="6CB255"/>
                </a:solidFill>
              </a:rPr>
              <a:t>Events During Pregnancy</a:t>
            </a:r>
            <a:endParaRPr/>
          </a:p>
          <a:p>
            <a:pPr marL="285750" lvl="0" indent="-285750" algn="l" rtl="0">
              <a:lnSpc>
                <a:spcPct val="90000"/>
              </a:lnSpc>
              <a:spcBef>
                <a:spcPts val="700"/>
              </a:spcBef>
              <a:spcAft>
                <a:spcPts val="0"/>
              </a:spcAft>
              <a:buSzPts val="1600"/>
              <a:buFont typeface="Arial"/>
              <a:buChar char="•"/>
            </a:pPr>
            <a:r>
              <a:rPr lang="en-US" sz="1600"/>
              <a:t>Obstetric complications during birth.</a:t>
            </a:r>
            <a:endParaRPr/>
          </a:p>
          <a:p>
            <a:pPr marL="285750" lvl="0" indent="-285750" algn="l" rtl="0">
              <a:lnSpc>
                <a:spcPct val="90000"/>
              </a:lnSpc>
              <a:spcBef>
                <a:spcPts val="700"/>
              </a:spcBef>
              <a:spcAft>
                <a:spcPts val="0"/>
              </a:spcAft>
              <a:buSzPts val="1600"/>
              <a:buFont typeface="Arial"/>
              <a:buChar char="•"/>
            </a:pPr>
            <a:r>
              <a:rPr lang="en-US" sz="1600"/>
              <a:t>Mother’s exposure to influenza during the first trimester.</a:t>
            </a:r>
            <a:endParaRPr/>
          </a:p>
          <a:p>
            <a:pPr marL="285750" lvl="0" indent="-285750" algn="l" rtl="0">
              <a:lnSpc>
                <a:spcPct val="90000"/>
              </a:lnSpc>
              <a:spcBef>
                <a:spcPts val="700"/>
              </a:spcBef>
              <a:spcAft>
                <a:spcPts val="0"/>
              </a:spcAft>
              <a:buSzPts val="1600"/>
              <a:buFont typeface="Arial"/>
              <a:buChar char="•"/>
            </a:pPr>
            <a:r>
              <a:rPr lang="en-US" sz="1600"/>
              <a:t>Mother’s emotional stress.</a:t>
            </a:r>
            <a:endParaRPr/>
          </a:p>
          <a:p>
            <a:pPr marL="0" lvl="0" indent="0" algn="l" rtl="0">
              <a:lnSpc>
                <a:spcPct val="90000"/>
              </a:lnSpc>
              <a:spcBef>
                <a:spcPts val="700"/>
              </a:spcBef>
              <a:spcAft>
                <a:spcPts val="0"/>
              </a:spcAft>
              <a:buSzPts val="1600"/>
              <a:buNone/>
            </a:pPr>
            <a:endParaRPr sz="16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435"/>
        <p:cNvGrpSpPr/>
        <p:nvPr/>
      </p:nvGrpSpPr>
      <p:grpSpPr>
        <a:xfrm>
          <a:off x="0" y="0"/>
          <a:ext cx="0" cy="0"/>
          <a:chOff x="0" y="0"/>
          <a:chExt cx="0" cy="0"/>
        </a:xfrm>
      </p:grpSpPr>
      <p:sp>
        <p:nvSpPr>
          <p:cNvPr id="436" name="Google Shape;436;p5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DISSOCIATIVE DISORDERS</a:t>
            </a:r>
            <a:endParaRPr/>
          </a:p>
        </p:txBody>
      </p:sp>
      <p:sp>
        <p:nvSpPr>
          <p:cNvPr id="437" name="Google Shape;437;p58"/>
          <p:cNvSpPr txBox="1">
            <a:spLocks noGrp="1"/>
          </p:cNvSpPr>
          <p:nvPr>
            <p:ph type="body" idx="1"/>
          </p:nvPr>
        </p:nvSpPr>
        <p:spPr>
          <a:xfrm>
            <a:off x="457199" y="993035"/>
            <a:ext cx="8491929" cy="57525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Characterized by an individual becoming split off, or dissociated, from their core sense of self - Memory and identity become disturbed.</a:t>
            </a:r>
            <a:endParaRPr/>
          </a:p>
          <a:p>
            <a:pPr marL="0" lvl="0" indent="0" algn="l" rtl="0">
              <a:spcBef>
                <a:spcPts val="800"/>
              </a:spcBef>
              <a:spcAft>
                <a:spcPts val="0"/>
              </a:spcAft>
              <a:buSzPts val="1600"/>
              <a:buNone/>
            </a:pPr>
            <a:r>
              <a:rPr lang="en-US" sz="1600" b="1">
                <a:solidFill>
                  <a:srgbClr val="6CB255"/>
                </a:solidFill>
              </a:rPr>
              <a:t>Dissociative Amnesia - </a:t>
            </a:r>
            <a:r>
              <a:rPr lang="en-US" sz="1600"/>
              <a:t>Inability to recall important personal information.</a:t>
            </a:r>
            <a:endParaRPr/>
          </a:p>
          <a:p>
            <a:pPr marL="285750" lvl="0" indent="-285750" algn="l" rtl="0">
              <a:spcBef>
                <a:spcPts val="800"/>
              </a:spcBef>
              <a:spcAft>
                <a:spcPts val="0"/>
              </a:spcAft>
              <a:buSzPts val="1600"/>
              <a:buFont typeface="Arial"/>
              <a:buChar char="•"/>
            </a:pPr>
            <a:r>
              <a:rPr lang="en-US" sz="1600"/>
              <a:t>Usually follows a stressful or traumatic experience.</a:t>
            </a:r>
            <a:endParaRPr/>
          </a:p>
          <a:p>
            <a:pPr marL="285750" lvl="0" indent="-285750" algn="l" rtl="0">
              <a:spcBef>
                <a:spcPts val="800"/>
              </a:spcBef>
              <a:spcAft>
                <a:spcPts val="0"/>
              </a:spcAft>
              <a:buSzPts val="1600"/>
              <a:buFont typeface="Arial"/>
              <a:buChar char="•"/>
            </a:pPr>
            <a:r>
              <a:rPr lang="en-US" sz="1600" b="1"/>
              <a:t>Dissociative fugue </a:t>
            </a:r>
            <a:r>
              <a:rPr lang="en-US" sz="1600"/>
              <a:t>– individual suddenly wanders away from home, experiences confusion about their identity, and in some cases may adopt a new identity.</a:t>
            </a:r>
            <a:endParaRPr/>
          </a:p>
          <a:p>
            <a:pPr marL="0" lvl="0" indent="0" algn="l" rtl="0">
              <a:spcBef>
                <a:spcPts val="800"/>
              </a:spcBef>
              <a:spcAft>
                <a:spcPts val="0"/>
              </a:spcAft>
              <a:buSzPts val="1600"/>
              <a:buNone/>
            </a:pPr>
            <a:r>
              <a:rPr lang="en-US" sz="1600" b="1">
                <a:solidFill>
                  <a:srgbClr val="6CB255"/>
                </a:solidFill>
              </a:rPr>
              <a:t>Depersonalization/Derealization Disorder - </a:t>
            </a:r>
            <a:r>
              <a:rPr lang="en-US" sz="1600"/>
              <a:t>Characterized by recurring episodes of depersonalization, derealization, or both.</a:t>
            </a:r>
            <a:endParaRPr/>
          </a:p>
          <a:p>
            <a:pPr marL="285750" lvl="0" indent="-285750" algn="l" rtl="0">
              <a:spcBef>
                <a:spcPts val="800"/>
              </a:spcBef>
              <a:spcAft>
                <a:spcPts val="0"/>
              </a:spcAft>
              <a:buSzPts val="1600"/>
              <a:buFont typeface="Arial"/>
              <a:buChar char="•"/>
            </a:pPr>
            <a:r>
              <a:rPr lang="en-US" sz="1600" b="1"/>
              <a:t>Depersonalization</a:t>
            </a:r>
            <a:r>
              <a:rPr lang="en-US" sz="1600"/>
              <a:t> – feelings of “unreality or detachment from, or unfamiliarity with, one’s whole self or from aspects of the self” (APA 2013).</a:t>
            </a:r>
            <a:endParaRPr/>
          </a:p>
          <a:p>
            <a:pPr marL="285750" lvl="0" indent="-285750" algn="l" rtl="0">
              <a:spcBef>
                <a:spcPts val="800"/>
              </a:spcBef>
              <a:spcAft>
                <a:spcPts val="0"/>
              </a:spcAft>
              <a:buSzPts val="1600"/>
              <a:buFont typeface="Arial"/>
              <a:buChar char="•"/>
            </a:pPr>
            <a:r>
              <a:rPr lang="en-US" sz="1600" b="1"/>
              <a:t>Derealization</a:t>
            </a:r>
            <a:r>
              <a:rPr lang="en-US" sz="1600"/>
              <a:t> – a sense of ”unreality or detachment from, or unfamiliarity with, the world, be it individuals, inanimate objects, or all surroundings” (APA, 2013).</a:t>
            </a:r>
            <a:endParaRPr sz="1600"/>
          </a:p>
          <a:p>
            <a:pPr marL="0" lvl="0" indent="0" algn="l" rtl="0">
              <a:spcBef>
                <a:spcPts val="800"/>
              </a:spcBef>
              <a:spcAft>
                <a:spcPts val="0"/>
              </a:spcAft>
              <a:buSzPts val="1600"/>
              <a:buNone/>
            </a:pPr>
            <a:r>
              <a:rPr lang="en-US" sz="1600" b="1">
                <a:solidFill>
                  <a:srgbClr val="6CB255"/>
                </a:solidFill>
              </a:rPr>
              <a:t>Dissociative Identity Disorder</a:t>
            </a:r>
            <a:r>
              <a:rPr lang="en-US" sz="1600"/>
              <a:t> (formerly multiple personality disorder) - Individual exhibits two or more separate personalities or identities.</a:t>
            </a:r>
            <a:endParaRPr/>
          </a:p>
          <a:p>
            <a:pPr marL="285750" lvl="0" indent="-285750" algn="l" rtl="0">
              <a:spcBef>
                <a:spcPts val="800"/>
              </a:spcBef>
              <a:spcAft>
                <a:spcPts val="0"/>
              </a:spcAft>
              <a:buSzPts val="1600"/>
              <a:buFont typeface="Arial"/>
              <a:buChar char="•"/>
            </a:pPr>
            <a:r>
              <a:rPr lang="en-US" sz="1600"/>
              <a:t>Involves memory gaps for the time during which another identity is in charge.</a:t>
            </a:r>
            <a:endParaRPr/>
          </a:p>
          <a:p>
            <a:pPr marL="285750" lvl="0" indent="-285750" algn="l" rtl="0">
              <a:spcBef>
                <a:spcPts val="800"/>
              </a:spcBef>
              <a:spcAft>
                <a:spcPts val="0"/>
              </a:spcAft>
              <a:buSzPts val="1600"/>
              <a:buFont typeface="Arial"/>
              <a:buChar char="•"/>
            </a:pPr>
            <a:r>
              <a:rPr lang="en-US" sz="1600"/>
              <a:t>Individuals tend to report a history of childhood trauma - Adoption of multiple personalities may serve as a psychologically important coping mechanism for threat and danger.</a:t>
            </a:r>
            <a:endParaRPr/>
          </a:p>
          <a:p>
            <a:pPr marL="285750" lvl="0" indent="-184150" algn="l" rtl="0">
              <a:spcBef>
                <a:spcPts val="800"/>
              </a:spcBef>
              <a:spcAft>
                <a:spcPts val="0"/>
              </a:spcAft>
              <a:buSzPts val="1600"/>
              <a:buFont typeface="Arial"/>
              <a:buNone/>
            </a:pPr>
            <a:endParaRPr sz="16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448"/>
        <p:cNvGrpSpPr/>
        <p:nvPr/>
      </p:nvGrpSpPr>
      <p:grpSpPr>
        <a:xfrm>
          <a:off x="0" y="0"/>
          <a:ext cx="0" cy="0"/>
          <a:chOff x="0" y="0"/>
          <a:chExt cx="0" cy="0"/>
        </a:xfrm>
      </p:grpSpPr>
      <p:sp>
        <p:nvSpPr>
          <p:cNvPr id="449" name="Google Shape;449;p60"/>
          <p:cNvSpPr txBox="1">
            <a:spLocks noGrp="1"/>
          </p:cNvSpPr>
          <p:nvPr>
            <p:ph type="title"/>
          </p:nvPr>
        </p:nvSpPr>
        <p:spPr>
          <a:xfrm>
            <a:off x="457198" y="155601"/>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PERSONALITY DISORDERS</a:t>
            </a:r>
            <a:endParaRPr/>
          </a:p>
        </p:txBody>
      </p:sp>
      <p:sp>
        <p:nvSpPr>
          <p:cNvPr id="450" name="Google Shape;450;p60"/>
          <p:cNvSpPr txBox="1">
            <a:spLocks noGrp="1"/>
          </p:cNvSpPr>
          <p:nvPr>
            <p:ph type="body" idx="1"/>
          </p:nvPr>
        </p:nvSpPr>
        <p:spPr>
          <a:xfrm>
            <a:off x="457199" y="1106129"/>
            <a:ext cx="8367221" cy="230074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t>Characterized by a pervasive and inflexible personality style that differs markedly from the expectations of the individuals culture and causes distress or impairment. </a:t>
            </a:r>
            <a:endParaRPr dirty="0"/>
          </a:p>
          <a:p>
            <a:pPr marL="285750" lvl="0" indent="-285750" algn="l" rtl="0">
              <a:spcBef>
                <a:spcPts val="700"/>
              </a:spcBef>
              <a:spcAft>
                <a:spcPts val="0"/>
              </a:spcAft>
              <a:buSzPts val="1600"/>
              <a:buFont typeface="Arial"/>
              <a:buChar char="•"/>
            </a:pPr>
            <a:r>
              <a:rPr lang="en-US" sz="1600" dirty="0"/>
              <a:t>Begins in adolescence or early adulthood.</a:t>
            </a:r>
            <a:endParaRPr dirty="0"/>
          </a:p>
          <a:p>
            <a:pPr marL="0" lvl="0" indent="0" algn="l" rtl="0">
              <a:spcBef>
                <a:spcPts val="700"/>
              </a:spcBef>
              <a:spcAft>
                <a:spcPts val="0"/>
              </a:spcAft>
              <a:buSzPts val="1600"/>
              <a:buNone/>
            </a:pPr>
            <a:r>
              <a:rPr lang="en-US" sz="1600" b="1" u="sng" dirty="0">
                <a:solidFill>
                  <a:srgbClr val="6CB255"/>
                </a:solidFill>
              </a:rPr>
              <a:t>Prevalence</a:t>
            </a:r>
            <a:endParaRPr dirty="0"/>
          </a:p>
          <a:p>
            <a:pPr marL="285750" lvl="0" indent="-285750" algn="l" rtl="0">
              <a:spcBef>
                <a:spcPts val="700"/>
              </a:spcBef>
              <a:spcAft>
                <a:spcPts val="0"/>
              </a:spcAft>
              <a:buSzPts val="1600"/>
              <a:buFont typeface="Arial"/>
              <a:buChar char="•"/>
            </a:pPr>
            <a:r>
              <a:rPr lang="en-US" sz="1600" dirty="0"/>
              <a:t>Slightly over 9% of the U.S. population suffers from a personality disorder.</a:t>
            </a:r>
            <a:endParaRPr dirty="0"/>
          </a:p>
          <a:p>
            <a:pPr marL="285750" lvl="0" indent="-285750" algn="l" rtl="0">
              <a:spcBef>
                <a:spcPts val="700"/>
              </a:spcBef>
              <a:spcAft>
                <a:spcPts val="0"/>
              </a:spcAft>
              <a:buSzPts val="1600"/>
              <a:buFont typeface="Arial"/>
              <a:buChar char="•"/>
            </a:pPr>
            <a:r>
              <a:rPr lang="en-US" sz="1600" dirty="0"/>
              <a:t>Avoidant and schizoid personality disorders are most frequent.</a:t>
            </a:r>
            <a:endParaRPr dirty="0"/>
          </a:p>
          <a:p>
            <a:pPr marL="285750" lvl="0" indent="-285750" algn="l" rtl="0">
              <a:spcBef>
                <a:spcPts val="700"/>
              </a:spcBef>
              <a:spcAft>
                <a:spcPts val="0"/>
              </a:spcAft>
              <a:buSzPts val="1600"/>
              <a:buFont typeface="Arial"/>
              <a:buChar char="•"/>
            </a:pPr>
            <a:r>
              <a:rPr lang="en-US" sz="1600" dirty="0"/>
              <a:t>Antisocial and borderline personality disorder are most problematic.</a:t>
            </a:r>
            <a:endParaRPr dirty="0"/>
          </a:p>
        </p:txBody>
      </p:sp>
      <p:sp>
        <p:nvSpPr>
          <p:cNvPr id="452" name="Google Shape;452;p60"/>
          <p:cNvSpPr txBox="1"/>
          <p:nvPr/>
        </p:nvSpPr>
        <p:spPr>
          <a:xfrm>
            <a:off x="457198" y="3406877"/>
            <a:ext cx="8367222" cy="3165373"/>
          </a:xfrm>
          <a:prstGeom prst="rect">
            <a:avLst/>
          </a:prstGeom>
          <a:noFill/>
          <a:ln>
            <a:noFill/>
          </a:ln>
        </p:spPr>
        <p:txBody>
          <a:bodyPr spcFirstLastPara="1" wrap="square" lIns="91425" tIns="45700" rIns="91425" bIns="45700" numCol="2" anchor="t" anchorCtr="0">
            <a:noAutofit/>
          </a:bodyPr>
          <a:lstStyle/>
          <a:p>
            <a:pPr marL="0" marR="0" lvl="0" indent="0" algn="l" rtl="0">
              <a:spcBef>
                <a:spcPts val="0"/>
              </a:spcBef>
              <a:spcAft>
                <a:spcPts val="0"/>
              </a:spcAft>
              <a:buNone/>
            </a:pPr>
            <a:r>
              <a:rPr lang="en-US" sz="1600" b="1" u="sng" dirty="0">
                <a:solidFill>
                  <a:srgbClr val="6CB255"/>
                </a:solidFill>
                <a:latin typeface="Arial"/>
                <a:ea typeface="Arial"/>
                <a:cs typeface="Arial"/>
                <a:sym typeface="Arial"/>
              </a:rPr>
              <a:t>Cluster A</a:t>
            </a:r>
            <a:endParaRPr dirty="0"/>
          </a:p>
          <a:p>
            <a:pPr marL="342900" marR="0" lvl="0" indent="-342900" algn="l" rtl="0">
              <a:spcBef>
                <a:spcPts val="700"/>
              </a:spcBef>
              <a:spcAft>
                <a:spcPts val="0"/>
              </a:spcAft>
              <a:buClr>
                <a:schemeClr val="dk1"/>
              </a:buClr>
              <a:buSzPts val="1600"/>
              <a:buFont typeface="Arial Black"/>
              <a:buAutoNum type="arabicPeriod"/>
            </a:pPr>
            <a:r>
              <a:rPr lang="en-US" sz="1600" dirty="0">
                <a:solidFill>
                  <a:schemeClr val="dk1"/>
                </a:solidFill>
                <a:latin typeface="Arial"/>
                <a:ea typeface="Arial"/>
                <a:cs typeface="Arial"/>
                <a:sym typeface="Arial"/>
              </a:rPr>
              <a:t>Paranoid personality disorder</a:t>
            </a:r>
            <a:endParaRPr dirty="0"/>
          </a:p>
          <a:p>
            <a:pPr marL="342900" marR="0" lvl="0" indent="-342900" algn="l" rtl="0">
              <a:spcBef>
                <a:spcPts val="700"/>
              </a:spcBef>
              <a:spcAft>
                <a:spcPts val="0"/>
              </a:spcAft>
              <a:buClr>
                <a:schemeClr val="dk1"/>
              </a:buClr>
              <a:buSzPts val="1600"/>
              <a:buFont typeface="Arial Black"/>
              <a:buAutoNum type="arabicPeriod"/>
            </a:pPr>
            <a:r>
              <a:rPr lang="en-US" sz="1600" dirty="0">
                <a:solidFill>
                  <a:schemeClr val="dk1"/>
                </a:solidFill>
                <a:latin typeface="Arial"/>
                <a:ea typeface="Arial"/>
                <a:cs typeface="Arial"/>
                <a:sym typeface="Arial"/>
              </a:rPr>
              <a:t>Schizoid personality disorder</a:t>
            </a:r>
            <a:endParaRPr dirty="0"/>
          </a:p>
          <a:p>
            <a:pPr marL="342900" marR="0" lvl="0" indent="-342900" algn="l" rtl="0">
              <a:spcBef>
                <a:spcPts val="700"/>
              </a:spcBef>
              <a:spcAft>
                <a:spcPts val="0"/>
              </a:spcAft>
              <a:buClr>
                <a:schemeClr val="dk1"/>
              </a:buClr>
              <a:buSzPts val="1600"/>
              <a:buFont typeface="Arial Black"/>
              <a:buAutoNum type="arabicPeriod"/>
            </a:pPr>
            <a:r>
              <a:rPr lang="en-US" sz="1600" dirty="0">
                <a:solidFill>
                  <a:schemeClr val="dk1"/>
                </a:solidFill>
                <a:latin typeface="Arial"/>
                <a:ea typeface="Arial"/>
                <a:cs typeface="Arial"/>
                <a:sym typeface="Arial"/>
              </a:rPr>
              <a:t>Schizotypal personality disorder</a:t>
            </a:r>
            <a:endParaRPr dirty="0"/>
          </a:p>
          <a:p>
            <a:pPr marL="0" marR="0" lvl="0" indent="0" algn="l" rtl="0">
              <a:spcBef>
                <a:spcPts val="700"/>
              </a:spcBef>
              <a:spcAft>
                <a:spcPts val="0"/>
              </a:spcAft>
              <a:buNone/>
            </a:pPr>
            <a:r>
              <a:rPr lang="en-US" sz="1600" b="1" u="sng" dirty="0">
                <a:solidFill>
                  <a:srgbClr val="6CB255"/>
                </a:solidFill>
                <a:latin typeface="Arial"/>
                <a:ea typeface="Arial"/>
                <a:cs typeface="Arial"/>
                <a:sym typeface="Arial"/>
              </a:rPr>
              <a:t>Cluster B</a:t>
            </a:r>
            <a:endParaRPr dirty="0"/>
          </a:p>
          <a:p>
            <a:pPr marL="342900" marR="0" lvl="0" indent="-342900" algn="l" rtl="0">
              <a:spcBef>
                <a:spcPts val="700"/>
              </a:spcBef>
              <a:spcAft>
                <a:spcPts val="0"/>
              </a:spcAft>
              <a:buClr>
                <a:schemeClr val="dk1"/>
              </a:buClr>
              <a:buSzPts val="1600"/>
              <a:buFont typeface="Arial Black"/>
              <a:buAutoNum type="arabicPeriod" startAt="4"/>
            </a:pPr>
            <a:r>
              <a:rPr lang="en-US" sz="1600" dirty="0">
                <a:solidFill>
                  <a:schemeClr val="dk1"/>
                </a:solidFill>
                <a:latin typeface="Arial"/>
                <a:ea typeface="Arial"/>
                <a:cs typeface="Arial"/>
                <a:sym typeface="Arial"/>
              </a:rPr>
              <a:t>Antisocial personality disorder</a:t>
            </a:r>
            <a:endParaRPr dirty="0"/>
          </a:p>
          <a:p>
            <a:pPr marL="342900" marR="0" lvl="0" indent="-342900" algn="l" rtl="0">
              <a:spcBef>
                <a:spcPts val="700"/>
              </a:spcBef>
              <a:spcAft>
                <a:spcPts val="0"/>
              </a:spcAft>
              <a:buClr>
                <a:schemeClr val="dk1"/>
              </a:buClr>
              <a:buSzPts val="1600"/>
              <a:buFont typeface="Arial Black"/>
              <a:buAutoNum type="arabicPeriod" startAt="4"/>
            </a:pPr>
            <a:r>
              <a:rPr lang="en-US" sz="1600" dirty="0">
                <a:solidFill>
                  <a:schemeClr val="dk1"/>
                </a:solidFill>
                <a:latin typeface="Arial"/>
                <a:ea typeface="Arial"/>
                <a:cs typeface="Arial"/>
                <a:sym typeface="Arial"/>
              </a:rPr>
              <a:t>Histrionic personality disorder</a:t>
            </a:r>
            <a:endParaRPr dirty="0"/>
          </a:p>
          <a:p>
            <a:pPr marL="342900" marR="0" lvl="0" indent="-342900" algn="l" rtl="0">
              <a:spcBef>
                <a:spcPts val="700"/>
              </a:spcBef>
              <a:spcAft>
                <a:spcPts val="0"/>
              </a:spcAft>
              <a:buClr>
                <a:schemeClr val="dk1"/>
              </a:buClr>
              <a:buSzPts val="1600"/>
              <a:buFont typeface="Arial Black"/>
              <a:buAutoNum type="arabicPeriod" startAt="4"/>
            </a:pPr>
            <a:r>
              <a:rPr lang="en-US" sz="1600" dirty="0">
                <a:solidFill>
                  <a:schemeClr val="dk1"/>
                </a:solidFill>
                <a:latin typeface="Arial"/>
                <a:ea typeface="Arial"/>
                <a:cs typeface="Arial"/>
                <a:sym typeface="Arial"/>
              </a:rPr>
              <a:t>Narcissistic personality disorder</a:t>
            </a:r>
            <a:endParaRPr dirty="0"/>
          </a:p>
          <a:p>
            <a:pPr marL="342900" marR="0" lvl="0" indent="-342900" algn="l" rtl="0">
              <a:spcBef>
                <a:spcPts val="700"/>
              </a:spcBef>
              <a:spcAft>
                <a:spcPts val="0"/>
              </a:spcAft>
              <a:buClr>
                <a:schemeClr val="dk1"/>
              </a:buClr>
              <a:buSzPts val="1600"/>
              <a:buFont typeface="Arial Black"/>
              <a:buAutoNum type="arabicPeriod" startAt="4"/>
            </a:pPr>
            <a:r>
              <a:rPr lang="en-US" sz="1600" dirty="0">
                <a:solidFill>
                  <a:schemeClr val="dk1"/>
                </a:solidFill>
                <a:latin typeface="Arial"/>
                <a:ea typeface="Arial"/>
                <a:cs typeface="Arial"/>
                <a:sym typeface="Arial"/>
              </a:rPr>
              <a:t>Borderline personality disorder</a:t>
            </a:r>
            <a:endParaRPr dirty="0"/>
          </a:p>
          <a:p>
            <a:pPr marL="0" marR="0" lvl="0" indent="0" algn="l" rtl="0">
              <a:spcBef>
                <a:spcPts val="700"/>
              </a:spcBef>
              <a:spcAft>
                <a:spcPts val="0"/>
              </a:spcAft>
              <a:buNone/>
            </a:pPr>
            <a:r>
              <a:rPr lang="en-US" sz="1600" b="1" u="sng" dirty="0">
                <a:solidFill>
                  <a:srgbClr val="6CB255"/>
                </a:solidFill>
                <a:latin typeface="Arial"/>
                <a:ea typeface="Arial"/>
                <a:cs typeface="Arial"/>
                <a:sym typeface="Arial"/>
              </a:rPr>
              <a:t>Cluster C</a:t>
            </a:r>
            <a:endParaRPr dirty="0"/>
          </a:p>
          <a:p>
            <a:pPr marL="342900" marR="0" lvl="0" indent="-342900" algn="l" rtl="0">
              <a:spcBef>
                <a:spcPts val="700"/>
              </a:spcBef>
              <a:spcAft>
                <a:spcPts val="0"/>
              </a:spcAft>
              <a:buClr>
                <a:schemeClr val="dk1"/>
              </a:buClr>
              <a:buSzPts val="1600"/>
              <a:buFont typeface="Arial Black"/>
              <a:buAutoNum type="arabicPeriod" startAt="8"/>
            </a:pPr>
            <a:r>
              <a:rPr lang="en-US" sz="1600" dirty="0">
                <a:solidFill>
                  <a:schemeClr val="dk1"/>
                </a:solidFill>
                <a:latin typeface="Arial"/>
                <a:ea typeface="Arial"/>
                <a:cs typeface="Arial"/>
                <a:sym typeface="Arial"/>
              </a:rPr>
              <a:t>Avoidant personality disorder</a:t>
            </a:r>
            <a:endParaRPr dirty="0"/>
          </a:p>
          <a:p>
            <a:pPr marL="342900" marR="0" lvl="0" indent="-342900" algn="l" rtl="0">
              <a:spcBef>
                <a:spcPts val="700"/>
              </a:spcBef>
              <a:spcAft>
                <a:spcPts val="0"/>
              </a:spcAft>
              <a:buClr>
                <a:schemeClr val="dk1"/>
              </a:buClr>
              <a:buSzPts val="1600"/>
              <a:buFont typeface="Arial Black"/>
              <a:buAutoNum type="arabicPeriod" startAt="8"/>
            </a:pPr>
            <a:r>
              <a:rPr lang="en-US" sz="1600" dirty="0">
                <a:solidFill>
                  <a:schemeClr val="dk1"/>
                </a:solidFill>
                <a:latin typeface="Arial"/>
                <a:ea typeface="Arial"/>
                <a:cs typeface="Arial"/>
                <a:sym typeface="Arial"/>
              </a:rPr>
              <a:t>Dependent personality disorder</a:t>
            </a:r>
            <a:endParaRPr dirty="0"/>
          </a:p>
          <a:p>
            <a:pPr marL="342900" marR="0" lvl="0" indent="-342900" algn="l" rtl="0">
              <a:spcBef>
                <a:spcPts val="700"/>
              </a:spcBef>
              <a:spcAft>
                <a:spcPts val="0"/>
              </a:spcAft>
              <a:buClr>
                <a:schemeClr val="dk1"/>
              </a:buClr>
              <a:buSzPts val="1600"/>
              <a:buFont typeface="Arial Black"/>
              <a:buAutoNum type="arabicPeriod" startAt="8"/>
            </a:pPr>
            <a:r>
              <a:rPr lang="en-US" sz="1600" dirty="0">
                <a:solidFill>
                  <a:schemeClr val="dk1"/>
                </a:solidFill>
                <a:latin typeface="Arial"/>
                <a:ea typeface="Arial"/>
                <a:cs typeface="Arial"/>
                <a:sym typeface="Arial"/>
              </a:rPr>
              <a:t>Obsessive-compulsive personality disorder</a:t>
            </a:r>
            <a:endParaRPr sz="1600" dirty="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456"/>
        <p:cNvGrpSpPr/>
        <p:nvPr/>
      </p:nvGrpSpPr>
      <p:grpSpPr>
        <a:xfrm>
          <a:off x="0" y="0"/>
          <a:ext cx="0" cy="0"/>
          <a:chOff x="0" y="0"/>
          <a:chExt cx="0" cy="0"/>
        </a:xfrm>
      </p:grpSpPr>
      <p:sp>
        <p:nvSpPr>
          <p:cNvPr id="457" name="Google Shape;457;p6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BORDERLINE PERSONALITY DISORDER</a:t>
            </a:r>
            <a:endParaRPr/>
          </a:p>
        </p:txBody>
      </p:sp>
      <p:sp>
        <p:nvSpPr>
          <p:cNvPr id="458" name="Google Shape;458;p61"/>
          <p:cNvSpPr txBox="1">
            <a:spLocks noGrp="1"/>
          </p:cNvSpPr>
          <p:nvPr>
            <p:ph type="body" idx="1"/>
          </p:nvPr>
        </p:nvSpPr>
        <p:spPr>
          <a:xfrm>
            <a:off x="457199" y="1150374"/>
            <a:ext cx="8367221" cy="545690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Characterized by instability in interpersonal relationships, self-image, and mood, as well as marked impulsivity.</a:t>
            </a:r>
            <a:endParaRPr/>
          </a:p>
          <a:p>
            <a:pPr marL="0" lvl="0" indent="0" algn="l" rtl="0">
              <a:spcBef>
                <a:spcPts val="700"/>
              </a:spcBef>
              <a:spcAft>
                <a:spcPts val="0"/>
              </a:spcAft>
              <a:buSzPts val="1600"/>
              <a:buNone/>
            </a:pPr>
            <a:r>
              <a:rPr lang="en-US" sz="1600" b="1" u="sng">
                <a:solidFill>
                  <a:srgbClr val="6CB255"/>
                </a:solidFill>
              </a:rPr>
              <a:t>Symptoms</a:t>
            </a:r>
            <a:endParaRPr/>
          </a:p>
          <a:p>
            <a:pPr marL="285750" lvl="0" indent="-285750" algn="l" rtl="0">
              <a:spcBef>
                <a:spcPts val="700"/>
              </a:spcBef>
              <a:spcAft>
                <a:spcPts val="0"/>
              </a:spcAft>
              <a:buSzPts val="1600"/>
              <a:buFont typeface="Arial"/>
              <a:buChar char="•"/>
            </a:pPr>
            <a:r>
              <a:rPr lang="en-US" sz="1600"/>
              <a:t>Cannot tolerate the thought of being alone – will make frantic efforts to avoid abandonment or separation.</a:t>
            </a:r>
            <a:endParaRPr/>
          </a:p>
          <a:p>
            <a:pPr marL="285750" lvl="0" indent="-285750" algn="l" rtl="0">
              <a:spcBef>
                <a:spcPts val="700"/>
              </a:spcBef>
              <a:spcAft>
                <a:spcPts val="0"/>
              </a:spcAft>
              <a:buSzPts val="1600"/>
              <a:buFont typeface="Arial"/>
              <a:buChar char="•"/>
            </a:pPr>
            <a:r>
              <a:rPr lang="en-US" sz="1600"/>
              <a:t>Relationships are intense and unstable.</a:t>
            </a:r>
            <a:endParaRPr/>
          </a:p>
          <a:p>
            <a:pPr marL="285750" lvl="0" indent="-285750" algn="l" rtl="0">
              <a:spcBef>
                <a:spcPts val="700"/>
              </a:spcBef>
              <a:spcAft>
                <a:spcPts val="0"/>
              </a:spcAft>
              <a:buSzPts val="1600"/>
              <a:buFont typeface="Arial"/>
              <a:buChar char="•"/>
            </a:pPr>
            <a:r>
              <a:rPr lang="en-US" sz="1600"/>
              <a:t>Unstable view of self – might suddenly display a shift in personal attitudes, interests, career plans, and choice of friends.</a:t>
            </a:r>
            <a:endParaRPr/>
          </a:p>
          <a:p>
            <a:pPr marL="285750" lvl="0" indent="-285750" algn="l" rtl="0">
              <a:spcBef>
                <a:spcPts val="700"/>
              </a:spcBef>
              <a:spcAft>
                <a:spcPts val="0"/>
              </a:spcAft>
              <a:buSzPts val="1600"/>
              <a:buFont typeface="Arial"/>
              <a:buChar char="•"/>
            </a:pPr>
            <a:r>
              <a:rPr lang="en-US" sz="1600"/>
              <a:t>May be highly impulsive and may engage in reckless and self-destructive behaviors.</a:t>
            </a:r>
            <a:endParaRPr/>
          </a:p>
          <a:p>
            <a:pPr marL="285750" lvl="0" indent="-285750" algn="l" rtl="0">
              <a:spcBef>
                <a:spcPts val="700"/>
              </a:spcBef>
              <a:spcAft>
                <a:spcPts val="0"/>
              </a:spcAft>
              <a:buSzPts val="1600"/>
              <a:buFont typeface="Arial"/>
              <a:buChar char="•"/>
            </a:pPr>
            <a:r>
              <a:rPr lang="en-US" sz="1600"/>
              <a:t>May sometimes show intense and inappropriate anger.</a:t>
            </a:r>
            <a:endParaRPr/>
          </a:p>
          <a:p>
            <a:pPr marL="285750" lvl="0" indent="-285750" algn="l" rtl="0">
              <a:spcBef>
                <a:spcPts val="700"/>
              </a:spcBef>
              <a:spcAft>
                <a:spcPts val="0"/>
              </a:spcAft>
              <a:buSzPts val="1600"/>
              <a:buFont typeface="Arial"/>
              <a:buChar char="•"/>
            </a:pPr>
            <a:r>
              <a:rPr lang="en-US" sz="1600"/>
              <a:t>Can be moody, sarcastic, bitter and verbally abusive.</a:t>
            </a:r>
            <a:endParaRPr/>
          </a:p>
          <a:p>
            <a:pPr marL="0" lvl="0" indent="0" algn="l" rtl="0">
              <a:spcBef>
                <a:spcPts val="700"/>
              </a:spcBef>
              <a:spcAft>
                <a:spcPts val="0"/>
              </a:spcAft>
              <a:buSzPts val="1600"/>
              <a:buNone/>
            </a:pPr>
            <a:r>
              <a:rPr lang="en-US" sz="1600" b="1">
                <a:solidFill>
                  <a:srgbClr val="6CB255"/>
                </a:solidFill>
              </a:rPr>
              <a:t>Prevalence</a:t>
            </a:r>
            <a:r>
              <a:rPr lang="en-US" sz="1600">
                <a:solidFill>
                  <a:srgbClr val="6CB255"/>
                </a:solidFill>
              </a:rPr>
              <a:t> –</a:t>
            </a:r>
            <a:r>
              <a:rPr lang="en-US" sz="1600">
                <a:solidFill>
                  <a:schemeClr val="dk1"/>
                </a:solidFill>
              </a:rPr>
              <a:t> afflicts 1.4% of the U.S. population.</a:t>
            </a:r>
            <a:endParaRPr/>
          </a:p>
          <a:p>
            <a:pPr marL="0" lvl="0" indent="0" algn="l" rtl="0">
              <a:spcBef>
                <a:spcPts val="700"/>
              </a:spcBef>
              <a:spcAft>
                <a:spcPts val="0"/>
              </a:spcAft>
              <a:buSzPts val="1600"/>
              <a:buNone/>
            </a:pPr>
            <a:r>
              <a:rPr lang="en-US" sz="1600" b="1">
                <a:solidFill>
                  <a:srgbClr val="6CB255"/>
                </a:solidFill>
              </a:rPr>
              <a:t>Comorbidity</a:t>
            </a:r>
            <a:r>
              <a:rPr lang="en-US" sz="1600" b="1">
                <a:solidFill>
                  <a:schemeClr val="dk1"/>
                </a:solidFill>
              </a:rPr>
              <a:t> </a:t>
            </a:r>
            <a:r>
              <a:rPr lang="en-US" sz="1600">
                <a:solidFill>
                  <a:schemeClr val="dk1"/>
                </a:solidFill>
              </a:rPr>
              <a:t>– anxiety, mood, and substance use disorders.</a:t>
            </a:r>
            <a:endParaRPr/>
          </a:p>
          <a:p>
            <a:pPr marL="0" lvl="0" indent="0" algn="l" rtl="0">
              <a:spcBef>
                <a:spcPts val="700"/>
              </a:spcBef>
              <a:spcAft>
                <a:spcPts val="0"/>
              </a:spcAft>
              <a:buSzPts val="1600"/>
              <a:buNone/>
            </a:pPr>
            <a:r>
              <a:rPr lang="en-US" sz="1600" b="1" u="sng">
                <a:solidFill>
                  <a:srgbClr val="6CB255"/>
                </a:solidFill>
              </a:rPr>
              <a:t>Causes</a:t>
            </a:r>
            <a:endParaRPr/>
          </a:p>
          <a:p>
            <a:pPr marL="285750" lvl="0" indent="-285750" algn="l" rtl="0">
              <a:spcBef>
                <a:spcPts val="700"/>
              </a:spcBef>
              <a:spcAft>
                <a:spcPts val="0"/>
              </a:spcAft>
              <a:buSzPts val="1600"/>
              <a:buFont typeface="Arial"/>
              <a:buChar char="•"/>
            </a:pPr>
            <a:r>
              <a:rPr lang="en-US" sz="1600">
                <a:solidFill>
                  <a:schemeClr val="dk1"/>
                </a:solidFill>
              </a:rPr>
              <a:t>Core personality traits such as impulsivity and emotional instability show a high degree of heritability.</a:t>
            </a:r>
            <a:endParaRPr/>
          </a:p>
          <a:p>
            <a:pPr marL="285750" lvl="0" indent="-285750" algn="l" rtl="0">
              <a:spcBef>
                <a:spcPts val="700"/>
              </a:spcBef>
              <a:spcAft>
                <a:spcPts val="0"/>
              </a:spcAft>
              <a:buSzPts val="1600"/>
              <a:buFont typeface="Arial"/>
              <a:buChar char="•"/>
            </a:pPr>
            <a:r>
              <a:rPr lang="en-US" sz="1600">
                <a:solidFill>
                  <a:schemeClr val="dk1"/>
                </a:solidFill>
              </a:rPr>
              <a:t>Many individuals report childhood abuse.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463"/>
        <p:cNvGrpSpPr/>
        <p:nvPr/>
      </p:nvGrpSpPr>
      <p:grpSpPr>
        <a:xfrm>
          <a:off x="0" y="0"/>
          <a:ext cx="0" cy="0"/>
          <a:chOff x="0" y="0"/>
          <a:chExt cx="0" cy="0"/>
        </a:xfrm>
      </p:grpSpPr>
      <p:sp>
        <p:nvSpPr>
          <p:cNvPr id="464" name="Google Shape;464;p62"/>
          <p:cNvSpPr txBox="1">
            <a:spLocks noGrp="1"/>
          </p:cNvSpPr>
          <p:nvPr>
            <p:ph type="title"/>
          </p:nvPr>
        </p:nvSpPr>
        <p:spPr>
          <a:xfrm>
            <a:off x="457200" y="241326"/>
            <a:ext cx="8062912" cy="62882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ANTISOCIAL </a:t>
            </a:r>
            <a:r>
              <a:rPr lang="en-US"/>
              <a:t>PERSONALITY DISORDER</a:t>
            </a:r>
            <a:endParaRPr sz="2400">
              <a:solidFill>
                <a:srgbClr val="6CB255"/>
              </a:solidFill>
            </a:endParaRPr>
          </a:p>
        </p:txBody>
      </p:sp>
      <p:pic>
        <p:nvPicPr>
          <p:cNvPr id="465" name="Google Shape;465;p62" descr="A table is titled “risk factors during adolescence that predict later violence.” Risk factors are matched to age groups of “age 10 predictor (elementary school),” “age 14 predictor (middle school),” and “age 16 predictor (high school).” In the “family” category, “parental violence” is marked for age 14, “parent criminality” for ages 14 and 16, “poor family management” for ages 14 and 16, “family conflict” for ages 14 and 16, “parental attitudes favorable to violence” for age 10, and “residential mobility” for age 16. In the “peer” category, “peer delinquency” is marked for ages 10, 14, and 16; “gang membership” is marked for ages 14 and 16. In the “community” category, “economic deprivation” is marked for ages 10 and 16, “community disorganization” is marked for ages 14 and 16, “availability of drugs” is marked for ages 10, 14, and 16, and “neighborhood adults involved in crime” is marked for ages 14 and 16. "/>
          <p:cNvPicPr preferRelativeResize="0">
            <a:picLocks noGrp="1"/>
          </p:cNvPicPr>
          <p:nvPr>
            <p:ph type="pic" idx="2"/>
          </p:nvPr>
        </p:nvPicPr>
        <p:blipFill rotWithShape="1">
          <a:blip r:embed="rId3">
            <a:alphaModFix/>
          </a:blip>
          <a:srcRect l="-1055" r="-1055"/>
          <a:stretch/>
        </p:blipFill>
        <p:spPr>
          <a:xfrm>
            <a:off x="457200" y="1107617"/>
            <a:ext cx="3924491" cy="5332401"/>
          </a:xfrm>
          <a:prstGeom prst="rect">
            <a:avLst/>
          </a:prstGeom>
          <a:noFill/>
          <a:ln>
            <a:noFill/>
          </a:ln>
        </p:spPr>
      </p:pic>
      <p:sp>
        <p:nvSpPr>
          <p:cNvPr id="466" name="Google Shape;466;p62"/>
          <p:cNvSpPr txBox="1">
            <a:spLocks noGrp="1"/>
          </p:cNvSpPr>
          <p:nvPr>
            <p:ph type="body" idx="1"/>
          </p:nvPr>
        </p:nvSpPr>
        <p:spPr>
          <a:xfrm>
            <a:off x="4513005" y="1107617"/>
            <a:ext cx="4454013" cy="55490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solidFill>
                  <a:schemeClr val="dk1"/>
                </a:solidFill>
              </a:rPr>
              <a:t>Characterized by complete lack of regard for other people’s rights or feelings.</a:t>
            </a:r>
            <a:endParaRPr/>
          </a:p>
          <a:p>
            <a:pPr marL="0" lvl="0" indent="0" algn="l" rtl="0">
              <a:spcBef>
                <a:spcPts val="700"/>
              </a:spcBef>
              <a:spcAft>
                <a:spcPts val="0"/>
              </a:spcAft>
              <a:buSzPts val="1600"/>
              <a:buNone/>
            </a:pPr>
            <a:r>
              <a:rPr lang="en-US" sz="1600" b="1" u="sng">
                <a:solidFill>
                  <a:srgbClr val="6CB255"/>
                </a:solidFill>
              </a:rPr>
              <a:t>Symptoms</a:t>
            </a:r>
            <a:endParaRPr/>
          </a:p>
          <a:p>
            <a:pPr marL="285750" lvl="0" indent="-285750" algn="l" rtl="0">
              <a:spcBef>
                <a:spcPts val="700"/>
              </a:spcBef>
              <a:spcAft>
                <a:spcPts val="0"/>
              </a:spcAft>
              <a:buSzPts val="1600"/>
              <a:buFont typeface="Arial"/>
              <a:buChar char="•"/>
            </a:pPr>
            <a:r>
              <a:rPr lang="en-US" sz="1600">
                <a:solidFill>
                  <a:schemeClr val="dk1"/>
                </a:solidFill>
              </a:rPr>
              <a:t>Repeatedly performing illegal acts.</a:t>
            </a:r>
            <a:endParaRPr/>
          </a:p>
          <a:p>
            <a:pPr marL="285750" lvl="0" indent="-285750" algn="l" rtl="0">
              <a:spcBef>
                <a:spcPts val="700"/>
              </a:spcBef>
              <a:spcAft>
                <a:spcPts val="0"/>
              </a:spcAft>
              <a:buSzPts val="1600"/>
              <a:buFont typeface="Arial"/>
              <a:buChar char="•"/>
            </a:pPr>
            <a:r>
              <a:rPr lang="en-US" sz="1600">
                <a:solidFill>
                  <a:schemeClr val="dk1"/>
                </a:solidFill>
              </a:rPr>
              <a:t>Lying to or conning others.</a:t>
            </a:r>
            <a:endParaRPr/>
          </a:p>
          <a:p>
            <a:pPr marL="285750" lvl="0" indent="-285750" algn="l" rtl="0">
              <a:spcBef>
                <a:spcPts val="700"/>
              </a:spcBef>
              <a:spcAft>
                <a:spcPts val="0"/>
              </a:spcAft>
              <a:buSzPts val="1600"/>
              <a:buFont typeface="Arial"/>
              <a:buChar char="•"/>
            </a:pPr>
            <a:r>
              <a:rPr lang="en-US" sz="1600">
                <a:solidFill>
                  <a:schemeClr val="dk1"/>
                </a:solidFill>
              </a:rPr>
              <a:t>Impulsivity and recklessness.</a:t>
            </a:r>
            <a:endParaRPr/>
          </a:p>
          <a:p>
            <a:pPr marL="285750" lvl="0" indent="-285750" algn="l" rtl="0">
              <a:spcBef>
                <a:spcPts val="700"/>
              </a:spcBef>
              <a:spcAft>
                <a:spcPts val="0"/>
              </a:spcAft>
              <a:buSzPts val="1600"/>
              <a:buFont typeface="Arial"/>
              <a:buChar char="•"/>
            </a:pPr>
            <a:r>
              <a:rPr lang="en-US" sz="1600">
                <a:solidFill>
                  <a:schemeClr val="dk1"/>
                </a:solidFill>
              </a:rPr>
              <a:t>Irritability and aggressiveness.</a:t>
            </a:r>
            <a:endParaRPr/>
          </a:p>
          <a:p>
            <a:pPr marL="285750" lvl="0" indent="-285750" algn="l" rtl="0">
              <a:spcBef>
                <a:spcPts val="700"/>
              </a:spcBef>
              <a:spcAft>
                <a:spcPts val="0"/>
              </a:spcAft>
              <a:buSzPts val="1600"/>
              <a:buFont typeface="Arial"/>
              <a:buChar char="•"/>
            </a:pPr>
            <a:r>
              <a:rPr lang="en-US" sz="1600">
                <a:solidFill>
                  <a:schemeClr val="dk1"/>
                </a:solidFill>
              </a:rPr>
              <a:t>Failure to act in responsible ways.</a:t>
            </a:r>
            <a:endParaRPr/>
          </a:p>
          <a:p>
            <a:pPr marL="285750" lvl="0" indent="-285750" algn="l" rtl="0">
              <a:spcBef>
                <a:spcPts val="700"/>
              </a:spcBef>
              <a:spcAft>
                <a:spcPts val="0"/>
              </a:spcAft>
              <a:buSzPts val="1600"/>
              <a:buFont typeface="Arial"/>
              <a:buChar char="•"/>
            </a:pPr>
            <a:r>
              <a:rPr lang="en-US" sz="1600">
                <a:solidFill>
                  <a:schemeClr val="dk1"/>
                </a:solidFill>
              </a:rPr>
              <a:t>Lack of remorse.</a:t>
            </a:r>
            <a:endParaRPr/>
          </a:p>
          <a:p>
            <a:pPr marL="285750" lvl="0" indent="-285750" algn="l" rtl="0">
              <a:spcBef>
                <a:spcPts val="700"/>
              </a:spcBef>
              <a:spcAft>
                <a:spcPts val="0"/>
              </a:spcAft>
              <a:buSzPts val="1600"/>
              <a:buFont typeface="Arial"/>
              <a:buChar char="•"/>
            </a:pPr>
            <a:r>
              <a:rPr lang="en-US" sz="1600">
                <a:solidFill>
                  <a:schemeClr val="dk1"/>
                </a:solidFill>
              </a:rPr>
              <a:t>Overinflated sense of self.</a:t>
            </a:r>
            <a:endParaRPr/>
          </a:p>
          <a:p>
            <a:pPr marL="285750" lvl="0" indent="-285750" algn="l" rtl="0">
              <a:spcBef>
                <a:spcPts val="700"/>
              </a:spcBef>
              <a:spcAft>
                <a:spcPts val="0"/>
              </a:spcAft>
              <a:buSzPts val="1600"/>
              <a:buFont typeface="Arial"/>
              <a:buChar char="•"/>
            </a:pPr>
            <a:r>
              <a:rPr lang="en-US" sz="1600">
                <a:solidFill>
                  <a:schemeClr val="dk1"/>
                </a:solidFill>
              </a:rPr>
              <a:t>Superficial charm.</a:t>
            </a:r>
            <a:endParaRPr/>
          </a:p>
          <a:p>
            <a:pPr marL="285750" lvl="0" indent="-285750" algn="l" rtl="0">
              <a:spcBef>
                <a:spcPts val="700"/>
              </a:spcBef>
              <a:spcAft>
                <a:spcPts val="0"/>
              </a:spcAft>
              <a:buSzPts val="1600"/>
              <a:buFont typeface="Arial"/>
              <a:buChar char="•"/>
            </a:pPr>
            <a:r>
              <a:rPr lang="en-US" sz="1600">
                <a:solidFill>
                  <a:schemeClr val="dk1"/>
                </a:solidFill>
              </a:rPr>
              <a:t>Lack ability to empathize.</a:t>
            </a:r>
            <a:endParaRPr/>
          </a:p>
          <a:p>
            <a:pPr marL="0" lvl="0" indent="0" algn="l" rtl="0">
              <a:spcBef>
                <a:spcPts val="700"/>
              </a:spcBef>
              <a:spcAft>
                <a:spcPts val="0"/>
              </a:spcAft>
              <a:buSzPts val="1600"/>
              <a:buNone/>
            </a:pPr>
            <a:r>
              <a:rPr lang="en-US" sz="1600">
                <a:solidFill>
                  <a:schemeClr val="dk1"/>
                </a:solidFill>
              </a:rPr>
              <a:t>Diagnosis requires individual to be at least 18 years old.</a:t>
            </a:r>
            <a:endParaRPr/>
          </a:p>
          <a:p>
            <a:pPr marL="0" lvl="0" indent="0" algn="l" rtl="0">
              <a:spcBef>
                <a:spcPts val="700"/>
              </a:spcBef>
              <a:spcAft>
                <a:spcPts val="0"/>
              </a:spcAft>
              <a:buSzPts val="1600"/>
              <a:buNone/>
            </a:pPr>
            <a:r>
              <a:rPr lang="en-US" sz="1600" b="1" u="sng">
                <a:solidFill>
                  <a:srgbClr val="6CB255"/>
                </a:solidFill>
              </a:rPr>
              <a:t>Prevalence</a:t>
            </a:r>
            <a:endParaRPr/>
          </a:p>
          <a:p>
            <a:pPr marL="285750" lvl="0" indent="-285750" algn="l" rtl="0">
              <a:spcBef>
                <a:spcPts val="700"/>
              </a:spcBef>
              <a:spcAft>
                <a:spcPts val="0"/>
              </a:spcAft>
              <a:buSzPts val="1600"/>
              <a:buFont typeface="Arial"/>
              <a:buChar char="•"/>
            </a:pPr>
            <a:r>
              <a:rPr lang="en-US" sz="1600">
                <a:solidFill>
                  <a:schemeClr val="dk1"/>
                </a:solidFill>
              </a:rPr>
              <a:t>Observed in 3.6% of the population.</a:t>
            </a:r>
            <a:endParaRPr/>
          </a:p>
          <a:p>
            <a:pPr marL="285750" lvl="0" indent="-285750" algn="l" rtl="0">
              <a:spcBef>
                <a:spcPts val="700"/>
              </a:spcBef>
              <a:spcAft>
                <a:spcPts val="0"/>
              </a:spcAft>
              <a:buSzPts val="1600"/>
              <a:buFont typeface="Arial"/>
              <a:buChar char="•"/>
            </a:pPr>
            <a:r>
              <a:rPr lang="en-US" sz="1600">
                <a:solidFill>
                  <a:schemeClr val="dk1"/>
                </a:solidFill>
              </a:rPr>
              <a:t>More common in males.</a:t>
            </a:r>
            <a:endParaRPr sz="160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472"/>
        <p:cNvGrpSpPr/>
        <p:nvPr/>
      </p:nvGrpSpPr>
      <p:grpSpPr>
        <a:xfrm>
          <a:off x="0" y="0"/>
          <a:ext cx="0" cy="0"/>
          <a:chOff x="0" y="0"/>
          <a:chExt cx="0" cy="0"/>
        </a:xfrm>
      </p:grpSpPr>
      <p:sp>
        <p:nvSpPr>
          <p:cNvPr id="473" name="Google Shape;473;p63"/>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ANTISOCIAL PERSONALITY DISORDER</a:t>
            </a:r>
            <a:br>
              <a:rPr lang="en-US" sz="2160"/>
            </a:br>
            <a:r>
              <a:rPr lang="en-US" sz="2160">
                <a:latin typeface="Arial"/>
                <a:ea typeface="Arial"/>
                <a:cs typeface="Arial"/>
                <a:sym typeface="Arial"/>
              </a:rPr>
              <a:t>CAUSES</a:t>
            </a:r>
            <a:endParaRPr sz="2160">
              <a:latin typeface="Arial"/>
              <a:ea typeface="Arial"/>
              <a:cs typeface="Arial"/>
              <a:sym typeface="Arial"/>
            </a:endParaRPr>
          </a:p>
        </p:txBody>
      </p:sp>
      <p:sp>
        <p:nvSpPr>
          <p:cNvPr id="474" name="Google Shape;474;p63"/>
          <p:cNvSpPr txBox="1">
            <a:spLocks noGrp="1"/>
          </p:cNvSpPr>
          <p:nvPr>
            <p:ph type="body" idx="1"/>
          </p:nvPr>
        </p:nvSpPr>
        <p:spPr>
          <a:xfrm>
            <a:off x="457199" y="1260124"/>
            <a:ext cx="8367221" cy="5391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Genetics</a:t>
            </a:r>
            <a:endParaRPr/>
          </a:p>
          <a:p>
            <a:pPr marL="0" lvl="0" indent="0" algn="l" rtl="0">
              <a:spcBef>
                <a:spcPts val="920"/>
              </a:spcBef>
              <a:spcAft>
                <a:spcPts val="0"/>
              </a:spcAft>
              <a:buClr>
                <a:srgbClr val="6CB255"/>
              </a:buClr>
              <a:buSzPts val="1600"/>
              <a:buNone/>
            </a:pPr>
            <a:r>
              <a:rPr lang="en-US" sz="1600"/>
              <a:t>Personality and temperament dimensions related to this disorder (fearlessness, impulsive antisociality, and callousness) have a genetic influence.</a:t>
            </a:r>
            <a:endParaRPr/>
          </a:p>
          <a:p>
            <a:pPr marL="0" lvl="0" indent="0" algn="l" rtl="0">
              <a:spcBef>
                <a:spcPts val="920"/>
              </a:spcBef>
              <a:spcAft>
                <a:spcPts val="0"/>
              </a:spcAft>
              <a:buClr>
                <a:srgbClr val="6CB255"/>
              </a:buClr>
              <a:buSzPts val="1600"/>
              <a:buNone/>
            </a:pPr>
            <a:r>
              <a:rPr lang="en-US" sz="1600"/>
              <a:t>Adoption studies suggest antisocial behavior is determined by the interaction of genetic factors and adverse environmental circumstances.</a:t>
            </a:r>
            <a:endParaRPr/>
          </a:p>
          <a:p>
            <a:pPr marL="0" lvl="0" indent="0" algn="l" rtl="0">
              <a:spcBef>
                <a:spcPts val="920"/>
              </a:spcBef>
              <a:spcAft>
                <a:spcPts val="0"/>
              </a:spcAft>
              <a:buClr>
                <a:srgbClr val="6CB255"/>
              </a:buClr>
              <a:buSzPts val="1600"/>
              <a:buNone/>
            </a:pPr>
            <a:r>
              <a:rPr lang="en-US" sz="1600" b="1" u="sng">
                <a:solidFill>
                  <a:srgbClr val="6CB255"/>
                </a:solidFill>
              </a:rPr>
              <a:t>Emotional Deficits</a:t>
            </a:r>
            <a:endParaRPr/>
          </a:p>
          <a:p>
            <a:pPr marL="0" lvl="0" indent="0" algn="l" rtl="0">
              <a:spcBef>
                <a:spcPts val="920"/>
              </a:spcBef>
              <a:spcAft>
                <a:spcPts val="0"/>
              </a:spcAft>
              <a:buClr>
                <a:srgbClr val="6CB255"/>
              </a:buClr>
              <a:buSzPts val="1600"/>
              <a:buNone/>
            </a:pPr>
            <a:r>
              <a:rPr lang="en-US" sz="1600"/>
              <a:t>Individuals with antisocial personality disorder fail to show fear in response to environment cues that signal punishment, pain, or noxious stimulation.</a:t>
            </a:r>
            <a:endParaRPr/>
          </a:p>
          <a:p>
            <a:pPr marL="285750" lvl="0" indent="-285750" algn="l" rtl="0">
              <a:spcBef>
                <a:spcPts val="920"/>
              </a:spcBef>
              <a:spcAft>
                <a:spcPts val="0"/>
              </a:spcAft>
              <a:buSzPts val="1600"/>
              <a:buFont typeface="Arial"/>
              <a:buChar char="•"/>
            </a:pPr>
            <a:r>
              <a:rPr lang="en-US" sz="1600"/>
              <a:t>Show less skin conductance which may indicate emotional deficits.</a:t>
            </a:r>
            <a:endParaRPr/>
          </a:p>
          <a:p>
            <a:pPr marL="0" lvl="0" indent="0" algn="l" rtl="0">
              <a:spcBef>
                <a:spcPts val="920"/>
              </a:spcBef>
              <a:spcAft>
                <a:spcPts val="0"/>
              </a:spcAft>
              <a:buClr>
                <a:srgbClr val="6CB255"/>
              </a:buClr>
              <a:buSzPts val="1600"/>
              <a:buNone/>
            </a:pPr>
            <a:r>
              <a:rPr lang="en-US" sz="1600" b="1" u="sng">
                <a:solidFill>
                  <a:srgbClr val="6CB255"/>
                </a:solidFill>
              </a:rPr>
              <a:t>Brain Anatomy</a:t>
            </a:r>
            <a:endParaRPr/>
          </a:p>
          <a:p>
            <a:pPr marL="0" lvl="0" indent="0" algn="l" rtl="0">
              <a:spcBef>
                <a:spcPts val="920"/>
              </a:spcBef>
              <a:spcAft>
                <a:spcPts val="0"/>
              </a:spcAft>
              <a:buClr>
                <a:srgbClr val="6CB255"/>
              </a:buClr>
              <a:buSzPts val="1600"/>
              <a:buNone/>
            </a:pPr>
            <a:r>
              <a:rPr lang="en-US" sz="1600"/>
              <a:t>Research has revealed:</a:t>
            </a:r>
            <a:endParaRPr/>
          </a:p>
          <a:p>
            <a:pPr marL="285750" lvl="0" indent="-285750" algn="l" rtl="0">
              <a:spcBef>
                <a:spcPts val="920"/>
              </a:spcBef>
              <a:spcAft>
                <a:spcPts val="0"/>
              </a:spcAft>
              <a:buSzPts val="1600"/>
              <a:buFont typeface="Arial"/>
              <a:buChar char="•"/>
            </a:pPr>
            <a:r>
              <a:rPr lang="en-US" sz="1600"/>
              <a:t>Less activation in brain regions involved in the experience of empathy and feeling concerned for others.</a:t>
            </a:r>
            <a:endParaRPr/>
          </a:p>
          <a:p>
            <a:pPr marL="285750" lvl="0" indent="-285750" algn="l" rtl="0">
              <a:spcBef>
                <a:spcPts val="920"/>
              </a:spcBef>
              <a:spcAft>
                <a:spcPts val="0"/>
              </a:spcAft>
              <a:buSzPts val="1600"/>
              <a:buFont typeface="Arial"/>
              <a:buChar char="•"/>
            </a:pPr>
            <a:r>
              <a:rPr lang="en-US" sz="1600"/>
              <a:t>Greater activation in a brain area involved in self-awareness, cognitive function and interpersonal experience.</a:t>
            </a:r>
            <a:endParaRPr sz="16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485"/>
        <p:cNvGrpSpPr/>
        <p:nvPr/>
      </p:nvGrpSpPr>
      <p:grpSpPr>
        <a:xfrm>
          <a:off x="0" y="0"/>
          <a:ext cx="0" cy="0"/>
          <a:chOff x="0" y="0"/>
          <a:chExt cx="0" cy="0"/>
        </a:xfrm>
      </p:grpSpPr>
      <p:sp>
        <p:nvSpPr>
          <p:cNvPr id="486" name="Google Shape;486;p65"/>
          <p:cNvSpPr txBox="1">
            <a:spLocks noGrp="1"/>
          </p:cNvSpPr>
          <p:nvPr>
            <p:ph type="title"/>
          </p:nvPr>
        </p:nvSpPr>
        <p:spPr>
          <a:xfrm>
            <a:off x="457198" y="0"/>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ADHD</a:t>
            </a:r>
            <a:endParaRPr/>
          </a:p>
        </p:txBody>
      </p:sp>
      <p:sp>
        <p:nvSpPr>
          <p:cNvPr id="487" name="Google Shape;487;p65"/>
          <p:cNvSpPr txBox="1">
            <a:spLocks noGrp="1"/>
          </p:cNvSpPr>
          <p:nvPr>
            <p:ph type="body" idx="1"/>
          </p:nvPr>
        </p:nvSpPr>
        <p:spPr>
          <a:xfrm>
            <a:off x="305044" y="818054"/>
            <a:ext cx="8367220" cy="2535535"/>
          </a:xfrm>
          <a:prstGeom prst="rect">
            <a:avLst/>
          </a:prstGeom>
          <a:noFill/>
          <a:ln>
            <a:noFill/>
          </a:ln>
        </p:spPr>
        <p:txBody>
          <a:bodyPr spcFirstLastPara="1" wrap="square" lIns="91425" tIns="45700" rIns="91425" bIns="45700" anchor="t" anchorCtr="0">
            <a:noAutofit/>
          </a:bodyPr>
          <a:lstStyle/>
          <a:p>
            <a:pPr marL="0" lvl="0" indent="0" algn="l" rtl="0">
              <a:spcBef>
                <a:spcPts val="700"/>
              </a:spcBef>
              <a:spcAft>
                <a:spcPts val="0"/>
              </a:spcAft>
              <a:buSzPts val="1600"/>
              <a:buNone/>
            </a:pPr>
            <a:r>
              <a:rPr lang="en-US" sz="1600" b="1" dirty="0"/>
              <a:t>Neurodevelopmental disorders </a:t>
            </a:r>
            <a:r>
              <a:rPr lang="en-US" sz="1600" dirty="0"/>
              <a:t>– involve developmental problems in personal, social, academic, and intellectual functioning.</a:t>
            </a:r>
            <a:endParaRPr sz="1600" dirty="0">
              <a:solidFill>
                <a:schemeClr val="dk1"/>
              </a:solidFill>
            </a:endParaRPr>
          </a:p>
          <a:p>
            <a:pPr marL="0" lvl="0" indent="0" algn="l" rtl="0">
              <a:spcBef>
                <a:spcPts val="700"/>
              </a:spcBef>
              <a:spcAft>
                <a:spcPts val="0"/>
              </a:spcAft>
              <a:buSzPts val="1600"/>
              <a:buNone/>
            </a:pPr>
            <a:r>
              <a:rPr lang="en-US" sz="1600" b="1" dirty="0">
                <a:solidFill>
                  <a:schemeClr val="dk1"/>
                </a:solidFill>
              </a:rPr>
              <a:t>ADHD </a:t>
            </a:r>
            <a:r>
              <a:rPr lang="en-US" sz="1600" dirty="0">
                <a:solidFill>
                  <a:schemeClr val="dk1"/>
                </a:solidFill>
              </a:rPr>
              <a:t>- constant pattern of inattention and/or hyperactive and impulsive behavior that interferes with normal functioning.</a:t>
            </a:r>
            <a:endParaRPr sz="1600" dirty="0">
              <a:solidFill>
                <a:schemeClr val="dk1"/>
              </a:solidFill>
            </a:endParaRPr>
          </a:p>
          <a:p>
            <a:pPr marL="0" lvl="0" indent="0" algn="l" rtl="0">
              <a:spcBef>
                <a:spcPts val="700"/>
              </a:spcBef>
              <a:spcAft>
                <a:spcPts val="0"/>
              </a:spcAft>
              <a:buSzPts val="1600"/>
              <a:buNone/>
            </a:pPr>
            <a:r>
              <a:rPr lang="en-US" sz="1600" b="1" u="sng" dirty="0">
                <a:solidFill>
                  <a:srgbClr val="6CB255"/>
                </a:solidFill>
              </a:rPr>
              <a:t>Symptoms</a:t>
            </a:r>
            <a:endParaRPr sz="1600" dirty="0"/>
          </a:p>
          <a:p>
            <a:pPr marL="0" lvl="0" indent="0" algn="l" rtl="0">
              <a:spcBef>
                <a:spcPts val="700"/>
              </a:spcBef>
              <a:spcAft>
                <a:spcPts val="0"/>
              </a:spcAft>
              <a:buSzPts val="1600"/>
              <a:buNone/>
            </a:pPr>
            <a:endParaRPr sz="1600" dirty="0"/>
          </a:p>
          <a:p>
            <a:pPr marL="0" lvl="0" indent="0" algn="l" rtl="0">
              <a:spcBef>
                <a:spcPts val="700"/>
              </a:spcBef>
              <a:spcAft>
                <a:spcPts val="0"/>
              </a:spcAft>
              <a:buSzPts val="1600"/>
              <a:buNone/>
            </a:pPr>
            <a:endParaRPr sz="1600" dirty="0"/>
          </a:p>
        </p:txBody>
      </p:sp>
      <p:sp>
        <p:nvSpPr>
          <p:cNvPr id="489" name="Google Shape;489;p65"/>
          <p:cNvSpPr txBox="1"/>
          <p:nvPr/>
        </p:nvSpPr>
        <p:spPr>
          <a:xfrm>
            <a:off x="305044" y="4595491"/>
            <a:ext cx="8495071" cy="18261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dirty="0">
                <a:solidFill>
                  <a:srgbClr val="6CB255"/>
                </a:solidFill>
                <a:latin typeface="Arial"/>
                <a:ea typeface="Arial"/>
                <a:cs typeface="Arial"/>
                <a:sym typeface="Arial"/>
              </a:rPr>
              <a:t>Prevalence</a:t>
            </a:r>
            <a:endParaRPr dirty="0"/>
          </a:p>
          <a:p>
            <a:pPr marL="285750" marR="0" lvl="0" indent="-285750" algn="l" rtl="0">
              <a:spcBef>
                <a:spcPts val="5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Occurs in about 5% of children.</a:t>
            </a:r>
            <a:endParaRPr dirty="0"/>
          </a:p>
          <a:p>
            <a:pPr marL="285750" marR="0" lvl="0" indent="-285750" algn="l" rtl="0">
              <a:spcBef>
                <a:spcPts val="5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Boys are 3 times more likely to have ADHD than girls.</a:t>
            </a:r>
            <a:endParaRPr dirty="0"/>
          </a:p>
          <a:p>
            <a:pPr marL="0" marR="0" lvl="0" indent="0" algn="l" rtl="0">
              <a:spcBef>
                <a:spcPts val="500"/>
              </a:spcBef>
              <a:spcAft>
                <a:spcPts val="0"/>
              </a:spcAft>
              <a:buNone/>
            </a:pPr>
            <a:r>
              <a:rPr lang="en-US" sz="1600" b="1" u="sng" dirty="0">
                <a:solidFill>
                  <a:srgbClr val="6CB255"/>
                </a:solidFill>
                <a:latin typeface="Arial"/>
                <a:ea typeface="Arial"/>
                <a:cs typeface="Arial"/>
                <a:sym typeface="Arial"/>
              </a:rPr>
              <a:t>Life Problems</a:t>
            </a:r>
            <a:endParaRPr dirty="0"/>
          </a:p>
          <a:p>
            <a:pPr marL="285750" marR="0" lvl="0" indent="-285750" algn="l" rtl="0">
              <a:spcBef>
                <a:spcPts val="5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Low educational attainment, low socioeconomic status, unemployment, low wages, substance abuse problems, and relationship problems. </a:t>
            </a:r>
            <a:endParaRPr dirty="0"/>
          </a:p>
        </p:txBody>
      </p:sp>
      <p:sp>
        <p:nvSpPr>
          <p:cNvPr id="490" name="Google Shape;490;p65"/>
          <p:cNvSpPr txBox="1"/>
          <p:nvPr/>
        </p:nvSpPr>
        <p:spPr>
          <a:xfrm>
            <a:off x="305044" y="2399281"/>
            <a:ext cx="8495071" cy="2768578"/>
          </a:xfrm>
          <a:prstGeom prst="rect">
            <a:avLst/>
          </a:prstGeom>
          <a:noFill/>
          <a:ln>
            <a:noFill/>
          </a:ln>
        </p:spPr>
        <p:txBody>
          <a:bodyPr spcFirstLastPara="1" wrap="square" lIns="91425" tIns="45700" rIns="91425" bIns="45700" numCol="2" anchor="t" anchorCtr="0">
            <a:no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Inattention:</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Difficulty sustaining attention.</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Failure to follow instructions.</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Disorganization.</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Lack of attention to detail.</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Easily distracted and forgetful</a:t>
            </a:r>
            <a:endParaRPr sz="1600" dirty="0">
              <a:solidFill>
                <a:schemeClr val="dk1"/>
              </a:solidFill>
              <a:latin typeface="Arial"/>
              <a:ea typeface="Arial"/>
              <a:cs typeface="Arial"/>
              <a:sym typeface="Arial"/>
            </a:endParaRPr>
          </a:p>
          <a:p>
            <a:pPr marL="0" marR="0" lvl="0" indent="0" algn="l" rtl="0">
              <a:spcBef>
                <a:spcPts val="700"/>
              </a:spcBef>
              <a:spcAft>
                <a:spcPts val="0"/>
              </a:spcAft>
              <a:buNone/>
            </a:pPr>
            <a:endParaRPr lang="en-US" sz="1600" b="1" dirty="0">
              <a:solidFill>
                <a:schemeClr val="dk1"/>
              </a:solidFill>
              <a:latin typeface="Arial"/>
              <a:ea typeface="Arial"/>
              <a:cs typeface="Arial"/>
              <a:sym typeface="Arial"/>
            </a:endParaRPr>
          </a:p>
          <a:p>
            <a:pPr marL="0" marR="0" lvl="0" indent="0" algn="l" rtl="0">
              <a:spcBef>
                <a:spcPts val="700"/>
              </a:spcBef>
              <a:spcAft>
                <a:spcPts val="0"/>
              </a:spcAft>
              <a:buNone/>
            </a:pPr>
            <a:endParaRPr lang="en-US" sz="1600" b="1" dirty="0">
              <a:solidFill>
                <a:schemeClr val="dk1"/>
              </a:solidFill>
            </a:endParaRPr>
          </a:p>
          <a:p>
            <a:pPr marL="0" marR="0" lvl="0" indent="0" algn="l" rtl="0">
              <a:spcBef>
                <a:spcPts val="700"/>
              </a:spcBef>
              <a:spcAft>
                <a:spcPts val="0"/>
              </a:spcAft>
              <a:buNone/>
            </a:pPr>
            <a:r>
              <a:rPr lang="en-US" sz="1600" b="1" dirty="0">
                <a:solidFill>
                  <a:schemeClr val="dk1"/>
                </a:solidFill>
                <a:latin typeface="Arial"/>
                <a:ea typeface="Arial"/>
                <a:cs typeface="Arial"/>
                <a:sym typeface="Arial"/>
              </a:rPr>
              <a:t>Hyperactivity:</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Excessive movement.</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Interrupting and intruding on others.</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Blurting out responses before questions have been completed.</a:t>
            </a:r>
            <a:endParaRPr dirty="0"/>
          </a:p>
          <a:p>
            <a:pPr marL="285750" marR="0" lvl="0" indent="-285750" algn="l" rtl="0">
              <a:spcBef>
                <a:spcPts val="7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Difficulty waiting ones turn.</a:t>
            </a:r>
            <a:endParaRPr dirty="0"/>
          </a:p>
          <a:p>
            <a:pPr marL="285750" marR="0" lvl="0" indent="-184150" algn="l" rtl="0">
              <a:spcBef>
                <a:spcPts val="700"/>
              </a:spcBef>
              <a:spcAft>
                <a:spcPts val="0"/>
              </a:spcAft>
              <a:buClr>
                <a:srgbClr val="6CB255"/>
              </a:buClr>
              <a:buSzPts val="1600"/>
              <a:buFont typeface="Arial"/>
              <a:buNone/>
            </a:pPr>
            <a:endParaRPr sz="1600" dirty="0">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494"/>
        <p:cNvGrpSpPr/>
        <p:nvPr/>
      </p:nvGrpSpPr>
      <p:grpSpPr>
        <a:xfrm>
          <a:off x="0" y="0"/>
          <a:ext cx="0" cy="0"/>
          <a:chOff x="0" y="0"/>
          <a:chExt cx="0" cy="0"/>
        </a:xfrm>
      </p:grpSpPr>
      <p:sp>
        <p:nvSpPr>
          <p:cNvPr id="495" name="Google Shape;495;p66"/>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ADHD</a:t>
            </a:r>
            <a:br>
              <a:rPr lang="en-US" sz="2160"/>
            </a:br>
            <a:r>
              <a:rPr lang="en-US" sz="2160">
                <a:latin typeface="Arial"/>
                <a:ea typeface="Arial"/>
                <a:cs typeface="Arial"/>
                <a:sym typeface="Arial"/>
              </a:rPr>
              <a:t>CAUSES</a:t>
            </a:r>
            <a:endParaRPr sz="2160">
              <a:latin typeface="Arial"/>
              <a:ea typeface="Arial"/>
              <a:cs typeface="Arial"/>
              <a:sym typeface="Arial"/>
            </a:endParaRPr>
          </a:p>
        </p:txBody>
      </p:sp>
      <p:sp>
        <p:nvSpPr>
          <p:cNvPr id="497" name="Google Shape;497;p66"/>
          <p:cNvSpPr txBox="1">
            <a:spLocks noGrp="1"/>
          </p:cNvSpPr>
          <p:nvPr>
            <p:ph type="body" idx="1"/>
          </p:nvPr>
        </p:nvSpPr>
        <p:spPr>
          <a:xfrm>
            <a:off x="457200" y="1120876"/>
            <a:ext cx="8367220" cy="573712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Genetics</a:t>
            </a:r>
            <a:endParaRPr/>
          </a:p>
          <a:p>
            <a:pPr marL="0" lvl="0" indent="0" algn="l" rtl="0">
              <a:spcBef>
                <a:spcPts val="920"/>
              </a:spcBef>
              <a:spcAft>
                <a:spcPts val="0"/>
              </a:spcAft>
              <a:buClr>
                <a:srgbClr val="6CB255"/>
              </a:buClr>
              <a:buSzPts val="1600"/>
              <a:buNone/>
            </a:pPr>
            <a:r>
              <a:rPr lang="en-US" sz="1600">
                <a:solidFill>
                  <a:schemeClr val="dk1"/>
                </a:solidFill>
              </a:rPr>
              <a:t>Inattention – 71% heritable.</a:t>
            </a:r>
            <a:endParaRPr/>
          </a:p>
          <a:p>
            <a:pPr marL="0" lvl="0" indent="0" algn="l" rtl="0">
              <a:spcBef>
                <a:spcPts val="920"/>
              </a:spcBef>
              <a:spcAft>
                <a:spcPts val="0"/>
              </a:spcAft>
              <a:buClr>
                <a:srgbClr val="6CB255"/>
              </a:buClr>
              <a:buSzPts val="1600"/>
              <a:buNone/>
            </a:pPr>
            <a:r>
              <a:rPr lang="en-US" sz="1600">
                <a:solidFill>
                  <a:schemeClr val="dk1"/>
                </a:solidFill>
              </a:rPr>
              <a:t>Hyperactivity – 73% heritable.</a:t>
            </a:r>
            <a:endParaRPr/>
          </a:p>
          <a:p>
            <a:pPr marL="0" lvl="0" indent="0" algn="l" rtl="0">
              <a:spcBef>
                <a:spcPts val="920"/>
              </a:spcBef>
              <a:spcAft>
                <a:spcPts val="0"/>
              </a:spcAft>
              <a:buClr>
                <a:srgbClr val="6CB255"/>
              </a:buClr>
              <a:buSzPts val="1600"/>
              <a:buNone/>
            </a:pPr>
            <a:r>
              <a:rPr lang="en-US" sz="1600" b="1" u="sng">
                <a:solidFill>
                  <a:srgbClr val="6CB255"/>
                </a:solidFill>
              </a:rPr>
              <a:t>Neurotransmitters</a:t>
            </a:r>
            <a:endParaRPr/>
          </a:p>
          <a:p>
            <a:pPr marL="0" lvl="0" indent="0" algn="l" rtl="0">
              <a:spcBef>
                <a:spcPts val="920"/>
              </a:spcBef>
              <a:spcAft>
                <a:spcPts val="0"/>
              </a:spcAft>
              <a:buClr>
                <a:srgbClr val="6CB255"/>
              </a:buClr>
              <a:buSzPts val="1600"/>
              <a:buNone/>
            </a:pPr>
            <a:r>
              <a:rPr lang="en-US" sz="1600" b="1">
                <a:solidFill>
                  <a:schemeClr val="dk1"/>
                </a:solidFill>
              </a:rPr>
              <a:t>Dopamine:</a:t>
            </a:r>
            <a:endParaRPr/>
          </a:p>
          <a:p>
            <a:pPr marL="285750" lvl="0" indent="-285750" algn="l" rtl="0">
              <a:spcBef>
                <a:spcPts val="920"/>
              </a:spcBef>
              <a:spcAft>
                <a:spcPts val="0"/>
              </a:spcAft>
              <a:buSzPts val="1600"/>
              <a:buFont typeface="Arial"/>
              <a:buChar char="•"/>
            </a:pPr>
            <a:r>
              <a:rPr lang="en-US" sz="1600">
                <a:solidFill>
                  <a:schemeClr val="dk1"/>
                </a:solidFill>
              </a:rPr>
              <a:t>Genes involved are thought to include at least two that are important in the regulation of dopamine.</a:t>
            </a:r>
            <a:endParaRPr/>
          </a:p>
          <a:p>
            <a:pPr marL="285750" lvl="0" indent="-285750" algn="l" rtl="0">
              <a:spcBef>
                <a:spcPts val="920"/>
              </a:spcBef>
              <a:spcAft>
                <a:spcPts val="0"/>
              </a:spcAft>
              <a:buSzPts val="1600"/>
              <a:buFont typeface="Arial"/>
              <a:buChar char="•"/>
            </a:pPr>
            <a:r>
              <a:rPr lang="en-US" sz="1600">
                <a:solidFill>
                  <a:schemeClr val="dk1"/>
                </a:solidFill>
              </a:rPr>
              <a:t>Individuals with ADHD show less dopamine activity in key brain regions (especially those associated with motivation and reward.</a:t>
            </a:r>
            <a:endParaRPr/>
          </a:p>
          <a:p>
            <a:pPr marL="285750" lvl="0" indent="-285750" algn="l" rtl="0">
              <a:spcBef>
                <a:spcPts val="920"/>
              </a:spcBef>
              <a:spcAft>
                <a:spcPts val="0"/>
              </a:spcAft>
              <a:buSzPts val="1600"/>
              <a:buFont typeface="Arial"/>
              <a:buChar char="•"/>
            </a:pPr>
            <a:r>
              <a:rPr lang="en-US" sz="1600">
                <a:solidFill>
                  <a:schemeClr val="dk1"/>
                </a:solidFill>
              </a:rPr>
              <a:t>Medications have stimulant qualities and elevate dopamine activity.</a:t>
            </a:r>
            <a:endParaRPr/>
          </a:p>
          <a:p>
            <a:pPr marL="0" lvl="0" indent="0" algn="l" rtl="0">
              <a:spcBef>
                <a:spcPts val="920"/>
              </a:spcBef>
              <a:spcAft>
                <a:spcPts val="0"/>
              </a:spcAft>
              <a:buClr>
                <a:srgbClr val="6CB255"/>
              </a:buClr>
              <a:buSzPts val="1600"/>
              <a:buNone/>
            </a:pPr>
            <a:r>
              <a:rPr lang="en-US" sz="1600" b="1" u="sng">
                <a:solidFill>
                  <a:srgbClr val="6CB255"/>
                </a:solidFill>
              </a:rPr>
              <a:t>Brain Anatomy</a:t>
            </a:r>
            <a:endParaRPr/>
          </a:p>
          <a:p>
            <a:pPr marL="285750" lvl="0" indent="-285750" algn="l" rtl="0">
              <a:spcBef>
                <a:spcPts val="920"/>
              </a:spcBef>
              <a:spcAft>
                <a:spcPts val="0"/>
              </a:spcAft>
              <a:buSzPts val="1600"/>
              <a:buFont typeface="Arial"/>
              <a:buChar char="•"/>
            </a:pPr>
            <a:r>
              <a:rPr lang="en-US" sz="1600">
                <a:solidFill>
                  <a:schemeClr val="dk1"/>
                </a:solidFill>
              </a:rPr>
              <a:t>Studies show smaller frontal lobe volume and less activation when performing mental tasks. </a:t>
            </a:r>
            <a:endParaRPr/>
          </a:p>
          <a:p>
            <a:pPr marL="285750" lvl="0" indent="-285750" algn="l" rtl="0">
              <a:spcBef>
                <a:spcPts val="920"/>
              </a:spcBef>
              <a:spcAft>
                <a:spcPts val="0"/>
              </a:spcAft>
              <a:buSzPts val="1600"/>
              <a:buFont typeface="Arial"/>
              <a:buChar char="•"/>
            </a:pPr>
            <a:r>
              <a:rPr lang="en-US" sz="1600">
                <a:solidFill>
                  <a:schemeClr val="dk1"/>
                </a:solidFill>
              </a:rPr>
              <a:t>Frontal lobe inhibits behavior – may explain hyperactive, uncontrolled behavior of ADHD.</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501"/>
        <p:cNvGrpSpPr/>
        <p:nvPr/>
      </p:nvGrpSpPr>
      <p:grpSpPr>
        <a:xfrm>
          <a:off x="0" y="0"/>
          <a:ext cx="0" cy="0"/>
          <a:chOff x="0" y="0"/>
          <a:chExt cx="0" cy="0"/>
        </a:xfrm>
      </p:grpSpPr>
      <p:sp>
        <p:nvSpPr>
          <p:cNvPr id="502" name="Google Shape;502;p6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AUTISM SPECTRUM DISORDER</a:t>
            </a:r>
            <a:endParaRPr/>
          </a:p>
        </p:txBody>
      </p:sp>
      <p:sp>
        <p:nvSpPr>
          <p:cNvPr id="503" name="Google Shape;503;p67"/>
          <p:cNvSpPr txBox="1">
            <a:spLocks noGrp="1"/>
          </p:cNvSpPr>
          <p:nvPr>
            <p:ph type="body" idx="1"/>
          </p:nvPr>
        </p:nvSpPr>
        <p:spPr>
          <a:xfrm>
            <a:off x="457199" y="978045"/>
            <a:ext cx="8495071" cy="587995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Symptoms</a:t>
            </a:r>
            <a:endParaRPr/>
          </a:p>
          <a:p>
            <a:pPr marL="285750" lvl="0" indent="-285750" algn="l" rtl="0">
              <a:spcBef>
                <a:spcPts val="700"/>
              </a:spcBef>
              <a:spcAft>
                <a:spcPts val="0"/>
              </a:spcAft>
              <a:buSzPts val="1600"/>
              <a:buFont typeface="Arial"/>
              <a:buChar char="•"/>
            </a:pPr>
            <a:r>
              <a:rPr lang="en-US" sz="1600" b="1"/>
              <a:t>Deficits in social interaction </a:t>
            </a:r>
            <a:r>
              <a:rPr lang="en-US" sz="1600"/>
              <a:t>(e.g., do not make eye contact, turn head away when spoken to, prefer playing alone).</a:t>
            </a:r>
            <a:endParaRPr/>
          </a:p>
          <a:p>
            <a:pPr marL="285750" lvl="0" indent="-285750" algn="l" rtl="0">
              <a:spcBef>
                <a:spcPts val="700"/>
              </a:spcBef>
              <a:spcAft>
                <a:spcPts val="0"/>
              </a:spcAft>
              <a:buSzPts val="1600"/>
              <a:buFont typeface="Arial"/>
              <a:buChar char="•"/>
            </a:pPr>
            <a:r>
              <a:rPr lang="en-US" sz="1600" b="1"/>
              <a:t>Deficits in communication </a:t>
            </a:r>
            <a:r>
              <a:rPr lang="en-US" sz="1600"/>
              <a:t>(e.g., one word responses, difficulty maintaining conversation, echoed speech, and problems using and understanding nonverbal cues).</a:t>
            </a:r>
            <a:endParaRPr/>
          </a:p>
          <a:p>
            <a:pPr marL="285750" lvl="0" indent="-285750" algn="l" rtl="0">
              <a:spcBef>
                <a:spcPts val="700"/>
              </a:spcBef>
              <a:spcAft>
                <a:spcPts val="0"/>
              </a:spcAft>
              <a:buSzPts val="1600"/>
              <a:buFont typeface="Arial"/>
              <a:buChar char="•"/>
            </a:pPr>
            <a:r>
              <a:rPr lang="en-US" sz="1600" b="1"/>
              <a:t>Repetitive patterns of behavior or interests.</a:t>
            </a:r>
            <a:endParaRPr sz="1600" b="1"/>
          </a:p>
          <a:p>
            <a:pPr marL="0" lvl="0" indent="0" algn="l" rtl="0">
              <a:spcBef>
                <a:spcPts val="700"/>
              </a:spcBef>
              <a:spcAft>
                <a:spcPts val="0"/>
              </a:spcAft>
              <a:buSzPts val="1600"/>
              <a:buNone/>
            </a:pPr>
            <a:r>
              <a:rPr lang="en-US" sz="1600" b="1" u="sng">
                <a:solidFill>
                  <a:srgbClr val="6CB255"/>
                </a:solidFill>
              </a:rPr>
              <a:t>Prevalence</a:t>
            </a:r>
            <a:endParaRPr/>
          </a:p>
          <a:p>
            <a:pPr marL="285750" lvl="0" indent="-285750" algn="l" rtl="0">
              <a:spcBef>
                <a:spcPts val="700"/>
              </a:spcBef>
              <a:spcAft>
                <a:spcPts val="0"/>
              </a:spcAft>
              <a:buSzPts val="1600"/>
              <a:buFont typeface="Arial"/>
              <a:buChar char="•"/>
            </a:pPr>
            <a:r>
              <a:rPr lang="en-US" sz="1600"/>
              <a:t>Affects approximately 1 in 88 children in the U.S.</a:t>
            </a:r>
            <a:endParaRPr/>
          </a:p>
          <a:p>
            <a:pPr marL="285750" lvl="0" indent="-285750" algn="l" rtl="0">
              <a:spcBef>
                <a:spcPts val="700"/>
              </a:spcBef>
              <a:spcAft>
                <a:spcPts val="0"/>
              </a:spcAft>
              <a:buSzPts val="1600"/>
              <a:buFont typeface="Arial"/>
              <a:buChar char="•"/>
            </a:pPr>
            <a:r>
              <a:rPr lang="en-US" sz="1600"/>
              <a:t>5 times more common in boys.</a:t>
            </a:r>
            <a:endParaRPr sz="1600"/>
          </a:p>
          <a:p>
            <a:pPr marL="0" lvl="0" indent="0" algn="l" rtl="0">
              <a:spcBef>
                <a:spcPts val="700"/>
              </a:spcBef>
              <a:spcAft>
                <a:spcPts val="0"/>
              </a:spcAft>
              <a:buSzPts val="1600"/>
              <a:buNone/>
            </a:pPr>
            <a:r>
              <a:rPr lang="en-US" sz="1600" b="1" u="sng">
                <a:solidFill>
                  <a:srgbClr val="6CB255"/>
                </a:solidFill>
              </a:rPr>
              <a:t>Causes</a:t>
            </a:r>
            <a:endParaRPr/>
          </a:p>
          <a:p>
            <a:pPr marL="0" lvl="0" indent="0" algn="l" rtl="0">
              <a:spcBef>
                <a:spcPts val="700"/>
              </a:spcBef>
              <a:spcAft>
                <a:spcPts val="0"/>
              </a:spcAft>
              <a:buSzPts val="1600"/>
              <a:buNone/>
            </a:pPr>
            <a:r>
              <a:rPr lang="en-US" sz="1600" b="1">
                <a:solidFill>
                  <a:srgbClr val="6CB255"/>
                </a:solidFill>
              </a:rPr>
              <a:t>Genetics:</a:t>
            </a:r>
            <a:endParaRPr/>
          </a:p>
          <a:p>
            <a:pPr marL="285750" lvl="0" indent="-285750" algn="l" rtl="0">
              <a:spcBef>
                <a:spcPts val="700"/>
              </a:spcBef>
              <a:spcAft>
                <a:spcPts val="0"/>
              </a:spcAft>
              <a:buSzPts val="1600"/>
              <a:buFont typeface="Arial"/>
              <a:buChar char="•"/>
            </a:pPr>
            <a:r>
              <a:rPr lang="en-US" sz="1600">
                <a:solidFill>
                  <a:schemeClr val="dk1"/>
                </a:solidFill>
              </a:rPr>
              <a:t>Identical twins – 60%-90% concordance rates.</a:t>
            </a:r>
            <a:endParaRPr/>
          </a:p>
          <a:p>
            <a:pPr marL="285750" lvl="0" indent="-285750" algn="l" rtl="0">
              <a:spcBef>
                <a:spcPts val="700"/>
              </a:spcBef>
              <a:spcAft>
                <a:spcPts val="0"/>
              </a:spcAft>
              <a:buSzPts val="1600"/>
              <a:buFont typeface="Arial"/>
              <a:buChar char="•"/>
            </a:pPr>
            <a:r>
              <a:rPr lang="en-US" sz="1600">
                <a:solidFill>
                  <a:schemeClr val="dk1"/>
                </a:solidFill>
              </a:rPr>
              <a:t>Fraternal twins – 5%-10% concordance rates.</a:t>
            </a:r>
            <a:endParaRPr/>
          </a:p>
          <a:p>
            <a:pPr marL="285750" lvl="0" indent="-285750" algn="l" rtl="0">
              <a:spcBef>
                <a:spcPts val="700"/>
              </a:spcBef>
              <a:spcAft>
                <a:spcPts val="0"/>
              </a:spcAft>
              <a:buSzPts val="1600"/>
              <a:buFont typeface="Arial"/>
              <a:buChar char="•"/>
            </a:pPr>
            <a:r>
              <a:rPr lang="en-US" sz="1600">
                <a:solidFill>
                  <a:schemeClr val="dk1"/>
                </a:solidFill>
              </a:rPr>
              <a:t>Genes involved are those important in the formation of synaptic circuits that facilitate communication between different areas of the brain.</a:t>
            </a:r>
            <a:endParaRPr/>
          </a:p>
          <a:p>
            <a:pPr marL="0" lvl="0" indent="0" algn="l" rtl="0">
              <a:spcBef>
                <a:spcPts val="700"/>
              </a:spcBef>
              <a:spcAft>
                <a:spcPts val="0"/>
              </a:spcAft>
              <a:buSzPts val="1600"/>
              <a:buNone/>
            </a:pPr>
            <a:r>
              <a:rPr lang="en-US" sz="1600" b="1">
                <a:solidFill>
                  <a:srgbClr val="6CB255"/>
                </a:solidFill>
              </a:rPr>
              <a:t>Environment:</a:t>
            </a:r>
            <a:endParaRPr/>
          </a:p>
          <a:p>
            <a:pPr marL="285750" lvl="0" indent="-285750" algn="l" rtl="0">
              <a:spcBef>
                <a:spcPts val="700"/>
              </a:spcBef>
              <a:spcAft>
                <a:spcPts val="0"/>
              </a:spcAft>
              <a:buSzPts val="1600"/>
              <a:buFont typeface="Arial"/>
              <a:buChar char="•"/>
            </a:pPr>
            <a:r>
              <a:rPr lang="en-US" sz="1600">
                <a:solidFill>
                  <a:schemeClr val="dk1"/>
                </a:solidFill>
              </a:rPr>
              <a:t>Factors that contribute to new mutations (e.g. pollutants).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A graph has an x-axis labeled “total cumulative immunogens” and a y-axis with percentage numbers. For children aged 0–3 months, the data is approximately as follows: 0–25 immunogens are about 48% for ASD cases and 41% for controls, 26–50 immunogens are 5% for ASD cases and 6% for controls, and for 3000–3258 immunogens45% for ASD cases and 50% for controls. For children aged 0–7months, the data is approximately as follows: 26–50 immunogens are about 20% for ASD cases and 18% for controls, 51–75 immunogens are 25% for ASD cases and 22% for controls, 3000–3258 immunogens are 45% for ASD cases and 52% for controls, 6000–6258 immunogens are 10% for ASD cases and 8% for controls, and for 9000–9258 immunogens 33% for ASD cases and 40% for controls. For children aged 0–24 months, the data is approximately as follows: 151–175 immunogens are about 25% for ASD cases and 25% for controls, 176–200 immunogens are 18% for ASD cases and 13% for controls, 9000–9528 immunogens are 17% for ASD cases and 20% for controls, and for 12000–12258 immunogens 25% for ASD cases and25% for controls."/>
          <p:cNvPicPr>
            <a:picLocks noGrp="1" noChangeAspect="1"/>
          </p:cNvPicPr>
          <p:nvPr>
            <p:ph type="pic" idx="2"/>
          </p:nvPr>
        </p:nvPicPr>
        <p:blipFill>
          <a:blip r:embed="rId2">
            <a:extLst>
              <a:ext uri="{28A0092B-C50C-407E-A947-70E740481C1C}">
                <a14:useLocalDpi xmlns:a14="http://schemas.microsoft.com/office/drawing/2010/main" val="0"/>
              </a:ext>
            </a:extLst>
          </a:blip>
          <a:stretch>
            <a:fillRect/>
          </a:stretch>
        </p:blipFill>
        <p:spPr>
          <a:xfrm>
            <a:off x="96266" y="1378345"/>
            <a:ext cx="8784780" cy="4450955"/>
          </a:xfrm>
        </p:spPr>
      </p:pic>
      <p:sp>
        <p:nvSpPr>
          <p:cNvPr id="2" name="TextBox 1"/>
          <p:cNvSpPr txBox="1"/>
          <p:nvPr/>
        </p:nvSpPr>
        <p:spPr>
          <a:xfrm>
            <a:off x="712622" y="542926"/>
            <a:ext cx="7552067" cy="677108"/>
          </a:xfrm>
          <a:prstGeom prst="rect">
            <a:avLst/>
          </a:prstGeom>
          <a:noFill/>
        </p:spPr>
        <p:txBody>
          <a:bodyPr wrap="none" rtlCol="0">
            <a:spAutoFit/>
          </a:bodyPr>
          <a:lstStyle/>
          <a:p>
            <a:r>
              <a:rPr lang="en-US" sz="2400" b="1" dirty="0">
                <a:solidFill>
                  <a:srgbClr val="00B050"/>
                </a:solidFill>
              </a:rPr>
              <a:t>Child Vaccinations and Autism Spectrum Disorder</a:t>
            </a:r>
          </a:p>
          <a:p>
            <a:endParaRPr lang="en-US" dirty="0"/>
          </a:p>
        </p:txBody>
      </p:sp>
      <p:sp>
        <p:nvSpPr>
          <p:cNvPr id="4" name="Footer Placeholder 1">
            <a:extLst>
              <a:ext uri="{FF2B5EF4-FFF2-40B4-BE49-F238E27FC236}">
                <a16:creationId xmlns:a16="http://schemas.microsoft.com/office/drawing/2014/main" id="{C2C1759B-2F2C-3547-9C97-C4FFB7579CFA}"/>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1122720824"/>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5819</Words>
  <Application>Microsoft Macintosh PowerPoint</Application>
  <PresentationFormat>On-screen Show (4:3)</PresentationFormat>
  <Paragraphs>563</Paragraphs>
  <Slides>52</Slides>
  <Notes>51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52</vt:i4>
      </vt:variant>
    </vt:vector>
  </HeadingPairs>
  <TitlesOfParts>
    <vt:vector size="56" baseType="lpstr">
      <vt:lpstr>Arial</vt:lpstr>
      <vt:lpstr>Arial Black</vt:lpstr>
      <vt:lpstr>Calibri</vt:lpstr>
      <vt:lpstr>Essential</vt:lpstr>
      <vt:lpstr>PowerPoint Presentation</vt:lpstr>
      <vt:lpstr>DEFINITION OF A PSYCHOLOGICAL  DISORDER</vt:lpstr>
      <vt:lpstr>DEFINITION OF A PSYCHOLOGICAL  DISORDER</vt:lpstr>
      <vt:lpstr>DEFINITION OF A PSYCHOLOGICAL  DISORDER</vt:lpstr>
      <vt:lpstr>THE DIAGNOSTIC &amp; STATISTICAL MANUAL OF MENTAL DISORDERS (DSM)</vt:lpstr>
      <vt:lpstr>PREVALENCE RATES (DSM-IV)</vt:lpstr>
      <vt:lpstr>COMORBIDITY (DSM)</vt:lpstr>
      <vt:lpstr>THE INTERNATIONAL CLASSIFICATION OF  DISEASES (ICD)</vt:lpstr>
      <vt:lpstr>SUPERNATURAL PERSPECTIVES</vt:lpstr>
      <vt:lpstr>DANCING MANIA</vt:lpstr>
      <vt:lpstr>BIOLOGICAL PERSPECTIVES</vt:lpstr>
      <vt:lpstr>DIATHESIS-STRESS MODEL</vt:lpstr>
      <vt:lpstr>ANXIETY DISORDERS</vt:lpstr>
      <vt:lpstr>SPECIFIC PHOBIA</vt:lpstr>
      <vt:lpstr>ACQUISITION OF PHOBIAS THROUGH  LEARNING</vt:lpstr>
      <vt:lpstr>SOCIAL ANXIETY DISORDER</vt:lpstr>
      <vt:lpstr>PANIC DISORDER</vt:lpstr>
      <vt:lpstr>PANIC DISORDER CAUSES</vt:lpstr>
      <vt:lpstr>GENERALIZED ANXIETY DISORDER</vt:lpstr>
      <vt:lpstr>GENERALIZED ANXIETY DISORDER CAUSES</vt:lpstr>
      <vt:lpstr>OBSESSIVE COMPULSIVE DISORDER (OCD)</vt:lpstr>
      <vt:lpstr>OBSESSIVE-COMPULSIVE DISORDER (OCD)</vt:lpstr>
      <vt:lpstr>BODY DYSMORPHIC DISORDER</vt:lpstr>
      <vt:lpstr>HOARDING DISORDER</vt:lpstr>
      <vt:lpstr>OCD CAUSES</vt:lpstr>
      <vt:lpstr>OCD CAUSES</vt:lpstr>
      <vt:lpstr>DEFINITION OF PTSD</vt:lpstr>
      <vt:lpstr>RISK FACTORS FOR PTSD</vt:lpstr>
      <vt:lpstr>LEARNING &amp; THE DEVELOPMENT OF PTSD</vt:lpstr>
      <vt:lpstr>MOOD DISORDERS</vt:lpstr>
      <vt:lpstr>MAJOR DEPRESSIVE DISORDER</vt:lpstr>
      <vt:lpstr>MAJOR DEPRESSIVE DISORDER</vt:lpstr>
      <vt:lpstr>SUBTYPES OF DEPRESSION</vt:lpstr>
      <vt:lpstr>BIPOLAR DISORDER</vt:lpstr>
      <vt:lpstr>BIOLOGICAL BASIS OF MOOD DISORDERS</vt:lpstr>
      <vt:lpstr>BIOLOGICAL BASIS OF MOOD DISORDERS</vt:lpstr>
      <vt:lpstr>BIOLOGICAL BASIS OF MOOD DISORDERS</vt:lpstr>
      <vt:lpstr>DIATHESIS-STRESS MODEL &amp; MAJOR DEPRESSIVE DISORDERS</vt:lpstr>
      <vt:lpstr>COGNITIVE THEORIES OF DEPRESSION</vt:lpstr>
      <vt:lpstr>COGNITIVE THEORIES OF DEPRESSION</vt:lpstr>
      <vt:lpstr>SUICIDE</vt:lpstr>
      <vt:lpstr>SCHIZOPHRENIA: SYMPTOMS</vt:lpstr>
      <vt:lpstr>SCHIZOPHRENIA CAUSES</vt:lpstr>
      <vt:lpstr>DISSOCIATIVE DISORDERS</vt:lpstr>
      <vt:lpstr>PERSONALITY DISORDERS</vt:lpstr>
      <vt:lpstr>BORDERLINE PERSONALITY DISORDER</vt:lpstr>
      <vt:lpstr>ANTISOCIAL PERSONALITY DISORDER</vt:lpstr>
      <vt:lpstr>ANTISOCIAL PERSONALITY DISORDER CAUSES</vt:lpstr>
      <vt:lpstr>ADHD</vt:lpstr>
      <vt:lpstr>ADHD CAUSES</vt:lpstr>
      <vt:lpstr>AUTISM SPECTRUM DISORDER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10</cp:revision>
  <dcterms:modified xsi:type="dcterms:W3CDTF">2020-07-20T15:54:00Z</dcterms:modified>
</cp:coreProperties>
</file>