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2" r:id="rId1"/>
  </p:sldMasterIdLst>
  <p:notesMasterIdLst>
    <p:notesMasterId r:id="rId44"/>
  </p:notesMasterIdLst>
  <p:sldIdLst>
    <p:sldId id="304" r:id="rId2"/>
    <p:sldId id="257" r:id="rId3"/>
    <p:sldId id="258" r:id="rId4"/>
    <p:sldId id="259" r:id="rId5"/>
    <p:sldId id="260" r:id="rId6"/>
    <p:sldId id="261" r:id="rId7"/>
    <p:sldId id="262" r:id="rId8"/>
    <p:sldId id="263" r:id="rId9"/>
    <p:sldId id="264" r:id="rId10"/>
    <p:sldId id="266" r:id="rId11"/>
    <p:sldId id="267" r:id="rId12"/>
    <p:sldId id="268" r:id="rId13"/>
    <p:sldId id="270" r:id="rId14"/>
    <p:sldId id="271" r:id="rId15"/>
    <p:sldId id="272" r:id="rId16"/>
    <p:sldId id="273" r:id="rId17"/>
    <p:sldId id="274" r:id="rId18"/>
    <p:sldId id="275" r:id="rId19"/>
    <p:sldId id="276" r:id="rId20"/>
    <p:sldId id="277" r:id="rId21"/>
    <p:sldId id="279" r:id="rId22"/>
    <p:sldId id="280" r:id="rId23"/>
    <p:sldId id="281" r:id="rId24"/>
    <p:sldId id="282" r:id="rId25"/>
    <p:sldId id="283" r:id="rId26"/>
    <p:sldId id="284" r:id="rId27"/>
    <p:sldId id="286" r:id="rId28"/>
    <p:sldId id="287" r:id="rId29"/>
    <p:sldId id="288" r:id="rId30"/>
    <p:sldId id="289" r:id="rId31"/>
    <p:sldId id="290" r:id="rId32"/>
    <p:sldId id="291" r:id="rId33"/>
    <p:sldId id="293" r:id="rId34"/>
    <p:sldId id="294" r:id="rId35"/>
    <p:sldId id="295" r:id="rId36"/>
    <p:sldId id="296" r:id="rId37"/>
    <p:sldId id="298" r:id="rId38"/>
    <p:sldId id="299" r:id="rId39"/>
    <p:sldId id="300" r:id="rId40"/>
    <p:sldId id="301" r:id="rId41"/>
    <p:sldId id="302" r:id="rId42"/>
    <p:sldId id="303" r:id="rId43"/>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402"/>
  </p:normalViewPr>
  <p:slideViewPr>
    <p:cSldViewPr snapToGrid="0">
      <p:cViewPr varScale="1">
        <p:scale>
          <a:sx n="106" d="100"/>
          <a:sy n="106" d="100"/>
        </p:scale>
        <p:origin x="1800"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0430278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 name="Google Shape;5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5976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 name="Google Shape;59;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460689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 name="Google Shape;68;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90994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 name="Google Shape;75;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292439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 name="Google Shape;85;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02591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 name="Google Shape;94;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07069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 name="Google Shape;104;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9207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 name="Google Shape;114;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508860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3888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2426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33360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 name="Google Shape;164;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04924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918319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 name="Google Shape;178;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649162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985969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186005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4" name="Google Shape;204;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53347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1" name="Google Shape;211;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498028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 name="Google Shape;219;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50028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4" name="Google Shape;234;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244960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3" name="Google Shape;243;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780561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3" name="Google Shape;253;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34083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2" name="Google Shape;262;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80395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363360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9" name="Google Shape;279;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164994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5" name="Google Shape;295;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459882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3" name="Google Shape;303;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16084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53780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7" name="Google Shape;317;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39226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6" name="Google Shape;326;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833301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569041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9" name="Google Shape;349;p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544621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6" name="Google Shape;356;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91674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5" name="Google Shape;365;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0008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3169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4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8" name="Google Shape;388;p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849071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4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8" name="Google Shape;398;p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80231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7" name="Google Shape;407;p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35741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4" name="Google Shape;414;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606304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4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3" name="Google Shape;423;p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137954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4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2" name="Google Shape;432;p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38075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0"/>
        <p:cNvGrpSpPr/>
        <p:nvPr/>
      </p:nvGrpSpPr>
      <p:grpSpPr>
        <a:xfrm>
          <a:off x="0" y="0"/>
          <a:ext cx="0" cy="0"/>
          <a:chOff x="0" y="0"/>
          <a:chExt cx="0" cy="0"/>
        </a:xfrm>
      </p:grpSpPr>
      <p:sp>
        <p:nvSpPr>
          <p:cNvPr id="21" name="Google Shape;21;p3"/>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24" name="Google Shape;24;p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
          <p:cNvSpPr>
            <a:spLocks noGrp="1"/>
          </p:cNvSpPr>
          <p:nvPr>
            <p:ph type="pic" idx="2"/>
          </p:nvPr>
        </p:nvSpPr>
        <p:spPr>
          <a:xfrm>
            <a:off x="457199" y="1122386"/>
            <a:ext cx="8062913" cy="3500071"/>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R="0" lvl="2"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R="0" lvl="3"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R="0" lvl="4"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R="0" lvl="5"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R="0" lvl="6"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R="0" lvl="7"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R="0" lvl="8"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body" idx="1"/>
          </p:nvPr>
        </p:nvSpPr>
        <p:spPr>
          <a:xfrm>
            <a:off x="457200" y="4843982"/>
            <a:ext cx="8062912" cy="1166382"/>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Clr>
                <a:srgbClr val="6CB255"/>
              </a:buClr>
              <a:buSzPts val="2000"/>
              <a:buNone/>
              <a:defRPr>
                <a:solidFill>
                  <a:srgbClr val="000000"/>
                </a:solidFill>
              </a:defRPr>
            </a:lvl1pPr>
            <a:lvl2pPr marL="914400" lvl="1" indent="-355600" algn="l">
              <a:spcBef>
                <a:spcPts val="600"/>
              </a:spcBef>
              <a:spcAft>
                <a:spcPts val="0"/>
              </a:spcAft>
              <a:buClr>
                <a:srgbClr val="6CB255"/>
              </a:buClr>
              <a:buSzPts val="2000"/>
              <a:buFont typeface="Arial Black"/>
              <a:buAutoNum type="alphaLcParenR"/>
              <a:defRPr>
                <a:solidFill>
                  <a:schemeClr val="dk1"/>
                </a:solidFill>
              </a:defRPr>
            </a:lvl2pPr>
            <a:lvl3pPr marL="1371600" lvl="2" indent="-342900" algn="l">
              <a:spcBef>
                <a:spcPts val="360"/>
              </a:spcBef>
              <a:spcAft>
                <a:spcPts val="0"/>
              </a:spcAft>
              <a:buClr>
                <a:srgbClr val="6CB255"/>
              </a:buClr>
              <a:buSzPts val="1800"/>
              <a:buFont typeface="Arial Black"/>
              <a:buAutoNum type="alphaLcParenR"/>
              <a:defRPr>
                <a:solidFill>
                  <a:schemeClr val="dk1"/>
                </a:solidFill>
              </a:defRPr>
            </a:lvl3pPr>
            <a:lvl4pPr marL="1828800" lvl="3" indent="-342900" algn="l">
              <a:spcBef>
                <a:spcPts val="360"/>
              </a:spcBef>
              <a:spcAft>
                <a:spcPts val="0"/>
              </a:spcAft>
              <a:buClr>
                <a:srgbClr val="6CB255"/>
              </a:buClr>
              <a:buSzPts val="1800"/>
              <a:buFont typeface="Arial Black"/>
              <a:buAutoNum type="alphaLcParenR"/>
              <a:defRPr>
                <a:solidFill>
                  <a:schemeClr val="dk1"/>
                </a:solidFill>
              </a:defRPr>
            </a:lvl4pPr>
            <a:lvl5pPr marL="2286000" lvl="4" indent="-342900" algn="l">
              <a:spcBef>
                <a:spcPts val="360"/>
              </a:spcBef>
              <a:spcAft>
                <a:spcPts val="0"/>
              </a:spcAft>
              <a:buClr>
                <a:srgbClr val="6CB255"/>
              </a:buClr>
              <a:buSzPts val="1800"/>
              <a:buFont typeface="Arial Black"/>
              <a:buAutoNum type="alphaLcParenR"/>
              <a:defRPr>
                <a:solidFill>
                  <a:schemeClr val="dk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32" name="Google Shape;32;p4"/>
          <p:cNvSpPr>
            <a:spLocks noGrp="1"/>
          </p:cNvSpPr>
          <p:nvPr>
            <p:ph type="pic" idx="2"/>
          </p:nvPr>
        </p:nvSpPr>
        <p:spPr>
          <a:xfrm>
            <a:off x="457199" y="1107618"/>
            <a:ext cx="4031619" cy="4607689"/>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R="0" lvl="2"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R="0" lvl="3"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R="0" lvl="4"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R="0" lvl="5"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R="0" lvl="6"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R="0" lvl="7"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R="0" lvl="8"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3" name="Google Shape;33;p4"/>
          <p:cNvSpPr txBox="1">
            <a:spLocks noGrp="1"/>
          </p:cNvSpPr>
          <p:nvPr>
            <p:ph type="body" idx="1"/>
          </p:nvPr>
        </p:nvSpPr>
        <p:spPr>
          <a:xfrm>
            <a:off x="4606925" y="1107618"/>
            <a:ext cx="3913188" cy="4607382"/>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Clr>
                <a:srgbClr val="6CB255"/>
              </a:buClr>
              <a:buSzPts val="2000"/>
              <a:buNone/>
              <a:defRPr>
                <a:solidFill>
                  <a:srgbClr val="212F62"/>
                </a:solidFill>
              </a:defRPr>
            </a:lvl1pPr>
            <a:lvl2pPr marL="914400" lvl="1" indent="-355600" algn="l">
              <a:spcBef>
                <a:spcPts val="600"/>
              </a:spcBef>
              <a:spcAft>
                <a:spcPts val="0"/>
              </a:spcAft>
              <a:buClr>
                <a:srgbClr val="6CB255"/>
              </a:buClr>
              <a:buSzPts val="2000"/>
              <a:buFont typeface="Arial Black"/>
              <a:buAutoNum type="alphaLcParenR"/>
              <a:defRPr>
                <a:solidFill>
                  <a:schemeClr val="dk1"/>
                </a:solidFill>
              </a:defRPr>
            </a:lvl2pPr>
            <a:lvl3pPr marL="1371600" lvl="2" indent="-342900" algn="l">
              <a:spcBef>
                <a:spcPts val="360"/>
              </a:spcBef>
              <a:spcAft>
                <a:spcPts val="0"/>
              </a:spcAft>
              <a:buClr>
                <a:srgbClr val="6CB255"/>
              </a:buClr>
              <a:buSzPts val="1800"/>
              <a:buFont typeface="Arial Black"/>
              <a:buAutoNum type="alphaLcParenR"/>
              <a:defRPr>
                <a:solidFill>
                  <a:schemeClr val="dk1"/>
                </a:solidFill>
              </a:defRPr>
            </a:lvl3pPr>
            <a:lvl4pPr marL="1828800" lvl="3" indent="-342900" algn="l">
              <a:spcBef>
                <a:spcPts val="360"/>
              </a:spcBef>
              <a:spcAft>
                <a:spcPts val="0"/>
              </a:spcAft>
              <a:buClr>
                <a:srgbClr val="6CB255"/>
              </a:buClr>
              <a:buSzPts val="1800"/>
              <a:buFont typeface="Arial Black"/>
              <a:buAutoNum type="alphaLcParenR"/>
              <a:defRPr>
                <a:solidFill>
                  <a:schemeClr val="dk1"/>
                </a:solidFill>
              </a:defRPr>
            </a:lvl4pPr>
            <a:lvl5pPr marL="2286000" lvl="4" indent="-342900" algn="l">
              <a:spcBef>
                <a:spcPts val="360"/>
              </a:spcBef>
              <a:spcAft>
                <a:spcPts val="0"/>
              </a:spcAft>
              <a:buClr>
                <a:srgbClr val="6CB255"/>
              </a:buClr>
              <a:buSzPts val="1800"/>
              <a:buFont typeface="Arial Black"/>
              <a:buAutoNum type="alphaLcParenR"/>
              <a:defRPr>
                <a:solidFill>
                  <a:schemeClr val="dk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34"/>
        <p:cNvGrpSpPr/>
        <p:nvPr/>
      </p:nvGrpSpPr>
      <p:grpSpPr>
        <a:xfrm>
          <a:off x="0" y="0"/>
          <a:ext cx="0" cy="0"/>
          <a:chOff x="0" y="0"/>
          <a:chExt cx="0" cy="0"/>
        </a:xfrm>
      </p:grpSpPr>
      <p:sp>
        <p:nvSpPr>
          <p:cNvPr id="35" name="Google Shape;35;p5"/>
          <p:cNvSpPr txBox="1">
            <a:spLocks noGrp="1"/>
          </p:cNvSpPr>
          <p:nvPr>
            <p:ph type="body" idx="1"/>
          </p:nvPr>
        </p:nvSpPr>
        <p:spPr>
          <a:xfrm>
            <a:off x="3575050" y="1600200"/>
            <a:ext cx="5111750" cy="4480560"/>
          </a:xfrm>
          <a:prstGeom prst="rect">
            <a:avLst/>
          </a:prstGeom>
          <a:noFill/>
          <a:ln>
            <a:noFill/>
          </a:ln>
        </p:spPr>
        <p:txBody>
          <a:bodyPr spcFirstLastPara="1" wrap="square" lIns="91425" tIns="45700" rIns="91425" bIns="45700" anchor="t" anchorCtr="0">
            <a:noAutofit/>
          </a:bodyPr>
          <a:lstStyle>
            <a:lvl1pPr marL="457200" lvl="0" indent="-228600" algn="l">
              <a:spcBef>
                <a:spcPts val="640"/>
              </a:spcBef>
              <a:spcAft>
                <a:spcPts val="0"/>
              </a:spcAft>
              <a:buSzPts val="3200"/>
              <a:buNone/>
              <a:defRPr sz="3200"/>
            </a:lvl1pPr>
            <a:lvl2pPr marL="914400" lvl="1" indent="-406400" algn="l">
              <a:spcBef>
                <a:spcPts val="600"/>
              </a:spcBef>
              <a:spcAft>
                <a:spcPts val="0"/>
              </a:spcAft>
              <a:buSzPts val="2800"/>
              <a:buFont typeface="Arial Black"/>
              <a:buAutoNum type="alphaLcParenR"/>
              <a:defRPr sz="2800"/>
            </a:lvl2pPr>
            <a:lvl3pPr marL="1371600" lvl="2" indent="-381000" algn="l">
              <a:spcBef>
                <a:spcPts val="480"/>
              </a:spcBef>
              <a:spcAft>
                <a:spcPts val="0"/>
              </a:spcAft>
              <a:buSzPts val="2400"/>
              <a:buFont typeface="Arial Black"/>
              <a:buAutoNum type="alphaLcParenR"/>
              <a:defRPr sz="2400"/>
            </a:lvl3pPr>
            <a:lvl4pPr marL="1828800" lvl="3" indent="-355600" algn="l">
              <a:spcBef>
                <a:spcPts val="400"/>
              </a:spcBef>
              <a:spcAft>
                <a:spcPts val="0"/>
              </a:spcAft>
              <a:buSzPts val="2000"/>
              <a:buFont typeface="Arial Black"/>
              <a:buAutoNum type="alphaLcParenR"/>
              <a:defRPr sz="2000"/>
            </a:lvl4pPr>
            <a:lvl5pPr marL="2286000" lvl="4" indent="-355600" algn="l">
              <a:spcBef>
                <a:spcPts val="400"/>
              </a:spcBef>
              <a:spcAft>
                <a:spcPts val="0"/>
              </a:spcAft>
              <a:buSzPts val="2000"/>
              <a:buFont typeface="Arial Black"/>
              <a:buAutoNum type="alphaLcParenR"/>
              <a:defRPr sz="2000"/>
            </a:lvl5pPr>
            <a:lvl6pPr marL="2743200" lvl="5" indent="-355600" algn="l">
              <a:spcBef>
                <a:spcPts val="400"/>
              </a:spcBef>
              <a:spcAft>
                <a:spcPts val="0"/>
              </a:spcAft>
              <a:buSzPts val="2000"/>
              <a:buChar char="•"/>
              <a:defRPr sz="2000"/>
            </a:lvl6pPr>
            <a:lvl7pPr marL="3200400" lvl="6" indent="-355600" algn="l">
              <a:spcBef>
                <a:spcPts val="400"/>
              </a:spcBef>
              <a:spcAft>
                <a:spcPts val="0"/>
              </a:spcAft>
              <a:buSzPts val="2000"/>
              <a:buChar char="•"/>
              <a:defRPr sz="2000"/>
            </a:lvl7pPr>
            <a:lvl8pPr marL="3657600" lvl="7" indent="-355600" algn="l">
              <a:spcBef>
                <a:spcPts val="400"/>
              </a:spcBef>
              <a:spcAft>
                <a:spcPts val="0"/>
              </a:spcAft>
              <a:buSzPts val="2000"/>
              <a:buChar char="•"/>
              <a:defRPr sz="2000"/>
            </a:lvl8pPr>
            <a:lvl9pPr marL="4114800" lvl="8" indent="-355600" algn="l">
              <a:spcBef>
                <a:spcPts val="400"/>
              </a:spcBef>
              <a:spcAft>
                <a:spcPts val="0"/>
              </a:spcAft>
              <a:buSzPts val="2000"/>
              <a:buChar char="•"/>
              <a:defRPr sz="2000"/>
            </a:lvl9pPr>
          </a:lstStyle>
          <a:p>
            <a:endParaRPr/>
          </a:p>
        </p:txBody>
      </p:sp>
      <p:sp>
        <p:nvSpPr>
          <p:cNvPr id="36" name="Google Shape;36;p5"/>
          <p:cNvSpPr txBox="1">
            <a:spLocks noGrp="1"/>
          </p:cNvSpPr>
          <p:nvPr>
            <p:ph type="body" idx="2"/>
          </p:nvPr>
        </p:nvSpPr>
        <p:spPr>
          <a:xfrm>
            <a:off x="457200" y="1600200"/>
            <a:ext cx="3008313" cy="4480560"/>
          </a:xfrm>
          <a:prstGeom prst="rect">
            <a:avLst/>
          </a:prstGeom>
          <a:noFill/>
          <a:ln>
            <a:noFill/>
          </a:ln>
        </p:spPr>
        <p:txBody>
          <a:bodyPr spcFirstLastPara="1" wrap="square" lIns="91425" tIns="45700" rIns="91425" bIns="45700" anchor="t" anchorCtr="0">
            <a:noAutofit/>
          </a:bodyPr>
          <a:lstStyle>
            <a:lvl1pPr marL="457200" lvl="0" indent="-228600" algn="l">
              <a:spcBef>
                <a:spcPts val="320"/>
              </a:spcBef>
              <a:spcAft>
                <a:spcPts val="0"/>
              </a:spcAft>
              <a:buSzPts val="1600"/>
              <a:buNone/>
              <a:defRPr sz="1600"/>
            </a:lvl1pPr>
            <a:lvl2pPr marL="914400" lvl="1" indent="-228600" algn="l">
              <a:spcBef>
                <a:spcPts val="60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37" name="Google Shape;37;p5"/>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40" name="Google Shape;40;p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152718"/>
            <a:ext cx="5791200" cy="13716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Clr>
                <a:srgbClr val="6CB255"/>
              </a:buClr>
              <a:buSzPts val="2400"/>
              <a:buFont typeface="Arial Black"/>
              <a:buNone/>
              <a:defRPr sz="2400" b="0" i="0" u="none" strike="noStrike" cap="none">
                <a:solidFill>
                  <a:srgbClr val="6CB255"/>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752600"/>
            <a:ext cx="7620000" cy="4373563"/>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L="914400" marR="0" lvl="1" indent="-355600"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L="1371600" marR="0" lvl="2"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L="1828800" marR="0" lvl="3"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L="2286000" marR="0" lvl="4"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L="2743200" marR="0" lvl="5"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marR="0" lvl="0" algn="l" rtl="0">
              <a:spcBef>
                <a:spcPts val="0"/>
              </a:spcBef>
              <a:spcAft>
                <a:spcPts val="0"/>
              </a:spcAft>
              <a:buSzPts val="1400"/>
              <a:buNone/>
              <a:defRPr sz="1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400" b="1" i="0" u="none" strike="noStrike" cap="none">
                <a:solidFill>
                  <a:srgbClr val="FFFFFF"/>
                </a:solidFill>
                <a:latin typeface="Arial"/>
                <a:ea typeface="Arial"/>
                <a:cs typeface="Arial"/>
                <a:sym typeface="Arial"/>
              </a:defRPr>
            </a:lvl1pPr>
            <a:lvl2pPr marL="0" marR="0" lvl="1" indent="0" algn="r" rtl="0">
              <a:spcBef>
                <a:spcPts val="0"/>
              </a:spcBef>
              <a:buNone/>
              <a:defRPr sz="2400" b="1" i="0" u="none" strike="noStrike" cap="none">
                <a:solidFill>
                  <a:srgbClr val="FFFFFF"/>
                </a:solidFill>
                <a:latin typeface="Arial"/>
                <a:ea typeface="Arial"/>
                <a:cs typeface="Arial"/>
                <a:sym typeface="Arial"/>
              </a:defRPr>
            </a:lvl2pPr>
            <a:lvl3pPr marL="0" marR="0" lvl="2" indent="0" algn="r" rtl="0">
              <a:spcBef>
                <a:spcPts val="0"/>
              </a:spcBef>
              <a:buNone/>
              <a:defRPr sz="2400" b="1" i="0" u="none" strike="noStrike" cap="none">
                <a:solidFill>
                  <a:srgbClr val="FFFFFF"/>
                </a:solidFill>
                <a:latin typeface="Arial"/>
                <a:ea typeface="Arial"/>
                <a:cs typeface="Arial"/>
                <a:sym typeface="Arial"/>
              </a:defRPr>
            </a:lvl3pPr>
            <a:lvl4pPr marL="0" marR="0" lvl="3" indent="0" algn="r" rtl="0">
              <a:spcBef>
                <a:spcPts val="0"/>
              </a:spcBef>
              <a:buNone/>
              <a:defRPr sz="2400" b="1" i="0" u="none" strike="noStrike" cap="none">
                <a:solidFill>
                  <a:srgbClr val="FFFFFF"/>
                </a:solidFill>
                <a:latin typeface="Arial"/>
                <a:ea typeface="Arial"/>
                <a:cs typeface="Arial"/>
                <a:sym typeface="Arial"/>
              </a:defRPr>
            </a:lvl4pPr>
            <a:lvl5pPr marL="0" marR="0" lvl="4" indent="0" algn="r" rtl="0">
              <a:spcBef>
                <a:spcPts val="0"/>
              </a:spcBef>
              <a:buNone/>
              <a:defRPr sz="2400" b="1" i="0" u="none" strike="noStrike" cap="none">
                <a:solidFill>
                  <a:srgbClr val="FFFFFF"/>
                </a:solidFill>
                <a:latin typeface="Arial"/>
                <a:ea typeface="Arial"/>
                <a:cs typeface="Arial"/>
                <a:sym typeface="Arial"/>
              </a:defRPr>
            </a:lvl5pPr>
            <a:lvl6pPr marL="0" marR="0" lvl="5" indent="0" algn="r" rtl="0">
              <a:spcBef>
                <a:spcPts val="0"/>
              </a:spcBef>
              <a:buNone/>
              <a:defRPr sz="2400" b="1" i="0" u="none" strike="noStrike" cap="none">
                <a:solidFill>
                  <a:srgbClr val="FFFFFF"/>
                </a:solidFill>
                <a:latin typeface="Arial"/>
                <a:ea typeface="Arial"/>
                <a:cs typeface="Arial"/>
                <a:sym typeface="Arial"/>
              </a:defRPr>
            </a:lvl6pPr>
            <a:lvl7pPr marL="0" marR="0" lvl="6" indent="0" algn="r" rtl="0">
              <a:spcBef>
                <a:spcPts val="0"/>
              </a:spcBef>
              <a:buNone/>
              <a:defRPr sz="2400" b="1" i="0" u="none" strike="noStrike" cap="none">
                <a:solidFill>
                  <a:srgbClr val="FFFFFF"/>
                </a:solidFill>
                <a:latin typeface="Arial"/>
                <a:ea typeface="Arial"/>
                <a:cs typeface="Arial"/>
                <a:sym typeface="Arial"/>
              </a:defRPr>
            </a:lvl7pPr>
            <a:lvl8pPr marL="0" marR="0" lvl="7" indent="0" algn="r" rtl="0">
              <a:spcBef>
                <a:spcPts val="0"/>
              </a:spcBef>
              <a:buNone/>
              <a:defRPr sz="2400" b="1" i="0" u="none" strike="noStrike" cap="none">
                <a:solidFill>
                  <a:srgbClr val="FFFFFF"/>
                </a:solidFill>
                <a:latin typeface="Arial"/>
                <a:ea typeface="Arial"/>
                <a:cs typeface="Arial"/>
                <a:sym typeface="Arial"/>
              </a:defRPr>
            </a:lvl8pPr>
            <a:lvl9pPr marL="0" marR="0" lvl="8" indent="0" algn="r" rtl="0">
              <a:spcBef>
                <a:spcPts val="0"/>
              </a:spcBef>
              <a:buNone/>
              <a:defRPr sz="2400" b="1"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8.jpg"/></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sychology second editi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6915" y="2507274"/>
            <a:ext cx="3050170" cy="3298825"/>
          </a:xfrm>
          <a:prstGeom prst="rect">
            <a:avLst/>
          </a:prstGeom>
        </p:spPr>
      </p:pic>
      <p:pic>
        <p:nvPicPr>
          <p:cNvPr id="6" name="Picture 5" descr="The OpenStax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6575" y="5201877"/>
            <a:ext cx="1628774" cy="1208445"/>
          </a:xfrm>
          <a:prstGeom prst="rect">
            <a:avLst/>
          </a:prstGeom>
        </p:spPr>
      </p:pic>
      <p:sp>
        <p:nvSpPr>
          <p:cNvPr id="7" name="Google Shape;45;p6"/>
          <p:cNvSpPr txBox="1"/>
          <p:nvPr/>
        </p:nvSpPr>
        <p:spPr>
          <a:xfrm>
            <a:off x="-203200" y="377786"/>
            <a:ext cx="9144000" cy="246015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6CB255"/>
              </a:buClr>
              <a:buSzPts val="3600"/>
              <a:buFont typeface="Arial Black"/>
              <a:buNone/>
            </a:pPr>
            <a:r>
              <a:rPr lang="en-US" sz="3600" b="0" i="0" u="none" strike="noStrike" cap="none" dirty="0">
                <a:solidFill>
                  <a:srgbClr val="00B050"/>
                </a:solidFill>
                <a:latin typeface="Arial Black"/>
                <a:ea typeface="Arial Black"/>
                <a:cs typeface="Arial Black"/>
                <a:sym typeface="Arial Black"/>
              </a:rPr>
              <a:t>PSYCHOLOGY 2e</a:t>
            </a:r>
            <a:endParaRPr dirty="0">
              <a:solidFill>
                <a:srgbClr val="00B050"/>
              </a:solidFill>
            </a:endParaRPr>
          </a:p>
          <a:p>
            <a:pPr marL="0" marR="0" lvl="0" indent="0" algn="ctr" rtl="0">
              <a:spcBef>
                <a:spcPts val="0"/>
              </a:spcBef>
              <a:spcAft>
                <a:spcPts val="0"/>
              </a:spcAft>
              <a:buClr>
                <a:srgbClr val="6CB255"/>
              </a:buClr>
              <a:buSzPts val="1800"/>
              <a:buFont typeface="Arial Black"/>
              <a:buNone/>
            </a:pPr>
            <a:endParaRPr sz="1800" b="0" i="0" u="none" strike="noStrike" cap="none" dirty="0">
              <a:solidFill>
                <a:srgbClr val="EAF1DD"/>
              </a:solidFill>
              <a:latin typeface="Arial"/>
              <a:ea typeface="Arial"/>
              <a:cs typeface="Arial"/>
              <a:sym typeface="Arial"/>
            </a:endParaRPr>
          </a:p>
          <a:p>
            <a:pPr marL="0" marR="0" lvl="0" indent="0" algn="ctr" rtl="0">
              <a:spcBef>
                <a:spcPts val="0"/>
              </a:spcBef>
              <a:spcAft>
                <a:spcPts val="0"/>
              </a:spcAft>
              <a:buClr>
                <a:srgbClr val="212F62"/>
              </a:buClr>
              <a:buSzPts val="2000"/>
              <a:buFont typeface="Arial"/>
              <a:buNone/>
            </a:pPr>
            <a:r>
              <a:rPr lang="en-US" sz="2000" b="1" i="0" u="none" strike="noStrike" cap="none" dirty="0">
                <a:solidFill>
                  <a:srgbClr val="212F62"/>
                </a:solidFill>
                <a:latin typeface="Arial"/>
                <a:ea typeface="Arial"/>
                <a:cs typeface="Arial"/>
                <a:sym typeface="Arial"/>
              </a:rPr>
              <a:t>Chapter 12 SOCIAL PSYCHOLOGY</a:t>
            </a:r>
            <a:endParaRPr dirty="0"/>
          </a:p>
          <a:p>
            <a:pPr marL="0" marR="0" lvl="0" indent="0" algn="ctr" rtl="0">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PowerPoint Image Slideshow</a:t>
            </a:r>
            <a:endParaRPr sz="16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040391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2" name="Google Shape;52;p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SOCIAL PSYCHOLOGY</a:t>
            </a:r>
            <a:endParaRPr/>
          </a:p>
        </p:txBody>
      </p:sp>
      <p:pic>
        <p:nvPicPr>
          <p:cNvPr id="53" name="Google Shape;53;p7" descr="Two photographs show people holding signs at public events in response to Trayvon Martin's death. The signs include words and messages such as, &quot;Justice,&quot; &quot;Wearing a hoodie is not a crime,&quot; &quot;Hoodies don't kill people; guns kill people,&quot; and, &quot;Do I look suspicious?&quot;"/>
          <p:cNvPicPr preferRelativeResize="0">
            <a:picLocks noGrp="1"/>
          </p:cNvPicPr>
          <p:nvPr>
            <p:ph type="pic" idx="2"/>
          </p:nvPr>
        </p:nvPicPr>
        <p:blipFill rotWithShape="1">
          <a:blip r:embed="rId3">
            <a:alphaModFix/>
          </a:blip>
          <a:srcRect/>
          <a:stretch/>
        </p:blipFill>
        <p:spPr>
          <a:xfrm>
            <a:off x="457199" y="2189144"/>
            <a:ext cx="8062913" cy="3200356"/>
          </a:xfrm>
          <a:prstGeom prst="rect">
            <a:avLst/>
          </a:prstGeom>
          <a:noFill/>
          <a:ln>
            <a:noFill/>
          </a:ln>
        </p:spPr>
      </p:pic>
      <p:sp>
        <p:nvSpPr>
          <p:cNvPr id="54" name="Google Shape;54;p7"/>
          <p:cNvSpPr txBox="1">
            <a:spLocks noGrp="1"/>
          </p:cNvSpPr>
          <p:nvPr>
            <p:ph type="body" idx="1"/>
          </p:nvPr>
        </p:nvSpPr>
        <p:spPr>
          <a:xfrm>
            <a:off x="457200" y="5426439"/>
            <a:ext cx="8062912" cy="128915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400"/>
              <a:buNone/>
            </a:pPr>
            <a:r>
              <a:rPr lang="en-US" sz="1400" dirty="0"/>
              <a:t>Trayvon Martin, 17, was shot to death at the hands of George Zimmerman, a volunteer neighborhood watchman, in 2012. Was his death the result of self-defense or racial bias? That question drew hundreds of people to rally on each side of this heated debate. </a:t>
            </a:r>
            <a:endParaRPr sz="1400" dirty="0"/>
          </a:p>
          <a:p>
            <a:pPr marL="0" lvl="0" indent="0" algn="l" rtl="0">
              <a:spcBef>
                <a:spcPts val="860"/>
              </a:spcBef>
              <a:spcAft>
                <a:spcPts val="0"/>
              </a:spcAft>
              <a:buClr>
                <a:srgbClr val="6CB255"/>
              </a:buClr>
              <a:buSzPts val="1300"/>
              <a:buNone/>
            </a:pPr>
            <a:r>
              <a:rPr lang="en-US" sz="1300" dirty="0"/>
              <a:t>(credit “signs”: modification of work by David </a:t>
            </a:r>
            <a:r>
              <a:rPr lang="en-US" sz="1300" dirty="0" err="1"/>
              <a:t>Shankbone</a:t>
            </a:r>
            <a:r>
              <a:rPr lang="en-US" sz="1300" dirty="0"/>
              <a:t>; credit “walk”: modification of work by "Fibonacci Blue"/Flickr)</a:t>
            </a:r>
            <a:endParaRPr dirty="0"/>
          </a:p>
        </p:txBody>
      </p:sp>
      <p:sp>
        <p:nvSpPr>
          <p:cNvPr id="56" name="Google Shape;56;p7"/>
          <p:cNvSpPr txBox="1"/>
          <p:nvPr/>
        </p:nvSpPr>
        <p:spPr>
          <a:xfrm>
            <a:off x="457199" y="1283313"/>
            <a:ext cx="8207116" cy="61555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0" i="1" u="none" strike="noStrike" cap="none">
                <a:solidFill>
                  <a:schemeClr val="dk1"/>
                </a:solidFill>
                <a:latin typeface="Arial"/>
                <a:ea typeface="Arial"/>
                <a:cs typeface="Arial"/>
                <a:sym typeface="Arial"/>
              </a:rPr>
              <a:t>How does the presence of other people influence the behavior of individuals, dyads, and groups?</a:t>
            </a:r>
            <a:endParaRPr sz="1700" i="1">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WHAT IS SOCIAL PSYCHOLOGY?</a:t>
            </a:r>
            <a:endParaRPr/>
          </a:p>
        </p:txBody>
      </p:sp>
      <p:pic>
        <p:nvPicPr>
          <p:cNvPr id="62" name="Google Shape;62;p8" descr="A photograph shows several people pushing a car up an incline."/>
          <p:cNvPicPr preferRelativeResize="0">
            <a:picLocks noGrp="1"/>
          </p:cNvPicPr>
          <p:nvPr>
            <p:ph type="pic" idx="2"/>
          </p:nvPr>
        </p:nvPicPr>
        <p:blipFill rotWithShape="1">
          <a:blip r:embed="rId3">
            <a:alphaModFix/>
          </a:blip>
          <a:srcRect l="-26709" r="-26708"/>
          <a:stretch/>
        </p:blipFill>
        <p:spPr>
          <a:xfrm>
            <a:off x="1128904" y="3635111"/>
            <a:ext cx="6321927" cy="2744317"/>
          </a:xfrm>
          <a:prstGeom prst="rect">
            <a:avLst/>
          </a:prstGeom>
          <a:noFill/>
          <a:ln>
            <a:noFill/>
          </a:ln>
        </p:spPr>
      </p:pic>
      <p:sp>
        <p:nvSpPr>
          <p:cNvPr id="63" name="Google Shape;63;p8"/>
          <p:cNvSpPr txBox="1">
            <a:spLocks noGrp="1"/>
          </p:cNvSpPr>
          <p:nvPr>
            <p:ph type="body" idx="1"/>
          </p:nvPr>
        </p:nvSpPr>
        <p:spPr>
          <a:xfrm>
            <a:off x="457199" y="1015091"/>
            <a:ext cx="8367221" cy="262001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dirty="0"/>
              <a:t>Social psychology deals with all kinds of interactions between people, spanning a wide range of how we connect: from moments of confrontation to moments of working together and helping others.</a:t>
            </a:r>
            <a:endParaRPr sz="1600" dirty="0"/>
          </a:p>
          <a:p>
            <a:pPr marL="0" lvl="0" indent="0" algn="l" rtl="0">
              <a:spcBef>
                <a:spcPts val="1080"/>
              </a:spcBef>
              <a:spcAft>
                <a:spcPts val="0"/>
              </a:spcAft>
              <a:buSzPts val="1600"/>
              <a:buNone/>
            </a:pPr>
            <a:r>
              <a:rPr lang="en-US" sz="1600" dirty="0"/>
              <a:t>Social psychologists believe that an individual’s thoughts, feelings, and behaviors are influenced by social situations.</a:t>
            </a:r>
            <a:endParaRPr dirty="0"/>
          </a:p>
          <a:p>
            <a:pPr marL="0" lvl="0" indent="0" algn="l" rtl="0">
              <a:spcBef>
                <a:spcPts val="1080"/>
              </a:spcBef>
              <a:spcAft>
                <a:spcPts val="0"/>
              </a:spcAft>
              <a:buSzPts val="1600"/>
              <a:buNone/>
            </a:pPr>
            <a:r>
              <a:rPr lang="en-US" sz="1600" b="1" dirty="0"/>
              <a:t>Intrapersonal topics </a:t>
            </a:r>
            <a:r>
              <a:rPr lang="en-US" sz="1600" dirty="0"/>
              <a:t>– emotions and attitudes, the self, and social cognition.</a:t>
            </a:r>
            <a:endParaRPr dirty="0"/>
          </a:p>
          <a:p>
            <a:pPr marL="0" lvl="0" indent="0" algn="l" rtl="0">
              <a:spcBef>
                <a:spcPts val="1080"/>
              </a:spcBef>
              <a:spcAft>
                <a:spcPts val="0"/>
              </a:spcAft>
              <a:buSzPts val="1600"/>
              <a:buNone/>
            </a:pPr>
            <a:r>
              <a:rPr lang="en-US" sz="1600" b="1" dirty="0"/>
              <a:t>Interpersonal topics </a:t>
            </a:r>
            <a:r>
              <a:rPr lang="en-US" sz="1600" dirty="0"/>
              <a:t>– helping behavior, aggression, prejudice and discrimination, attraction and close relationship, and group processes and intergroup relationships.</a:t>
            </a:r>
            <a:endParaRPr dirty="0"/>
          </a:p>
        </p:txBody>
      </p:sp>
      <p:sp>
        <p:nvSpPr>
          <p:cNvPr id="65" name="Google Shape;65;p8"/>
          <p:cNvSpPr txBox="1"/>
          <p:nvPr/>
        </p:nvSpPr>
        <p:spPr>
          <a:xfrm>
            <a:off x="2296177" y="6379428"/>
            <a:ext cx="3987383" cy="2923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a:solidFill>
                  <a:schemeClr val="dk1"/>
                </a:solidFill>
                <a:latin typeface="Arial"/>
                <a:ea typeface="Arial"/>
                <a:cs typeface="Arial"/>
                <a:sym typeface="Arial"/>
              </a:rPr>
              <a:t>Figure 12.2 (credit: Sgt. Derec Pierson, U.S. Army)</a:t>
            </a:r>
            <a:endParaRPr sz="1300">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9"/>
          <p:cNvSpPr txBox="1">
            <a:spLocks noGrp="1"/>
          </p:cNvSpPr>
          <p:nvPr>
            <p:ph type="title"/>
          </p:nvPr>
        </p:nvSpPr>
        <p:spPr>
          <a:xfrm>
            <a:off x="457200" y="241326"/>
            <a:ext cx="8062912" cy="751709"/>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160"/>
              <a:buFont typeface="Arial Black"/>
              <a:buNone/>
            </a:pPr>
            <a:r>
              <a:rPr lang="en-US" sz="2160"/>
              <a:t>SITUATIONAL &amp; DISPOSITIONAL </a:t>
            </a:r>
            <a:br>
              <a:rPr lang="en-US" sz="2160"/>
            </a:br>
            <a:r>
              <a:rPr lang="en-US" sz="2160"/>
              <a:t>INFLUENCES ON BEHAVIOR</a:t>
            </a:r>
            <a:endParaRPr sz="2160"/>
          </a:p>
        </p:txBody>
      </p:sp>
      <p:sp>
        <p:nvSpPr>
          <p:cNvPr id="71" name="Google Shape;71;p9"/>
          <p:cNvSpPr txBox="1">
            <a:spLocks noGrp="1"/>
          </p:cNvSpPr>
          <p:nvPr>
            <p:ph type="body" idx="1"/>
          </p:nvPr>
        </p:nvSpPr>
        <p:spPr>
          <a:xfrm>
            <a:off x="457199" y="1351274"/>
            <a:ext cx="8367221" cy="376037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a:t>Situationism</a:t>
            </a:r>
            <a:r>
              <a:rPr lang="en-US" sz="1600"/>
              <a:t> – the view that our behavior and actions are determined by our immediate environment and surroundings.</a:t>
            </a:r>
            <a:endParaRPr/>
          </a:p>
          <a:p>
            <a:pPr marL="285750" lvl="0" indent="-285750" algn="l" rtl="0">
              <a:spcBef>
                <a:spcPts val="1080"/>
              </a:spcBef>
              <a:spcAft>
                <a:spcPts val="0"/>
              </a:spcAft>
              <a:buSzPts val="1600"/>
              <a:buFont typeface="Arial"/>
              <a:buChar char="•"/>
            </a:pPr>
            <a:r>
              <a:rPr lang="en-US" sz="1600"/>
              <a:t>Used by social psychologists.</a:t>
            </a:r>
            <a:endParaRPr/>
          </a:p>
          <a:p>
            <a:pPr marL="0" lvl="0" indent="0" algn="l" rtl="0">
              <a:spcBef>
                <a:spcPts val="1080"/>
              </a:spcBef>
              <a:spcAft>
                <a:spcPts val="0"/>
              </a:spcAft>
              <a:buSzPts val="1600"/>
              <a:buNone/>
            </a:pPr>
            <a:r>
              <a:rPr lang="en-US" sz="1600" b="1"/>
              <a:t>Dispositionism</a:t>
            </a:r>
            <a:r>
              <a:rPr lang="en-US" sz="1600"/>
              <a:t> – the view that our behavior is determined by internal factors (attribute of a person such as personality traits and temperament).</a:t>
            </a:r>
            <a:endParaRPr/>
          </a:p>
          <a:p>
            <a:pPr marL="285750" lvl="0" indent="-285750" algn="l" rtl="0">
              <a:spcBef>
                <a:spcPts val="1080"/>
              </a:spcBef>
              <a:spcAft>
                <a:spcPts val="0"/>
              </a:spcAft>
              <a:buSzPts val="1600"/>
              <a:buFont typeface="Arial"/>
              <a:buChar char="•"/>
            </a:pPr>
            <a:r>
              <a:rPr lang="en-US" sz="1600"/>
              <a:t>Favored in the U.S.</a:t>
            </a:r>
            <a:endParaRPr/>
          </a:p>
          <a:p>
            <a:pPr marL="285750" lvl="0" indent="-285750" algn="l" rtl="0">
              <a:spcBef>
                <a:spcPts val="1080"/>
              </a:spcBef>
              <a:spcAft>
                <a:spcPts val="0"/>
              </a:spcAft>
              <a:buSzPts val="1600"/>
              <a:buFont typeface="Arial"/>
              <a:buChar char="•"/>
            </a:pPr>
            <a:r>
              <a:rPr lang="en-US" sz="1600"/>
              <a:t>Used by personality psychologists.</a:t>
            </a:r>
            <a:endParaRPr/>
          </a:p>
          <a:p>
            <a:pPr marL="0" lvl="0" indent="0" algn="l" rtl="0">
              <a:spcBef>
                <a:spcPts val="1080"/>
              </a:spcBef>
              <a:spcAft>
                <a:spcPts val="0"/>
              </a:spcAft>
              <a:buSzPts val="1600"/>
              <a:buNone/>
            </a:pPr>
            <a:r>
              <a:rPr lang="en-US" sz="1600"/>
              <a:t>Modern social psychologists often consider both the situation and individual.</a:t>
            </a:r>
            <a:endParaRPr/>
          </a:p>
          <a:p>
            <a:pPr marL="0" lvl="0" indent="0" algn="l" rtl="0">
              <a:spcBef>
                <a:spcPts val="1080"/>
              </a:spcBef>
              <a:spcAft>
                <a:spcPts val="0"/>
              </a:spcAft>
              <a:buSzPts val="1600"/>
              <a:buNone/>
            </a:pPr>
            <a:endParaRPr sz="16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FUNDAMENTAL ATTRIBUTION ERROR</a:t>
            </a:r>
            <a:endParaRPr/>
          </a:p>
        </p:txBody>
      </p:sp>
      <p:pic>
        <p:nvPicPr>
          <p:cNvPr id="78" name="Google Shape;78;p10" descr="A photograph shows the game show Jeopardy."/>
          <p:cNvPicPr preferRelativeResize="0">
            <a:picLocks noGrp="1"/>
          </p:cNvPicPr>
          <p:nvPr>
            <p:ph type="pic" idx="2"/>
          </p:nvPr>
        </p:nvPicPr>
        <p:blipFill rotWithShape="1">
          <a:blip r:embed="rId3">
            <a:alphaModFix/>
          </a:blip>
          <a:srcRect l="-36121" r="-36120"/>
          <a:stretch/>
        </p:blipFill>
        <p:spPr>
          <a:xfrm>
            <a:off x="3786036" y="3426262"/>
            <a:ext cx="6524376" cy="2832199"/>
          </a:xfrm>
          <a:prstGeom prst="rect">
            <a:avLst/>
          </a:prstGeom>
          <a:noFill/>
          <a:ln>
            <a:noFill/>
          </a:ln>
        </p:spPr>
      </p:pic>
      <p:sp>
        <p:nvSpPr>
          <p:cNvPr id="79" name="Google Shape;79;p10"/>
          <p:cNvSpPr txBox="1">
            <a:spLocks noGrp="1"/>
          </p:cNvSpPr>
          <p:nvPr>
            <p:ph type="body" idx="1"/>
          </p:nvPr>
        </p:nvSpPr>
        <p:spPr>
          <a:xfrm>
            <a:off x="5066674" y="6352880"/>
            <a:ext cx="3963101" cy="50311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400"/>
              <a:buNone/>
            </a:pPr>
            <a:r>
              <a:rPr lang="en-US" sz="1400" dirty="0"/>
              <a:t>(credit: Steve </a:t>
            </a:r>
            <a:r>
              <a:rPr lang="en-US" sz="1400" dirty="0" err="1"/>
              <a:t>Jurvetson</a:t>
            </a:r>
            <a:r>
              <a:rPr lang="en-US" sz="1400" dirty="0"/>
              <a:t>)</a:t>
            </a:r>
            <a:endParaRPr dirty="0"/>
          </a:p>
        </p:txBody>
      </p:sp>
      <p:sp>
        <p:nvSpPr>
          <p:cNvPr id="81" name="Google Shape;81;p10"/>
          <p:cNvSpPr txBox="1"/>
          <p:nvPr/>
        </p:nvSpPr>
        <p:spPr>
          <a:xfrm>
            <a:off x="576222" y="1087454"/>
            <a:ext cx="8064709" cy="287258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a:solidFill>
                  <a:schemeClr val="dk1"/>
                </a:solidFill>
                <a:latin typeface="Arial"/>
                <a:ea typeface="Arial"/>
                <a:cs typeface="Arial"/>
                <a:sym typeface="Arial"/>
              </a:rPr>
              <a:t>Fundamental attribution error </a:t>
            </a:r>
            <a:r>
              <a:rPr lang="en-US" sz="1600">
                <a:solidFill>
                  <a:schemeClr val="dk1"/>
                </a:solidFill>
                <a:latin typeface="Arial"/>
                <a:ea typeface="Arial"/>
                <a:cs typeface="Arial"/>
                <a:sym typeface="Arial"/>
              </a:rPr>
              <a:t>– tendency to overemphasize internal factors as explanations/attributions for the behavior of other people and underestimate the power of the situation.</a:t>
            </a:r>
            <a:endParaRPr/>
          </a:p>
          <a:p>
            <a:pPr marL="285750" marR="0" lvl="0" indent="-285750" algn="l" rtl="0">
              <a:spcBef>
                <a:spcPts val="1080"/>
              </a:spcBef>
              <a:spcAft>
                <a:spcPts val="0"/>
              </a:spcAft>
              <a:buClr>
                <a:srgbClr val="6CB255"/>
              </a:buClr>
              <a:buSzPts val="1600"/>
              <a:buFont typeface="Arial"/>
              <a:buChar char="•"/>
            </a:pPr>
            <a:r>
              <a:rPr lang="en-US" sz="1600">
                <a:solidFill>
                  <a:schemeClr val="dk1"/>
                </a:solidFill>
                <a:latin typeface="Arial"/>
                <a:ea typeface="Arial"/>
                <a:cs typeface="Arial"/>
                <a:sym typeface="Arial"/>
              </a:rPr>
              <a:t>People tend to fail to recognize when a person’s behavior is due to situational variables.</a:t>
            </a:r>
            <a:endParaRPr/>
          </a:p>
          <a:p>
            <a:pPr marL="0" marR="0" lvl="0" indent="0" algn="l" rtl="0">
              <a:spcBef>
                <a:spcPts val="1080"/>
              </a:spcBef>
              <a:spcAft>
                <a:spcPts val="0"/>
              </a:spcAft>
              <a:buNone/>
            </a:pPr>
            <a:r>
              <a:rPr lang="en-US" sz="1600" b="1">
                <a:solidFill>
                  <a:schemeClr val="dk1"/>
                </a:solidFill>
                <a:latin typeface="Arial"/>
                <a:ea typeface="Arial"/>
                <a:cs typeface="Arial"/>
                <a:sym typeface="Arial"/>
              </a:rPr>
              <a:t>Quizmaster Study:</a:t>
            </a:r>
            <a:endParaRPr sz="1600">
              <a:solidFill>
                <a:schemeClr val="dk1"/>
              </a:solidFill>
              <a:latin typeface="Arial"/>
              <a:ea typeface="Arial"/>
              <a:cs typeface="Arial"/>
              <a:sym typeface="Arial"/>
            </a:endParaRPr>
          </a:p>
          <a:p>
            <a:pPr marL="285750" marR="0" lvl="0" indent="-285750" algn="l" rtl="0">
              <a:spcBef>
                <a:spcPts val="1080"/>
              </a:spcBef>
              <a:spcAft>
                <a:spcPts val="0"/>
              </a:spcAft>
              <a:buClr>
                <a:srgbClr val="6CB255"/>
              </a:buClr>
              <a:buSzPts val="1600"/>
              <a:buFont typeface="Arial"/>
              <a:buChar char="•"/>
            </a:pPr>
            <a:r>
              <a:rPr lang="en-US" sz="1600">
                <a:solidFill>
                  <a:schemeClr val="dk1"/>
                </a:solidFill>
                <a:latin typeface="Arial"/>
                <a:ea typeface="Arial"/>
                <a:cs typeface="Arial"/>
                <a:sym typeface="Arial"/>
              </a:rPr>
              <a:t>Participants were randomly assigned to play the role of either the questioner or participant.</a:t>
            </a:r>
            <a:endParaRPr/>
          </a:p>
          <a:p>
            <a:pPr marL="0" marR="0" lvl="0" indent="0" algn="l" rtl="0">
              <a:spcBef>
                <a:spcPts val="1080"/>
              </a:spcBef>
              <a:spcAft>
                <a:spcPts val="0"/>
              </a:spcAft>
              <a:buNone/>
            </a:pPr>
            <a:endParaRPr sz="1600">
              <a:solidFill>
                <a:schemeClr val="dk1"/>
              </a:solidFill>
              <a:latin typeface="Arial"/>
              <a:ea typeface="Arial"/>
              <a:cs typeface="Arial"/>
              <a:sym typeface="Arial"/>
            </a:endParaRPr>
          </a:p>
        </p:txBody>
      </p:sp>
      <p:sp>
        <p:nvSpPr>
          <p:cNvPr id="82" name="Google Shape;82;p10"/>
          <p:cNvSpPr txBox="1"/>
          <p:nvPr/>
        </p:nvSpPr>
        <p:spPr>
          <a:xfrm>
            <a:off x="576222" y="3374158"/>
            <a:ext cx="4490452" cy="2344231"/>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rgbClr val="6CB255"/>
              </a:buClr>
              <a:buSzPts val="1600"/>
              <a:buFont typeface="Arial"/>
              <a:buChar char="•"/>
            </a:pPr>
            <a:r>
              <a:rPr lang="en-US" sz="1600">
                <a:solidFill>
                  <a:schemeClr val="dk1"/>
                </a:solidFill>
                <a:latin typeface="Arial"/>
                <a:ea typeface="Arial"/>
                <a:cs typeface="Arial"/>
                <a:sym typeface="Arial"/>
              </a:rPr>
              <a:t>Questioners developed difficult questions to which they knew the answers.</a:t>
            </a:r>
            <a:endParaRPr/>
          </a:p>
          <a:p>
            <a:pPr marL="285750" marR="0" lvl="0" indent="-285750" algn="l" rtl="0">
              <a:spcBef>
                <a:spcPts val="1080"/>
              </a:spcBef>
              <a:spcAft>
                <a:spcPts val="0"/>
              </a:spcAft>
              <a:buClr>
                <a:srgbClr val="6CB255"/>
              </a:buClr>
              <a:buSzPts val="1600"/>
              <a:buFont typeface="Arial"/>
              <a:buChar char="•"/>
            </a:pPr>
            <a:r>
              <a:rPr lang="en-US" sz="1600">
                <a:solidFill>
                  <a:schemeClr val="dk1"/>
                </a:solidFill>
                <a:latin typeface="Arial"/>
                <a:ea typeface="Arial"/>
                <a:cs typeface="Arial"/>
                <a:sym typeface="Arial"/>
              </a:rPr>
              <a:t>Participants answered questions correctly 4/10 times.</a:t>
            </a:r>
            <a:endParaRPr/>
          </a:p>
          <a:p>
            <a:pPr marL="285750" marR="0" lvl="0" indent="-285750" algn="l" rtl="0">
              <a:spcBef>
                <a:spcPts val="1080"/>
              </a:spcBef>
              <a:spcAft>
                <a:spcPts val="0"/>
              </a:spcAft>
              <a:buClr>
                <a:srgbClr val="6CB255"/>
              </a:buClr>
              <a:buSzPts val="1600"/>
              <a:buFont typeface="Arial"/>
              <a:buChar char="•"/>
            </a:pPr>
            <a:r>
              <a:rPr lang="en-US" sz="1600">
                <a:solidFill>
                  <a:schemeClr val="dk1"/>
                </a:solidFill>
                <a:latin typeface="Arial"/>
                <a:ea typeface="Arial"/>
                <a:cs typeface="Arial"/>
                <a:sym typeface="Arial"/>
              </a:rPr>
              <a:t>Participants tended to disregard the influence of the situation and wrongly concluded that a questioner’s knowledge was greater than their own.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1"/>
          <p:cNvSpPr txBox="1">
            <a:spLocks noGrp="1"/>
          </p:cNvSpPr>
          <p:nvPr>
            <p:ph type="title"/>
          </p:nvPr>
        </p:nvSpPr>
        <p:spPr>
          <a:xfrm>
            <a:off x="457200" y="241326"/>
            <a:ext cx="8062912" cy="751709"/>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160"/>
              <a:buFont typeface="Arial Black"/>
              <a:buNone/>
            </a:pPr>
            <a:r>
              <a:rPr lang="en-US" sz="2160"/>
              <a:t>IS THE FUNDAMENTAL ATTRIBUTION ERROR</a:t>
            </a:r>
            <a:br>
              <a:rPr lang="en-US" sz="2160"/>
            </a:br>
            <a:r>
              <a:rPr lang="en-US" sz="2160"/>
              <a:t>A UNIVERSAL PHENOMENON?</a:t>
            </a:r>
            <a:endParaRPr sz="2160"/>
          </a:p>
        </p:txBody>
      </p:sp>
      <p:pic>
        <p:nvPicPr>
          <p:cNvPr id="88" name="Google Shape;88;p11" descr="Three photographs show three groups of people: a family preparing a meal, a group of men sitting on a porch, and a group of women playing mahjong."/>
          <p:cNvPicPr preferRelativeResize="0">
            <a:picLocks noGrp="1"/>
          </p:cNvPicPr>
          <p:nvPr>
            <p:ph type="pic" idx="2"/>
          </p:nvPr>
        </p:nvPicPr>
        <p:blipFill rotWithShape="1">
          <a:blip r:embed="rId3">
            <a:alphaModFix/>
          </a:blip>
          <a:srcRect t="-37177" b="-37177"/>
          <a:stretch/>
        </p:blipFill>
        <p:spPr>
          <a:xfrm>
            <a:off x="457199" y="3058125"/>
            <a:ext cx="8062913" cy="3500071"/>
          </a:xfrm>
          <a:prstGeom prst="rect">
            <a:avLst/>
          </a:prstGeom>
          <a:noFill/>
          <a:ln>
            <a:noFill/>
          </a:ln>
        </p:spPr>
      </p:pic>
      <p:sp>
        <p:nvSpPr>
          <p:cNvPr id="89" name="Google Shape;89;p11"/>
          <p:cNvSpPr txBox="1">
            <a:spLocks noGrp="1"/>
          </p:cNvSpPr>
          <p:nvPr>
            <p:ph type="body" idx="1"/>
          </p:nvPr>
        </p:nvSpPr>
        <p:spPr>
          <a:xfrm>
            <a:off x="457199" y="1343910"/>
            <a:ext cx="8367222" cy="232867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a:t>Research suggests that people from an individualistic culture have the greatest tendency to commit the fundamental attribution error.</a:t>
            </a:r>
            <a:endParaRPr/>
          </a:p>
          <a:p>
            <a:pPr marL="0" lvl="0" indent="0" algn="l" rtl="0">
              <a:spcBef>
                <a:spcPts val="1080"/>
              </a:spcBef>
              <a:spcAft>
                <a:spcPts val="0"/>
              </a:spcAft>
              <a:buSzPts val="1600"/>
              <a:buNone/>
            </a:pPr>
            <a:r>
              <a:rPr lang="en-US" sz="1600"/>
              <a:t>People from collectivistic cultures, such as some Asian cultures, are more likely to emphasize relationships with others than to focus primarily on the individual. Focusing on others provides a broader perspective including both situation and cultural influences.</a:t>
            </a:r>
            <a:endParaRPr/>
          </a:p>
          <a:p>
            <a:pPr marL="0" lvl="0" indent="0" algn="l" rtl="0">
              <a:spcBef>
                <a:spcPts val="1080"/>
              </a:spcBef>
              <a:spcAft>
                <a:spcPts val="0"/>
              </a:spcAft>
              <a:buSzPts val="1600"/>
              <a:buNone/>
            </a:pPr>
            <a:r>
              <a:rPr lang="en-US" sz="1600"/>
              <a:t>Activities such as </a:t>
            </a:r>
            <a:r>
              <a:rPr lang="en-US" sz="1600">
                <a:solidFill>
                  <a:srgbClr val="6CB255"/>
                </a:solidFill>
              </a:rPr>
              <a:t>(a) </a:t>
            </a:r>
            <a:r>
              <a:rPr lang="en-US" sz="1600"/>
              <a:t>preparing a meal, </a:t>
            </a:r>
            <a:r>
              <a:rPr lang="en-US" sz="1600">
                <a:solidFill>
                  <a:srgbClr val="6CB255"/>
                </a:solidFill>
              </a:rPr>
              <a:t>(b) </a:t>
            </a:r>
            <a:r>
              <a:rPr lang="en-US" sz="1600"/>
              <a:t>hanging out, and </a:t>
            </a:r>
            <a:r>
              <a:rPr lang="en-US" sz="1600">
                <a:solidFill>
                  <a:srgbClr val="6CB255"/>
                </a:solidFill>
              </a:rPr>
              <a:t>(c) </a:t>
            </a:r>
            <a:r>
              <a:rPr lang="en-US" sz="1600"/>
              <a:t>playing a game engage people in a group. </a:t>
            </a:r>
            <a:endParaRPr/>
          </a:p>
        </p:txBody>
      </p:sp>
      <p:sp>
        <p:nvSpPr>
          <p:cNvPr id="91" name="Google Shape;91;p11"/>
          <p:cNvSpPr txBox="1"/>
          <p:nvPr/>
        </p:nvSpPr>
        <p:spPr>
          <a:xfrm>
            <a:off x="983066" y="6190246"/>
            <a:ext cx="7315488" cy="49244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a:solidFill>
                  <a:schemeClr val="dk1"/>
                </a:solidFill>
                <a:latin typeface="Arial"/>
                <a:ea typeface="Arial"/>
                <a:cs typeface="Arial"/>
                <a:sym typeface="Arial"/>
              </a:rPr>
              <a:t>Figure 12.4 (credit a: modification of work by Arian Zwegers; credit b: modification of work by "conbon33"/Flickr; credit c: modification of work by Anja Disseldorp)</a:t>
            </a:r>
            <a:endParaRPr sz="1300">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ACTOR-OBSERVER BIAS</a:t>
            </a:r>
            <a:endParaRPr/>
          </a:p>
        </p:txBody>
      </p:sp>
      <p:sp>
        <p:nvSpPr>
          <p:cNvPr id="98" name="Google Shape;98;p12"/>
          <p:cNvSpPr txBox="1">
            <a:spLocks noGrp="1"/>
          </p:cNvSpPr>
          <p:nvPr>
            <p:ph type="body" idx="1"/>
          </p:nvPr>
        </p:nvSpPr>
        <p:spPr>
          <a:xfrm>
            <a:off x="457200" y="1188413"/>
            <a:ext cx="8367221" cy="189072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a:t>Actor-observer bias </a:t>
            </a:r>
            <a:r>
              <a:rPr lang="en-US" sz="1600"/>
              <a:t>– phenomenon of explaining other people’s behaviors are due to internal factors and our own behaviors are due to situational forces.</a:t>
            </a:r>
            <a:endParaRPr/>
          </a:p>
          <a:p>
            <a:pPr marL="285750" lvl="0" indent="-285750" algn="l" rtl="0">
              <a:spcBef>
                <a:spcPts val="1080"/>
              </a:spcBef>
              <a:spcAft>
                <a:spcPts val="0"/>
              </a:spcAft>
              <a:buSzPts val="1600"/>
              <a:buFont typeface="Arial"/>
              <a:buChar char="•"/>
            </a:pPr>
            <a:r>
              <a:rPr lang="en-US" sz="1600"/>
              <a:t>We often make the fundamental attribution error because we do not have enough information to make a situational explanation about the person’s behavior.</a:t>
            </a:r>
            <a:endParaRPr/>
          </a:p>
          <a:p>
            <a:pPr marL="285750" lvl="0" indent="-285750" algn="l" rtl="0">
              <a:spcBef>
                <a:spcPts val="1080"/>
              </a:spcBef>
              <a:spcAft>
                <a:spcPts val="0"/>
              </a:spcAft>
              <a:buSzPts val="1600"/>
              <a:buFont typeface="Arial"/>
              <a:buChar char="•"/>
            </a:pPr>
            <a:r>
              <a:rPr lang="en-US" sz="1600"/>
              <a:t>However, when we explain our own behaviors, we have more information available and are more likely to make situational explanations.</a:t>
            </a:r>
            <a:endParaRPr sz="1600"/>
          </a:p>
        </p:txBody>
      </p:sp>
      <p:sp>
        <p:nvSpPr>
          <p:cNvPr id="101" name="Google Shape;101;p12"/>
          <p:cNvSpPr txBox="1"/>
          <p:nvPr/>
        </p:nvSpPr>
        <p:spPr>
          <a:xfrm>
            <a:off x="457200" y="3102108"/>
            <a:ext cx="4204741" cy="219034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chemeClr val="dk1"/>
                </a:solidFill>
                <a:latin typeface="Arial"/>
                <a:ea typeface="Arial"/>
                <a:cs typeface="Arial"/>
                <a:sym typeface="Arial"/>
              </a:rPr>
              <a:t>One study investigated reasons male participants gave for why they liked their girlfriend.</a:t>
            </a:r>
            <a:endParaRPr/>
          </a:p>
          <a:p>
            <a:pPr marL="0" marR="0" lvl="0" indent="0" algn="l" rtl="0">
              <a:spcBef>
                <a:spcPts val="984"/>
              </a:spcBef>
              <a:spcAft>
                <a:spcPts val="0"/>
              </a:spcAft>
              <a:buNone/>
            </a:pPr>
            <a:r>
              <a:rPr lang="en-US" sz="1600">
                <a:solidFill>
                  <a:schemeClr val="dk1"/>
                </a:solidFill>
                <a:latin typeface="Arial"/>
                <a:ea typeface="Arial"/>
                <a:cs typeface="Arial"/>
                <a:sym typeface="Arial"/>
              </a:rPr>
              <a:t>Actor-observer bias is evident when subjects explain their own reasons for liking a girlfriend (e.g., her personality) versus their impressions of others’ reasons for liking a girlfriend.</a:t>
            </a:r>
            <a:endParaRPr sz="1800">
              <a:solidFill>
                <a:schemeClr val="dk1"/>
              </a:solidFill>
              <a:latin typeface="Arial"/>
              <a:ea typeface="Arial"/>
              <a:cs typeface="Arial"/>
              <a:sym typeface="Arial"/>
            </a:endParaRPr>
          </a:p>
        </p:txBody>
      </p:sp>
      <p:pic>
        <p:nvPicPr>
          <p:cNvPr id="3" name="Picture 2" descr="A bar graph compares &quot;own reasons for liking girlfriend&quot; to &quot;friend's reasons for liking girlfriend.&quot; In the former, situational traits are about twice as high as dispositional traits, while in the latter, situational and dispositional traits are nearly equa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8656" y="3102108"/>
            <a:ext cx="4574217" cy="319983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SELF-SERVING BIAS</a:t>
            </a:r>
            <a:endParaRPr/>
          </a:p>
        </p:txBody>
      </p:sp>
      <p:pic>
        <p:nvPicPr>
          <p:cNvPr id="107" name="Google Shape;107;p13" descr="A photograph shows a hockey team."/>
          <p:cNvPicPr preferRelativeResize="0">
            <a:picLocks noGrp="1"/>
          </p:cNvPicPr>
          <p:nvPr>
            <p:ph type="pic" idx="2"/>
          </p:nvPr>
        </p:nvPicPr>
        <p:blipFill rotWithShape="1">
          <a:blip r:embed="rId3">
            <a:alphaModFix/>
          </a:blip>
          <a:srcRect l="-21900" r="-21899"/>
          <a:stretch/>
        </p:blipFill>
        <p:spPr>
          <a:xfrm>
            <a:off x="4350844" y="2905939"/>
            <a:ext cx="5383109" cy="2486645"/>
          </a:xfrm>
          <a:prstGeom prst="rect">
            <a:avLst/>
          </a:prstGeom>
          <a:noFill/>
          <a:ln>
            <a:noFill/>
          </a:ln>
        </p:spPr>
      </p:pic>
      <p:sp>
        <p:nvSpPr>
          <p:cNvPr id="108" name="Google Shape;108;p13"/>
          <p:cNvSpPr txBox="1">
            <a:spLocks noGrp="1"/>
          </p:cNvSpPr>
          <p:nvPr>
            <p:ph type="body" idx="1"/>
          </p:nvPr>
        </p:nvSpPr>
        <p:spPr>
          <a:xfrm>
            <a:off x="465593" y="1044906"/>
            <a:ext cx="8358828" cy="239829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a:t>Self-serving bias </a:t>
            </a:r>
            <a:r>
              <a:rPr lang="en-US" sz="1600"/>
              <a:t>– tendency of an individual to take credit by making dispositional or internal attributions for positive outcomes but situational or external attributions for negative outcomes.</a:t>
            </a:r>
            <a:endParaRPr/>
          </a:p>
          <a:p>
            <a:pPr marL="285750" lvl="0" indent="-285750" algn="l" rtl="0">
              <a:spcBef>
                <a:spcPts val="800"/>
              </a:spcBef>
              <a:spcAft>
                <a:spcPts val="0"/>
              </a:spcAft>
              <a:buSzPts val="1600"/>
              <a:buFont typeface="Arial"/>
              <a:buChar char="•"/>
            </a:pPr>
            <a:r>
              <a:rPr lang="en-US" sz="1600"/>
              <a:t>Protects self-esteem - allows people to feel good about their accomplishments.</a:t>
            </a:r>
            <a:endParaRPr/>
          </a:p>
          <a:p>
            <a:pPr marL="0" lvl="0" indent="0" algn="l" rtl="0">
              <a:spcBef>
                <a:spcPts val="800"/>
              </a:spcBef>
              <a:spcAft>
                <a:spcPts val="0"/>
              </a:spcAft>
              <a:buSzPts val="1600"/>
              <a:buNone/>
            </a:pPr>
            <a:r>
              <a:rPr lang="en-US" sz="1600" b="1"/>
              <a:t>Attribution</a:t>
            </a:r>
            <a:r>
              <a:rPr lang="en-US" sz="1600"/>
              <a:t> – a belief about the cause of a result.</a:t>
            </a:r>
            <a:endParaRPr/>
          </a:p>
          <a:p>
            <a:pPr marL="0" lvl="0" indent="0" algn="l" rtl="0">
              <a:spcBef>
                <a:spcPts val="800"/>
              </a:spcBef>
              <a:spcAft>
                <a:spcPts val="0"/>
              </a:spcAft>
              <a:buSzPts val="1600"/>
              <a:buNone/>
            </a:pPr>
            <a:r>
              <a:rPr lang="en-US" sz="1600"/>
              <a:t>One model of attribution proposes three dimensions.</a:t>
            </a:r>
            <a:endParaRPr/>
          </a:p>
          <a:p>
            <a:pPr marL="0" lvl="0" indent="0" algn="l" rtl="0">
              <a:spcBef>
                <a:spcPts val="800"/>
              </a:spcBef>
              <a:spcAft>
                <a:spcPts val="0"/>
              </a:spcAft>
              <a:buSzPts val="1600"/>
              <a:buNone/>
            </a:pPr>
            <a:endParaRPr sz="1600"/>
          </a:p>
        </p:txBody>
      </p:sp>
      <p:sp>
        <p:nvSpPr>
          <p:cNvPr id="110" name="Google Shape;110;p13"/>
          <p:cNvSpPr txBox="1"/>
          <p:nvPr/>
        </p:nvSpPr>
        <p:spPr>
          <a:xfrm>
            <a:off x="5672677" y="5529095"/>
            <a:ext cx="3261461" cy="49244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dirty="0">
                <a:solidFill>
                  <a:schemeClr val="dk1"/>
                </a:solidFill>
                <a:latin typeface="Arial"/>
                <a:ea typeface="Arial"/>
                <a:cs typeface="Arial"/>
                <a:sym typeface="Arial"/>
              </a:rPr>
              <a:t>(</a:t>
            </a:r>
            <a:r>
              <a:rPr lang="en-US" sz="1300" dirty="0" err="1">
                <a:solidFill>
                  <a:schemeClr val="dk1"/>
                </a:solidFill>
                <a:latin typeface="Arial"/>
                <a:ea typeface="Arial"/>
                <a:cs typeface="Arial"/>
                <a:sym typeface="Arial"/>
              </a:rPr>
              <a:t>Roesch</a:t>
            </a:r>
            <a:r>
              <a:rPr lang="en-US" sz="1300" dirty="0">
                <a:solidFill>
                  <a:schemeClr val="dk1"/>
                </a:solidFill>
                <a:latin typeface="Arial"/>
                <a:ea typeface="Arial"/>
                <a:cs typeface="Arial"/>
                <a:sym typeface="Arial"/>
              </a:rPr>
              <a:t> &amp; </a:t>
            </a:r>
            <a:r>
              <a:rPr lang="en-US" sz="1300" dirty="0" err="1">
                <a:solidFill>
                  <a:schemeClr val="dk1"/>
                </a:solidFill>
                <a:latin typeface="Arial"/>
                <a:ea typeface="Arial"/>
                <a:cs typeface="Arial"/>
                <a:sym typeface="Arial"/>
              </a:rPr>
              <a:t>Amirkham</a:t>
            </a:r>
            <a:r>
              <a:rPr lang="en-US" sz="1300" dirty="0">
                <a:solidFill>
                  <a:schemeClr val="dk1"/>
                </a:solidFill>
                <a:latin typeface="Arial"/>
                <a:ea typeface="Arial"/>
                <a:cs typeface="Arial"/>
                <a:sym typeface="Arial"/>
              </a:rPr>
              <a:t>, 1997). (credit: "</a:t>
            </a:r>
            <a:r>
              <a:rPr lang="en-US" sz="1300" dirty="0" err="1">
                <a:solidFill>
                  <a:schemeClr val="dk1"/>
                </a:solidFill>
                <a:latin typeface="Arial"/>
                <a:ea typeface="Arial"/>
                <a:cs typeface="Arial"/>
                <a:sym typeface="Arial"/>
              </a:rPr>
              <a:t>TheAHL</a:t>
            </a:r>
            <a:r>
              <a:rPr lang="en-US" sz="1300" dirty="0">
                <a:solidFill>
                  <a:schemeClr val="dk1"/>
                </a:solidFill>
                <a:latin typeface="Arial"/>
                <a:ea typeface="Arial"/>
                <a:cs typeface="Arial"/>
                <a:sym typeface="Arial"/>
              </a:rPr>
              <a:t>"/Flickr)</a:t>
            </a:r>
            <a:endParaRPr sz="1300" dirty="0">
              <a:solidFill>
                <a:schemeClr val="dk1"/>
              </a:solidFill>
              <a:latin typeface="Arial"/>
              <a:ea typeface="Arial"/>
              <a:cs typeface="Arial"/>
              <a:sym typeface="Arial"/>
            </a:endParaRPr>
          </a:p>
        </p:txBody>
      </p:sp>
      <p:sp>
        <p:nvSpPr>
          <p:cNvPr id="111" name="Google Shape;111;p13"/>
          <p:cNvSpPr txBox="1"/>
          <p:nvPr/>
        </p:nvSpPr>
        <p:spPr>
          <a:xfrm>
            <a:off x="457199" y="2986758"/>
            <a:ext cx="4834329" cy="4750018"/>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6CB255"/>
              </a:buClr>
              <a:buSzPts val="1600"/>
              <a:buFont typeface="Arial Black"/>
              <a:buAutoNum type="arabicPeriod"/>
            </a:pPr>
            <a:r>
              <a:rPr lang="en-US" sz="1600" b="1">
                <a:solidFill>
                  <a:schemeClr val="dk1"/>
                </a:solidFill>
                <a:latin typeface="Arial"/>
                <a:ea typeface="Arial"/>
                <a:cs typeface="Arial"/>
                <a:sym typeface="Arial"/>
              </a:rPr>
              <a:t>Locus of control </a:t>
            </a:r>
            <a:r>
              <a:rPr lang="en-US" sz="1600">
                <a:solidFill>
                  <a:schemeClr val="dk1"/>
                </a:solidFill>
                <a:latin typeface="Arial"/>
                <a:ea typeface="Arial"/>
                <a:cs typeface="Arial"/>
                <a:sym typeface="Arial"/>
              </a:rPr>
              <a:t>– internal vs external.</a:t>
            </a:r>
            <a:endParaRPr/>
          </a:p>
          <a:p>
            <a:pPr marL="342900" marR="0" lvl="0" indent="-342900" algn="l" rtl="0">
              <a:spcBef>
                <a:spcPts val="800"/>
              </a:spcBef>
              <a:spcAft>
                <a:spcPts val="0"/>
              </a:spcAft>
              <a:buClr>
                <a:srgbClr val="6CB255"/>
              </a:buClr>
              <a:buSzPts val="1600"/>
              <a:buFont typeface="Arial Black"/>
              <a:buAutoNum type="arabicPeriod"/>
            </a:pPr>
            <a:r>
              <a:rPr lang="en-US" sz="1600" b="1">
                <a:solidFill>
                  <a:schemeClr val="dk1"/>
                </a:solidFill>
                <a:latin typeface="Arial"/>
                <a:ea typeface="Arial"/>
                <a:cs typeface="Arial"/>
                <a:sym typeface="Arial"/>
              </a:rPr>
              <a:t>Stability</a:t>
            </a:r>
            <a:r>
              <a:rPr lang="en-US" sz="1600">
                <a:solidFill>
                  <a:schemeClr val="dk1"/>
                </a:solidFill>
                <a:latin typeface="Arial"/>
                <a:ea typeface="Arial"/>
                <a:cs typeface="Arial"/>
                <a:sym typeface="Arial"/>
              </a:rPr>
              <a:t> –extent to which the circumstances are changeable.</a:t>
            </a:r>
            <a:endParaRPr/>
          </a:p>
          <a:p>
            <a:pPr marL="342900" marR="0" lvl="0" indent="-342900" algn="l" rtl="0">
              <a:spcBef>
                <a:spcPts val="800"/>
              </a:spcBef>
              <a:spcAft>
                <a:spcPts val="0"/>
              </a:spcAft>
              <a:buClr>
                <a:srgbClr val="6CB255"/>
              </a:buClr>
              <a:buSzPts val="1600"/>
              <a:buFont typeface="Arial Black"/>
              <a:buAutoNum type="arabicPeriod"/>
            </a:pPr>
            <a:r>
              <a:rPr lang="en-US" sz="1600" b="1">
                <a:solidFill>
                  <a:schemeClr val="dk1"/>
                </a:solidFill>
                <a:latin typeface="Arial"/>
                <a:ea typeface="Arial"/>
                <a:cs typeface="Arial"/>
                <a:sym typeface="Arial"/>
              </a:rPr>
              <a:t>Controllability</a:t>
            </a:r>
            <a:r>
              <a:rPr lang="en-US" sz="1600">
                <a:solidFill>
                  <a:schemeClr val="dk1"/>
                </a:solidFill>
                <a:latin typeface="Arial"/>
                <a:ea typeface="Arial"/>
                <a:cs typeface="Arial"/>
                <a:sym typeface="Arial"/>
              </a:rPr>
              <a:t> – extent to which the circumstances can be controlled.</a:t>
            </a:r>
            <a:endParaRPr/>
          </a:p>
          <a:p>
            <a:pPr marL="285750" marR="0" lvl="0" indent="-285750" algn="l" rtl="0">
              <a:spcBef>
                <a:spcPts val="800"/>
              </a:spcBef>
              <a:spcAft>
                <a:spcPts val="0"/>
              </a:spcAft>
              <a:buClr>
                <a:srgbClr val="6CB255"/>
              </a:buClr>
              <a:buSzPts val="1600"/>
              <a:buFont typeface="Arial"/>
              <a:buChar char="•"/>
            </a:pPr>
            <a:r>
              <a:rPr lang="en-US" sz="1600">
                <a:solidFill>
                  <a:schemeClr val="dk1"/>
                </a:solidFill>
                <a:latin typeface="Arial"/>
                <a:ea typeface="Arial"/>
                <a:cs typeface="Arial"/>
                <a:sym typeface="Arial"/>
              </a:rPr>
              <a:t>When our team wins we make attributions such as it’s talented (internal), works hard (stable), and uses effective strategies (controllable).</a:t>
            </a:r>
            <a:endParaRPr/>
          </a:p>
          <a:p>
            <a:pPr marL="285750" marR="0" lvl="0" indent="-285750" algn="l" rtl="0">
              <a:spcBef>
                <a:spcPts val="800"/>
              </a:spcBef>
              <a:spcAft>
                <a:spcPts val="0"/>
              </a:spcAft>
              <a:buClr>
                <a:srgbClr val="6CB255"/>
              </a:buClr>
              <a:buSzPts val="1600"/>
              <a:buFont typeface="Arial"/>
              <a:buChar char="•"/>
            </a:pPr>
            <a:r>
              <a:rPr lang="en-US" sz="1600">
                <a:solidFill>
                  <a:schemeClr val="dk1"/>
                </a:solidFill>
                <a:latin typeface="Arial"/>
                <a:ea typeface="Arial"/>
                <a:cs typeface="Arial"/>
                <a:sym typeface="Arial"/>
              </a:rPr>
              <a:t>When our team loses we might say the other team has more experienced players (external), the other team played at home (unstable), and the weather affected our teams performance (uncontrollable).</a:t>
            </a:r>
            <a:endParaRPr/>
          </a:p>
          <a:p>
            <a:pPr marL="285750" marR="0" lvl="0" indent="-184150" algn="l" rtl="0">
              <a:spcBef>
                <a:spcPts val="800"/>
              </a:spcBef>
              <a:spcAft>
                <a:spcPts val="0"/>
              </a:spcAft>
              <a:buClr>
                <a:srgbClr val="6CB255"/>
              </a:buClr>
              <a:buSzPts val="1600"/>
              <a:buFont typeface="Arial"/>
              <a:buNone/>
            </a:pPr>
            <a:endParaRPr sz="1600">
              <a:solidFill>
                <a:schemeClr val="dk1"/>
              </a:solidFill>
              <a:latin typeface="Arial"/>
              <a:ea typeface="Arial"/>
              <a:cs typeface="Arial"/>
              <a:sym typeface="Arial"/>
            </a:endParaRPr>
          </a:p>
          <a:p>
            <a:pPr marL="285750" marR="0" lvl="0" indent="-184150" algn="l" rtl="0">
              <a:spcBef>
                <a:spcPts val="800"/>
              </a:spcBef>
              <a:spcAft>
                <a:spcPts val="0"/>
              </a:spcAft>
              <a:buClr>
                <a:srgbClr val="6CB255"/>
              </a:buClr>
              <a:buSzPts val="1600"/>
              <a:buFont typeface="Arial"/>
              <a:buNone/>
            </a:pPr>
            <a:endParaRPr sz="1600">
              <a:solidFill>
                <a:schemeClr val="dk1"/>
              </a:solidFill>
              <a:latin typeface="Arial"/>
              <a:ea typeface="Arial"/>
              <a:cs typeface="Arial"/>
              <a:sym typeface="Arial"/>
            </a:endParaRPr>
          </a:p>
          <a:p>
            <a:pPr marL="0" marR="0" lvl="0" indent="0" algn="l" rtl="0">
              <a:spcBef>
                <a:spcPts val="800"/>
              </a:spcBef>
              <a:spcAft>
                <a:spcPts val="0"/>
              </a:spcAft>
              <a:buNone/>
            </a:pPr>
            <a:endParaRPr sz="1600">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JUST WORLD HYPOTHESIS</a:t>
            </a:r>
            <a:endParaRPr/>
          </a:p>
        </p:txBody>
      </p:sp>
      <p:pic>
        <p:nvPicPr>
          <p:cNvPr id="117" name="Google Shape;117;p14" descr="A photograph shows a homeless person and a dog sitting on a sidewalk with a sign reading, &quot;homeless, broke, and hungry.&quot;"/>
          <p:cNvPicPr preferRelativeResize="0">
            <a:picLocks noGrp="1"/>
          </p:cNvPicPr>
          <p:nvPr>
            <p:ph type="pic" idx="2"/>
          </p:nvPr>
        </p:nvPicPr>
        <p:blipFill rotWithShape="1">
          <a:blip r:embed="rId3">
            <a:alphaModFix/>
          </a:blip>
          <a:srcRect l="-27969" r="-27969"/>
          <a:stretch/>
        </p:blipFill>
        <p:spPr>
          <a:xfrm>
            <a:off x="1678948" y="4120843"/>
            <a:ext cx="5252204" cy="2279956"/>
          </a:xfrm>
          <a:prstGeom prst="rect">
            <a:avLst/>
          </a:prstGeom>
          <a:noFill/>
          <a:ln>
            <a:noFill/>
          </a:ln>
        </p:spPr>
      </p:pic>
      <p:sp>
        <p:nvSpPr>
          <p:cNvPr id="118" name="Google Shape;118;p14"/>
          <p:cNvSpPr txBox="1">
            <a:spLocks noGrp="1"/>
          </p:cNvSpPr>
          <p:nvPr>
            <p:ph type="body" idx="1"/>
          </p:nvPr>
        </p:nvSpPr>
        <p:spPr>
          <a:xfrm>
            <a:off x="457199" y="1169231"/>
            <a:ext cx="8367222" cy="31629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a:t>A consequence of the tendency to provide dispositional explanations for behavior is victim blame.</a:t>
            </a:r>
            <a:endParaRPr/>
          </a:p>
          <a:p>
            <a:pPr marL="0" lvl="0" indent="0" algn="l" rtl="0">
              <a:spcBef>
                <a:spcPts val="1080"/>
              </a:spcBef>
              <a:spcAft>
                <a:spcPts val="0"/>
              </a:spcAft>
              <a:buSzPts val="1600"/>
              <a:buNone/>
            </a:pPr>
            <a:r>
              <a:rPr lang="en-US" sz="1600" b="1"/>
              <a:t>Just-world hypothesis </a:t>
            </a:r>
            <a:r>
              <a:rPr lang="en-US" sz="1600"/>
              <a:t>– belief that people get the outcomes they deserve.</a:t>
            </a:r>
            <a:endParaRPr/>
          </a:p>
          <a:p>
            <a:pPr marL="285750" lvl="0" indent="-285750" algn="l" rtl="0">
              <a:spcBef>
                <a:spcPts val="1080"/>
              </a:spcBef>
              <a:spcAft>
                <a:spcPts val="0"/>
              </a:spcAft>
              <a:buSzPts val="1600"/>
              <a:buFont typeface="Arial"/>
              <a:buChar char="•"/>
            </a:pPr>
            <a:r>
              <a:rPr lang="en-US" sz="1600"/>
              <a:t>Based on the belief that the world is a fair place and therefore good people experience positive outcomes, and bad people experience negative outcomes.</a:t>
            </a:r>
            <a:endParaRPr/>
          </a:p>
          <a:p>
            <a:pPr marL="285750" lvl="0" indent="-285750" algn="l" rtl="0">
              <a:spcBef>
                <a:spcPts val="1080"/>
              </a:spcBef>
              <a:spcAft>
                <a:spcPts val="0"/>
              </a:spcAft>
              <a:buSzPts val="1600"/>
              <a:buFont typeface="Arial"/>
              <a:buChar char="•"/>
            </a:pPr>
            <a:r>
              <a:rPr lang="en-US" sz="1600"/>
              <a:t>Allows people to feel that the world is predictable and we have some control over life outcomes.</a:t>
            </a:r>
            <a:endParaRPr/>
          </a:p>
          <a:p>
            <a:pPr marL="0" lvl="0" indent="0" algn="l" rtl="0">
              <a:spcBef>
                <a:spcPts val="1080"/>
              </a:spcBef>
              <a:spcAft>
                <a:spcPts val="0"/>
              </a:spcAft>
              <a:buSzPts val="1600"/>
              <a:buNone/>
            </a:pPr>
            <a:r>
              <a:rPr lang="en-US" sz="1600"/>
              <a:t>People who hold just-world beliefs tend to blame the people in poverty for their circumstances, ignoring situational and cultural causes of poverty. </a:t>
            </a:r>
            <a:endParaRPr sz="1600"/>
          </a:p>
        </p:txBody>
      </p:sp>
      <p:sp>
        <p:nvSpPr>
          <p:cNvPr id="120" name="Google Shape;120;p14"/>
          <p:cNvSpPr txBox="1"/>
          <p:nvPr/>
        </p:nvSpPr>
        <p:spPr>
          <a:xfrm>
            <a:off x="2848132" y="6400799"/>
            <a:ext cx="2728210" cy="29238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dirty="0">
                <a:solidFill>
                  <a:schemeClr val="dk1"/>
                </a:solidFill>
                <a:latin typeface="Arial"/>
                <a:ea typeface="Arial"/>
                <a:cs typeface="Arial"/>
                <a:sym typeface="Arial"/>
              </a:rPr>
              <a:t>(credit: Adrian Miles)</a:t>
            </a:r>
            <a:endParaRPr sz="1300" dirty="0">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SOCIAL ROLES</a:t>
            </a:r>
            <a:endParaRPr/>
          </a:p>
        </p:txBody>
      </p:sp>
      <p:sp>
        <p:nvSpPr>
          <p:cNvPr id="133" name="Google Shape;133;p16"/>
          <p:cNvSpPr txBox="1">
            <a:spLocks noGrp="1"/>
          </p:cNvSpPr>
          <p:nvPr>
            <p:ph type="body" idx="1"/>
          </p:nvPr>
        </p:nvSpPr>
        <p:spPr>
          <a:xfrm>
            <a:off x="679622" y="6140631"/>
            <a:ext cx="8144799" cy="71736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6CB255"/>
              </a:buClr>
              <a:buSzPts val="1202"/>
              <a:buNone/>
            </a:pPr>
            <a:r>
              <a:rPr lang="en-US" sz="1202" dirty="0"/>
              <a:t>Being a student is just one of the many social roles you have. </a:t>
            </a:r>
            <a:endParaRPr sz="1202" dirty="0"/>
          </a:p>
          <a:p>
            <a:pPr marL="0" lvl="0" indent="0" algn="l" rtl="0">
              <a:lnSpc>
                <a:spcPct val="90000"/>
              </a:lnSpc>
              <a:spcBef>
                <a:spcPts val="840"/>
              </a:spcBef>
              <a:spcAft>
                <a:spcPts val="0"/>
              </a:spcAft>
              <a:buClr>
                <a:srgbClr val="6CB255"/>
              </a:buClr>
              <a:buSzPts val="1202"/>
              <a:buNone/>
            </a:pPr>
            <a:r>
              <a:rPr lang="en-US" sz="1202" dirty="0"/>
              <a:t>(credit: “Rural Institute ”/Flickr)</a:t>
            </a:r>
            <a:endParaRPr sz="1202" dirty="0"/>
          </a:p>
        </p:txBody>
      </p:sp>
      <p:sp>
        <p:nvSpPr>
          <p:cNvPr id="135" name="Google Shape;135;p16"/>
          <p:cNvSpPr txBox="1"/>
          <p:nvPr/>
        </p:nvSpPr>
        <p:spPr>
          <a:xfrm>
            <a:off x="457200" y="1254766"/>
            <a:ext cx="7907311" cy="17466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dirty="0">
                <a:solidFill>
                  <a:schemeClr val="dk1"/>
                </a:solidFill>
                <a:latin typeface="Arial"/>
                <a:ea typeface="Arial"/>
                <a:cs typeface="Arial"/>
                <a:sym typeface="Arial"/>
              </a:rPr>
              <a:t>Social role </a:t>
            </a:r>
            <a:r>
              <a:rPr lang="en-US" sz="1600" dirty="0">
                <a:solidFill>
                  <a:schemeClr val="dk1"/>
                </a:solidFill>
                <a:latin typeface="Arial"/>
                <a:ea typeface="Arial"/>
                <a:cs typeface="Arial"/>
                <a:sym typeface="Arial"/>
              </a:rPr>
              <a:t>– a pattern of behavior that is expected of a person in a given setting or group.</a:t>
            </a:r>
            <a:endParaRPr dirty="0"/>
          </a:p>
          <a:p>
            <a:pPr marL="285750" marR="0" lvl="0" indent="-285750" algn="l" rtl="0">
              <a:spcBef>
                <a:spcPts val="108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E.g. being a student.</a:t>
            </a:r>
            <a:endParaRPr dirty="0"/>
          </a:p>
          <a:p>
            <a:pPr marL="285750" marR="0" lvl="0" indent="-285750" algn="l" rtl="0">
              <a:spcBef>
                <a:spcPts val="108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We each have several social roles.</a:t>
            </a:r>
            <a:endParaRPr dirty="0"/>
          </a:p>
          <a:p>
            <a:pPr marL="285750" marR="0" lvl="0" indent="-285750" algn="l" rtl="0">
              <a:spcBef>
                <a:spcPts val="108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Defined by culturally shared knowledge.</a:t>
            </a:r>
            <a:endParaRPr sz="1600" dirty="0">
              <a:solidFill>
                <a:schemeClr val="dk1"/>
              </a:solidFill>
              <a:latin typeface="Arial"/>
              <a:ea typeface="Arial"/>
              <a:cs typeface="Arial"/>
              <a:sym typeface="Arial"/>
            </a:endParaRPr>
          </a:p>
        </p:txBody>
      </p:sp>
      <p:sp>
        <p:nvSpPr>
          <p:cNvPr id="136" name="Google Shape;136;p16"/>
          <p:cNvSpPr txBox="1"/>
          <p:nvPr/>
        </p:nvSpPr>
        <p:spPr>
          <a:xfrm>
            <a:off x="457200" y="3016749"/>
            <a:ext cx="4099810" cy="584775"/>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rgbClr val="6CB255"/>
              </a:buClr>
              <a:buSzPts val="1600"/>
              <a:buFont typeface="Arial"/>
              <a:buChar char="•"/>
            </a:pPr>
            <a:r>
              <a:rPr lang="en-US" sz="1600">
                <a:solidFill>
                  <a:schemeClr val="dk1"/>
                </a:solidFill>
                <a:latin typeface="Arial"/>
                <a:ea typeface="Arial"/>
                <a:cs typeface="Arial"/>
                <a:sym typeface="Arial"/>
              </a:rPr>
              <a:t>Behavior related to social roles varies across situations.</a:t>
            </a:r>
            <a:endParaRPr sz="1600">
              <a:solidFill>
                <a:schemeClr val="dk1"/>
              </a:solidFill>
              <a:latin typeface="Arial"/>
              <a:ea typeface="Arial"/>
              <a:cs typeface="Arial"/>
              <a:sym typeface="Arial"/>
            </a:endParaRPr>
          </a:p>
        </p:txBody>
      </p:sp>
      <p:pic>
        <p:nvPicPr>
          <p:cNvPr id="3" name="Picture 2" descr="A photograph shows people in a classroo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0614" y="3530999"/>
            <a:ext cx="5448986" cy="260963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SOCIAL NORMS &amp; SCRIPTS</a:t>
            </a:r>
            <a:endParaRPr/>
          </a:p>
        </p:txBody>
      </p:sp>
      <p:pic>
        <p:nvPicPr>
          <p:cNvPr id="142" name="Google Shape;142;p17" descr="A photograph shows a group of young people dressed similarly."/>
          <p:cNvPicPr preferRelativeResize="0">
            <a:picLocks noGrp="1"/>
          </p:cNvPicPr>
          <p:nvPr>
            <p:ph type="pic" idx="2"/>
          </p:nvPr>
        </p:nvPicPr>
        <p:blipFill rotWithShape="1">
          <a:blip r:embed="rId3">
            <a:alphaModFix/>
          </a:blip>
          <a:srcRect l="-36475" r="-36475"/>
          <a:stretch/>
        </p:blipFill>
        <p:spPr>
          <a:xfrm>
            <a:off x="3987389" y="1850700"/>
            <a:ext cx="5973861" cy="2593224"/>
          </a:xfrm>
          <a:prstGeom prst="rect">
            <a:avLst/>
          </a:prstGeom>
          <a:noFill/>
          <a:ln>
            <a:noFill/>
          </a:ln>
        </p:spPr>
      </p:pic>
      <p:sp>
        <p:nvSpPr>
          <p:cNvPr id="143" name="Google Shape;143;p17"/>
          <p:cNvSpPr txBox="1">
            <a:spLocks noGrp="1"/>
          </p:cNvSpPr>
          <p:nvPr>
            <p:ph type="body" idx="1"/>
          </p:nvPr>
        </p:nvSpPr>
        <p:spPr>
          <a:xfrm>
            <a:off x="5185387" y="4629884"/>
            <a:ext cx="3639034" cy="147111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400"/>
              <a:buNone/>
            </a:pPr>
            <a:r>
              <a:rPr lang="en-US" sz="1400" dirty="0"/>
              <a:t>Young people struggle to become independent at the same time they are desperately trying to fit in with their peers. </a:t>
            </a:r>
            <a:endParaRPr sz="1400" dirty="0"/>
          </a:p>
          <a:p>
            <a:pPr marL="0" lvl="0" indent="0" algn="l" rtl="0">
              <a:spcBef>
                <a:spcPts val="860"/>
              </a:spcBef>
              <a:spcAft>
                <a:spcPts val="0"/>
              </a:spcAft>
              <a:buClr>
                <a:srgbClr val="6CB255"/>
              </a:buClr>
              <a:buSzPts val="1300"/>
              <a:buNone/>
            </a:pPr>
            <a:r>
              <a:rPr lang="en-US" sz="1300" dirty="0"/>
              <a:t>(credit: Monica Arellano-</a:t>
            </a:r>
            <a:r>
              <a:rPr lang="en-US" sz="1300" dirty="0" err="1"/>
              <a:t>Ongpin</a:t>
            </a:r>
            <a:r>
              <a:rPr lang="en-US" sz="1300" dirty="0"/>
              <a:t>)</a:t>
            </a:r>
            <a:endParaRPr dirty="0"/>
          </a:p>
        </p:txBody>
      </p:sp>
      <p:sp>
        <p:nvSpPr>
          <p:cNvPr id="145" name="Google Shape;145;p17"/>
          <p:cNvSpPr txBox="1"/>
          <p:nvPr/>
        </p:nvSpPr>
        <p:spPr>
          <a:xfrm>
            <a:off x="457199" y="1183231"/>
            <a:ext cx="8367222" cy="206210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a:solidFill>
                  <a:schemeClr val="dk1"/>
                </a:solidFill>
                <a:latin typeface="Arial"/>
                <a:ea typeface="Arial"/>
                <a:cs typeface="Arial"/>
                <a:sym typeface="Arial"/>
              </a:rPr>
              <a:t>Social norm </a:t>
            </a:r>
            <a:r>
              <a:rPr lang="en-US" sz="1600">
                <a:solidFill>
                  <a:schemeClr val="dk1"/>
                </a:solidFill>
                <a:latin typeface="Arial"/>
                <a:ea typeface="Arial"/>
                <a:cs typeface="Arial"/>
                <a:sym typeface="Arial"/>
              </a:rPr>
              <a:t>– a group’s expectation of what is appropriate and acceptable behavior for its members.</a:t>
            </a:r>
            <a:endParaRPr/>
          </a:p>
          <a:p>
            <a:pPr marL="285750" marR="0" lvl="0" indent="-285750" algn="l" rtl="0">
              <a:spcBef>
                <a:spcPts val="880"/>
              </a:spcBef>
              <a:spcAft>
                <a:spcPts val="0"/>
              </a:spcAft>
              <a:buClr>
                <a:srgbClr val="6CB255"/>
              </a:buClr>
              <a:buSzPts val="1600"/>
              <a:buFont typeface="Arial"/>
              <a:buChar char="•"/>
            </a:pPr>
            <a:r>
              <a:rPr lang="en-US" sz="1600" i="1">
                <a:solidFill>
                  <a:schemeClr val="dk1"/>
                </a:solidFill>
                <a:latin typeface="Arial"/>
                <a:ea typeface="Arial"/>
                <a:cs typeface="Arial"/>
                <a:sym typeface="Arial"/>
              </a:rPr>
              <a:t>How are we supposed to behave and think?</a:t>
            </a:r>
            <a:endParaRPr/>
          </a:p>
          <a:p>
            <a:pPr marL="285750" marR="0" lvl="0" indent="-285750" algn="l" rtl="0">
              <a:spcBef>
                <a:spcPts val="880"/>
              </a:spcBef>
              <a:spcAft>
                <a:spcPts val="0"/>
              </a:spcAft>
              <a:buClr>
                <a:srgbClr val="6CB255"/>
              </a:buClr>
              <a:buSzPts val="1600"/>
              <a:buFont typeface="Arial"/>
              <a:buChar char="•"/>
            </a:pPr>
            <a:r>
              <a:rPr lang="en-US" sz="1600" i="1">
                <a:solidFill>
                  <a:schemeClr val="dk1"/>
                </a:solidFill>
                <a:latin typeface="Arial"/>
                <a:ea typeface="Arial"/>
                <a:cs typeface="Arial"/>
                <a:sym typeface="Arial"/>
              </a:rPr>
              <a:t>What are we expected to talk about?</a:t>
            </a:r>
            <a:endParaRPr/>
          </a:p>
          <a:p>
            <a:pPr marL="285750" marR="0" lvl="0" indent="-285750" algn="l" rtl="0">
              <a:spcBef>
                <a:spcPts val="880"/>
              </a:spcBef>
              <a:spcAft>
                <a:spcPts val="0"/>
              </a:spcAft>
              <a:buClr>
                <a:srgbClr val="6CB255"/>
              </a:buClr>
              <a:buSzPts val="1600"/>
              <a:buFont typeface="Arial"/>
              <a:buChar char="•"/>
            </a:pPr>
            <a:r>
              <a:rPr lang="en-US" sz="1600" i="1">
                <a:solidFill>
                  <a:schemeClr val="dk1"/>
                </a:solidFill>
                <a:latin typeface="Arial"/>
                <a:ea typeface="Arial"/>
                <a:cs typeface="Arial"/>
                <a:sym typeface="Arial"/>
              </a:rPr>
              <a:t>What are we expected to wear?</a:t>
            </a:r>
            <a:endParaRPr/>
          </a:p>
          <a:p>
            <a:pPr marL="0" marR="0" lvl="0" indent="0" algn="l" rtl="0">
              <a:spcBef>
                <a:spcPts val="880"/>
              </a:spcBef>
              <a:spcAft>
                <a:spcPts val="0"/>
              </a:spcAft>
              <a:buNone/>
            </a:pPr>
            <a:endParaRPr sz="1800">
              <a:solidFill>
                <a:schemeClr val="dk1"/>
              </a:solidFill>
              <a:latin typeface="Arial"/>
              <a:ea typeface="Arial"/>
              <a:cs typeface="Arial"/>
              <a:sym typeface="Arial"/>
            </a:endParaRPr>
          </a:p>
        </p:txBody>
      </p:sp>
      <p:sp>
        <p:nvSpPr>
          <p:cNvPr id="146" name="Google Shape;146;p17"/>
          <p:cNvSpPr txBox="1"/>
          <p:nvPr/>
        </p:nvSpPr>
        <p:spPr>
          <a:xfrm>
            <a:off x="457199" y="3144773"/>
            <a:ext cx="4671689" cy="259830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6CB255"/>
              </a:buClr>
              <a:buSzPts val="1600"/>
              <a:buFont typeface="Arial"/>
              <a:buNone/>
            </a:pPr>
            <a:r>
              <a:rPr lang="en-US" sz="1600" b="1">
                <a:solidFill>
                  <a:srgbClr val="000000"/>
                </a:solidFill>
                <a:latin typeface="Arial"/>
                <a:ea typeface="Arial"/>
                <a:cs typeface="Arial"/>
                <a:sym typeface="Arial"/>
              </a:rPr>
              <a:t>Script</a:t>
            </a:r>
            <a:r>
              <a:rPr lang="en-US" sz="1600" b="0">
                <a:solidFill>
                  <a:srgbClr val="000000"/>
                </a:solidFill>
                <a:latin typeface="Arial"/>
                <a:ea typeface="Arial"/>
                <a:cs typeface="Arial"/>
                <a:sym typeface="Arial"/>
              </a:rPr>
              <a:t> – a person’s knowledge about the sequence of events expected in a specific setting.</a:t>
            </a:r>
            <a:endParaRPr/>
          </a:p>
          <a:p>
            <a:pPr marL="285750" marR="0" lvl="0" indent="-285750" algn="l" rtl="0">
              <a:spcBef>
                <a:spcPts val="880"/>
              </a:spcBef>
              <a:spcAft>
                <a:spcPts val="0"/>
              </a:spcAft>
              <a:buClr>
                <a:srgbClr val="6CB255"/>
              </a:buClr>
              <a:buSzPts val="1600"/>
              <a:buFont typeface="Arial"/>
              <a:buChar char="•"/>
            </a:pPr>
            <a:r>
              <a:rPr lang="en-US" sz="1600" b="0" i="1">
                <a:solidFill>
                  <a:srgbClr val="000000"/>
                </a:solidFill>
                <a:latin typeface="Arial"/>
                <a:ea typeface="Arial"/>
                <a:cs typeface="Arial"/>
                <a:sym typeface="Arial"/>
              </a:rPr>
              <a:t>How do you act when you walk into an elevator, on the first day of school, in a restaurant?</a:t>
            </a:r>
            <a:endParaRPr/>
          </a:p>
          <a:p>
            <a:pPr marL="285750" marR="0" lvl="0" indent="-285750" algn="l" rtl="0">
              <a:spcBef>
                <a:spcPts val="880"/>
              </a:spcBef>
              <a:spcAft>
                <a:spcPts val="0"/>
              </a:spcAft>
              <a:buClr>
                <a:srgbClr val="6CB255"/>
              </a:buClr>
              <a:buSzPts val="1600"/>
              <a:buFont typeface="Arial"/>
              <a:buChar char="•"/>
            </a:pPr>
            <a:r>
              <a:rPr lang="en-US" sz="1600" b="0">
                <a:solidFill>
                  <a:srgbClr val="000000"/>
                </a:solidFill>
                <a:latin typeface="Arial"/>
                <a:ea typeface="Arial"/>
                <a:cs typeface="Arial"/>
                <a:sym typeface="Arial"/>
              </a:rPr>
              <a:t>Scripts vary between cultures.</a:t>
            </a:r>
            <a:endParaRPr/>
          </a:p>
          <a:p>
            <a:pPr marL="285750" marR="0" lvl="0" indent="-285750" algn="l" rtl="0">
              <a:spcBef>
                <a:spcPts val="880"/>
              </a:spcBef>
              <a:spcAft>
                <a:spcPts val="0"/>
              </a:spcAft>
              <a:buClr>
                <a:srgbClr val="6CB255"/>
              </a:buClr>
              <a:buSzPts val="1600"/>
              <a:buFont typeface="Arial"/>
              <a:buChar char="•"/>
            </a:pPr>
            <a:r>
              <a:rPr lang="en-US" sz="1600" b="0">
                <a:solidFill>
                  <a:srgbClr val="000000"/>
                </a:solidFill>
                <a:latin typeface="Arial"/>
                <a:ea typeface="Arial"/>
                <a:cs typeface="Arial"/>
                <a:sym typeface="Arial"/>
              </a:rPr>
              <a:t>Important sources of information to guide behavior in situations.</a:t>
            </a:r>
            <a:endParaRPr sz="1600" b="0">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a:t>
            </a:r>
            <a:r>
              <a:rPr lang="en-US" sz="2400">
                <a:solidFill>
                  <a:srgbClr val="6CB255"/>
                </a:solidFill>
              </a:rPr>
              <a:t>HILIP ZIMBARDO</a:t>
            </a:r>
            <a:endParaRPr sz="2400">
              <a:solidFill>
                <a:srgbClr val="6CB255"/>
              </a:solidFill>
            </a:endParaRPr>
          </a:p>
        </p:txBody>
      </p:sp>
      <p:pic>
        <p:nvPicPr>
          <p:cNvPr id="152" name="Google Shape;152;p18" descr="A photograph shows a person standing on a box with arms held out. The person is covered in shawl-like attire and a full hood that covers the face completely."/>
          <p:cNvPicPr preferRelativeResize="0">
            <a:picLocks noGrp="1"/>
          </p:cNvPicPr>
          <p:nvPr>
            <p:ph type="pic" idx="2"/>
          </p:nvPr>
        </p:nvPicPr>
        <p:blipFill rotWithShape="1">
          <a:blip r:embed="rId3">
            <a:alphaModFix/>
          </a:blip>
          <a:srcRect/>
          <a:stretch/>
        </p:blipFill>
        <p:spPr>
          <a:xfrm>
            <a:off x="457200" y="1067986"/>
            <a:ext cx="3085358" cy="4077325"/>
          </a:xfrm>
          <a:prstGeom prst="rect">
            <a:avLst/>
          </a:prstGeom>
          <a:noFill/>
          <a:ln>
            <a:noFill/>
          </a:ln>
        </p:spPr>
      </p:pic>
      <p:sp>
        <p:nvSpPr>
          <p:cNvPr id="153" name="Google Shape;153;p18"/>
          <p:cNvSpPr txBox="1">
            <a:spLocks noGrp="1"/>
          </p:cNvSpPr>
          <p:nvPr>
            <p:ph type="body" idx="1"/>
          </p:nvPr>
        </p:nvSpPr>
        <p:spPr>
          <a:xfrm>
            <a:off x="3672590" y="1067986"/>
            <a:ext cx="5151831" cy="559866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The Stanford Prison Experiment (1971)</a:t>
            </a:r>
            <a:endParaRPr/>
          </a:p>
          <a:p>
            <a:pPr marL="285750" lvl="0" indent="-285750" algn="l" rtl="0">
              <a:spcBef>
                <a:spcPts val="880"/>
              </a:spcBef>
              <a:spcAft>
                <a:spcPts val="0"/>
              </a:spcAft>
              <a:buSzPts val="1600"/>
              <a:buFont typeface="Arial"/>
              <a:buChar char="•"/>
            </a:pPr>
            <a:r>
              <a:rPr lang="en-US" sz="1600">
                <a:solidFill>
                  <a:schemeClr val="dk1"/>
                </a:solidFill>
              </a:rPr>
              <a:t>Demonstrated the power of social roles, social norms, and scripts.</a:t>
            </a:r>
            <a:endParaRPr/>
          </a:p>
          <a:p>
            <a:pPr marL="285750" lvl="0" indent="-285750" algn="l" rtl="0">
              <a:spcBef>
                <a:spcPts val="880"/>
              </a:spcBef>
              <a:spcAft>
                <a:spcPts val="0"/>
              </a:spcAft>
              <a:buSzPts val="1600"/>
              <a:buFont typeface="Arial"/>
              <a:buChar char="•"/>
            </a:pPr>
            <a:r>
              <a:rPr lang="en-US" sz="1600">
                <a:solidFill>
                  <a:schemeClr val="dk1"/>
                </a:solidFill>
              </a:rPr>
              <a:t>A mock prison was constructed and participants (male college students), were randomly assigned to play the role of prisoners or guards.</a:t>
            </a:r>
            <a:endParaRPr/>
          </a:p>
          <a:p>
            <a:pPr marL="285750" lvl="0" indent="-285750" algn="l" rtl="0">
              <a:spcBef>
                <a:spcPts val="880"/>
              </a:spcBef>
              <a:spcAft>
                <a:spcPts val="0"/>
              </a:spcAft>
              <a:buSzPts val="1600"/>
              <a:buFont typeface="Arial"/>
              <a:buChar char="•"/>
            </a:pPr>
            <a:r>
              <a:rPr lang="en-US" sz="1600">
                <a:solidFill>
                  <a:schemeClr val="dk1"/>
                </a:solidFill>
              </a:rPr>
              <a:t>In a very short amount of time, the guards started to harass the prisoner in an increasingly sadistic manner.</a:t>
            </a:r>
            <a:endParaRPr/>
          </a:p>
          <a:p>
            <a:pPr marL="285750" lvl="0" indent="-285750" algn="l" rtl="0">
              <a:spcBef>
                <a:spcPts val="880"/>
              </a:spcBef>
              <a:spcAft>
                <a:spcPts val="0"/>
              </a:spcAft>
              <a:buSzPts val="1600"/>
              <a:buFont typeface="Arial"/>
              <a:buChar char="•"/>
            </a:pPr>
            <a:r>
              <a:rPr lang="en-US" sz="1600">
                <a:solidFill>
                  <a:schemeClr val="dk1"/>
                </a:solidFill>
              </a:rPr>
              <a:t>Prisoners began to show signs of severe anxiety and hopelessness.</a:t>
            </a:r>
            <a:endParaRPr/>
          </a:p>
          <a:p>
            <a:pPr marL="285750" lvl="0" indent="-285750" algn="l" rtl="0">
              <a:spcBef>
                <a:spcPts val="880"/>
              </a:spcBef>
              <a:spcAft>
                <a:spcPts val="0"/>
              </a:spcAft>
              <a:buSzPts val="1600"/>
              <a:buFont typeface="Arial"/>
              <a:buChar char="•"/>
            </a:pPr>
            <a:r>
              <a:rPr lang="en-US" sz="1600">
                <a:solidFill>
                  <a:schemeClr val="dk1"/>
                </a:solidFill>
              </a:rPr>
              <a:t>The two week study had to be ended after six days.</a:t>
            </a:r>
            <a:endParaRPr/>
          </a:p>
          <a:p>
            <a:pPr marL="285750" lvl="0" indent="-285750" algn="l" rtl="0">
              <a:spcBef>
                <a:spcPts val="880"/>
              </a:spcBef>
              <a:spcAft>
                <a:spcPts val="0"/>
              </a:spcAft>
              <a:buSzPts val="1600"/>
              <a:buFont typeface="Arial"/>
              <a:buChar char="•"/>
            </a:pPr>
            <a:r>
              <a:rPr lang="en-US" sz="1600" u="sng">
                <a:solidFill>
                  <a:schemeClr val="dk1"/>
                </a:solidFill>
              </a:rPr>
              <a:t>Social norms</a:t>
            </a:r>
            <a:r>
              <a:rPr lang="en-US" sz="1600">
                <a:solidFill>
                  <a:schemeClr val="dk1"/>
                </a:solidFill>
              </a:rPr>
              <a:t> required guards to be authoritarian and prisoners to be submissive.</a:t>
            </a:r>
            <a:endParaRPr/>
          </a:p>
          <a:p>
            <a:pPr marL="285750" lvl="0" indent="-285750" algn="l" rtl="0">
              <a:spcBef>
                <a:spcPts val="880"/>
              </a:spcBef>
              <a:spcAft>
                <a:spcPts val="0"/>
              </a:spcAft>
              <a:buSzPts val="1600"/>
              <a:buFont typeface="Arial"/>
              <a:buChar char="•"/>
            </a:pPr>
            <a:r>
              <a:rPr lang="en-US" sz="1600" u="sng">
                <a:solidFill>
                  <a:schemeClr val="dk1"/>
                </a:solidFill>
              </a:rPr>
              <a:t>Scripts</a:t>
            </a:r>
            <a:r>
              <a:rPr lang="en-US" sz="1600">
                <a:solidFill>
                  <a:schemeClr val="dk1"/>
                </a:solidFill>
              </a:rPr>
              <a:t> influenced the way guards degraded the prisoners by making them do push-ups and removing privacy.</a:t>
            </a:r>
            <a:endParaRPr/>
          </a:p>
          <a:p>
            <a:pPr marL="285750" lvl="0" indent="-285750" algn="l" rtl="0">
              <a:spcBef>
                <a:spcPts val="880"/>
              </a:spcBef>
              <a:spcAft>
                <a:spcPts val="0"/>
              </a:spcAft>
              <a:buSzPts val="1600"/>
              <a:buFont typeface="Arial"/>
              <a:buChar char="•"/>
            </a:pPr>
            <a:r>
              <a:rPr lang="en-US" sz="1600">
                <a:solidFill>
                  <a:schemeClr val="dk1"/>
                </a:solidFill>
              </a:rPr>
              <a:t>Parallels abuse used by guards in Abu Ghraib prison.</a:t>
            </a:r>
            <a:endParaRPr sz="1600">
              <a:solidFill>
                <a:schemeClr val="dk1"/>
              </a:solidFill>
            </a:endParaRPr>
          </a:p>
        </p:txBody>
      </p:sp>
      <p:sp>
        <p:nvSpPr>
          <p:cNvPr id="155" name="Google Shape;155;p18"/>
          <p:cNvSpPr txBox="1"/>
          <p:nvPr/>
        </p:nvSpPr>
        <p:spPr>
          <a:xfrm>
            <a:off x="457200" y="5312436"/>
            <a:ext cx="3085358" cy="135421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dirty="0">
                <a:solidFill>
                  <a:schemeClr val="dk1"/>
                </a:solidFill>
                <a:latin typeface="Arial"/>
                <a:ea typeface="Arial"/>
                <a:cs typeface="Arial"/>
                <a:sym typeface="Arial"/>
              </a:rPr>
              <a:t>Iraqi prisoners of war were abused by their American captors in Abu Ghraib prison, during the second Iraq war. </a:t>
            </a:r>
            <a:endParaRPr sz="1400" dirty="0">
              <a:solidFill>
                <a:schemeClr val="dk1"/>
              </a:solidFill>
              <a:latin typeface="Arial"/>
              <a:ea typeface="Arial"/>
              <a:cs typeface="Arial"/>
              <a:sym typeface="Arial"/>
            </a:endParaRPr>
          </a:p>
          <a:p>
            <a:pPr marL="0" marR="0" lvl="0" indent="0" algn="l" rtl="0">
              <a:spcBef>
                <a:spcPts val="0"/>
              </a:spcBef>
              <a:spcAft>
                <a:spcPts val="0"/>
              </a:spcAft>
              <a:buNone/>
            </a:pPr>
            <a:r>
              <a:rPr lang="en-US" sz="1300" dirty="0">
                <a:solidFill>
                  <a:schemeClr val="dk1"/>
                </a:solidFill>
                <a:latin typeface="Arial"/>
                <a:ea typeface="Arial"/>
                <a:cs typeface="Arial"/>
                <a:sym typeface="Arial"/>
              </a:rPr>
              <a:t>(credit: United States Department of Defense)</a:t>
            </a:r>
            <a:endParaRPr sz="1300" dirty="0">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ATTITUDE</a:t>
            </a:r>
            <a:endParaRPr/>
          </a:p>
        </p:txBody>
      </p:sp>
      <p:sp>
        <p:nvSpPr>
          <p:cNvPr id="167" name="Google Shape;167;p20"/>
          <p:cNvSpPr txBox="1">
            <a:spLocks noGrp="1"/>
          </p:cNvSpPr>
          <p:nvPr>
            <p:ph type="body" idx="1"/>
          </p:nvPr>
        </p:nvSpPr>
        <p:spPr>
          <a:xfrm>
            <a:off x="457199" y="1184223"/>
            <a:ext cx="8237095" cy="308797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a:t>Attitude</a:t>
            </a:r>
            <a:r>
              <a:rPr lang="en-US" sz="1600"/>
              <a:t> – our evaluation of a person, an idea, or an object.</a:t>
            </a:r>
            <a:endParaRPr/>
          </a:p>
          <a:p>
            <a:pPr marL="285750" lvl="0" indent="-285750" algn="l" rtl="0">
              <a:spcBef>
                <a:spcPts val="980"/>
              </a:spcBef>
              <a:spcAft>
                <a:spcPts val="0"/>
              </a:spcAft>
              <a:buSzPts val="1600"/>
              <a:buFont typeface="Arial"/>
              <a:buChar char="•"/>
            </a:pPr>
            <a:r>
              <a:rPr lang="en-US" sz="1600"/>
              <a:t>Can be positive or negative.</a:t>
            </a:r>
            <a:endParaRPr/>
          </a:p>
          <a:p>
            <a:pPr marL="285750" lvl="0" indent="-285750" algn="l" rtl="0">
              <a:spcBef>
                <a:spcPts val="980"/>
              </a:spcBef>
              <a:spcAft>
                <a:spcPts val="0"/>
              </a:spcAft>
              <a:buSzPts val="1600"/>
              <a:buFont typeface="Arial"/>
              <a:buChar char="•"/>
            </a:pPr>
            <a:r>
              <a:rPr lang="en-US" sz="1600"/>
              <a:t>Influenced by external forces and internal factors that we control.</a:t>
            </a:r>
            <a:endParaRPr/>
          </a:p>
          <a:p>
            <a:pPr marL="0" lvl="0" indent="0" algn="l" rtl="0">
              <a:spcBef>
                <a:spcPts val="980"/>
              </a:spcBef>
              <a:spcAft>
                <a:spcPts val="0"/>
              </a:spcAft>
              <a:buSzPts val="1600"/>
              <a:buNone/>
            </a:pPr>
            <a:r>
              <a:rPr lang="en-US" sz="1600"/>
              <a:t>3 components:</a:t>
            </a:r>
            <a:endParaRPr/>
          </a:p>
          <a:p>
            <a:pPr marL="342900" lvl="0" indent="-342900" algn="l" rtl="0">
              <a:spcBef>
                <a:spcPts val="980"/>
              </a:spcBef>
              <a:spcAft>
                <a:spcPts val="0"/>
              </a:spcAft>
              <a:buSzPts val="1600"/>
              <a:buFont typeface="Arial Black"/>
              <a:buAutoNum type="arabicPeriod"/>
            </a:pPr>
            <a:r>
              <a:rPr lang="en-US" sz="1600" b="1"/>
              <a:t>Affective component </a:t>
            </a:r>
            <a:r>
              <a:rPr lang="en-US" sz="1600"/>
              <a:t>– feelings.</a:t>
            </a:r>
            <a:endParaRPr/>
          </a:p>
          <a:p>
            <a:pPr marL="342900" lvl="0" indent="-342900" algn="l" rtl="0">
              <a:spcBef>
                <a:spcPts val="980"/>
              </a:spcBef>
              <a:spcAft>
                <a:spcPts val="0"/>
              </a:spcAft>
              <a:buSzPts val="1600"/>
              <a:buFont typeface="Arial Black"/>
              <a:buAutoNum type="arabicPeriod"/>
            </a:pPr>
            <a:r>
              <a:rPr lang="en-US" sz="1600" b="1"/>
              <a:t>Behavioral component </a:t>
            </a:r>
            <a:r>
              <a:rPr lang="en-US" sz="1600"/>
              <a:t>– the effect of the attitude on behavior.</a:t>
            </a:r>
            <a:endParaRPr/>
          </a:p>
          <a:p>
            <a:pPr marL="342900" lvl="0" indent="-342900" algn="l" rtl="0">
              <a:spcBef>
                <a:spcPts val="980"/>
              </a:spcBef>
              <a:spcAft>
                <a:spcPts val="0"/>
              </a:spcAft>
              <a:buSzPts val="1600"/>
              <a:buFont typeface="Arial Black"/>
              <a:buAutoNum type="arabicPeriod"/>
            </a:pPr>
            <a:r>
              <a:rPr lang="en-US" sz="1600" b="1"/>
              <a:t>Cognitive component </a:t>
            </a:r>
            <a:r>
              <a:rPr lang="en-US" sz="1600"/>
              <a:t>– belief and knowledge.</a:t>
            </a:r>
            <a:endParaRPr sz="16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1"/>
          <p:cNvSpPr txBox="1">
            <a:spLocks noGrp="1"/>
          </p:cNvSpPr>
          <p:nvPr>
            <p:ph type="title"/>
          </p:nvPr>
        </p:nvSpPr>
        <p:spPr>
          <a:xfrm>
            <a:off x="457200" y="241326"/>
            <a:ext cx="8062912" cy="6131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COGNITIVE DISSONANCE</a:t>
            </a:r>
            <a:endParaRPr>
              <a:latin typeface="Arial"/>
              <a:ea typeface="Arial"/>
              <a:cs typeface="Arial"/>
              <a:sym typeface="Arial"/>
            </a:endParaRPr>
          </a:p>
        </p:txBody>
      </p:sp>
      <p:sp>
        <p:nvSpPr>
          <p:cNvPr id="174" name="Google Shape;174;p21"/>
          <p:cNvSpPr txBox="1">
            <a:spLocks noGrp="1"/>
          </p:cNvSpPr>
          <p:nvPr>
            <p:ph type="body" idx="1"/>
          </p:nvPr>
        </p:nvSpPr>
        <p:spPr>
          <a:xfrm>
            <a:off x="457200" y="1034321"/>
            <a:ext cx="8312046" cy="550139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a:solidFill>
                  <a:srgbClr val="6CB255"/>
                </a:solidFill>
              </a:rPr>
              <a:t>Leon Festinger’s Theory of Cognitive Dissonance</a:t>
            </a:r>
            <a:endParaRPr/>
          </a:p>
          <a:p>
            <a:pPr marL="0" lvl="0" indent="0" algn="l" rtl="0">
              <a:spcBef>
                <a:spcPts val="920"/>
              </a:spcBef>
              <a:spcAft>
                <a:spcPts val="0"/>
              </a:spcAft>
              <a:buClr>
                <a:srgbClr val="6CB255"/>
              </a:buClr>
              <a:buSzPts val="1600"/>
              <a:buNone/>
            </a:pPr>
            <a:r>
              <a:rPr lang="en-US" sz="1600" b="1"/>
              <a:t>Cognitive dissonance </a:t>
            </a:r>
            <a:r>
              <a:rPr lang="en-US" sz="1600"/>
              <a:t>– psychological discomfort arising from holding two or more inconsistent attitudes, behaviors, or cognitions.</a:t>
            </a:r>
            <a:endParaRPr/>
          </a:p>
          <a:p>
            <a:pPr marL="285750" lvl="0" indent="-285750" algn="l" rtl="0">
              <a:spcBef>
                <a:spcPts val="920"/>
              </a:spcBef>
              <a:spcAft>
                <a:spcPts val="0"/>
              </a:spcAft>
              <a:buSzPts val="1600"/>
              <a:buFont typeface="Arial"/>
              <a:buChar char="•"/>
            </a:pPr>
            <a:r>
              <a:rPr lang="en-US" sz="1600"/>
              <a:t>Believing cigarettes are bad for your health, but smoking cigarettes anyway, can cause cognitive dissonance. </a:t>
            </a:r>
            <a:endParaRPr sz="1600"/>
          </a:p>
          <a:p>
            <a:pPr marL="0" lvl="0" indent="0" algn="l" rtl="0">
              <a:spcBef>
                <a:spcPts val="920"/>
              </a:spcBef>
              <a:spcAft>
                <a:spcPts val="0"/>
              </a:spcAft>
              <a:buClr>
                <a:srgbClr val="6CB255"/>
              </a:buClr>
              <a:buSzPts val="1600"/>
              <a:buNone/>
            </a:pPr>
            <a:r>
              <a:rPr lang="en-US" sz="1600"/>
              <a:t>To reduce cognitive dissonance, individuals can:</a:t>
            </a:r>
            <a:endParaRPr/>
          </a:p>
          <a:p>
            <a:pPr marL="285750" lvl="0" indent="-285750" algn="l" rtl="0">
              <a:spcBef>
                <a:spcPts val="920"/>
              </a:spcBef>
              <a:spcAft>
                <a:spcPts val="0"/>
              </a:spcAft>
              <a:buSzPts val="1600"/>
              <a:buFont typeface="Arial"/>
              <a:buChar char="•"/>
            </a:pPr>
            <a:r>
              <a:rPr lang="en-US" sz="1600" b="1"/>
              <a:t>Change their behavior </a:t>
            </a:r>
            <a:r>
              <a:rPr lang="en-US" sz="1600"/>
              <a:t>- quitting smoking.</a:t>
            </a:r>
            <a:endParaRPr/>
          </a:p>
          <a:p>
            <a:pPr marL="285750" lvl="0" indent="-285750" algn="l" rtl="0">
              <a:spcBef>
                <a:spcPts val="920"/>
              </a:spcBef>
              <a:spcAft>
                <a:spcPts val="0"/>
              </a:spcAft>
              <a:buSzPts val="1600"/>
              <a:buFont typeface="Arial"/>
              <a:buChar char="•"/>
            </a:pPr>
            <a:r>
              <a:rPr lang="en-US" sz="1600" b="1"/>
              <a:t>Change their belief through rationalization or denial </a:t>
            </a:r>
            <a:r>
              <a:rPr lang="en-US" sz="1600"/>
              <a:t>- such as discounting the evidence that smoking is harmful. </a:t>
            </a:r>
            <a:endParaRPr sz="1600"/>
          </a:p>
          <a:p>
            <a:pPr marL="285750" lvl="0" indent="-285750" algn="l" rtl="0">
              <a:spcBef>
                <a:spcPts val="920"/>
              </a:spcBef>
              <a:spcAft>
                <a:spcPts val="0"/>
              </a:spcAft>
              <a:buSzPts val="1600"/>
              <a:buFont typeface="Arial"/>
              <a:buChar char="•"/>
            </a:pPr>
            <a:r>
              <a:rPr lang="en-US" sz="1600" b="1"/>
              <a:t>Add a new cognition </a:t>
            </a:r>
            <a:r>
              <a:rPr lang="en-US" sz="1600"/>
              <a:t>– “Smoking suppresses appetite so I don’t become overweight, which is good for my health”.</a:t>
            </a:r>
            <a:endParaRPr/>
          </a:p>
          <a:p>
            <a:pPr marL="0" lvl="0" indent="0" algn="l" rtl="0">
              <a:spcBef>
                <a:spcPts val="920"/>
              </a:spcBef>
              <a:spcAft>
                <a:spcPts val="0"/>
              </a:spcAft>
              <a:buClr>
                <a:srgbClr val="6CB255"/>
              </a:buClr>
              <a:buSzPts val="1600"/>
              <a:buNone/>
            </a:pPr>
            <a:r>
              <a:rPr lang="en-US" sz="1600" b="1"/>
              <a:t>Later research found:</a:t>
            </a:r>
            <a:endParaRPr/>
          </a:p>
          <a:p>
            <a:pPr marL="285750" lvl="0" indent="-285750" algn="l" rtl="0">
              <a:spcBef>
                <a:spcPts val="920"/>
              </a:spcBef>
              <a:spcAft>
                <a:spcPts val="0"/>
              </a:spcAft>
              <a:buSzPts val="1600"/>
              <a:buFont typeface="Arial"/>
              <a:buChar char="•"/>
            </a:pPr>
            <a:r>
              <a:rPr lang="en-US" sz="1600"/>
              <a:t>Only conflicting cognitions that threaten positive self-image cause dissonance.</a:t>
            </a:r>
            <a:endParaRPr/>
          </a:p>
          <a:p>
            <a:pPr marL="285750" lvl="0" indent="-285750" algn="l" rtl="0">
              <a:spcBef>
                <a:spcPts val="920"/>
              </a:spcBef>
              <a:spcAft>
                <a:spcPts val="0"/>
              </a:spcAft>
              <a:buSzPts val="1600"/>
              <a:buFont typeface="Arial"/>
              <a:buChar char="•"/>
            </a:pPr>
            <a:r>
              <a:rPr lang="en-US" sz="1600"/>
              <a:t>Dissonance can also cause physiological arousal and activate brain regions involved in emotions and cognitive functioning.</a:t>
            </a:r>
            <a:endParaRPr sz="1600"/>
          </a:p>
          <a:p>
            <a:pPr marL="0" lvl="0" indent="0" algn="l" rtl="0">
              <a:spcBef>
                <a:spcPts val="1000"/>
              </a:spcBef>
              <a:spcAft>
                <a:spcPts val="0"/>
              </a:spcAft>
              <a:buClr>
                <a:srgbClr val="6CB255"/>
              </a:buClr>
              <a:buSzPts val="2000"/>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COGNITIVE DISSONANCE</a:t>
            </a:r>
            <a:endParaRPr/>
          </a:p>
        </p:txBody>
      </p:sp>
      <p:pic>
        <p:nvPicPr>
          <p:cNvPr id="181" name="Google Shape;181;p22" descr="A diagram shows the process of cognitive dissonance. Two disparate statements (&quot;I am a smoker&quot; and &quot;Smoking is bad for your health&quot;) are joined as an example of cognitive dissonance. A flow diagram joins them in a process labeled, &quot;Remove dissonance tension,&quot; with two resulting flows. The first flow path shows the warning on a pack of cigarettes with a checkmark imposed over the image that is labeled, &quot;Smoking is bad for your health.&quot; The path then shows a photograph of an arm with a nicotine patch that is labeled, &quot;I quit smoking.&quot; The second flow path shows the warning on a pack of cigarettes with an X imposed over the image and is labeled, &quot;Research is inconclusive,&quot; then shows a photograph of a person smoking labeled, &quot;I am still a smoker.&quot;"/>
          <p:cNvPicPr preferRelativeResize="0">
            <a:picLocks noGrp="1"/>
          </p:cNvPicPr>
          <p:nvPr>
            <p:ph type="pic" idx="2"/>
          </p:nvPr>
        </p:nvPicPr>
        <p:blipFill rotWithShape="1">
          <a:blip r:embed="rId3">
            <a:alphaModFix/>
          </a:blip>
          <a:srcRect l="-53368" r="-53368"/>
          <a:stretch/>
        </p:blipFill>
        <p:spPr>
          <a:xfrm>
            <a:off x="-1053093" y="1113617"/>
            <a:ext cx="11156463" cy="4842966"/>
          </a:xfrm>
          <a:prstGeom prst="rect">
            <a:avLst/>
          </a:prstGeom>
          <a:noFill/>
          <a:ln>
            <a:noFill/>
          </a:ln>
        </p:spPr>
      </p:pic>
      <p:sp>
        <p:nvSpPr>
          <p:cNvPr id="182" name="Google Shape;182;p22"/>
          <p:cNvSpPr txBox="1">
            <a:spLocks noGrp="1"/>
          </p:cNvSpPr>
          <p:nvPr>
            <p:ph type="body" idx="1"/>
          </p:nvPr>
        </p:nvSpPr>
        <p:spPr>
          <a:xfrm>
            <a:off x="457200" y="6160957"/>
            <a:ext cx="8062912" cy="53964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300"/>
              <a:buNone/>
            </a:pPr>
            <a:r>
              <a:rPr lang="en-US" sz="1300" dirty="0"/>
              <a:t>(credit “cigarettes”: modification of work by CDC/Debora Cartagena; “patch”: modification of "</a:t>
            </a:r>
            <a:r>
              <a:rPr lang="en-US" sz="1300" dirty="0" err="1"/>
              <a:t>RegBarc</a:t>
            </a:r>
            <a:r>
              <a:rPr lang="en-US" sz="1300" dirty="0"/>
              <a:t>"/Wikimedia Commons; “smoking”: modification of work by Tim Parkinson)</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THE EFFECT OF INITIATION</a:t>
            </a:r>
            <a:endParaRPr/>
          </a:p>
        </p:txBody>
      </p:sp>
      <p:sp>
        <p:nvSpPr>
          <p:cNvPr id="190" name="Google Shape;190;p23"/>
          <p:cNvSpPr txBox="1">
            <a:spLocks noGrp="1"/>
          </p:cNvSpPr>
          <p:nvPr>
            <p:ph type="body" idx="1"/>
          </p:nvPr>
        </p:nvSpPr>
        <p:spPr>
          <a:xfrm>
            <a:off x="457199" y="1165123"/>
            <a:ext cx="8367221" cy="279228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Justification of effort has a distinct effect on a person liking a group.  </a:t>
            </a:r>
            <a:endParaRPr/>
          </a:p>
          <a:p>
            <a:pPr marL="0" lvl="0" indent="0" algn="l" rtl="0">
              <a:spcBef>
                <a:spcPts val="920"/>
              </a:spcBef>
              <a:spcAft>
                <a:spcPts val="0"/>
              </a:spcAft>
              <a:buClr>
                <a:srgbClr val="6CB255"/>
              </a:buClr>
              <a:buSzPts val="1600"/>
              <a:buNone/>
            </a:pPr>
            <a:r>
              <a:rPr lang="en-US" sz="1600"/>
              <a:t>A difficult initiation into a group influences us to like the group more.</a:t>
            </a:r>
            <a:endParaRPr/>
          </a:p>
          <a:p>
            <a:pPr marL="0" lvl="0" indent="0" algn="l" rtl="0">
              <a:spcBef>
                <a:spcPts val="920"/>
              </a:spcBef>
              <a:spcAft>
                <a:spcPts val="0"/>
              </a:spcAft>
              <a:buClr>
                <a:srgbClr val="6CB255"/>
              </a:buClr>
              <a:buSzPts val="1600"/>
              <a:buNone/>
            </a:pPr>
            <a:r>
              <a:rPr lang="en-US" sz="1600" b="1"/>
              <a:t>Aronson and Mills Experiment (1959):</a:t>
            </a:r>
            <a:endParaRPr/>
          </a:p>
          <a:p>
            <a:pPr marL="285750" lvl="0" indent="-285750" algn="l" rtl="0">
              <a:spcBef>
                <a:spcPts val="920"/>
              </a:spcBef>
              <a:spcAft>
                <a:spcPts val="0"/>
              </a:spcAft>
              <a:buSzPts val="1600"/>
              <a:buFont typeface="Arial"/>
              <a:buChar char="•"/>
            </a:pPr>
            <a:r>
              <a:rPr lang="en-US" sz="1600"/>
              <a:t>College students volunteered to join a group that would regularly to discuss the psychology of sex.</a:t>
            </a:r>
            <a:endParaRPr/>
          </a:p>
          <a:p>
            <a:pPr marL="285750" lvl="0" indent="-285750" algn="l" rtl="0">
              <a:spcBef>
                <a:spcPts val="920"/>
              </a:spcBef>
              <a:spcAft>
                <a:spcPts val="0"/>
              </a:spcAft>
              <a:buSzPts val="1600"/>
              <a:buFont typeface="Arial"/>
              <a:buChar char="•"/>
            </a:pPr>
            <a:r>
              <a:rPr lang="en-US" sz="1600"/>
              <a:t>3 conditions – no initiation, easy initiation, difficult initiation.</a:t>
            </a:r>
            <a:endParaRPr/>
          </a:p>
          <a:p>
            <a:pPr marL="285750" lvl="0" indent="-285750" algn="l" rtl="0">
              <a:spcBef>
                <a:spcPts val="920"/>
              </a:spcBef>
              <a:spcAft>
                <a:spcPts val="0"/>
              </a:spcAft>
              <a:buSzPts val="1600"/>
              <a:buFont typeface="Arial"/>
              <a:buChar char="•"/>
            </a:pPr>
            <a:r>
              <a:rPr lang="en-US" sz="1600"/>
              <a:t>Students in the difficult initiation condition liked the group more than students in other conditions due to the justification of effort.</a:t>
            </a:r>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8096" y="4105683"/>
            <a:ext cx="5641120" cy="238161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PERSUASION</a:t>
            </a:r>
            <a:endParaRPr/>
          </a:p>
        </p:txBody>
      </p:sp>
      <p:pic>
        <p:nvPicPr>
          <p:cNvPr id="198" name="Google Shape;198;p24" descr="A photograph shows a person doing pushups while a military leader stands over the person; other people are doing jumping jacks in the background."/>
          <p:cNvPicPr preferRelativeResize="0">
            <a:picLocks noGrp="1"/>
          </p:cNvPicPr>
          <p:nvPr>
            <p:ph type="pic" idx="2"/>
          </p:nvPr>
        </p:nvPicPr>
        <p:blipFill rotWithShape="1">
          <a:blip r:embed="rId3">
            <a:alphaModFix/>
          </a:blip>
          <a:srcRect l="-36387" r="-36387"/>
          <a:stretch/>
        </p:blipFill>
        <p:spPr>
          <a:xfrm>
            <a:off x="742405" y="3160692"/>
            <a:ext cx="7148120" cy="3102964"/>
          </a:xfrm>
          <a:prstGeom prst="rect">
            <a:avLst/>
          </a:prstGeom>
          <a:noFill/>
          <a:ln>
            <a:noFill/>
          </a:ln>
        </p:spPr>
      </p:pic>
      <p:sp>
        <p:nvSpPr>
          <p:cNvPr id="199" name="Google Shape;199;p24"/>
          <p:cNvSpPr txBox="1">
            <a:spLocks noGrp="1"/>
          </p:cNvSpPr>
          <p:nvPr>
            <p:ph type="body" idx="1"/>
          </p:nvPr>
        </p:nvSpPr>
        <p:spPr>
          <a:xfrm>
            <a:off x="457199" y="1116066"/>
            <a:ext cx="8367221" cy="184441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a:t>Persuasion</a:t>
            </a:r>
            <a:r>
              <a:rPr lang="en-US" sz="1600"/>
              <a:t> – process of changing our attitudes toward something based on some kind of communication.</a:t>
            </a:r>
            <a:endParaRPr/>
          </a:p>
          <a:p>
            <a:pPr marL="0" lvl="0" indent="0" algn="l" rtl="0">
              <a:spcBef>
                <a:spcPts val="920"/>
              </a:spcBef>
              <a:spcAft>
                <a:spcPts val="0"/>
              </a:spcAft>
              <a:buClr>
                <a:srgbClr val="6CB255"/>
              </a:buClr>
              <a:buSzPts val="1600"/>
              <a:buNone/>
            </a:pPr>
            <a:r>
              <a:rPr lang="en-US" sz="1600" i="1"/>
              <a:t>How do people convince others to change their attitudes, beliefs, and behaviors?</a:t>
            </a:r>
            <a:endParaRPr/>
          </a:p>
          <a:p>
            <a:pPr marL="0" lvl="0" indent="0" algn="l" rtl="0">
              <a:spcBef>
                <a:spcPts val="920"/>
              </a:spcBef>
              <a:spcAft>
                <a:spcPts val="0"/>
              </a:spcAft>
              <a:buClr>
                <a:srgbClr val="6CB255"/>
              </a:buClr>
              <a:buSzPts val="1600"/>
              <a:buNone/>
            </a:pPr>
            <a:r>
              <a:rPr lang="en-US" sz="1600"/>
              <a:t>We encounter attempts at persuasion attempts everywhere. Persuasion is not limited to formal advertising; we are confronted with it throughout our everyday world.</a:t>
            </a:r>
            <a:endParaRPr/>
          </a:p>
        </p:txBody>
      </p:sp>
      <p:sp>
        <p:nvSpPr>
          <p:cNvPr id="201" name="Google Shape;201;p24"/>
          <p:cNvSpPr txBox="1"/>
          <p:nvPr/>
        </p:nvSpPr>
        <p:spPr>
          <a:xfrm>
            <a:off x="2719816" y="6386687"/>
            <a:ext cx="3537679" cy="2923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dirty="0">
                <a:solidFill>
                  <a:schemeClr val="dk1"/>
                </a:solidFill>
                <a:latin typeface="Arial"/>
                <a:ea typeface="Arial"/>
                <a:cs typeface="Arial"/>
                <a:sym typeface="Arial"/>
              </a:rPr>
              <a:t>(credit: Robert Couse-Baker)</a:t>
            </a:r>
            <a:endParaRPr sz="1300" dirty="0">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5"/>
          <p:cNvSpPr txBox="1">
            <a:spLocks noGrp="1"/>
          </p:cNvSpPr>
          <p:nvPr>
            <p:ph type="title"/>
          </p:nvPr>
        </p:nvSpPr>
        <p:spPr>
          <a:xfrm>
            <a:off x="457200" y="241326"/>
            <a:ext cx="8062912" cy="787204"/>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160"/>
              <a:buFont typeface="Arial Black"/>
              <a:buNone/>
            </a:pPr>
            <a:r>
              <a:rPr lang="en-US" sz="2160"/>
              <a:t>ELABORATION LIKELIHOOD MODEL</a:t>
            </a:r>
            <a:br>
              <a:rPr lang="en-US" sz="2160"/>
            </a:br>
            <a:r>
              <a:rPr lang="en-US" sz="2160">
                <a:latin typeface="Arial"/>
                <a:ea typeface="Arial"/>
                <a:cs typeface="Arial"/>
                <a:sym typeface="Arial"/>
              </a:rPr>
              <a:t>PETTY &amp; CACIOPPO (1986)</a:t>
            </a:r>
            <a:endParaRPr sz="2160">
              <a:latin typeface="Arial"/>
              <a:ea typeface="Arial"/>
              <a:cs typeface="Arial"/>
              <a:sym typeface="Arial"/>
            </a:endParaRPr>
          </a:p>
        </p:txBody>
      </p:sp>
      <p:sp>
        <p:nvSpPr>
          <p:cNvPr id="207" name="Google Shape;207;p25"/>
          <p:cNvSpPr txBox="1">
            <a:spLocks noGrp="1"/>
          </p:cNvSpPr>
          <p:nvPr>
            <p:ph type="body" idx="1"/>
          </p:nvPr>
        </p:nvSpPr>
        <p:spPr>
          <a:xfrm>
            <a:off x="457199" y="1313262"/>
            <a:ext cx="8367221" cy="510252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Persuasion can take one of two paths, and the durability of the end result depends on the path.</a:t>
            </a:r>
            <a:endParaRPr/>
          </a:p>
          <a:p>
            <a:pPr marL="0" lvl="0" indent="0" algn="l" rtl="0">
              <a:spcBef>
                <a:spcPts val="920"/>
              </a:spcBef>
              <a:spcAft>
                <a:spcPts val="0"/>
              </a:spcAft>
              <a:buClr>
                <a:srgbClr val="6CB255"/>
              </a:buClr>
              <a:buSzPts val="1600"/>
              <a:buNone/>
            </a:pPr>
            <a:r>
              <a:rPr lang="en-US" sz="1600" b="1" u="sng">
                <a:solidFill>
                  <a:srgbClr val="6CB255"/>
                </a:solidFill>
              </a:rPr>
              <a:t>Central Route</a:t>
            </a:r>
            <a:endParaRPr/>
          </a:p>
          <a:p>
            <a:pPr marL="285750" lvl="0" indent="-285750" algn="l" rtl="0">
              <a:spcBef>
                <a:spcPts val="920"/>
              </a:spcBef>
              <a:spcAft>
                <a:spcPts val="0"/>
              </a:spcAft>
              <a:buSzPts val="1600"/>
              <a:buFont typeface="Arial"/>
              <a:buChar char="•"/>
            </a:pPr>
            <a:r>
              <a:rPr lang="en-US" sz="1600"/>
              <a:t>Logic driven.</a:t>
            </a:r>
            <a:endParaRPr/>
          </a:p>
          <a:p>
            <a:pPr marL="285750" lvl="0" indent="-285750" algn="l" rtl="0">
              <a:spcBef>
                <a:spcPts val="920"/>
              </a:spcBef>
              <a:spcAft>
                <a:spcPts val="0"/>
              </a:spcAft>
              <a:buSzPts val="1600"/>
              <a:buFont typeface="Arial"/>
              <a:buChar char="•"/>
            </a:pPr>
            <a:r>
              <a:rPr lang="en-US" sz="1600"/>
              <a:t>Uses data and facts.</a:t>
            </a:r>
            <a:endParaRPr/>
          </a:p>
          <a:p>
            <a:pPr marL="285750" lvl="0" indent="-285750" algn="l" rtl="0">
              <a:spcBef>
                <a:spcPts val="920"/>
              </a:spcBef>
              <a:spcAft>
                <a:spcPts val="0"/>
              </a:spcAft>
              <a:buSzPts val="1600"/>
              <a:buFont typeface="Arial"/>
              <a:buChar char="•"/>
            </a:pPr>
            <a:r>
              <a:rPr lang="en-US" sz="1600"/>
              <a:t>Direct route to persuasion focusing on the quality of information.</a:t>
            </a:r>
            <a:endParaRPr/>
          </a:p>
          <a:p>
            <a:pPr marL="285750" lvl="0" indent="-285750" algn="l" rtl="0">
              <a:spcBef>
                <a:spcPts val="920"/>
              </a:spcBef>
              <a:spcAft>
                <a:spcPts val="0"/>
              </a:spcAft>
              <a:buSzPts val="1600"/>
              <a:buFont typeface="Arial"/>
              <a:buChar char="•"/>
            </a:pPr>
            <a:r>
              <a:rPr lang="en-US" sz="1600"/>
              <a:t>Works best when audience is analytical and willing to engage in processing of the information.</a:t>
            </a:r>
            <a:endParaRPr/>
          </a:p>
          <a:p>
            <a:pPr marL="0" lvl="0" indent="0" algn="l" rtl="0">
              <a:spcBef>
                <a:spcPts val="920"/>
              </a:spcBef>
              <a:spcAft>
                <a:spcPts val="0"/>
              </a:spcAft>
              <a:buClr>
                <a:srgbClr val="6CB255"/>
              </a:buClr>
              <a:buSzPts val="1600"/>
              <a:buNone/>
            </a:pPr>
            <a:r>
              <a:rPr lang="en-US" sz="1600" b="1" u="sng">
                <a:solidFill>
                  <a:srgbClr val="6CB255"/>
                </a:solidFill>
              </a:rPr>
              <a:t>Peripheral Route</a:t>
            </a:r>
            <a:endParaRPr/>
          </a:p>
          <a:p>
            <a:pPr marL="285750" lvl="0" indent="-285750" algn="l" rtl="0">
              <a:spcBef>
                <a:spcPts val="920"/>
              </a:spcBef>
              <a:spcAft>
                <a:spcPts val="0"/>
              </a:spcAft>
              <a:buSzPts val="1600"/>
              <a:buFont typeface="Arial"/>
              <a:buChar char="•"/>
            </a:pPr>
            <a:r>
              <a:rPr lang="en-US" sz="1600"/>
              <a:t>Indirect route.</a:t>
            </a:r>
            <a:endParaRPr/>
          </a:p>
          <a:p>
            <a:pPr marL="285750" lvl="0" indent="-285750" algn="l" rtl="0">
              <a:spcBef>
                <a:spcPts val="920"/>
              </a:spcBef>
              <a:spcAft>
                <a:spcPts val="0"/>
              </a:spcAft>
              <a:buSzPts val="1600"/>
              <a:buFont typeface="Arial"/>
              <a:buChar char="•"/>
            </a:pPr>
            <a:r>
              <a:rPr lang="en-US" sz="1600"/>
              <a:t>Uses peripheral cues to associate positivity with the message.</a:t>
            </a:r>
            <a:endParaRPr/>
          </a:p>
          <a:p>
            <a:pPr marL="285750" lvl="0" indent="-285750" algn="l" rtl="0">
              <a:spcBef>
                <a:spcPts val="920"/>
              </a:spcBef>
              <a:spcAft>
                <a:spcPts val="0"/>
              </a:spcAft>
              <a:buSzPts val="1600"/>
              <a:buFont typeface="Arial"/>
              <a:buChar char="•"/>
            </a:pPr>
            <a:r>
              <a:rPr lang="en-US" sz="1600"/>
              <a:t>Uses characteristics such as positive emotion or celebrity endorsement.</a:t>
            </a:r>
            <a:endParaRPr/>
          </a:p>
          <a:p>
            <a:pPr marL="285750" lvl="0" indent="-285750" algn="l" rtl="0">
              <a:spcBef>
                <a:spcPts val="920"/>
              </a:spcBef>
              <a:spcAft>
                <a:spcPts val="0"/>
              </a:spcAft>
              <a:buSzPts val="1600"/>
              <a:buFont typeface="Arial"/>
              <a:buChar char="•"/>
            </a:pPr>
            <a:r>
              <a:rPr lang="en-US" sz="1600"/>
              <a:t>Results in less permanent attitude change.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26"/>
          <p:cNvSpPr txBox="1">
            <a:spLocks noGrp="1"/>
          </p:cNvSpPr>
          <p:nvPr>
            <p:ph type="title"/>
          </p:nvPr>
        </p:nvSpPr>
        <p:spPr>
          <a:xfrm>
            <a:off x="457200" y="241326"/>
            <a:ext cx="8062912" cy="751709"/>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160"/>
              <a:buFont typeface="Arial Black"/>
              <a:buNone/>
            </a:pPr>
            <a:r>
              <a:rPr lang="en-US" sz="2160"/>
              <a:t>ELABORATION LIKELIHOOD MODEL</a:t>
            </a:r>
            <a:br>
              <a:rPr lang="en-US" sz="2160"/>
            </a:br>
            <a:r>
              <a:rPr lang="en-US" sz="2160">
                <a:latin typeface="Arial"/>
                <a:ea typeface="Arial"/>
                <a:cs typeface="Arial"/>
                <a:sym typeface="Arial"/>
              </a:rPr>
              <a:t>PETTY &amp; CACIOPPO (1986)</a:t>
            </a:r>
            <a:endParaRPr/>
          </a:p>
        </p:txBody>
      </p:sp>
      <p:pic>
        <p:nvPicPr>
          <p:cNvPr id="214" name="Google Shape;214;p26" descr="A diagram shows two routes of persuasion. A box on the left is labeled &quot;persuasive message&quot; and arrows from the box separate into two routes: the central and peripheral routes, each with boxes describing the characteristics of the audience, processing, and persuasion. The audience is &quot;motivated, analytical&quot; in the central route, and &quot;not motivated, not analytical&quot; in the peripheral route. Processing in the central route is &quot;high effort; evaluate message&quot; and in the peripheral route is &quot;low effort; persuaded by cues outside of message.&quot; Persuasion in the central route is &quot;lasting change in attitude&quot; and in the peripheral route is &quot;temporary change in attitude.&quot;"/>
          <p:cNvPicPr preferRelativeResize="0"/>
          <p:nvPr/>
        </p:nvPicPr>
        <p:blipFill rotWithShape="1">
          <a:blip r:embed="rId3">
            <a:alphaModFix/>
          </a:blip>
          <a:srcRect t="-11878" b="-11878"/>
          <a:stretch/>
        </p:blipFill>
        <p:spPr>
          <a:xfrm>
            <a:off x="457200" y="1222564"/>
            <a:ext cx="8367221" cy="505831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2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FOOT-IN-THE-DOOR TECHNIQUE</a:t>
            </a:r>
            <a:endParaRPr/>
          </a:p>
        </p:txBody>
      </p:sp>
      <p:pic>
        <p:nvPicPr>
          <p:cNvPr id="222" name="Google Shape;222;p27" descr="Photograph A shows a campaign button. Photograph B shows a yard filled with numerous signs."/>
          <p:cNvPicPr preferRelativeResize="0">
            <a:picLocks noGrp="1"/>
          </p:cNvPicPr>
          <p:nvPr>
            <p:ph type="pic" idx="2"/>
          </p:nvPr>
        </p:nvPicPr>
        <p:blipFill rotWithShape="1">
          <a:blip r:embed="rId3">
            <a:alphaModFix/>
          </a:blip>
          <a:srcRect l="41742" r="-503" b="12629"/>
          <a:stretch/>
        </p:blipFill>
        <p:spPr>
          <a:xfrm>
            <a:off x="457199" y="2494569"/>
            <a:ext cx="3832906" cy="2498837"/>
          </a:xfrm>
          <a:prstGeom prst="rect">
            <a:avLst/>
          </a:prstGeom>
          <a:noFill/>
          <a:ln>
            <a:noFill/>
          </a:ln>
        </p:spPr>
      </p:pic>
      <p:sp>
        <p:nvSpPr>
          <p:cNvPr id="223" name="Google Shape;223;p27"/>
          <p:cNvSpPr txBox="1">
            <a:spLocks noGrp="1"/>
          </p:cNvSpPr>
          <p:nvPr>
            <p:ph type="body" idx="1"/>
          </p:nvPr>
        </p:nvSpPr>
        <p:spPr>
          <a:xfrm>
            <a:off x="457200" y="5291528"/>
            <a:ext cx="8062912" cy="137909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dirty="0"/>
              <a:t>With the foot-in-the-door technique, a small request such as</a:t>
            </a:r>
            <a:endParaRPr dirty="0"/>
          </a:p>
          <a:p>
            <a:pPr marL="342900" lvl="0" indent="-342900" algn="l" rtl="0">
              <a:spcBef>
                <a:spcPts val="880"/>
              </a:spcBef>
              <a:spcAft>
                <a:spcPts val="0"/>
              </a:spcAft>
              <a:buSzPts val="1600"/>
              <a:buAutoNum type="alphaLcParenBoth"/>
            </a:pPr>
            <a:r>
              <a:rPr lang="en-US" sz="1600" dirty="0"/>
              <a:t>wearing a campaign button can turn into a large request, such as</a:t>
            </a:r>
            <a:endParaRPr dirty="0"/>
          </a:p>
          <a:p>
            <a:pPr marL="342900" lvl="0" indent="-342900" algn="l" rtl="0">
              <a:spcBef>
                <a:spcPts val="880"/>
              </a:spcBef>
              <a:spcAft>
                <a:spcPts val="0"/>
              </a:spcAft>
              <a:buSzPts val="1600"/>
              <a:buAutoNum type="alphaLcParenBoth"/>
            </a:pPr>
            <a:r>
              <a:rPr lang="en-US" sz="1600" dirty="0"/>
              <a:t>putting campaigns signs in your yard. </a:t>
            </a:r>
            <a:endParaRPr sz="1600" dirty="0"/>
          </a:p>
          <a:p>
            <a:pPr marL="0" lvl="0" indent="0" algn="l" rtl="0">
              <a:spcBef>
                <a:spcPts val="880"/>
              </a:spcBef>
              <a:spcAft>
                <a:spcPts val="0"/>
              </a:spcAft>
              <a:buSzPts val="1200"/>
              <a:buNone/>
            </a:pPr>
            <a:r>
              <a:rPr lang="en-US" sz="1200" dirty="0"/>
              <a:t>(credit a: modification of work by Joe Crawford</a:t>
            </a:r>
            <a:endParaRPr dirty="0"/>
          </a:p>
        </p:txBody>
      </p:sp>
      <p:sp>
        <p:nvSpPr>
          <p:cNvPr id="225" name="Google Shape;225;p27"/>
          <p:cNvSpPr txBox="1"/>
          <p:nvPr/>
        </p:nvSpPr>
        <p:spPr>
          <a:xfrm>
            <a:off x="457199" y="1262858"/>
            <a:ext cx="8367221" cy="93358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a:solidFill>
                  <a:schemeClr val="dk1"/>
                </a:solidFill>
                <a:latin typeface="Arial"/>
                <a:ea typeface="Arial"/>
                <a:cs typeface="Arial"/>
                <a:sym typeface="Arial"/>
              </a:rPr>
              <a:t>Foot-in-the-door technique </a:t>
            </a:r>
            <a:r>
              <a:rPr lang="en-US" sz="1600">
                <a:solidFill>
                  <a:schemeClr val="dk1"/>
                </a:solidFill>
                <a:latin typeface="Arial"/>
                <a:ea typeface="Arial"/>
                <a:cs typeface="Arial"/>
                <a:sym typeface="Arial"/>
              </a:rPr>
              <a:t>– persuader gets a person to agree to a small favor, only to later request a larger favor.</a:t>
            </a:r>
            <a:endParaRPr/>
          </a:p>
          <a:p>
            <a:pPr marL="285750" marR="0" lvl="0" indent="-285750" algn="l" rtl="0">
              <a:spcBef>
                <a:spcPts val="750"/>
              </a:spcBef>
              <a:spcAft>
                <a:spcPts val="0"/>
              </a:spcAft>
              <a:buClr>
                <a:srgbClr val="6CB255"/>
              </a:buClr>
              <a:buSzPts val="1600"/>
              <a:buFont typeface="Arial"/>
              <a:buChar char="•"/>
            </a:pPr>
            <a:r>
              <a:rPr lang="en-US" sz="1600">
                <a:solidFill>
                  <a:schemeClr val="dk1"/>
                </a:solidFill>
                <a:latin typeface="Arial"/>
                <a:ea typeface="Arial"/>
                <a:cs typeface="Arial"/>
                <a:sym typeface="Arial"/>
              </a:rPr>
              <a:t>Our past behavior often directs our future behavior (desire to maintain consistency.</a:t>
            </a:r>
            <a:endParaRPr sz="1600">
              <a:solidFill>
                <a:schemeClr val="dk1"/>
              </a:solidFill>
              <a:latin typeface="Arial"/>
              <a:ea typeface="Arial"/>
              <a:cs typeface="Arial"/>
              <a:sym typeface="Arial"/>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0809" y="2494569"/>
            <a:ext cx="3694670" cy="2463113"/>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29"/>
          <p:cNvSpPr txBox="1">
            <a:spLocks noGrp="1"/>
          </p:cNvSpPr>
          <p:nvPr>
            <p:ph type="title"/>
          </p:nvPr>
        </p:nvSpPr>
        <p:spPr>
          <a:xfrm>
            <a:off x="457200" y="241326"/>
            <a:ext cx="8062912" cy="844201"/>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160"/>
              <a:buFont typeface="Arial Black"/>
              <a:buNone/>
            </a:pPr>
            <a:br>
              <a:rPr lang="en-US" sz="2160"/>
            </a:br>
            <a:r>
              <a:rPr lang="en-US" sz="2160"/>
              <a:t>CONFORMITY</a:t>
            </a:r>
            <a:br>
              <a:rPr lang="en-US" sz="2160"/>
            </a:br>
            <a:r>
              <a:rPr lang="en-US" sz="2160">
                <a:latin typeface="Arial"/>
                <a:ea typeface="Arial"/>
                <a:cs typeface="Arial"/>
                <a:sym typeface="Arial"/>
              </a:rPr>
              <a:t>SOLOMON ASCH</a:t>
            </a:r>
            <a:endParaRPr sz="2160">
              <a:latin typeface="Arial"/>
              <a:ea typeface="Arial"/>
              <a:cs typeface="Arial"/>
              <a:sym typeface="Arial"/>
            </a:endParaRPr>
          </a:p>
        </p:txBody>
      </p:sp>
      <p:pic>
        <p:nvPicPr>
          <p:cNvPr id="237" name="Google Shape;237;p29" descr="A drawing has two boxes: in the first is a line labeled &quot;x&quot; and in the second are three lines of different lengths from each other, labeled &quot;a,&quot; &quot;b,&quot; and &quot;c.&quot;"/>
          <p:cNvPicPr preferRelativeResize="0">
            <a:picLocks noGrp="1"/>
          </p:cNvPicPr>
          <p:nvPr>
            <p:ph type="pic" idx="2"/>
          </p:nvPr>
        </p:nvPicPr>
        <p:blipFill rotWithShape="1">
          <a:blip r:embed="rId3">
            <a:alphaModFix/>
          </a:blip>
          <a:srcRect l="-17643" r="-17642"/>
          <a:stretch/>
        </p:blipFill>
        <p:spPr>
          <a:xfrm>
            <a:off x="704538" y="3128363"/>
            <a:ext cx="7365867" cy="3197487"/>
          </a:xfrm>
          <a:prstGeom prst="rect">
            <a:avLst/>
          </a:prstGeom>
          <a:noFill/>
          <a:ln>
            <a:noFill/>
          </a:ln>
        </p:spPr>
      </p:pic>
      <p:sp>
        <p:nvSpPr>
          <p:cNvPr id="238" name="Google Shape;238;p29"/>
          <p:cNvSpPr txBox="1">
            <a:spLocks noGrp="1"/>
          </p:cNvSpPr>
          <p:nvPr>
            <p:ph type="body" idx="1"/>
          </p:nvPr>
        </p:nvSpPr>
        <p:spPr>
          <a:xfrm>
            <a:off x="457198" y="1151722"/>
            <a:ext cx="8367223" cy="197664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a:t>Conformity</a:t>
            </a:r>
            <a:r>
              <a:rPr lang="en-US" sz="1600"/>
              <a:t> – the change in a person’s behavior to go along with the group, even if he does not agree with the group.</a:t>
            </a:r>
            <a:endParaRPr sz="1600" b="1" u="sng"/>
          </a:p>
          <a:p>
            <a:pPr marL="0" lvl="0" indent="0" algn="l" rtl="0">
              <a:spcBef>
                <a:spcPts val="920"/>
              </a:spcBef>
              <a:spcAft>
                <a:spcPts val="0"/>
              </a:spcAft>
              <a:buClr>
                <a:srgbClr val="6CB255"/>
              </a:buClr>
              <a:buSzPts val="1600"/>
              <a:buNone/>
            </a:pPr>
            <a:r>
              <a:rPr lang="en-US" sz="1600" b="1" u="sng">
                <a:solidFill>
                  <a:srgbClr val="6CB255"/>
                </a:solidFill>
              </a:rPr>
              <a:t>Asch’s Experiment</a:t>
            </a:r>
            <a:endParaRPr/>
          </a:p>
          <a:p>
            <a:pPr marL="0" lvl="0" indent="0" algn="l" rtl="0">
              <a:spcBef>
                <a:spcPts val="920"/>
              </a:spcBef>
              <a:spcAft>
                <a:spcPts val="0"/>
              </a:spcAft>
              <a:buClr>
                <a:srgbClr val="6CB255"/>
              </a:buClr>
              <a:buSzPts val="1600"/>
              <a:buNone/>
            </a:pPr>
            <a:r>
              <a:rPr lang="en-US" sz="1600"/>
              <a:t>These line segments illustrate the judgment task in Asch’s conformity study. </a:t>
            </a:r>
            <a:endParaRPr sz="1600"/>
          </a:p>
          <a:p>
            <a:pPr marL="0" lvl="0" indent="0" algn="l" rtl="0">
              <a:spcBef>
                <a:spcPts val="920"/>
              </a:spcBef>
              <a:spcAft>
                <a:spcPts val="0"/>
              </a:spcAft>
              <a:buClr>
                <a:srgbClr val="6CB255"/>
              </a:buClr>
              <a:buSzPts val="1600"/>
              <a:buNone/>
            </a:pPr>
            <a:r>
              <a:rPr lang="en-US" sz="1600"/>
              <a:t>Which line on the right—a, b, or c—is the same length as line x on the left?</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0"/>
          <p:cNvSpPr txBox="1">
            <a:spLocks noGrp="1"/>
          </p:cNvSpPr>
          <p:nvPr>
            <p:ph type="title"/>
          </p:nvPr>
        </p:nvSpPr>
        <p:spPr>
          <a:xfrm>
            <a:off x="457200" y="241326"/>
            <a:ext cx="8062912" cy="80798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160"/>
              <a:buFont typeface="Arial Black"/>
              <a:buNone/>
            </a:pPr>
            <a:r>
              <a:rPr lang="en-US" sz="2160"/>
              <a:t>CONFORMITY</a:t>
            </a:r>
            <a:br>
              <a:rPr lang="en-US" sz="2160"/>
            </a:br>
            <a:r>
              <a:rPr lang="en-US" sz="2160">
                <a:latin typeface="Arial"/>
                <a:ea typeface="Arial"/>
                <a:cs typeface="Arial"/>
                <a:sym typeface="Arial"/>
              </a:rPr>
              <a:t>SOLOMON ASCH</a:t>
            </a:r>
            <a:endParaRPr sz="2160">
              <a:latin typeface="Arial"/>
              <a:ea typeface="Arial"/>
              <a:cs typeface="Arial"/>
              <a:sym typeface="Arial"/>
            </a:endParaRPr>
          </a:p>
        </p:txBody>
      </p:sp>
      <p:sp>
        <p:nvSpPr>
          <p:cNvPr id="246" name="Google Shape;246;p30"/>
          <p:cNvSpPr txBox="1">
            <a:spLocks noGrp="1"/>
          </p:cNvSpPr>
          <p:nvPr>
            <p:ph type="body" idx="1"/>
          </p:nvPr>
        </p:nvSpPr>
        <p:spPr>
          <a:xfrm>
            <a:off x="457199" y="1169232"/>
            <a:ext cx="8367221" cy="282981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a:t>Asch effect </a:t>
            </a:r>
            <a:r>
              <a:rPr lang="en-US" sz="1600"/>
              <a:t>– the influence of the group majority on an individual’s judgement.</a:t>
            </a:r>
            <a:endParaRPr/>
          </a:p>
          <a:p>
            <a:pPr marL="0" lvl="0" indent="0" algn="l" rtl="0">
              <a:spcBef>
                <a:spcPts val="920"/>
              </a:spcBef>
              <a:spcAft>
                <a:spcPts val="0"/>
              </a:spcAft>
              <a:buClr>
                <a:srgbClr val="6CB255"/>
              </a:buClr>
              <a:buSzPts val="1600"/>
              <a:buNone/>
            </a:pPr>
            <a:r>
              <a:rPr lang="en-US" sz="1600"/>
              <a:t>In Asch’s study there was one naive subject, the rest were confederates who purposely gave the wrong answer. 76% of participants conformed to group pressure at least once by also indicating the incorrect line.</a:t>
            </a:r>
            <a:endParaRPr sz="1600" i="1"/>
          </a:p>
          <a:p>
            <a:pPr marL="0" lvl="0" indent="0" algn="l" rtl="0">
              <a:spcBef>
                <a:spcPts val="920"/>
              </a:spcBef>
              <a:spcAft>
                <a:spcPts val="0"/>
              </a:spcAft>
              <a:buClr>
                <a:srgbClr val="6CB255"/>
              </a:buClr>
              <a:buSzPts val="1600"/>
              <a:buNone/>
            </a:pPr>
            <a:r>
              <a:rPr lang="en-US" sz="1600" i="1"/>
              <a:t>What factors make a person more likely conform?</a:t>
            </a:r>
            <a:endParaRPr/>
          </a:p>
          <a:p>
            <a:pPr marL="285750" lvl="0" indent="-285750" algn="l" rtl="0">
              <a:spcBef>
                <a:spcPts val="920"/>
              </a:spcBef>
              <a:spcAft>
                <a:spcPts val="0"/>
              </a:spcAft>
              <a:buSzPts val="1600"/>
              <a:buFont typeface="Arial"/>
              <a:buChar char="•"/>
            </a:pPr>
            <a:r>
              <a:rPr lang="en-US" sz="1600" b="1"/>
              <a:t>The size of the majority </a:t>
            </a:r>
            <a:r>
              <a:rPr lang="en-US" sz="1600"/>
              <a:t>– the greater the majority, the more likely an individual will conform.</a:t>
            </a:r>
            <a:endParaRPr/>
          </a:p>
          <a:p>
            <a:pPr marL="0" lvl="0" indent="0" algn="l" rtl="0">
              <a:spcBef>
                <a:spcPts val="920"/>
              </a:spcBef>
              <a:spcAft>
                <a:spcPts val="0"/>
              </a:spcAft>
              <a:buClr>
                <a:srgbClr val="6CB255"/>
              </a:buClr>
              <a:buSzPts val="1600"/>
              <a:buNone/>
            </a:pPr>
            <a:endParaRPr sz="1600"/>
          </a:p>
        </p:txBody>
      </p:sp>
      <p:pic>
        <p:nvPicPr>
          <p:cNvPr id="248" name="Google Shape;248;p30" descr="A photograph shows a row of curtained voting booths; two are occupied by people."/>
          <p:cNvPicPr preferRelativeResize="0">
            <a:picLocks noGrp="1"/>
          </p:cNvPicPr>
          <p:nvPr>
            <p:ph type="pic" idx="2"/>
          </p:nvPr>
        </p:nvPicPr>
        <p:blipFill rotWithShape="1">
          <a:blip r:embed="rId3">
            <a:alphaModFix/>
          </a:blip>
          <a:srcRect/>
          <a:stretch/>
        </p:blipFill>
        <p:spPr>
          <a:xfrm>
            <a:off x="4792395" y="3451066"/>
            <a:ext cx="3727717" cy="2505516"/>
          </a:xfrm>
          <a:prstGeom prst="rect">
            <a:avLst/>
          </a:prstGeom>
          <a:noFill/>
          <a:ln>
            <a:noFill/>
          </a:ln>
        </p:spPr>
      </p:pic>
      <p:sp>
        <p:nvSpPr>
          <p:cNvPr id="249" name="Google Shape;249;p30"/>
          <p:cNvSpPr txBox="1"/>
          <p:nvPr/>
        </p:nvSpPr>
        <p:spPr>
          <a:xfrm>
            <a:off x="457199" y="3432748"/>
            <a:ext cx="4504545" cy="3114246"/>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rgbClr val="6CB255"/>
              </a:buClr>
              <a:buSzPts val="1600"/>
              <a:buFont typeface="Arial"/>
              <a:buChar char="•"/>
            </a:pPr>
            <a:r>
              <a:rPr lang="en-US" sz="1600" b="1">
                <a:solidFill>
                  <a:srgbClr val="000000"/>
                </a:solidFill>
                <a:latin typeface="Arial"/>
                <a:ea typeface="Arial"/>
                <a:cs typeface="Arial"/>
                <a:sym typeface="Arial"/>
              </a:rPr>
              <a:t>The presence of another dissenter </a:t>
            </a:r>
            <a:r>
              <a:rPr lang="en-US" sz="1600" b="0">
                <a:solidFill>
                  <a:srgbClr val="000000"/>
                </a:solidFill>
                <a:latin typeface="Arial"/>
                <a:ea typeface="Arial"/>
                <a:cs typeface="Arial"/>
                <a:sym typeface="Arial"/>
              </a:rPr>
              <a:t>– causes conformity rates to drop to near zero.</a:t>
            </a:r>
            <a:endParaRPr/>
          </a:p>
          <a:p>
            <a:pPr marL="285750" marR="0" lvl="0" indent="-285750" algn="l" rtl="0">
              <a:spcBef>
                <a:spcPts val="920"/>
              </a:spcBef>
              <a:spcAft>
                <a:spcPts val="0"/>
              </a:spcAft>
              <a:buClr>
                <a:srgbClr val="6CB255"/>
              </a:buClr>
              <a:buSzPts val="1600"/>
              <a:buFont typeface="Arial"/>
              <a:buChar char="•"/>
            </a:pPr>
            <a:r>
              <a:rPr lang="en-US" sz="1600" b="1">
                <a:solidFill>
                  <a:srgbClr val="000000"/>
                </a:solidFill>
                <a:latin typeface="Arial"/>
                <a:ea typeface="Arial"/>
                <a:cs typeface="Arial"/>
                <a:sym typeface="Arial"/>
              </a:rPr>
              <a:t>The public or private nature of the responses </a:t>
            </a:r>
            <a:r>
              <a:rPr lang="en-US" sz="1600" b="0">
                <a:solidFill>
                  <a:srgbClr val="000000"/>
                </a:solidFill>
                <a:latin typeface="Arial"/>
                <a:ea typeface="Arial"/>
                <a:cs typeface="Arial"/>
                <a:sym typeface="Arial"/>
              </a:rPr>
              <a:t>– public responses cause more conformity than private.</a:t>
            </a:r>
            <a:endParaRPr/>
          </a:p>
          <a:p>
            <a:pPr marL="0" marR="0" lvl="0" indent="0" algn="l" rtl="0">
              <a:spcBef>
                <a:spcPts val="920"/>
              </a:spcBef>
              <a:spcAft>
                <a:spcPts val="0"/>
              </a:spcAft>
              <a:buClr>
                <a:srgbClr val="6CB255"/>
              </a:buClr>
              <a:buSzPts val="1600"/>
              <a:buFont typeface="Arial"/>
              <a:buNone/>
            </a:pPr>
            <a:r>
              <a:rPr lang="en-US" sz="1600" b="0">
                <a:solidFill>
                  <a:srgbClr val="000000"/>
                </a:solidFill>
                <a:latin typeface="Arial"/>
                <a:ea typeface="Arial"/>
                <a:cs typeface="Arial"/>
                <a:sym typeface="Arial"/>
              </a:rPr>
              <a:t>Voting for government officials in the United States is private to reduce the pressure of conformity.</a:t>
            </a:r>
            <a:endParaRPr/>
          </a:p>
        </p:txBody>
      </p:sp>
      <p:sp>
        <p:nvSpPr>
          <p:cNvPr id="250" name="Google Shape;250;p30"/>
          <p:cNvSpPr txBox="1"/>
          <p:nvPr/>
        </p:nvSpPr>
        <p:spPr>
          <a:xfrm>
            <a:off x="5745867" y="5959400"/>
            <a:ext cx="3398133" cy="2923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dirty="0">
                <a:solidFill>
                  <a:schemeClr val="dk1"/>
                </a:solidFill>
                <a:latin typeface="Arial"/>
                <a:ea typeface="Arial"/>
                <a:cs typeface="Arial"/>
                <a:sym typeface="Arial"/>
              </a:rPr>
              <a:t>(credit: Nicole </a:t>
            </a:r>
            <a:r>
              <a:rPr lang="en-US" sz="1300" dirty="0" err="1">
                <a:solidFill>
                  <a:schemeClr val="dk1"/>
                </a:solidFill>
                <a:latin typeface="Arial"/>
                <a:ea typeface="Arial"/>
                <a:cs typeface="Arial"/>
                <a:sym typeface="Arial"/>
              </a:rPr>
              <a:t>Klauss</a:t>
            </a:r>
            <a:r>
              <a:rPr lang="en-US" sz="1300" dirty="0">
                <a:solidFill>
                  <a:schemeClr val="dk1"/>
                </a:solidFill>
                <a:latin typeface="Arial"/>
                <a:ea typeface="Arial"/>
                <a:cs typeface="Arial"/>
                <a:sym typeface="Arial"/>
              </a:rPr>
              <a:t>)</a:t>
            </a:r>
            <a:endParaRPr sz="1300" dirty="0">
              <a:solidFill>
                <a:schemeClr val="dk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31"/>
          <p:cNvSpPr txBox="1">
            <a:spLocks noGrp="1"/>
          </p:cNvSpPr>
          <p:nvPr>
            <p:ph type="title"/>
          </p:nvPr>
        </p:nvSpPr>
        <p:spPr>
          <a:xfrm>
            <a:off x="569626" y="241326"/>
            <a:ext cx="7950486"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MOTIVATION TO CONFORM</a:t>
            </a:r>
            <a:endParaRPr/>
          </a:p>
        </p:txBody>
      </p:sp>
      <p:pic>
        <p:nvPicPr>
          <p:cNvPr id="256" name="Google Shape;256;p31" descr="Photograph A shows people seated in an auditorium. Photograph B shows a person crowd surfing."/>
          <p:cNvPicPr preferRelativeResize="0">
            <a:picLocks noGrp="1"/>
          </p:cNvPicPr>
          <p:nvPr>
            <p:ph type="pic" idx="2"/>
          </p:nvPr>
        </p:nvPicPr>
        <p:blipFill rotWithShape="1">
          <a:blip r:embed="rId3">
            <a:alphaModFix/>
          </a:blip>
          <a:srcRect l="-2356" r="-2356"/>
          <a:stretch/>
        </p:blipFill>
        <p:spPr>
          <a:xfrm>
            <a:off x="1708878" y="2782744"/>
            <a:ext cx="5192295" cy="2253950"/>
          </a:xfrm>
          <a:prstGeom prst="rect">
            <a:avLst/>
          </a:prstGeom>
          <a:noFill/>
          <a:ln>
            <a:noFill/>
          </a:ln>
        </p:spPr>
      </p:pic>
      <p:sp>
        <p:nvSpPr>
          <p:cNvPr id="257" name="Google Shape;257;p31"/>
          <p:cNvSpPr txBox="1">
            <a:spLocks noGrp="1"/>
          </p:cNvSpPr>
          <p:nvPr>
            <p:ph type="body" idx="1"/>
          </p:nvPr>
        </p:nvSpPr>
        <p:spPr>
          <a:xfrm>
            <a:off x="457199" y="5036694"/>
            <a:ext cx="8367221" cy="1558977"/>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rgbClr val="6CB255"/>
              </a:buClr>
              <a:buSzPts val="1480"/>
              <a:buNone/>
            </a:pPr>
            <a:r>
              <a:rPr lang="en-US" sz="1480"/>
              <a:t>People in crowds tend to take cues from others and act accordingly.</a:t>
            </a:r>
            <a:endParaRPr/>
          </a:p>
          <a:p>
            <a:pPr marL="342900" lvl="0" indent="-342900" algn="l" rtl="0">
              <a:lnSpc>
                <a:spcPct val="80000"/>
              </a:lnSpc>
              <a:spcBef>
                <a:spcPts val="896"/>
              </a:spcBef>
              <a:spcAft>
                <a:spcPts val="0"/>
              </a:spcAft>
              <a:buSzPts val="1480"/>
              <a:buFont typeface="Arial"/>
              <a:buAutoNum type="alphaLcParenBoth"/>
            </a:pPr>
            <a:r>
              <a:rPr lang="en-US" sz="1480"/>
              <a:t>An audience is listening to a lecture and people are relatively quiet, still, and attentive to the speaker on the stage. </a:t>
            </a:r>
            <a:endParaRPr/>
          </a:p>
          <a:p>
            <a:pPr marL="342900" lvl="0" indent="-342900" algn="l" rtl="0">
              <a:lnSpc>
                <a:spcPct val="80000"/>
              </a:lnSpc>
              <a:spcBef>
                <a:spcPts val="896"/>
              </a:spcBef>
              <a:spcAft>
                <a:spcPts val="0"/>
              </a:spcAft>
              <a:buSzPts val="1480"/>
              <a:buFont typeface="Arial"/>
              <a:buAutoNum type="alphaLcParenBoth"/>
            </a:pPr>
            <a:r>
              <a:rPr lang="en-US" sz="1480"/>
              <a:t>An audience is at a rock concert where people are dancing, singing, and possibly engaging in activities like crowd surfing. </a:t>
            </a:r>
            <a:endParaRPr sz="1480"/>
          </a:p>
          <a:p>
            <a:pPr marL="0" lvl="0" indent="0" algn="l" rtl="0">
              <a:lnSpc>
                <a:spcPct val="80000"/>
              </a:lnSpc>
              <a:spcBef>
                <a:spcPts val="859"/>
              </a:spcBef>
              <a:spcAft>
                <a:spcPts val="0"/>
              </a:spcAft>
              <a:buClr>
                <a:srgbClr val="6CB255"/>
              </a:buClr>
              <a:buSzPts val="1295"/>
              <a:buNone/>
            </a:pPr>
            <a:r>
              <a:rPr lang="en-US" sz="1295"/>
              <a:t>Figure 12.19 (credit a: modification of work by Matt Brown; credit b: modification of work by Christian Holmér)</a:t>
            </a:r>
            <a:endParaRPr/>
          </a:p>
        </p:txBody>
      </p:sp>
      <p:sp>
        <p:nvSpPr>
          <p:cNvPr id="259" name="Google Shape;259;p31"/>
          <p:cNvSpPr txBox="1"/>
          <p:nvPr/>
        </p:nvSpPr>
        <p:spPr>
          <a:xfrm>
            <a:off x="457199" y="1186381"/>
            <a:ext cx="8367221" cy="179666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6CB255"/>
              </a:buClr>
              <a:buSzPts val="1600"/>
              <a:buFont typeface="Arial"/>
              <a:buNone/>
            </a:pPr>
            <a:r>
              <a:rPr lang="en-US" sz="1600" b="1">
                <a:solidFill>
                  <a:srgbClr val="000000"/>
                </a:solidFill>
                <a:latin typeface="Arial"/>
                <a:ea typeface="Arial"/>
                <a:cs typeface="Arial"/>
                <a:sym typeface="Arial"/>
              </a:rPr>
              <a:t>Normative social influence </a:t>
            </a:r>
            <a:r>
              <a:rPr lang="en-US" sz="1600" b="0">
                <a:solidFill>
                  <a:srgbClr val="000000"/>
                </a:solidFill>
                <a:latin typeface="Arial"/>
                <a:ea typeface="Arial"/>
                <a:cs typeface="Arial"/>
                <a:sym typeface="Arial"/>
              </a:rPr>
              <a:t>– people conform to the group norm to fit in, to feel good, and to be accepted by the group.</a:t>
            </a:r>
            <a:endParaRPr/>
          </a:p>
          <a:p>
            <a:pPr marL="0" marR="0" lvl="0" indent="0" algn="l" rtl="0">
              <a:spcBef>
                <a:spcPts val="920"/>
              </a:spcBef>
              <a:spcAft>
                <a:spcPts val="0"/>
              </a:spcAft>
              <a:buClr>
                <a:srgbClr val="6CB255"/>
              </a:buClr>
              <a:buSzPts val="1600"/>
              <a:buFont typeface="Arial"/>
              <a:buNone/>
            </a:pPr>
            <a:r>
              <a:rPr lang="en-US" sz="1600" b="1">
                <a:solidFill>
                  <a:srgbClr val="000000"/>
                </a:solidFill>
                <a:latin typeface="Arial"/>
                <a:ea typeface="Arial"/>
                <a:cs typeface="Arial"/>
                <a:sym typeface="Arial"/>
              </a:rPr>
              <a:t>Informational social influence </a:t>
            </a:r>
            <a:r>
              <a:rPr lang="en-US" sz="1600" b="0">
                <a:solidFill>
                  <a:srgbClr val="000000"/>
                </a:solidFill>
                <a:latin typeface="Arial"/>
                <a:ea typeface="Arial"/>
                <a:cs typeface="Arial"/>
                <a:sym typeface="Arial"/>
              </a:rPr>
              <a:t>– people conform because they believe the group is competent and has the correct information, particularly when the task or situation is ambiguous.</a:t>
            </a:r>
            <a:endParaRPr sz="1600" b="0">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32"/>
          <p:cNvSpPr txBox="1">
            <a:spLocks noGrp="1"/>
          </p:cNvSpPr>
          <p:nvPr>
            <p:ph type="title"/>
          </p:nvPr>
        </p:nvSpPr>
        <p:spPr>
          <a:xfrm>
            <a:off x="457200" y="241326"/>
            <a:ext cx="8062912" cy="751709"/>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160"/>
              <a:buFont typeface="Arial Black"/>
              <a:buNone/>
            </a:pPr>
            <a:r>
              <a:rPr lang="en-US" sz="2160"/>
              <a:t>OBEDIENCE</a:t>
            </a:r>
            <a:br>
              <a:rPr lang="en-US" sz="2160"/>
            </a:br>
            <a:r>
              <a:rPr lang="en-US" sz="2160">
                <a:latin typeface="Arial"/>
                <a:ea typeface="Arial"/>
                <a:cs typeface="Arial"/>
                <a:sym typeface="Arial"/>
              </a:rPr>
              <a:t>STANLEY MILGRAM</a:t>
            </a:r>
            <a:endParaRPr sz="2160">
              <a:latin typeface="Arial"/>
              <a:ea typeface="Arial"/>
              <a:cs typeface="Arial"/>
              <a:sym typeface="Arial"/>
            </a:endParaRPr>
          </a:p>
        </p:txBody>
      </p:sp>
      <p:sp>
        <p:nvSpPr>
          <p:cNvPr id="266" name="Google Shape;266;p32"/>
          <p:cNvSpPr txBox="1">
            <a:spLocks noGrp="1"/>
          </p:cNvSpPr>
          <p:nvPr>
            <p:ph type="body" idx="1"/>
          </p:nvPr>
        </p:nvSpPr>
        <p:spPr>
          <a:xfrm>
            <a:off x="457200" y="1208363"/>
            <a:ext cx="8367221" cy="259913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6CB255"/>
              </a:buClr>
              <a:buSzPts val="1600"/>
              <a:buNone/>
            </a:pPr>
            <a:r>
              <a:rPr lang="en-US" sz="1600" b="1"/>
              <a:t>Obedience</a:t>
            </a:r>
            <a:r>
              <a:rPr lang="en-US" sz="1600"/>
              <a:t> – the change of an individual’s behavior to comply with a demand by an authority figure.</a:t>
            </a:r>
            <a:endParaRPr/>
          </a:p>
          <a:p>
            <a:pPr marL="0" lvl="0" indent="0" algn="l" rtl="0">
              <a:lnSpc>
                <a:spcPct val="90000"/>
              </a:lnSpc>
              <a:spcBef>
                <a:spcPts val="920"/>
              </a:spcBef>
              <a:spcAft>
                <a:spcPts val="0"/>
              </a:spcAft>
              <a:buClr>
                <a:srgbClr val="6CB255"/>
              </a:buClr>
              <a:buSzPts val="1600"/>
              <a:buNone/>
            </a:pPr>
            <a:r>
              <a:rPr lang="en-US" sz="1600"/>
              <a:t>The Milgram experiment showed the surprising degree to which people obey authority. </a:t>
            </a:r>
            <a:endParaRPr sz="1600"/>
          </a:p>
          <a:p>
            <a:pPr marL="285750" lvl="0" indent="-285750" algn="l" rtl="0">
              <a:lnSpc>
                <a:spcPct val="90000"/>
              </a:lnSpc>
              <a:spcBef>
                <a:spcPts val="920"/>
              </a:spcBef>
              <a:spcAft>
                <a:spcPts val="0"/>
              </a:spcAft>
              <a:buSzPts val="1600"/>
              <a:buFont typeface="Arial"/>
              <a:buChar char="•"/>
            </a:pPr>
            <a:r>
              <a:rPr lang="en-US" sz="1600"/>
              <a:t>Participants were told to shock “learners” (confederate) for giving a wrong answer to test items.</a:t>
            </a:r>
            <a:endParaRPr/>
          </a:p>
          <a:p>
            <a:pPr marL="285750" lvl="0" indent="-285750" algn="l" rtl="0">
              <a:lnSpc>
                <a:spcPct val="90000"/>
              </a:lnSpc>
              <a:spcBef>
                <a:spcPts val="920"/>
              </a:spcBef>
              <a:spcAft>
                <a:spcPts val="0"/>
              </a:spcAft>
              <a:buSzPts val="1600"/>
              <a:buFont typeface="Arial"/>
              <a:buChar char="•"/>
            </a:pPr>
            <a:r>
              <a:rPr lang="en-US" sz="1600"/>
              <a:t>Participants believed they were giving the learners shocks, which increased all the way up to 450 volts.</a:t>
            </a:r>
            <a:endParaRPr sz="1600"/>
          </a:p>
          <a:p>
            <a:pPr marL="285750" lvl="0" indent="-285750" algn="l" rtl="0">
              <a:lnSpc>
                <a:spcPct val="90000"/>
              </a:lnSpc>
              <a:spcBef>
                <a:spcPts val="920"/>
              </a:spcBef>
              <a:spcAft>
                <a:spcPts val="0"/>
              </a:spcAft>
              <a:buSzPts val="1600"/>
              <a:buFont typeface="Arial"/>
              <a:buChar char="•"/>
            </a:pPr>
            <a:r>
              <a:rPr lang="en-US" sz="1600"/>
              <a:t>Two out of three (65%) participants continued to administer shocks to an unresponsive learner.</a:t>
            </a:r>
            <a:endParaRPr/>
          </a:p>
        </p:txBody>
      </p:sp>
      <p:pic>
        <p:nvPicPr>
          <p:cNvPr id="3" name="Picture 2" descr="A graph shows the voltage of shock given on the x-axis, and the percentage of participants who delivered voltage on the y-axis. All or nearly all participants delivered slight to moderate shock (15–135 volts); with strong to very strong shock (135–255 volts), the participation percentage dropped to about 80%; with intense to extremely intense shock (255–375 volts), the participation percentage dropped to about 65%; the participation percentage remained at about 65% for severe shock (375–435 volts) and XXX (435–450 volt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7417" y="3715531"/>
            <a:ext cx="7106785" cy="294476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33"/>
          <p:cNvSpPr txBox="1">
            <a:spLocks noGrp="1"/>
          </p:cNvSpPr>
          <p:nvPr>
            <p:ph type="title"/>
          </p:nvPr>
        </p:nvSpPr>
        <p:spPr>
          <a:xfrm>
            <a:off x="457200" y="241327"/>
            <a:ext cx="8062912" cy="643094"/>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GROUPTHINK &amp; GROUP POLARIZATION</a:t>
            </a:r>
            <a:endParaRPr>
              <a:latin typeface="Arial"/>
              <a:ea typeface="Arial"/>
              <a:cs typeface="Arial"/>
              <a:sym typeface="Arial"/>
            </a:endParaRPr>
          </a:p>
        </p:txBody>
      </p:sp>
      <p:sp>
        <p:nvSpPr>
          <p:cNvPr id="274" name="Google Shape;274;p33"/>
          <p:cNvSpPr txBox="1">
            <a:spLocks noGrp="1"/>
          </p:cNvSpPr>
          <p:nvPr>
            <p:ph type="body" idx="1"/>
          </p:nvPr>
        </p:nvSpPr>
        <p:spPr>
          <a:xfrm>
            <a:off x="457198" y="1161610"/>
            <a:ext cx="8367221" cy="244297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Groupthink</a:t>
            </a:r>
            <a:endParaRPr/>
          </a:p>
          <a:p>
            <a:pPr marL="0" lvl="0" indent="0" algn="l" rtl="0">
              <a:spcBef>
                <a:spcPts val="984"/>
              </a:spcBef>
              <a:spcAft>
                <a:spcPts val="0"/>
              </a:spcAft>
              <a:buSzPts val="1600"/>
              <a:buNone/>
            </a:pPr>
            <a:r>
              <a:rPr lang="en-US" sz="1600"/>
              <a:t>he modification of the opinions of members of a group to align with what they believe is the group consensus.</a:t>
            </a:r>
            <a:endParaRPr/>
          </a:p>
          <a:p>
            <a:pPr marL="285750" lvl="0" indent="-285750" algn="l" rtl="0">
              <a:spcBef>
                <a:spcPts val="984"/>
              </a:spcBef>
              <a:spcAft>
                <a:spcPts val="0"/>
              </a:spcAft>
              <a:buSzPts val="1600"/>
              <a:buFont typeface="Arial"/>
              <a:buChar char="•"/>
            </a:pPr>
            <a:r>
              <a:rPr lang="en-US" sz="1600"/>
              <a:t>Groups often take action that individuals would not perform outside the group setting because groups make more extreme decisions that individuals do.</a:t>
            </a:r>
            <a:endParaRPr/>
          </a:p>
          <a:p>
            <a:pPr marL="285750" lvl="0" indent="-285750" algn="l" rtl="0">
              <a:spcBef>
                <a:spcPts val="984"/>
              </a:spcBef>
              <a:spcAft>
                <a:spcPts val="0"/>
              </a:spcAft>
              <a:buSzPts val="1600"/>
              <a:buFont typeface="Arial"/>
              <a:buChar char="•"/>
            </a:pPr>
            <a:r>
              <a:rPr lang="en-US" sz="1600"/>
              <a:t>Members are less likely to express diverse opinions which can lead to faulty decision making.</a:t>
            </a:r>
            <a:endParaRPr/>
          </a:p>
        </p:txBody>
      </p:sp>
      <p:sp>
        <p:nvSpPr>
          <p:cNvPr id="276" name="Google Shape;276;p33"/>
          <p:cNvSpPr txBox="1"/>
          <p:nvPr/>
        </p:nvSpPr>
        <p:spPr>
          <a:xfrm>
            <a:off x="457198" y="3604589"/>
            <a:ext cx="8367221" cy="116638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6CB255"/>
              </a:buClr>
              <a:buSzPts val="1600"/>
              <a:buFont typeface="Arial"/>
              <a:buNone/>
            </a:pPr>
            <a:r>
              <a:rPr lang="en-US" sz="1600" b="1" u="sng">
                <a:solidFill>
                  <a:srgbClr val="6CB255"/>
                </a:solidFill>
                <a:latin typeface="Arial"/>
                <a:ea typeface="Arial"/>
                <a:cs typeface="Arial"/>
                <a:sym typeface="Arial"/>
              </a:rPr>
              <a:t>Group Polarization</a:t>
            </a:r>
            <a:endParaRPr/>
          </a:p>
          <a:p>
            <a:pPr marL="0" marR="0" lvl="0" indent="0" algn="l" rtl="0">
              <a:spcBef>
                <a:spcPts val="920"/>
              </a:spcBef>
              <a:spcAft>
                <a:spcPts val="0"/>
              </a:spcAft>
              <a:buClr>
                <a:srgbClr val="6CB255"/>
              </a:buClr>
              <a:buSzPts val="1600"/>
              <a:buFont typeface="Arial"/>
              <a:buNone/>
            </a:pPr>
            <a:r>
              <a:rPr lang="en-US" sz="1600" b="0">
                <a:solidFill>
                  <a:srgbClr val="000000"/>
                </a:solidFill>
                <a:latin typeface="Arial"/>
                <a:ea typeface="Arial"/>
                <a:cs typeface="Arial"/>
                <a:sym typeface="Arial"/>
              </a:rPr>
              <a:t>The strengthening of an original group attitude after the discussion of views within a group.</a:t>
            </a:r>
            <a:endParaRPr/>
          </a:p>
          <a:p>
            <a:pPr marL="285750" marR="0" lvl="0" indent="-285750" algn="l" rtl="0">
              <a:spcBef>
                <a:spcPts val="920"/>
              </a:spcBef>
              <a:spcAft>
                <a:spcPts val="0"/>
              </a:spcAft>
              <a:buClr>
                <a:srgbClr val="6CB255"/>
              </a:buClr>
              <a:buSzPts val="1600"/>
              <a:buFont typeface="Arial"/>
              <a:buChar char="•"/>
            </a:pPr>
            <a:r>
              <a:rPr lang="en-US" sz="1600" b="0" i="1">
                <a:solidFill>
                  <a:srgbClr val="000000"/>
                </a:solidFill>
                <a:latin typeface="Arial"/>
                <a:ea typeface="Arial"/>
                <a:cs typeface="Arial"/>
                <a:sym typeface="Arial"/>
              </a:rPr>
              <a:t>Does your opinion change if you find someone attractive, but you friends do not agree?</a:t>
            </a:r>
            <a:endParaRPr sz="1600" b="0" i="1">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SOCIAL FACILITATION &amp; SOCIAL LOAFING</a:t>
            </a:r>
            <a:endParaRPr/>
          </a:p>
        </p:txBody>
      </p:sp>
      <p:sp>
        <p:nvSpPr>
          <p:cNvPr id="285" name="Google Shape;285;p34"/>
          <p:cNvSpPr txBox="1"/>
          <p:nvPr/>
        </p:nvSpPr>
        <p:spPr>
          <a:xfrm>
            <a:off x="457198" y="993035"/>
            <a:ext cx="8367221" cy="199285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u="sng">
                <a:solidFill>
                  <a:srgbClr val="6CB255"/>
                </a:solidFill>
                <a:latin typeface="Arial"/>
                <a:ea typeface="Arial"/>
                <a:cs typeface="Arial"/>
                <a:sym typeface="Arial"/>
              </a:rPr>
              <a:t>Social Facilitation </a:t>
            </a:r>
            <a:r>
              <a:rPr lang="en-US" sz="1600">
                <a:solidFill>
                  <a:schemeClr val="dk1"/>
                </a:solidFill>
                <a:latin typeface="Arial"/>
                <a:ea typeface="Arial"/>
                <a:cs typeface="Arial"/>
                <a:sym typeface="Arial"/>
              </a:rPr>
              <a:t> </a:t>
            </a:r>
            <a:endParaRPr/>
          </a:p>
          <a:p>
            <a:pPr marL="0" marR="0" lvl="0" indent="0" algn="l" rtl="0">
              <a:spcBef>
                <a:spcPts val="1080"/>
              </a:spcBef>
              <a:spcAft>
                <a:spcPts val="0"/>
              </a:spcAft>
              <a:buNone/>
            </a:pPr>
            <a:r>
              <a:rPr lang="en-US" sz="1600">
                <a:solidFill>
                  <a:schemeClr val="dk1"/>
                </a:solidFill>
                <a:latin typeface="Arial"/>
                <a:ea typeface="Arial"/>
                <a:cs typeface="Arial"/>
                <a:sym typeface="Arial"/>
              </a:rPr>
              <a:t>Occurs when an individual performs better when an audience is watching than when the individual performs the behavior alone.</a:t>
            </a:r>
            <a:endParaRPr/>
          </a:p>
          <a:p>
            <a:pPr marL="285750" marR="0" lvl="0" indent="-285750" algn="l" rtl="0">
              <a:spcBef>
                <a:spcPts val="1080"/>
              </a:spcBef>
              <a:spcAft>
                <a:spcPts val="0"/>
              </a:spcAft>
              <a:buClr>
                <a:srgbClr val="6CB255"/>
              </a:buClr>
              <a:buSzPts val="1600"/>
              <a:buFont typeface="Arial"/>
              <a:buChar char="•"/>
            </a:pPr>
            <a:r>
              <a:rPr lang="en-US" sz="1600">
                <a:solidFill>
                  <a:schemeClr val="dk1"/>
                </a:solidFill>
                <a:latin typeface="Arial"/>
                <a:ea typeface="Arial"/>
                <a:cs typeface="Arial"/>
                <a:sym typeface="Arial"/>
              </a:rPr>
              <a:t>Usually occurs when people are performing a task for which they are skilled or an easy task.</a:t>
            </a:r>
            <a:endParaRPr/>
          </a:p>
          <a:p>
            <a:pPr marL="0" marR="0" lvl="0" indent="0" algn="l" rtl="0">
              <a:spcBef>
                <a:spcPts val="1080"/>
              </a:spcBef>
              <a:spcAft>
                <a:spcPts val="0"/>
              </a:spcAft>
              <a:buNone/>
            </a:pPr>
            <a:endParaRPr sz="1600">
              <a:solidFill>
                <a:schemeClr val="dk1"/>
              </a:solidFill>
              <a:latin typeface="Arial"/>
              <a:ea typeface="Arial"/>
              <a:cs typeface="Arial"/>
              <a:sym typeface="Arial"/>
            </a:endParaRPr>
          </a:p>
        </p:txBody>
      </p:sp>
      <p:sp>
        <p:nvSpPr>
          <p:cNvPr id="286" name="Google Shape;286;p34"/>
          <p:cNvSpPr txBox="1"/>
          <p:nvPr/>
        </p:nvSpPr>
        <p:spPr>
          <a:xfrm>
            <a:off x="457196" y="2578309"/>
            <a:ext cx="7179280" cy="4308872"/>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However, when people are nervous or less skilled, an audience may hinder rather than help.</a:t>
            </a:r>
            <a:endParaRPr dirty="0"/>
          </a:p>
          <a:p>
            <a:pPr marL="0" marR="0" lvl="0" indent="0" algn="l" rtl="0">
              <a:spcBef>
                <a:spcPts val="984"/>
              </a:spcBef>
              <a:spcAft>
                <a:spcPts val="0"/>
              </a:spcAft>
              <a:buNone/>
            </a:pPr>
            <a:r>
              <a:rPr lang="en-US" sz="1600" b="1" u="sng" dirty="0">
                <a:solidFill>
                  <a:srgbClr val="6CB255"/>
                </a:solidFill>
                <a:latin typeface="Arial"/>
                <a:ea typeface="Arial"/>
                <a:cs typeface="Arial"/>
                <a:sym typeface="Arial"/>
              </a:rPr>
              <a:t>Social Loafing</a:t>
            </a:r>
            <a:r>
              <a:rPr lang="en-US" sz="1600" u="sng" dirty="0">
                <a:solidFill>
                  <a:srgbClr val="6CB255"/>
                </a:solidFill>
                <a:latin typeface="Arial"/>
                <a:ea typeface="Arial"/>
                <a:cs typeface="Arial"/>
                <a:sym typeface="Arial"/>
              </a:rPr>
              <a:t> </a:t>
            </a:r>
            <a:endParaRPr dirty="0"/>
          </a:p>
          <a:p>
            <a:pPr marL="0" marR="0" lvl="0" indent="0" algn="l" rtl="0">
              <a:spcBef>
                <a:spcPts val="984"/>
              </a:spcBef>
              <a:spcAft>
                <a:spcPts val="0"/>
              </a:spcAft>
              <a:buNone/>
            </a:pPr>
            <a:r>
              <a:rPr lang="en-US" sz="1600" dirty="0">
                <a:solidFill>
                  <a:schemeClr val="dk1"/>
                </a:solidFill>
                <a:latin typeface="Arial"/>
                <a:ea typeface="Arial"/>
                <a:cs typeface="Arial"/>
                <a:sym typeface="Arial"/>
              </a:rPr>
              <a:t>The exertion of less effort by a person working together with a group.</a:t>
            </a:r>
            <a:endParaRPr dirty="0"/>
          </a:p>
          <a:p>
            <a:pPr marL="285750" marR="0" lvl="0" indent="-285750" algn="l" rtl="0">
              <a:spcBef>
                <a:spcPts val="984"/>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Occurs when individual performance cannot be evaluated separately from the group.</a:t>
            </a:r>
            <a:endParaRPr dirty="0"/>
          </a:p>
          <a:p>
            <a:pPr marL="285750" marR="0" lvl="0" indent="-285750" algn="l" rtl="0">
              <a:spcBef>
                <a:spcPts val="984"/>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Group performance declines on easy tasks.</a:t>
            </a:r>
            <a:endParaRPr dirty="0"/>
          </a:p>
          <a:p>
            <a:pPr marL="285750" marR="0" lvl="0" indent="-285750" algn="l" rtl="0">
              <a:spcBef>
                <a:spcPts val="984"/>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However, when a task is difficult, people feel more motivated and believe that their group needs their input to do well on a challenging project.</a:t>
            </a:r>
            <a:endParaRPr dirty="0"/>
          </a:p>
          <a:p>
            <a:pPr marL="0" marR="0" lvl="0" indent="0" algn="l" rtl="0">
              <a:spcBef>
                <a:spcPts val="984"/>
              </a:spcBef>
              <a:spcAft>
                <a:spcPts val="0"/>
              </a:spcAft>
              <a:buNone/>
            </a:pPr>
            <a:endParaRPr sz="1600" dirty="0">
              <a:solidFill>
                <a:schemeClr val="dk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3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PREJUDICE &amp; DISCRIMINATION</a:t>
            </a:r>
            <a:endParaRPr/>
          </a:p>
        </p:txBody>
      </p:sp>
      <p:pic>
        <p:nvPicPr>
          <p:cNvPr id="298" name="Google Shape;298;p36" descr="Photograph A shows a sign written in German. Photograph B shows a man drinking at a drinking fountain. Photograph C shows two people holding signs with hate messages."/>
          <p:cNvPicPr preferRelativeResize="0">
            <a:picLocks noGrp="1"/>
          </p:cNvPicPr>
          <p:nvPr>
            <p:ph type="pic" idx="2"/>
          </p:nvPr>
        </p:nvPicPr>
        <p:blipFill rotWithShape="1">
          <a:blip r:embed="rId3">
            <a:alphaModFix/>
          </a:blip>
          <a:srcRect t="-40436" b="-40436"/>
          <a:stretch/>
        </p:blipFill>
        <p:spPr>
          <a:xfrm>
            <a:off x="457199" y="1122386"/>
            <a:ext cx="8062913" cy="3500071"/>
          </a:xfrm>
          <a:prstGeom prst="rect">
            <a:avLst/>
          </a:prstGeom>
          <a:noFill/>
          <a:ln>
            <a:noFill/>
          </a:ln>
        </p:spPr>
      </p:pic>
      <p:sp>
        <p:nvSpPr>
          <p:cNvPr id="299" name="Google Shape;299;p36"/>
          <p:cNvSpPr txBox="1">
            <a:spLocks noGrp="1"/>
          </p:cNvSpPr>
          <p:nvPr>
            <p:ph type="body" idx="1"/>
          </p:nvPr>
        </p:nvSpPr>
        <p:spPr>
          <a:xfrm>
            <a:off x="457199" y="4167267"/>
            <a:ext cx="8367221" cy="248836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dirty="0"/>
              <a:t>Prejudice and discrimination occur across the globe. </a:t>
            </a:r>
            <a:endParaRPr dirty="0"/>
          </a:p>
          <a:p>
            <a:pPr marL="342900" lvl="0" indent="-342900" algn="l" rtl="0">
              <a:spcBef>
                <a:spcPts val="920"/>
              </a:spcBef>
              <a:spcAft>
                <a:spcPts val="0"/>
              </a:spcAft>
              <a:buSzPts val="1600"/>
              <a:buAutoNum type="alphaLcParenBoth"/>
            </a:pPr>
            <a:r>
              <a:rPr lang="en-US" sz="1600" dirty="0"/>
              <a:t>A 1939 sign in German-occupied Poland warns “No Entrance for Poles!” </a:t>
            </a:r>
            <a:endParaRPr dirty="0"/>
          </a:p>
          <a:p>
            <a:pPr marL="342900" lvl="0" indent="-342900" algn="l" rtl="0">
              <a:spcBef>
                <a:spcPts val="920"/>
              </a:spcBef>
              <a:spcAft>
                <a:spcPts val="0"/>
              </a:spcAft>
              <a:buSzPts val="1600"/>
              <a:buAutoNum type="alphaLcParenBoth"/>
            </a:pPr>
            <a:r>
              <a:rPr lang="en-US" sz="1600" dirty="0"/>
              <a:t>An African-American male drinks from a designated “colored” water fountain in Oklahoma in 1939 during the era of racial segregation as a practice of discrimination. </a:t>
            </a:r>
            <a:endParaRPr dirty="0"/>
          </a:p>
          <a:p>
            <a:pPr marL="342900" lvl="0" indent="-342900" algn="l" rtl="0">
              <a:spcBef>
                <a:spcPts val="920"/>
              </a:spcBef>
              <a:spcAft>
                <a:spcPts val="0"/>
              </a:spcAft>
              <a:buSzPts val="1600"/>
              <a:buAutoNum type="alphaLcParenBoth"/>
            </a:pPr>
            <a:r>
              <a:rPr lang="en-US" sz="1600" dirty="0"/>
              <a:t>A member of the </a:t>
            </a:r>
            <a:r>
              <a:rPr lang="en-US" sz="1600" dirty="0" err="1"/>
              <a:t>Westboro</a:t>
            </a:r>
            <a:r>
              <a:rPr lang="en-US" sz="1600" dirty="0"/>
              <a:t> Baptist Church, widely identified as a hate group, engages in discrimination based on religion and sexual orientation.</a:t>
            </a:r>
            <a:endParaRPr dirty="0"/>
          </a:p>
          <a:p>
            <a:pPr marL="0" lvl="0" indent="0" algn="l" rtl="0">
              <a:spcBef>
                <a:spcPts val="880"/>
              </a:spcBef>
              <a:spcAft>
                <a:spcPts val="0"/>
              </a:spcAft>
              <a:buClr>
                <a:srgbClr val="6CB255"/>
              </a:buClr>
              <a:buSzPts val="1400"/>
              <a:buNone/>
            </a:pPr>
            <a:r>
              <a:rPr lang="en-US" sz="1400" dirty="0"/>
              <a:t>(credit b: modification of work by United States Farm Security Administration; credit c: modification of work by “</a:t>
            </a:r>
            <a:r>
              <a:rPr lang="en-US" sz="1400" dirty="0" err="1"/>
              <a:t>JCWilmore</a:t>
            </a:r>
            <a:r>
              <a:rPr lang="en-US" sz="1400" dirty="0"/>
              <a:t>”/Wikimedia Commons)</a:t>
            </a:r>
            <a:endParaRPr sz="1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37"/>
          <p:cNvSpPr txBox="1">
            <a:spLocks noGrp="1"/>
          </p:cNvSpPr>
          <p:nvPr>
            <p:ph type="title"/>
          </p:nvPr>
        </p:nvSpPr>
        <p:spPr>
          <a:xfrm>
            <a:off x="457200" y="241326"/>
            <a:ext cx="8062912" cy="88106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UNDERSTANDING PREJUDICE &amp;</a:t>
            </a:r>
            <a:br>
              <a:rPr lang="en-US"/>
            </a:br>
            <a:r>
              <a:rPr lang="en-US"/>
              <a:t>DISCRIMINATION</a:t>
            </a:r>
            <a:endParaRPr/>
          </a:p>
        </p:txBody>
      </p:sp>
      <p:sp>
        <p:nvSpPr>
          <p:cNvPr id="306" name="Google Shape;306;p37"/>
          <p:cNvSpPr txBox="1">
            <a:spLocks noGrp="1"/>
          </p:cNvSpPr>
          <p:nvPr>
            <p:ph type="body" idx="1"/>
          </p:nvPr>
        </p:nvSpPr>
        <p:spPr>
          <a:xfrm>
            <a:off x="457199" y="1486184"/>
            <a:ext cx="8367221" cy="467477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a:t>Prejudice</a:t>
            </a:r>
            <a:r>
              <a:rPr lang="en-US" sz="1600"/>
              <a:t> – a negative </a:t>
            </a:r>
            <a:r>
              <a:rPr lang="en-US" sz="1600" u="sng"/>
              <a:t>attitude and feeling</a:t>
            </a:r>
            <a:r>
              <a:rPr lang="en-US" sz="1600"/>
              <a:t> toward an individual based solely on one’s membership in a particular social group.</a:t>
            </a:r>
            <a:endParaRPr/>
          </a:p>
          <a:p>
            <a:pPr marL="285750" lvl="0" indent="-285750" algn="l" rtl="0">
              <a:spcBef>
                <a:spcPts val="920"/>
              </a:spcBef>
              <a:spcAft>
                <a:spcPts val="0"/>
              </a:spcAft>
              <a:buSzPts val="1600"/>
              <a:buFont typeface="Arial"/>
              <a:buChar char="•"/>
            </a:pPr>
            <a:r>
              <a:rPr lang="en-US" sz="1600" i="1"/>
              <a:t>“I hate Yankees fans; they make me angry.”</a:t>
            </a:r>
            <a:endParaRPr/>
          </a:p>
          <a:p>
            <a:pPr marL="0" lvl="0" indent="0" algn="l" rtl="0">
              <a:spcBef>
                <a:spcPts val="920"/>
              </a:spcBef>
              <a:spcAft>
                <a:spcPts val="0"/>
              </a:spcAft>
              <a:buClr>
                <a:srgbClr val="6CB255"/>
              </a:buClr>
              <a:buSzPts val="1600"/>
              <a:buNone/>
            </a:pPr>
            <a:r>
              <a:rPr lang="en-US" sz="1600" b="1"/>
              <a:t>Stereotype</a:t>
            </a:r>
            <a:r>
              <a:rPr lang="en-US" sz="1600"/>
              <a:t> – a specific </a:t>
            </a:r>
            <a:r>
              <a:rPr lang="en-US" sz="1600" u="sng"/>
              <a:t>belief or assumption</a:t>
            </a:r>
            <a:r>
              <a:rPr lang="en-US" sz="1600"/>
              <a:t> about individuals based solely on their membership in a group.</a:t>
            </a:r>
            <a:endParaRPr/>
          </a:p>
          <a:p>
            <a:pPr marL="285750" lvl="0" indent="-285750" algn="l" rtl="0">
              <a:spcBef>
                <a:spcPts val="920"/>
              </a:spcBef>
              <a:spcAft>
                <a:spcPts val="0"/>
              </a:spcAft>
              <a:buSzPts val="1600"/>
              <a:buFont typeface="Arial"/>
              <a:buChar char="•"/>
            </a:pPr>
            <a:r>
              <a:rPr lang="en-US" sz="1600" i="1"/>
              <a:t>“Yankees fans are arrogant and obnoxious”.</a:t>
            </a:r>
            <a:endParaRPr/>
          </a:p>
          <a:p>
            <a:pPr marL="0" lvl="0" indent="0" algn="l" rtl="0">
              <a:spcBef>
                <a:spcPts val="920"/>
              </a:spcBef>
              <a:spcAft>
                <a:spcPts val="0"/>
              </a:spcAft>
              <a:buClr>
                <a:srgbClr val="6CB255"/>
              </a:buClr>
              <a:buSzPts val="1600"/>
              <a:buNone/>
            </a:pPr>
            <a:r>
              <a:rPr lang="en-US" sz="1600" b="1"/>
              <a:t>Discrimination</a:t>
            </a:r>
            <a:r>
              <a:rPr lang="en-US" sz="1600"/>
              <a:t> – a negative </a:t>
            </a:r>
            <a:r>
              <a:rPr lang="en-US" sz="1600" u="sng"/>
              <a:t>action</a:t>
            </a:r>
            <a:r>
              <a:rPr lang="en-US" sz="1600"/>
              <a:t> toward an individual as a result of one’s membership in  a particular group.</a:t>
            </a:r>
            <a:endParaRPr/>
          </a:p>
          <a:p>
            <a:pPr marL="285750" lvl="0" indent="-285750" algn="l" rtl="0">
              <a:spcBef>
                <a:spcPts val="920"/>
              </a:spcBef>
              <a:spcAft>
                <a:spcPts val="0"/>
              </a:spcAft>
              <a:buSzPts val="1600"/>
              <a:buFont typeface="Arial"/>
              <a:buChar char="•"/>
            </a:pPr>
            <a:r>
              <a:rPr lang="en-US" sz="1600" i="1"/>
              <a:t>“I would never hire nor become friends with a person if I knew he or she were a Yankees fan.”</a:t>
            </a:r>
            <a:endParaRPr/>
          </a:p>
          <a:p>
            <a:pPr marL="0" lvl="0" indent="0" algn="l" rtl="0">
              <a:spcBef>
                <a:spcPts val="920"/>
              </a:spcBef>
              <a:spcAft>
                <a:spcPts val="0"/>
              </a:spcAft>
              <a:buClr>
                <a:srgbClr val="6CB255"/>
              </a:buClr>
              <a:buSzPts val="1600"/>
              <a:buNone/>
            </a:pPr>
            <a:r>
              <a:rPr lang="en-US" sz="1600" i="1"/>
              <a:t>Why do prejudice and discrimination exist?</a:t>
            </a:r>
            <a:endParaRPr/>
          </a:p>
          <a:p>
            <a:pPr marL="285750" lvl="0" indent="-285750" algn="l" rtl="0">
              <a:spcBef>
                <a:spcPts val="920"/>
              </a:spcBef>
              <a:spcAft>
                <a:spcPts val="0"/>
              </a:spcAft>
              <a:buSzPts val="1600"/>
              <a:buFont typeface="Arial"/>
              <a:buChar char="•"/>
            </a:pPr>
            <a:r>
              <a:rPr lang="en-US" sz="1600"/>
              <a:t>Social learning.</a:t>
            </a:r>
            <a:endParaRPr/>
          </a:p>
          <a:p>
            <a:pPr marL="285750" lvl="0" indent="-285750" algn="l" rtl="0">
              <a:spcBef>
                <a:spcPts val="920"/>
              </a:spcBef>
              <a:spcAft>
                <a:spcPts val="0"/>
              </a:spcAft>
              <a:buSzPts val="1600"/>
              <a:buFont typeface="Arial"/>
              <a:buChar char="•"/>
            </a:pPr>
            <a:r>
              <a:rPr lang="en-US" sz="1600"/>
              <a:t>Conformity to social norms.</a:t>
            </a:r>
            <a:endParaRPr/>
          </a:p>
          <a:p>
            <a:pPr marL="285750" lvl="0" indent="-184150" algn="l" rtl="0">
              <a:spcBef>
                <a:spcPts val="920"/>
              </a:spcBef>
              <a:spcAft>
                <a:spcPts val="0"/>
              </a:spcAft>
              <a:buSzPts val="1600"/>
              <a:buFont typeface="Arial"/>
              <a:buNone/>
            </a:pPr>
            <a:endParaRPr sz="16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3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TYPES OF PREJUDICE &amp; DISCRIMINATION</a:t>
            </a:r>
            <a:endParaRPr/>
          </a:p>
        </p:txBody>
      </p:sp>
      <p:sp>
        <p:nvSpPr>
          <p:cNvPr id="313" name="Google Shape;313;p38"/>
          <p:cNvSpPr txBox="1">
            <a:spLocks noGrp="1"/>
          </p:cNvSpPr>
          <p:nvPr>
            <p:ph type="body" idx="1"/>
          </p:nvPr>
        </p:nvSpPr>
        <p:spPr>
          <a:xfrm>
            <a:off x="457200" y="1159379"/>
            <a:ext cx="8367221" cy="545128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Racism</a:t>
            </a:r>
            <a:endParaRPr/>
          </a:p>
          <a:p>
            <a:pPr marL="0" lvl="0" indent="0" algn="l" rtl="0">
              <a:spcBef>
                <a:spcPts val="980"/>
              </a:spcBef>
              <a:spcAft>
                <a:spcPts val="0"/>
              </a:spcAft>
              <a:buSzPts val="1600"/>
              <a:buNone/>
            </a:pPr>
            <a:r>
              <a:rPr lang="en-US" sz="1600"/>
              <a:t>Prejudice and discrimination against an individual based on race.</a:t>
            </a:r>
            <a:endParaRPr/>
          </a:p>
          <a:p>
            <a:pPr marL="0" lvl="0" indent="0" algn="l" rtl="0">
              <a:spcBef>
                <a:spcPts val="980"/>
              </a:spcBef>
              <a:spcAft>
                <a:spcPts val="0"/>
              </a:spcAft>
              <a:buSzPts val="1600"/>
              <a:buNone/>
            </a:pPr>
            <a:r>
              <a:rPr lang="en-US" sz="1600" b="1"/>
              <a:t>Dual Attitudes Model:</a:t>
            </a:r>
            <a:endParaRPr/>
          </a:p>
          <a:p>
            <a:pPr marL="285750" lvl="0" indent="-285750" algn="l" rtl="0">
              <a:spcBef>
                <a:spcPts val="980"/>
              </a:spcBef>
              <a:spcAft>
                <a:spcPts val="0"/>
              </a:spcAft>
              <a:buSzPts val="1600"/>
              <a:buFont typeface="Arial"/>
              <a:buChar char="•"/>
            </a:pPr>
            <a:r>
              <a:rPr lang="en-US" sz="1600" b="1"/>
              <a:t>Explicit </a:t>
            </a:r>
            <a:r>
              <a:rPr lang="en-US" sz="1600"/>
              <a:t>– conscious and controllable.</a:t>
            </a:r>
            <a:endParaRPr/>
          </a:p>
          <a:p>
            <a:pPr marL="285750" lvl="0" indent="-285750" algn="l" rtl="0">
              <a:spcBef>
                <a:spcPts val="980"/>
              </a:spcBef>
              <a:spcAft>
                <a:spcPts val="0"/>
              </a:spcAft>
              <a:buSzPts val="1600"/>
              <a:buFont typeface="Arial"/>
              <a:buChar char="•"/>
            </a:pPr>
            <a:r>
              <a:rPr lang="en-US" sz="1600" b="1"/>
              <a:t>Implicit </a:t>
            </a:r>
            <a:r>
              <a:rPr lang="en-US" sz="1600"/>
              <a:t>– Unconscious and uncontrollable.</a:t>
            </a:r>
            <a:endParaRPr/>
          </a:p>
          <a:p>
            <a:pPr marL="0" lvl="0" indent="0" algn="l" rtl="0">
              <a:spcBef>
                <a:spcPts val="980"/>
              </a:spcBef>
              <a:spcAft>
                <a:spcPts val="0"/>
              </a:spcAft>
              <a:buSzPts val="1600"/>
              <a:buNone/>
            </a:pPr>
            <a:r>
              <a:rPr lang="en-US" sz="1600"/>
              <a:t>Most people no longer show extreme racial bias on measures of explicit attitudes but measures of implicit attitudes often provide evidence of mild to strong racial bias/prejudice.  This can explain why modern forms of racism are hard to detect.</a:t>
            </a:r>
            <a:endParaRPr/>
          </a:p>
          <a:p>
            <a:pPr marL="0" lvl="0" indent="0" algn="l" rtl="0">
              <a:spcBef>
                <a:spcPts val="980"/>
              </a:spcBef>
              <a:spcAft>
                <a:spcPts val="0"/>
              </a:spcAft>
              <a:buSzPts val="1600"/>
              <a:buNone/>
            </a:pPr>
            <a:r>
              <a:rPr lang="en-US" sz="1600" b="1" u="sng">
                <a:solidFill>
                  <a:srgbClr val="6CB255"/>
                </a:solidFill>
              </a:rPr>
              <a:t>Ageism</a:t>
            </a:r>
            <a:endParaRPr/>
          </a:p>
          <a:p>
            <a:pPr marL="0" lvl="0" indent="0" algn="l" rtl="0">
              <a:spcBef>
                <a:spcPts val="980"/>
              </a:spcBef>
              <a:spcAft>
                <a:spcPts val="0"/>
              </a:spcAft>
              <a:buSzPts val="1600"/>
              <a:buNone/>
            </a:pPr>
            <a:r>
              <a:rPr lang="en-US" sz="1600"/>
              <a:t>Prejudice and discrimination toward individuals based solely on their age.</a:t>
            </a:r>
            <a:endParaRPr/>
          </a:p>
          <a:p>
            <a:pPr marL="285750" lvl="0" indent="-285750" algn="l" rtl="0">
              <a:spcBef>
                <a:spcPts val="980"/>
              </a:spcBef>
              <a:spcAft>
                <a:spcPts val="0"/>
              </a:spcAft>
              <a:buSzPts val="1600"/>
              <a:buFont typeface="Arial"/>
              <a:buChar char="•"/>
            </a:pPr>
            <a:r>
              <a:rPr lang="en-US" sz="1600"/>
              <a:t>Typically against older adults.</a:t>
            </a:r>
            <a:endParaRPr/>
          </a:p>
          <a:p>
            <a:pPr marL="0" lvl="0" indent="0" algn="l" rtl="0">
              <a:spcBef>
                <a:spcPts val="980"/>
              </a:spcBef>
              <a:spcAft>
                <a:spcPts val="0"/>
              </a:spcAft>
              <a:buSzPts val="1600"/>
              <a:buNone/>
            </a:pPr>
            <a:r>
              <a:rPr lang="en-US" sz="1600" b="1" u="sng">
                <a:solidFill>
                  <a:srgbClr val="6CB255"/>
                </a:solidFill>
              </a:rPr>
              <a:t>Homophobia</a:t>
            </a:r>
            <a:endParaRPr/>
          </a:p>
          <a:p>
            <a:pPr marL="0" lvl="0" indent="0" algn="l" rtl="0">
              <a:spcBef>
                <a:spcPts val="980"/>
              </a:spcBef>
              <a:spcAft>
                <a:spcPts val="0"/>
              </a:spcAft>
              <a:buSzPts val="1600"/>
              <a:buNone/>
            </a:pPr>
            <a:r>
              <a:rPr lang="en-US" sz="1600"/>
              <a:t>Prejudice and discrimination of individuals based solely on their sexual orientation.</a:t>
            </a:r>
            <a:endParaRPr/>
          </a:p>
          <a:p>
            <a:pPr marL="285750" lvl="0" indent="-285750" algn="l" rtl="0">
              <a:spcBef>
                <a:spcPts val="980"/>
              </a:spcBef>
              <a:spcAft>
                <a:spcPts val="0"/>
              </a:spcAft>
              <a:buSzPts val="1600"/>
              <a:buFont typeface="Arial"/>
              <a:buChar char="•"/>
            </a:pPr>
            <a:r>
              <a:rPr lang="en-US" sz="1600"/>
              <a:t>Often results in discrimination of individuals from social groups.</a:t>
            </a:r>
            <a:endParaRPr/>
          </a:p>
          <a:p>
            <a:pPr marL="285750" lvl="0" indent="-285750" algn="l" rtl="0">
              <a:spcBef>
                <a:spcPts val="980"/>
              </a:spcBef>
              <a:spcAft>
                <a:spcPts val="0"/>
              </a:spcAft>
              <a:buSzPts val="1600"/>
              <a:buFont typeface="Arial"/>
              <a:buChar char="•"/>
            </a:pPr>
            <a:r>
              <a:rPr lang="en-US" sz="1600"/>
              <a:t>Widespread in U.S. society.</a:t>
            </a:r>
            <a:endParaRPr/>
          </a:p>
          <a:p>
            <a:pPr marL="0" lvl="0" indent="0" algn="l" rtl="0">
              <a:spcBef>
                <a:spcPts val="980"/>
              </a:spcBef>
              <a:spcAft>
                <a:spcPts val="0"/>
              </a:spcAft>
              <a:buSzPts val="1600"/>
              <a:buNone/>
            </a:pPr>
            <a:endParaRPr sz="1600"/>
          </a:p>
          <a:p>
            <a:pPr marL="0" lvl="0" indent="0" algn="l" rtl="0">
              <a:spcBef>
                <a:spcPts val="980"/>
              </a:spcBef>
              <a:spcAft>
                <a:spcPts val="0"/>
              </a:spcAft>
              <a:buSzPts val="1600"/>
              <a:buNone/>
            </a:pPr>
            <a:endParaRPr sz="16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3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TYPES OF PREJUDICE &amp; DISCRIMINATION</a:t>
            </a:r>
            <a:endParaRPr/>
          </a:p>
        </p:txBody>
      </p:sp>
      <p:sp>
        <p:nvSpPr>
          <p:cNvPr id="321" name="Google Shape;321;p39"/>
          <p:cNvSpPr txBox="1"/>
          <p:nvPr/>
        </p:nvSpPr>
        <p:spPr>
          <a:xfrm>
            <a:off x="457200" y="1125964"/>
            <a:ext cx="8367221" cy="254172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u="sng">
                <a:solidFill>
                  <a:srgbClr val="6CB255"/>
                </a:solidFill>
                <a:latin typeface="Arial"/>
                <a:ea typeface="Arial"/>
                <a:cs typeface="Arial"/>
                <a:sym typeface="Arial"/>
              </a:rPr>
              <a:t>Sexism</a:t>
            </a:r>
            <a:endParaRPr sz="1600">
              <a:solidFill>
                <a:schemeClr val="dk1"/>
              </a:solidFill>
              <a:latin typeface="Arial"/>
              <a:ea typeface="Arial"/>
              <a:cs typeface="Arial"/>
              <a:sym typeface="Arial"/>
            </a:endParaRPr>
          </a:p>
          <a:p>
            <a:pPr marL="0" marR="0" lvl="0" indent="0" algn="l" rtl="0">
              <a:spcBef>
                <a:spcPts val="650"/>
              </a:spcBef>
              <a:spcAft>
                <a:spcPts val="0"/>
              </a:spcAft>
              <a:buNone/>
            </a:pPr>
            <a:r>
              <a:rPr lang="en-US" sz="1600">
                <a:solidFill>
                  <a:schemeClr val="dk1"/>
                </a:solidFill>
                <a:latin typeface="Arial"/>
                <a:ea typeface="Arial"/>
                <a:cs typeface="Arial"/>
                <a:sym typeface="Arial"/>
              </a:rPr>
              <a:t>Prejudice and discrimination toward individuals based on their sex.</a:t>
            </a:r>
            <a:endParaRPr/>
          </a:p>
          <a:p>
            <a:pPr marL="285750" marR="0" lvl="0" indent="-285750" algn="l" rtl="0">
              <a:spcBef>
                <a:spcPts val="650"/>
              </a:spcBef>
              <a:spcAft>
                <a:spcPts val="0"/>
              </a:spcAft>
              <a:buClr>
                <a:srgbClr val="6CB255"/>
              </a:buClr>
              <a:buSzPts val="1600"/>
              <a:buFont typeface="Arial"/>
              <a:buChar char="•"/>
            </a:pPr>
            <a:r>
              <a:rPr lang="en-US" sz="1600">
                <a:solidFill>
                  <a:schemeClr val="dk1"/>
                </a:solidFill>
                <a:latin typeface="Arial"/>
                <a:ea typeface="Arial"/>
                <a:cs typeface="Arial"/>
                <a:sym typeface="Arial"/>
              </a:rPr>
              <a:t>Common examples include gender role expectations and expectations for how a gender group should behave.</a:t>
            </a:r>
            <a:endParaRPr/>
          </a:p>
          <a:p>
            <a:pPr marL="285750" marR="0" lvl="0" indent="-285750" algn="l" rtl="0">
              <a:spcBef>
                <a:spcPts val="650"/>
              </a:spcBef>
              <a:spcAft>
                <a:spcPts val="0"/>
              </a:spcAft>
              <a:buClr>
                <a:srgbClr val="6CB255"/>
              </a:buClr>
              <a:buSzPts val="1600"/>
              <a:buFont typeface="Arial"/>
              <a:buChar char="•"/>
            </a:pPr>
            <a:r>
              <a:rPr lang="en-US" sz="1600">
                <a:solidFill>
                  <a:schemeClr val="dk1"/>
                </a:solidFill>
                <a:latin typeface="Arial"/>
                <a:ea typeface="Arial"/>
                <a:cs typeface="Arial"/>
                <a:sym typeface="Arial"/>
              </a:rPr>
              <a:t>Can exist on a societal level – employment and education opportunities.</a:t>
            </a:r>
            <a:endParaRPr/>
          </a:p>
          <a:p>
            <a:pPr marL="285750" marR="0" lvl="0" indent="-285750" algn="l" rtl="0">
              <a:spcBef>
                <a:spcPts val="650"/>
              </a:spcBef>
              <a:spcAft>
                <a:spcPts val="0"/>
              </a:spcAft>
              <a:buClr>
                <a:srgbClr val="6CB255"/>
              </a:buClr>
              <a:buSzPts val="1600"/>
              <a:buFont typeface="Arial"/>
              <a:buChar char="•"/>
            </a:pPr>
            <a:r>
              <a:rPr lang="en-US" sz="1600">
                <a:solidFill>
                  <a:schemeClr val="dk1"/>
                </a:solidFill>
                <a:latin typeface="Arial"/>
                <a:ea typeface="Arial"/>
                <a:cs typeface="Arial"/>
                <a:sym typeface="Arial"/>
              </a:rPr>
              <a:t>Women now have many jobs previously closed to them, though they still face challenges in male-dominated occupations. </a:t>
            </a:r>
            <a:endParaRPr/>
          </a:p>
          <a:p>
            <a:pPr marL="0" marR="0" lvl="0" indent="0" algn="l" rtl="0">
              <a:spcBef>
                <a:spcPts val="650"/>
              </a:spcBef>
              <a:spcAft>
                <a:spcPts val="0"/>
              </a:spcAft>
              <a:buNone/>
            </a:pPr>
            <a:endParaRPr sz="1800">
              <a:solidFill>
                <a:schemeClr val="dk1"/>
              </a:solidFill>
              <a:latin typeface="Arial"/>
              <a:ea typeface="Arial"/>
              <a:cs typeface="Arial"/>
              <a:sym typeface="Arial"/>
            </a:endParaRPr>
          </a:p>
        </p:txBody>
      </p:sp>
      <p:pic>
        <p:nvPicPr>
          <p:cNvPr id="3" name="Picture 2" descr="A photo shows soldiers standing near a large artillery uni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8999" y="3439639"/>
            <a:ext cx="4961347" cy="3233009"/>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40"/>
          <p:cNvSpPr txBox="1">
            <a:spLocks noGrp="1"/>
          </p:cNvSpPr>
          <p:nvPr>
            <p:ph type="title"/>
          </p:nvPr>
        </p:nvSpPr>
        <p:spPr>
          <a:xfrm>
            <a:off x="457200" y="241326"/>
            <a:ext cx="8062912" cy="751709"/>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160"/>
              <a:buFont typeface="Arial Black"/>
              <a:buNone/>
            </a:pPr>
            <a:r>
              <a:rPr lang="en-US" sz="2160"/>
              <a:t>SELF-FULFILLING PROPHECY &amp;</a:t>
            </a:r>
            <a:br>
              <a:rPr lang="en-US" sz="2160"/>
            </a:br>
            <a:r>
              <a:rPr lang="en-US" sz="2160"/>
              <a:t>CONFIRMATION BIAS</a:t>
            </a:r>
            <a:endParaRPr sz="2160"/>
          </a:p>
        </p:txBody>
      </p:sp>
      <p:sp>
        <p:nvSpPr>
          <p:cNvPr id="329" name="Google Shape;329;p40"/>
          <p:cNvSpPr txBox="1">
            <a:spLocks noGrp="1"/>
          </p:cNvSpPr>
          <p:nvPr>
            <p:ph type="body" idx="1"/>
          </p:nvPr>
        </p:nvSpPr>
        <p:spPr>
          <a:xfrm>
            <a:off x="457200" y="1169232"/>
            <a:ext cx="8367221" cy="544142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a:solidFill>
                  <a:srgbClr val="6CB255"/>
                </a:solidFill>
              </a:rPr>
              <a:t>Self-fulfilling Prophecy </a:t>
            </a:r>
            <a:endParaRPr sz="1600" b="1" u="sng">
              <a:solidFill>
                <a:srgbClr val="6CB255"/>
              </a:solidFill>
            </a:endParaRPr>
          </a:p>
          <a:p>
            <a:pPr marL="0" lvl="0" indent="0" algn="l" rtl="0">
              <a:spcBef>
                <a:spcPts val="920"/>
              </a:spcBef>
              <a:spcAft>
                <a:spcPts val="0"/>
              </a:spcAft>
              <a:buClr>
                <a:srgbClr val="6CB255"/>
              </a:buClr>
              <a:buSzPts val="1600"/>
              <a:buNone/>
            </a:pPr>
            <a:r>
              <a:rPr lang="en-US" sz="1600"/>
              <a:t>An expectation held by a person that alters his or her behavior in a way that tends to make it true.</a:t>
            </a:r>
            <a:endParaRPr/>
          </a:p>
          <a:p>
            <a:pPr marL="285750" lvl="0" indent="-285750" algn="l" rtl="0">
              <a:spcBef>
                <a:spcPts val="920"/>
              </a:spcBef>
              <a:spcAft>
                <a:spcPts val="0"/>
              </a:spcAft>
              <a:buSzPts val="1600"/>
              <a:buFont typeface="Arial"/>
              <a:buChar char="•"/>
            </a:pPr>
            <a:r>
              <a:rPr lang="en-US" sz="1600"/>
              <a:t>Stereotypes → expectations about stereotype → treat person according to our expectations → influences person to act according to stereotypic expectations → confirms our stereotypic beliefs.</a:t>
            </a:r>
            <a:endParaRPr/>
          </a:p>
          <a:p>
            <a:pPr marL="0" lvl="0" indent="0" algn="l" rtl="0">
              <a:spcBef>
                <a:spcPts val="920"/>
              </a:spcBef>
              <a:spcAft>
                <a:spcPts val="0"/>
              </a:spcAft>
              <a:buClr>
                <a:srgbClr val="6CB255"/>
              </a:buClr>
              <a:buSzPts val="1600"/>
              <a:buNone/>
            </a:pPr>
            <a:r>
              <a:rPr lang="en-US" sz="1600" b="1">
                <a:solidFill>
                  <a:schemeClr val="dk1"/>
                </a:solidFill>
              </a:rPr>
              <a:t>Rosenthal and Jacobson (1968):</a:t>
            </a:r>
            <a:endParaRPr/>
          </a:p>
          <a:p>
            <a:pPr marL="285750" lvl="0" indent="-285750" algn="l" rtl="0">
              <a:spcBef>
                <a:spcPts val="920"/>
              </a:spcBef>
              <a:spcAft>
                <a:spcPts val="0"/>
              </a:spcAft>
              <a:buSzPts val="1600"/>
              <a:buFont typeface="Arial"/>
              <a:buChar char="•"/>
            </a:pPr>
            <a:r>
              <a:rPr lang="en-US" sz="1600"/>
              <a:t>Disadvantaged students who had teachers that expected them to perform well had higher grades than disadvantaged students whose teachers expected them to do poorly.</a:t>
            </a:r>
            <a:endParaRPr sz="1600"/>
          </a:p>
          <a:p>
            <a:pPr marL="0" lvl="0" indent="0" algn="l" rtl="0">
              <a:spcBef>
                <a:spcPts val="920"/>
              </a:spcBef>
              <a:spcAft>
                <a:spcPts val="0"/>
              </a:spcAft>
              <a:buClr>
                <a:srgbClr val="6CB255"/>
              </a:buClr>
              <a:buSzPts val="1600"/>
              <a:buNone/>
            </a:pPr>
            <a:r>
              <a:rPr lang="en-US" sz="1600" b="1" u="sng">
                <a:solidFill>
                  <a:srgbClr val="6CB255"/>
                </a:solidFill>
              </a:rPr>
              <a:t>Confirmation bias </a:t>
            </a:r>
            <a:endParaRPr/>
          </a:p>
          <a:p>
            <a:pPr marL="0" lvl="0" indent="0" algn="l" rtl="0">
              <a:spcBef>
                <a:spcPts val="920"/>
              </a:spcBef>
              <a:spcAft>
                <a:spcPts val="0"/>
              </a:spcAft>
              <a:buClr>
                <a:srgbClr val="6CB255"/>
              </a:buClr>
              <a:buSzPts val="1600"/>
              <a:buNone/>
            </a:pPr>
            <a:r>
              <a:rPr lang="en-US" sz="1600"/>
              <a:t>Tendency to seek out information that supports our stereotypes and ignore information that is inconsistent with our stereotypes.</a:t>
            </a:r>
            <a:endParaRPr sz="16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4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IN-GROUPS &amp; OUT-GROUPS</a:t>
            </a:r>
            <a:endParaRPr/>
          </a:p>
        </p:txBody>
      </p:sp>
      <p:sp>
        <p:nvSpPr>
          <p:cNvPr id="339" name="Google Shape;339;p41"/>
          <p:cNvSpPr txBox="1"/>
          <p:nvPr/>
        </p:nvSpPr>
        <p:spPr>
          <a:xfrm>
            <a:off x="457199" y="1216826"/>
            <a:ext cx="8367222" cy="170816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a:solidFill>
                  <a:schemeClr val="dk1"/>
                </a:solidFill>
                <a:latin typeface="Arial"/>
                <a:ea typeface="Arial"/>
                <a:cs typeface="Arial"/>
                <a:sym typeface="Arial"/>
              </a:rPr>
              <a:t>In-groups</a:t>
            </a:r>
            <a:r>
              <a:rPr lang="en-US" sz="1600">
                <a:solidFill>
                  <a:schemeClr val="dk1"/>
                </a:solidFill>
                <a:latin typeface="Arial"/>
                <a:ea typeface="Arial"/>
                <a:cs typeface="Arial"/>
                <a:sym typeface="Arial"/>
              </a:rPr>
              <a:t> – a group that we identify with or see ourselves as belonging to.</a:t>
            </a:r>
            <a:endParaRPr/>
          </a:p>
          <a:p>
            <a:pPr marL="0" marR="0" lvl="0" indent="0" algn="l" rtl="0">
              <a:spcBef>
                <a:spcPts val="984"/>
              </a:spcBef>
              <a:spcAft>
                <a:spcPts val="0"/>
              </a:spcAft>
              <a:buNone/>
            </a:pPr>
            <a:r>
              <a:rPr lang="en-US" sz="1600" b="1">
                <a:solidFill>
                  <a:schemeClr val="dk1"/>
                </a:solidFill>
                <a:latin typeface="Arial"/>
                <a:ea typeface="Arial"/>
                <a:cs typeface="Arial"/>
                <a:sym typeface="Arial"/>
              </a:rPr>
              <a:t>Out-groups</a:t>
            </a:r>
            <a:r>
              <a:rPr lang="en-US" sz="1600">
                <a:solidFill>
                  <a:schemeClr val="dk1"/>
                </a:solidFill>
                <a:latin typeface="Arial"/>
                <a:ea typeface="Arial"/>
                <a:cs typeface="Arial"/>
                <a:sym typeface="Arial"/>
              </a:rPr>
              <a:t> – a group that we view as fundamentally different from us.</a:t>
            </a:r>
            <a:endParaRPr/>
          </a:p>
          <a:p>
            <a:pPr marL="0" marR="0" lvl="0" indent="0" algn="l" rtl="0">
              <a:spcBef>
                <a:spcPts val="984"/>
              </a:spcBef>
              <a:spcAft>
                <a:spcPts val="0"/>
              </a:spcAft>
              <a:buNone/>
            </a:pPr>
            <a:r>
              <a:rPr lang="en-US" sz="1600" b="1">
                <a:solidFill>
                  <a:schemeClr val="dk1"/>
                </a:solidFill>
                <a:latin typeface="Arial"/>
                <a:ea typeface="Arial"/>
                <a:cs typeface="Arial"/>
                <a:sym typeface="Arial"/>
              </a:rPr>
              <a:t>In-group bias </a:t>
            </a:r>
            <a:r>
              <a:rPr lang="en-US" sz="1600">
                <a:solidFill>
                  <a:schemeClr val="dk1"/>
                </a:solidFill>
                <a:latin typeface="Arial"/>
                <a:ea typeface="Arial"/>
                <a:cs typeface="Arial"/>
                <a:sym typeface="Arial"/>
              </a:rPr>
              <a:t>– prejudice and discrimination because the out-group is perceived as different and is less preferred than our in-group.</a:t>
            </a:r>
            <a:endParaRPr/>
          </a:p>
          <a:p>
            <a:pPr marL="285750" marR="0" lvl="0" indent="-285750" algn="l" rtl="0">
              <a:spcBef>
                <a:spcPts val="984"/>
              </a:spcBef>
              <a:spcAft>
                <a:spcPts val="0"/>
              </a:spcAft>
              <a:buClr>
                <a:srgbClr val="6CB255"/>
              </a:buClr>
              <a:buSzPts val="1600"/>
              <a:buFont typeface="Arial"/>
              <a:buChar char="•"/>
            </a:pPr>
            <a:r>
              <a:rPr lang="en-US" sz="1600">
                <a:solidFill>
                  <a:schemeClr val="dk1"/>
                </a:solidFill>
                <a:latin typeface="Arial"/>
                <a:ea typeface="Arial"/>
                <a:cs typeface="Arial"/>
                <a:sym typeface="Arial"/>
              </a:rPr>
              <a:t>We want to feel good and protect our in-groups.</a:t>
            </a:r>
            <a:endParaRPr/>
          </a:p>
        </p:txBody>
      </p:sp>
      <p:sp>
        <p:nvSpPr>
          <p:cNvPr id="340" name="Google Shape;340;p41"/>
          <p:cNvSpPr txBox="1"/>
          <p:nvPr/>
        </p:nvSpPr>
        <p:spPr>
          <a:xfrm>
            <a:off x="457199" y="3038715"/>
            <a:ext cx="4849320" cy="282128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a:solidFill>
                  <a:schemeClr val="dk1"/>
                </a:solidFill>
                <a:latin typeface="Arial"/>
                <a:ea typeface="Arial"/>
                <a:cs typeface="Arial"/>
                <a:sym typeface="Arial"/>
              </a:rPr>
              <a:t>Forces that promote reconciliation between groups:</a:t>
            </a:r>
            <a:endParaRPr/>
          </a:p>
          <a:p>
            <a:pPr marL="285750" marR="0" lvl="0" indent="-285750" algn="l" rtl="0">
              <a:spcBef>
                <a:spcPts val="984"/>
              </a:spcBef>
              <a:spcAft>
                <a:spcPts val="0"/>
              </a:spcAft>
              <a:buClr>
                <a:srgbClr val="6CB255"/>
              </a:buClr>
              <a:buSzPts val="1600"/>
              <a:buFont typeface="Arial"/>
              <a:buChar char="•"/>
            </a:pPr>
            <a:r>
              <a:rPr lang="en-US" sz="1600">
                <a:solidFill>
                  <a:schemeClr val="dk1"/>
                </a:solidFill>
                <a:latin typeface="Arial"/>
                <a:ea typeface="Arial"/>
                <a:cs typeface="Arial"/>
                <a:sym typeface="Arial"/>
              </a:rPr>
              <a:t>The expression of empathy.</a:t>
            </a:r>
            <a:endParaRPr/>
          </a:p>
          <a:p>
            <a:pPr marL="285750" marR="0" lvl="0" indent="-285750" algn="l" rtl="0">
              <a:spcBef>
                <a:spcPts val="984"/>
              </a:spcBef>
              <a:spcAft>
                <a:spcPts val="0"/>
              </a:spcAft>
              <a:buClr>
                <a:srgbClr val="6CB255"/>
              </a:buClr>
              <a:buSzPts val="1600"/>
              <a:buFont typeface="Arial"/>
              <a:buChar char="•"/>
            </a:pPr>
            <a:r>
              <a:rPr lang="en-US" sz="1600">
                <a:solidFill>
                  <a:schemeClr val="dk1"/>
                </a:solidFill>
                <a:latin typeface="Arial"/>
                <a:ea typeface="Arial"/>
                <a:cs typeface="Arial"/>
                <a:sym typeface="Arial"/>
              </a:rPr>
              <a:t>Acknowledgement of past suffering on both sides.</a:t>
            </a:r>
            <a:endParaRPr/>
          </a:p>
          <a:p>
            <a:pPr marL="285750" marR="0" lvl="0" indent="-285750" algn="l" rtl="0">
              <a:spcBef>
                <a:spcPts val="984"/>
              </a:spcBef>
              <a:spcAft>
                <a:spcPts val="0"/>
              </a:spcAft>
              <a:buClr>
                <a:srgbClr val="6CB255"/>
              </a:buClr>
              <a:buSzPts val="1600"/>
              <a:buFont typeface="Arial"/>
              <a:buChar char="•"/>
            </a:pPr>
            <a:r>
              <a:rPr lang="en-US" sz="1600">
                <a:solidFill>
                  <a:schemeClr val="dk1"/>
                </a:solidFill>
                <a:latin typeface="Arial"/>
                <a:ea typeface="Arial"/>
                <a:cs typeface="Arial"/>
                <a:sym typeface="Arial"/>
              </a:rPr>
              <a:t>The halt of destructive behaviors.</a:t>
            </a:r>
            <a:endParaRPr/>
          </a:p>
          <a:p>
            <a:pPr marL="0" marR="0" lvl="0" indent="0" algn="l" rtl="0">
              <a:spcBef>
                <a:spcPts val="984"/>
              </a:spcBef>
              <a:spcAft>
                <a:spcPts val="0"/>
              </a:spcAft>
              <a:buNone/>
            </a:pPr>
            <a:r>
              <a:rPr lang="en-US" sz="1600" b="1">
                <a:solidFill>
                  <a:schemeClr val="dk1"/>
                </a:solidFill>
                <a:latin typeface="Arial"/>
                <a:ea typeface="Arial"/>
                <a:cs typeface="Arial"/>
                <a:sym typeface="Arial"/>
              </a:rPr>
              <a:t>Scapegoating</a:t>
            </a:r>
            <a:r>
              <a:rPr lang="en-US" sz="1600">
                <a:solidFill>
                  <a:schemeClr val="dk1"/>
                </a:solidFill>
                <a:latin typeface="Arial"/>
                <a:ea typeface="Arial"/>
                <a:cs typeface="Arial"/>
                <a:sym typeface="Arial"/>
              </a:rPr>
              <a:t> – the act of blaming an out-group when the in-group experiences frustration or is blocked from obtaining a goal.</a:t>
            </a:r>
            <a:endParaRPr sz="1600">
              <a:solidFill>
                <a:schemeClr val="dk1"/>
              </a:solidFill>
              <a:latin typeface="Arial"/>
              <a:ea typeface="Arial"/>
              <a:cs typeface="Arial"/>
              <a:sym typeface="Aria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8762" y="3240951"/>
            <a:ext cx="3725128" cy="2732778"/>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4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AGGRESSION </a:t>
            </a:r>
            <a:endParaRPr/>
          </a:p>
        </p:txBody>
      </p:sp>
      <p:sp>
        <p:nvSpPr>
          <p:cNvPr id="353" name="Google Shape;353;p43"/>
          <p:cNvSpPr/>
          <p:nvPr/>
        </p:nvSpPr>
        <p:spPr>
          <a:xfrm>
            <a:off x="457200" y="1389276"/>
            <a:ext cx="8367221" cy="382668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a:solidFill>
                  <a:schemeClr val="dk1"/>
                </a:solidFill>
                <a:latin typeface="Arial"/>
                <a:ea typeface="Arial"/>
                <a:cs typeface="Arial"/>
                <a:sym typeface="Arial"/>
              </a:rPr>
              <a:t>Aggression</a:t>
            </a:r>
            <a:r>
              <a:rPr lang="en-US" sz="1600">
                <a:solidFill>
                  <a:schemeClr val="dk1"/>
                </a:solidFill>
                <a:latin typeface="Arial"/>
                <a:ea typeface="Arial"/>
                <a:cs typeface="Arial"/>
                <a:sym typeface="Arial"/>
              </a:rPr>
              <a:t> – seeking to cause harm or pain to another person.</a:t>
            </a:r>
            <a:endParaRPr sz="1600">
              <a:solidFill>
                <a:schemeClr val="dk1"/>
              </a:solidFill>
              <a:latin typeface="Arial"/>
              <a:ea typeface="Arial"/>
              <a:cs typeface="Arial"/>
              <a:sym typeface="Arial"/>
            </a:endParaRPr>
          </a:p>
          <a:p>
            <a:pPr marL="0" marR="0" lvl="0" indent="0" algn="l" rtl="0">
              <a:spcBef>
                <a:spcPts val="984"/>
              </a:spcBef>
              <a:spcAft>
                <a:spcPts val="0"/>
              </a:spcAft>
              <a:buNone/>
            </a:pPr>
            <a:r>
              <a:rPr lang="en-US" sz="1600" b="1">
                <a:solidFill>
                  <a:schemeClr val="dk1"/>
                </a:solidFill>
                <a:latin typeface="Arial"/>
                <a:ea typeface="Arial"/>
                <a:cs typeface="Arial"/>
                <a:sym typeface="Arial"/>
              </a:rPr>
              <a:t>Hostile aggression </a:t>
            </a:r>
            <a:r>
              <a:rPr lang="en-US" sz="1600">
                <a:solidFill>
                  <a:schemeClr val="dk1"/>
                </a:solidFill>
                <a:latin typeface="Arial"/>
                <a:ea typeface="Arial"/>
                <a:cs typeface="Arial"/>
                <a:sym typeface="Arial"/>
              </a:rPr>
              <a:t>– motivated by feelings of anger with intent to cause pain.</a:t>
            </a:r>
            <a:endParaRPr/>
          </a:p>
          <a:p>
            <a:pPr marL="285750" marR="0" lvl="0" indent="-285750" algn="l" rtl="0">
              <a:spcBef>
                <a:spcPts val="984"/>
              </a:spcBef>
              <a:spcAft>
                <a:spcPts val="0"/>
              </a:spcAft>
              <a:buClr>
                <a:srgbClr val="6CB255"/>
              </a:buClr>
              <a:buSzPts val="1600"/>
              <a:buFont typeface="Arial"/>
              <a:buChar char="•"/>
            </a:pPr>
            <a:r>
              <a:rPr lang="en-US" sz="1600">
                <a:solidFill>
                  <a:schemeClr val="dk1"/>
                </a:solidFill>
                <a:latin typeface="Arial"/>
                <a:ea typeface="Arial"/>
                <a:cs typeface="Arial"/>
                <a:sym typeface="Arial"/>
              </a:rPr>
              <a:t>E.g., a bar fight.</a:t>
            </a:r>
            <a:endParaRPr sz="1600">
              <a:solidFill>
                <a:schemeClr val="dk1"/>
              </a:solidFill>
              <a:latin typeface="Arial"/>
              <a:ea typeface="Arial"/>
              <a:cs typeface="Arial"/>
              <a:sym typeface="Arial"/>
            </a:endParaRPr>
          </a:p>
          <a:p>
            <a:pPr marL="0" marR="0" lvl="0" indent="0" algn="l" rtl="0">
              <a:spcBef>
                <a:spcPts val="984"/>
              </a:spcBef>
              <a:spcAft>
                <a:spcPts val="0"/>
              </a:spcAft>
              <a:buNone/>
            </a:pPr>
            <a:r>
              <a:rPr lang="en-US" sz="1600" b="1">
                <a:solidFill>
                  <a:schemeClr val="dk1"/>
                </a:solidFill>
                <a:latin typeface="Arial"/>
                <a:ea typeface="Arial"/>
                <a:cs typeface="Arial"/>
                <a:sym typeface="Arial"/>
              </a:rPr>
              <a:t>Instrumental aggression </a:t>
            </a:r>
            <a:r>
              <a:rPr lang="en-US" sz="1600">
                <a:solidFill>
                  <a:schemeClr val="dk1"/>
                </a:solidFill>
                <a:latin typeface="Arial"/>
                <a:ea typeface="Arial"/>
                <a:cs typeface="Arial"/>
                <a:sym typeface="Arial"/>
              </a:rPr>
              <a:t>– motivated by achieving a goal and does not necessarily involve intent to cause pain.</a:t>
            </a:r>
            <a:endParaRPr/>
          </a:p>
          <a:p>
            <a:pPr marL="285750" marR="0" lvl="0" indent="-285750" algn="l" rtl="0">
              <a:spcBef>
                <a:spcPts val="984"/>
              </a:spcBef>
              <a:spcAft>
                <a:spcPts val="0"/>
              </a:spcAft>
              <a:buClr>
                <a:srgbClr val="6CB255"/>
              </a:buClr>
              <a:buSzPts val="1600"/>
              <a:buFont typeface="Arial"/>
              <a:buChar char="•"/>
            </a:pPr>
            <a:r>
              <a:rPr lang="en-US" sz="1600">
                <a:solidFill>
                  <a:schemeClr val="dk1"/>
                </a:solidFill>
                <a:latin typeface="Arial"/>
                <a:ea typeface="Arial"/>
                <a:cs typeface="Arial"/>
                <a:sym typeface="Arial"/>
              </a:rPr>
              <a:t>Typically displayed by women.</a:t>
            </a:r>
            <a:endParaRPr/>
          </a:p>
          <a:p>
            <a:pPr marL="285750" marR="0" lvl="0" indent="-285750" algn="l" rtl="0">
              <a:spcBef>
                <a:spcPts val="984"/>
              </a:spcBef>
              <a:spcAft>
                <a:spcPts val="0"/>
              </a:spcAft>
              <a:buClr>
                <a:srgbClr val="6CB255"/>
              </a:buClr>
              <a:buSzPts val="1600"/>
              <a:buFont typeface="Arial"/>
              <a:buChar char="•"/>
            </a:pPr>
            <a:r>
              <a:rPr lang="en-US" sz="1600">
                <a:solidFill>
                  <a:schemeClr val="dk1"/>
                </a:solidFill>
                <a:latin typeface="Arial"/>
                <a:ea typeface="Arial"/>
                <a:cs typeface="Arial"/>
                <a:sym typeface="Arial"/>
              </a:rPr>
              <a:t>E.g., communication that impairs the social standing of another person.</a:t>
            </a:r>
            <a:endParaRPr/>
          </a:p>
          <a:p>
            <a:pPr marL="0" marR="0" lvl="0" indent="0" algn="l" rtl="0">
              <a:spcBef>
                <a:spcPts val="984"/>
              </a:spcBef>
              <a:spcAft>
                <a:spcPts val="0"/>
              </a:spcAft>
              <a:buNone/>
            </a:pPr>
            <a:endParaRPr sz="1600">
              <a:solidFill>
                <a:schemeClr val="dk1"/>
              </a:solidFill>
              <a:latin typeface="Arial"/>
              <a:ea typeface="Arial"/>
              <a:cs typeface="Arial"/>
              <a:sym typeface="Arial"/>
            </a:endParaRPr>
          </a:p>
          <a:p>
            <a:pPr marL="0" marR="0" lvl="0" indent="0" algn="l" rtl="0">
              <a:spcBef>
                <a:spcPts val="984"/>
              </a:spcBef>
              <a:spcAft>
                <a:spcPts val="0"/>
              </a:spcAft>
              <a:buNone/>
            </a:pPr>
            <a:r>
              <a:rPr lang="en-US" sz="1600" b="1">
                <a:solidFill>
                  <a:srgbClr val="6CB255"/>
                </a:solidFill>
                <a:latin typeface="Arial"/>
                <a:ea typeface="Arial"/>
                <a:cs typeface="Arial"/>
                <a:sym typeface="Arial"/>
              </a:rPr>
              <a:t>Frustration Aggression Theory:</a:t>
            </a:r>
            <a:endParaRPr/>
          </a:p>
          <a:p>
            <a:pPr marL="285750" marR="0" lvl="0" indent="-285750" algn="l" rtl="0">
              <a:spcBef>
                <a:spcPts val="984"/>
              </a:spcBef>
              <a:spcAft>
                <a:spcPts val="0"/>
              </a:spcAft>
              <a:buClr>
                <a:srgbClr val="6CB255"/>
              </a:buClr>
              <a:buSzPts val="1600"/>
              <a:buFont typeface="Arial"/>
              <a:buChar char="•"/>
            </a:pPr>
            <a:r>
              <a:rPr lang="en-US" sz="1600">
                <a:solidFill>
                  <a:schemeClr val="dk1"/>
                </a:solidFill>
                <a:latin typeface="Arial"/>
                <a:ea typeface="Arial"/>
                <a:cs typeface="Arial"/>
                <a:sym typeface="Arial"/>
              </a:rPr>
              <a:t>When humans are prevented from achieving an important goal, they become frustrated and aggressive.</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4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EVOLUTIONARY THEORY OF AGGRESSION</a:t>
            </a:r>
            <a:endParaRPr/>
          </a:p>
        </p:txBody>
      </p:sp>
      <p:pic>
        <p:nvPicPr>
          <p:cNvPr id="359" name="Google Shape;359;p44" descr="A photograph shows two monkeys face to face."/>
          <p:cNvPicPr preferRelativeResize="0">
            <a:picLocks noGrp="1"/>
          </p:cNvPicPr>
          <p:nvPr>
            <p:ph type="pic" idx="2"/>
          </p:nvPr>
        </p:nvPicPr>
        <p:blipFill rotWithShape="1">
          <a:blip r:embed="rId3">
            <a:alphaModFix/>
          </a:blip>
          <a:srcRect l="-26906" r="-26905"/>
          <a:stretch/>
        </p:blipFill>
        <p:spPr>
          <a:xfrm>
            <a:off x="1424066" y="3585737"/>
            <a:ext cx="6503009" cy="2822924"/>
          </a:xfrm>
          <a:prstGeom prst="rect">
            <a:avLst/>
          </a:prstGeom>
          <a:noFill/>
          <a:ln>
            <a:noFill/>
          </a:ln>
        </p:spPr>
      </p:pic>
      <p:sp>
        <p:nvSpPr>
          <p:cNvPr id="360" name="Google Shape;360;p44"/>
          <p:cNvSpPr txBox="1">
            <a:spLocks noGrp="1"/>
          </p:cNvSpPr>
          <p:nvPr>
            <p:ph type="body" idx="1"/>
          </p:nvPr>
        </p:nvSpPr>
        <p:spPr>
          <a:xfrm>
            <a:off x="3282846" y="6408661"/>
            <a:ext cx="2998032" cy="26913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300"/>
              <a:buNone/>
            </a:pPr>
            <a:r>
              <a:rPr lang="en-US" sz="1300" dirty="0"/>
              <a:t>(credit: “</a:t>
            </a:r>
            <a:r>
              <a:rPr lang="en-US" sz="1300" dirty="0" err="1"/>
              <a:t>Arcadiuš</a:t>
            </a:r>
            <a:r>
              <a:rPr lang="en-US" sz="1300" dirty="0"/>
              <a:t>”/Flickr)</a:t>
            </a:r>
            <a:endParaRPr dirty="0"/>
          </a:p>
        </p:txBody>
      </p:sp>
      <p:sp>
        <p:nvSpPr>
          <p:cNvPr id="362" name="Google Shape;362;p44"/>
          <p:cNvSpPr txBox="1"/>
          <p:nvPr/>
        </p:nvSpPr>
        <p:spPr>
          <a:xfrm>
            <a:off x="457199" y="1154243"/>
            <a:ext cx="8367222" cy="270330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a:solidFill>
                  <a:schemeClr val="dk1"/>
                </a:solidFill>
                <a:latin typeface="Arial"/>
                <a:ea typeface="Arial"/>
                <a:cs typeface="Arial"/>
                <a:sym typeface="Arial"/>
              </a:rPr>
              <a:t>Evolutionary theory </a:t>
            </a:r>
            <a:r>
              <a:rPr lang="en-US" sz="1600">
                <a:solidFill>
                  <a:schemeClr val="dk1"/>
                </a:solidFill>
                <a:latin typeface="Arial"/>
                <a:ea typeface="Arial"/>
                <a:cs typeface="Arial"/>
                <a:sym typeface="Arial"/>
              </a:rPr>
              <a:t>- aggression serves an evolutionary function.</a:t>
            </a:r>
            <a:endParaRPr/>
          </a:p>
          <a:p>
            <a:pPr marL="285750" marR="0" lvl="0" indent="-285750" algn="l" rtl="0">
              <a:spcBef>
                <a:spcPts val="984"/>
              </a:spcBef>
              <a:spcAft>
                <a:spcPts val="0"/>
              </a:spcAft>
              <a:buClr>
                <a:srgbClr val="6CB255"/>
              </a:buClr>
              <a:buSzPts val="1600"/>
              <a:buFont typeface="Arial"/>
              <a:buChar char="•"/>
            </a:pPr>
            <a:r>
              <a:rPr lang="en-US" sz="1600">
                <a:solidFill>
                  <a:schemeClr val="dk1"/>
                </a:solidFill>
                <a:latin typeface="Arial"/>
                <a:ea typeface="Arial"/>
                <a:cs typeface="Arial"/>
                <a:sym typeface="Arial"/>
              </a:rPr>
              <a:t>Men are more likely to show aggression - likely serves to display dominance over other males.</a:t>
            </a:r>
            <a:endParaRPr/>
          </a:p>
          <a:p>
            <a:pPr marL="742950" marR="0" lvl="1" indent="-285750" algn="l" rtl="0">
              <a:spcBef>
                <a:spcPts val="984"/>
              </a:spcBef>
              <a:spcAft>
                <a:spcPts val="0"/>
              </a:spcAft>
              <a:buClr>
                <a:srgbClr val="6CB255"/>
              </a:buClr>
              <a:buSzPts val="1600"/>
              <a:buFont typeface="Arial"/>
              <a:buChar char="•"/>
            </a:pPr>
            <a:r>
              <a:rPr lang="en-US" sz="1600" b="0" i="0" u="none" strike="noStrike" cap="none">
                <a:solidFill>
                  <a:schemeClr val="dk1"/>
                </a:solidFill>
                <a:latin typeface="Arial"/>
                <a:ea typeface="Arial"/>
                <a:cs typeface="Arial"/>
                <a:sym typeface="Arial"/>
              </a:rPr>
              <a:t>To protect a mate.</a:t>
            </a:r>
            <a:endParaRPr/>
          </a:p>
          <a:p>
            <a:pPr marL="742950" marR="0" lvl="1" indent="-285750" algn="l" rtl="0">
              <a:spcBef>
                <a:spcPts val="984"/>
              </a:spcBef>
              <a:spcAft>
                <a:spcPts val="0"/>
              </a:spcAft>
              <a:buClr>
                <a:srgbClr val="6CB255"/>
              </a:buClr>
              <a:buSzPts val="1600"/>
              <a:buFont typeface="Arial"/>
              <a:buChar char="•"/>
            </a:pPr>
            <a:r>
              <a:rPr lang="en-US" sz="1600" b="0" i="0" u="none" strike="noStrike" cap="none">
                <a:solidFill>
                  <a:schemeClr val="dk1"/>
                </a:solidFill>
                <a:latin typeface="Arial"/>
                <a:ea typeface="Arial"/>
                <a:cs typeface="Arial"/>
                <a:sym typeface="Arial"/>
              </a:rPr>
              <a:t>To perpetuate the male’s genes.</a:t>
            </a:r>
            <a:endParaRPr/>
          </a:p>
          <a:p>
            <a:pPr marL="0" marR="0" lvl="0" indent="0" algn="l" rtl="0">
              <a:spcBef>
                <a:spcPts val="984"/>
              </a:spcBef>
              <a:spcAft>
                <a:spcPts val="0"/>
              </a:spcAft>
              <a:buNone/>
            </a:pPr>
            <a:r>
              <a:rPr lang="en-US" sz="1600">
                <a:solidFill>
                  <a:schemeClr val="dk1"/>
                </a:solidFill>
                <a:latin typeface="Arial"/>
                <a:ea typeface="Arial"/>
                <a:cs typeface="Arial"/>
                <a:sym typeface="Arial"/>
              </a:rPr>
              <a:t>Human males and nonhuman male primates endeavor to gain and display dominance over other males, as demonstrated in the behavior of these monkeys. </a:t>
            </a:r>
            <a:endParaRPr/>
          </a:p>
          <a:p>
            <a:pPr marL="0" marR="0" lvl="0" indent="0" algn="l" rtl="0">
              <a:spcBef>
                <a:spcPts val="984"/>
              </a:spcBef>
              <a:spcAft>
                <a:spcPts val="0"/>
              </a:spcAft>
              <a:buNone/>
            </a:pPr>
            <a:endParaRPr sz="1600">
              <a:solidFill>
                <a:schemeClr val="dk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4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BULLYING</a:t>
            </a:r>
            <a:endParaRPr/>
          </a:p>
        </p:txBody>
      </p:sp>
      <p:sp>
        <p:nvSpPr>
          <p:cNvPr id="368" name="Google Shape;368;p45"/>
          <p:cNvSpPr txBox="1">
            <a:spLocks noGrp="1"/>
          </p:cNvSpPr>
          <p:nvPr>
            <p:ph type="body" idx="1"/>
          </p:nvPr>
        </p:nvSpPr>
        <p:spPr>
          <a:xfrm>
            <a:off x="457200" y="993035"/>
            <a:ext cx="8367221" cy="303931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a:t>Bullying</a:t>
            </a:r>
            <a:r>
              <a:rPr lang="en-US" sz="1600"/>
              <a:t> – repeated negative treatment of another person over time.</a:t>
            </a:r>
            <a:endParaRPr/>
          </a:p>
          <a:p>
            <a:pPr marL="285750" lvl="0" indent="-285750" algn="l" rtl="0">
              <a:spcBef>
                <a:spcPts val="800"/>
              </a:spcBef>
              <a:spcAft>
                <a:spcPts val="0"/>
              </a:spcAft>
              <a:buSzPts val="1600"/>
              <a:buFont typeface="Arial"/>
              <a:buChar char="•"/>
            </a:pPr>
            <a:r>
              <a:rPr lang="en-US" sz="1600"/>
              <a:t>The attempt to inflict harm, injury, or humiliation.</a:t>
            </a:r>
            <a:endParaRPr/>
          </a:p>
          <a:p>
            <a:pPr marL="285750" lvl="0" indent="-285750" algn="l" rtl="0">
              <a:spcBef>
                <a:spcPts val="800"/>
              </a:spcBef>
              <a:spcAft>
                <a:spcPts val="0"/>
              </a:spcAft>
              <a:buSzPts val="1600"/>
              <a:buFont typeface="Arial"/>
              <a:buChar char="•"/>
            </a:pPr>
            <a:r>
              <a:rPr lang="en-US" sz="1600"/>
              <a:t>Can include physical or verbal attacks.</a:t>
            </a:r>
            <a:endParaRPr/>
          </a:p>
          <a:p>
            <a:pPr marL="285750" lvl="0" indent="-285750" algn="l" rtl="0">
              <a:spcBef>
                <a:spcPts val="800"/>
              </a:spcBef>
              <a:spcAft>
                <a:spcPts val="0"/>
              </a:spcAft>
              <a:buSzPts val="1600"/>
              <a:buFont typeface="Arial"/>
              <a:buChar char="•"/>
            </a:pPr>
            <a:r>
              <a:rPr lang="en-US" sz="1600"/>
              <a:t>Can also be psychological.</a:t>
            </a:r>
            <a:endParaRPr/>
          </a:p>
          <a:p>
            <a:pPr marL="0" lvl="0" indent="0" algn="l" rtl="0">
              <a:spcBef>
                <a:spcPts val="800"/>
              </a:spcBef>
              <a:spcAft>
                <a:spcPts val="0"/>
              </a:spcAft>
              <a:buSzPts val="1600"/>
              <a:buNone/>
            </a:pPr>
            <a:r>
              <a:rPr lang="en-US" sz="1600" b="1"/>
              <a:t>Gender differences:</a:t>
            </a:r>
            <a:endParaRPr/>
          </a:p>
          <a:p>
            <a:pPr marL="285750" lvl="0" indent="-285750" algn="l" rtl="0">
              <a:spcBef>
                <a:spcPts val="800"/>
              </a:spcBef>
              <a:spcAft>
                <a:spcPts val="0"/>
              </a:spcAft>
              <a:buSzPts val="1600"/>
              <a:buFont typeface="Arial"/>
              <a:buChar char="•"/>
            </a:pPr>
            <a:r>
              <a:rPr lang="en-US" sz="1600" b="1"/>
              <a:t>Boys</a:t>
            </a:r>
            <a:r>
              <a:rPr lang="en-US" sz="1600"/>
              <a:t> – tend to engage in direct, physical aggression.</a:t>
            </a:r>
            <a:endParaRPr/>
          </a:p>
          <a:p>
            <a:pPr marL="285750" lvl="0" indent="-285750" algn="l" rtl="0">
              <a:spcBef>
                <a:spcPts val="800"/>
              </a:spcBef>
              <a:spcAft>
                <a:spcPts val="0"/>
              </a:spcAft>
              <a:buSzPts val="1600"/>
              <a:buFont typeface="Arial"/>
              <a:buChar char="•"/>
            </a:pPr>
            <a:r>
              <a:rPr lang="en-US" sz="1600" b="1"/>
              <a:t>Girls </a:t>
            </a:r>
            <a:r>
              <a:rPr lang="en-US" sz="1600"/>
              <a:t>– tend to engage in indirect, social forms of aggression (e.g., spreading rumors, ignoring, or socially isolating others).</a:t>
            </a:r>
            <a:endParaRPr/>
          </a:p>
        </p:txBody>
      </p:sp>
      <p:sp>
        <p:nvSpPr>
          <p:cNvPr id="370" name="Google Shape;370;p45"/>
          <p:cNvSpPr txBox="1"/>
          <p:nvPr/>
        </p:nvSpPr>
        <p:spPr>
          <a:xfrm>
            <a:off x="457200" y="3674823"/>
            <a:ext cx="4654446" cy="296491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a:solidFill>
                  <a:schemeClr val="dk1"/>
                </a:solidFill>
                <a:latin typeface="Arial"/>
                <a:ea typeface="Arial"/>
                <a:cs typeface="Arial"/>
                <a:sym typeface="Arial"/>
              </a:rPr>
              <a:t>Effects on the Victim:</a:t>
            </a:r>
            <a:endParaRPr/>
          </a:p>
          <a:p>
            <a:pPr marL="285750" marR="0" lvl="0" indent="-285750" algn="l" rtl="0">
              <a:spcBef>
                <a:spcPts val="800"/>
              </a:spcBef>
              <a:spcAft>
                <a:spcPts val="0"/>
              </a:spcAft>
              <a:buClr>
                <a:srgbClr val="6CB255"/>
              </a:buClr>
              <a:buSzPts val="1600"/>
              <a:buFont typeface="Arial"/>
              <a:buChar char="•"/>
            </a:pPr>
            <a:r>
              <a:rPr lang="en-US" sz="1600">
                <a:solidFill>
                  <a:schemeClr val="dk1"/>
                </a:solidFill>
                <a:latin typeface="Arial"/>
                <a:ea typeface="Arial"/>
                <a:cs typeface="Arial"/>
                <a:sym typeface="Arial"/>
              </a:rPr>
              <a:t>Decreased mental health including anxiety and depression.</a:t>
            </a:r>
            <a:endParaRPr/>
          </a:p>
          <a:p>
            <a:pPr marL="285750" marR="0" lvl="0" indent="-285750" algn="l" rtl="0">
              <a:spcBef>
                <a:spcPts val="800"/>
              </a:spcBef>
              <a:spcAft>
                <a:spcPts val="0"/>
              </a:spcAft>
              <a:buClr>
                <a:srgbClr val="6CB255"/>
              </a:buClr>
              <a:buSzPts val="1600"/>
              <a:buFont typeface="Arial"/>
              <a:buChar char="•"/>
            </a:pPr>
            <a:r>
              <a:rPr lang="en-US" sz="1600">
                <a:solidFill>
                  <a:schemeClr val="dk1"/>
                </a:solidFill>
                <a:latin typeface="Arial"/>
                <a:ea typeface="Arial"/>
                <a:cs typeface="Arial"/>
                <a:sym typeface="Arial"/>
              </a:rPr>
              <a:t>May underperform in school work.</a:t>
            </a:r>
            <a:endParaRPr sz="1600" b="1">
              <a:solidFill>
                <a:schemeClr val="dk1"/>
              </a:solidFill>
              <a:latin typeface="Arial"/>
              <a:ea typeface="Arial"/>
              <a:cs typeface="Arial"/>
              <a:sym typeface="Arial"/>
            </a:endParaRPr>
          </a:p>
          <a:p>
            <a:pPr marL="0" marR="0" lvl="0" indent="0" algn="l" rtl="0">
              <a:spcBef>
                <a:spcPts val="800"/>
              </a:spcBef>
              <a:spcAft>
                <a:spcPts val="0"/>
              </a:spcAft>
              <a:buNone/>
            </a:pPr>
            <a:r>
              <a:rPr lang="en-US" sz="1600" b="1">
                <a:solidFill>
                  <a:schemeClr val="dk1"/>
                </a:solidFill>
                <a:latin typeface="Arial"/>
                <a:ea typeface="Arial"/>
                <a:cs typeface="Arial"/>
                <a:sym typeface="Arial"/>
              </a:rPr>
              <a:t>Cyberbullying</a:t>
            </a:r>
            <a:r>
              <a:rPr lang="en-US" sz="1600">
                <a:solidFill>
                  <a:schemeClr val="dk1"/>
                </a:solidFill>
                <a:latin typeface="Arial"/>
                <a:ea typeface="Arial"/>
                <a:cs typeface="Arial"/>
                <a:sym typeface="Arial"/>
              </a:rPr>
              <a:t> – repeated behavior that is intended to cause psychological or emotional harm to another person.</a:t>
            </a:r>
            <a:endParaRPr/>
          </a:p>
          <a:p>
            <a:pPr marL="285750" marR="0" lvl="0" indent="-285750" algn="l" rtl="0">
              <a:spcBef>
                <a:spcPts val="800"/>
              </a:spcBef>
              <a:spcAft>
                <a:spcPts val="0"/>
              </a:spcAft>
              <a:buClr>
                <a:srgbClr val="6CB255"/>
              </a:buClr>
              <a:buSzPts val="1600"/>
              <a:buFont typeface="Arial"/>
              <a:buChar char="•"/>
            </a:pPr>
            <a:r>
              <a:rPr lang="en-US" sz="1600">
                <a:solidFill>
                  <a:schemeClr val="dk1"/>
                </a:solidFill>
                <a:latin typeface="Arial"/>
                <a:ea typeface="Arial"/>
                <a:cs typeface="Arial"/>
                <a:sym typeface="Arial"/>
              </a:rPr>
              <a:t>More common in girls (usually in those that have been victims of cyberbullying themselves).</a:t>
            </a:r>
            <a:endParaRPr/>
          </a:p>
        </p:txBody>
      </p:sp>
      <p:pic>
        <p:nvPicPr>
          <p:cNvPr id="371" name="Google Shape;371;p45" descr="A photograph shows a young person looking at a handheld electronic device."/>
          <p:cNvPicPr preferRelativeResize="0">
            <a:picLocks noGrp="1"/>
          </p:cNvPicPr>
          <p:nvPr>
            <p:ph type="pic" idx="2"/>
          </p:nvPr>
        </p:nvPicPr>
        <p:blipFill rotWithShape="1">
          <a:blip r:embed="rId3">
            <a:alphaModFix/>
          </a:blip>
          <a:srcRect l="-26906" r="-26905"/>
          <a:stretch/>
        </p:blipFill>
        <p:spPr>
          <a:xfrm>
            <a:off x="4275336" y="3988393"/>
            <a:ext cx="5385396" cy="2337774"/>
          </a:xfrm>
          <a:prstGeom prst="rect">
            <a:avLst/>
          </a:prstGeom>
          <a:noFill/>
          <a:ln>
            <a:noFill/>
          </a:ln>
        </p:spPr>
      </p:pic>
      <p:sp>
        <p:nvSpPr>
          <p:cNvPr id="372" name="Google Shape;372;p45"/>
          <p:cNvSpPr txBox="1"/>
          <p:nvPr/>
        </p:nvSpPr>
        <p:spPr>
          <a:xfrm>
            <a:off x="5872683" y="6344964"/>
            <a:ext cx="2951738" cy="51303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6CB255"/>
              </a:buClr>
              <a:buSzPts val="1300"/>
              <a:buFont typeface="Arial"/>
              <a:buNone/>
            </a:pPr>
            <a:r>
              <a:rPr lang="en-US" sz="1300" b="0" dirty="0">
                <a:solidFill>
                  <a:srgbClr val="000000"/>
                </a:solidFill>
                <a:latin typeface="Arial"/>
                <a:ea typeface="Arial"/>
                <a:cs typeface="Arial"/>
                <a:sym typeface="Arial"/>
              </a:rPr>
              <a:t>(credit: Steven </a:t>
            </a:r>
            <a:r>
              <a:rPr lang="en-US" sz="1300" b="0" dirty="0" err="1">
                <a:solidFill>
                  <a:srgbClr val="000000"/>
                </a:solidFill>
                <a:latin typeface="Arial"/>
                <a:ea typeface="Arial"/>
                <a:cs typeface="Arial"/>
                <a:sym typeface="Arial"/>
              </a:rPr>
              <a:t>Depolo</a:t>
            </a:r>
            <a:r>
              <a:rPr lang="en-US" sz="1300" b="0" dirty="0">
                <a:solidFill>
                  <a:srgbClr val="000000"/>
                </a:solidFill>
                <a:latin typeface="Arial"/>
                <a:ea typeface="Arial"/>
                <a:cs typeface="Arial"/>
                <a:sym typeface="Arial"/>
              </a:rPr>
              <a:t>)</a:t>
            </a:r>
            <a:endParaRPr sz="1300" b="0" dirty="0">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6"/>
          <p:cNvSpPr txBox="1">
            <a:spLocks noGrp="1"/>
          </p:cNvSpPr>
          <p:nvPr>
            <p:ph type="title"/>
          </p:nvPr>
        </p:nvSpPr>
        <p:spPr>
          <a:xfrm>
            <a:off x="457200" y="241326"/>
            <a:ext cx="8062912" cy="56814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THE BYSTANDER EFFECT</a:t>
            </a:r>
            <a:endParaRPr>
              <a:latin typeface="Arial"/>
              <a:ea typeface="Arial"/>
              <a:cs typeface="Arial"/>
              <a:sym typeface="Arial"/>
            </a:endParaRPr>
          </a:p>
        </p:txBody>
      </p:sp>
      <p:sp>
        <p:nvSpPr>
          <p:cNvPr id="378" name="Google Shape;378;p46"/>
          <p:cNvSpPr txBox="1">
            <a:spLocks noGrp="1"/>
          </p:cNvSpPr>
          <p:nvPr>
            <p:ph type="body" idx="1"/>
          </p:nvPr>
        </p:nvSpPr>
        <p:spPr>
          <a:xfrm>
            <a:off x="457199" y="1199213"/>
            <a:ext cx="8367221" cy="341775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a:solidFill>
                  <a:srgbClr val="6CB255"/>
                </a:solidFill>
              </a:rPr>
              <a:t>Kitty Genovese (1964)</a:t>
            </a:r>
            <a:endParaRPr/>
          </a:p>
          <a:p>
            <a:pPr marL="285750" lvl="0" indent="-285750" algn="l" rtl="0">
              <a:spcBef>
                <a:spcPts val="920"/>
              </a:spcBef>
              <a:spcAft>
                <a:spcPts val="0"/>
              </a:spcAft>
              <a:buSzPts val="1600"/>
              <a:buFont typeface="Arial"/>
              <a:buChar char="•"/>
            </a:pPr>
            <a:r>
              <a:rPr lang="en-US" sz="1600"/>
              <a:t>Attacked and killed with a knife outside her apartment building.</a:t>
            </a:r>
            <a:endParaRPr/>
          </a:p>
          <a:p>
            <a:pPr marL="285750" lvl="0" indent="-285750" algn="l" rtl="0">
              <a:spcBef>
                <a:spcPts val="920"/>
              </a:spcBef>
              <a:spcAft>
                <a:spcPts val="0"/>
              </a:spcAft>
              <a:buSzPts val="1600"/>
              <a:buFont typeface="Arial"/>
              <a:buChar char="•"/>
            </a:pPr>
            <a:r>
              <a:rPr lang="en-US" sz="1600"/>
              <a:t>Residents in the apartment building heard her scream for help numerous times but did nothing.</a:t>
            </a:r>
            <a:endParaRPr/>
          </a:p>
          <a:p>
            <a:pPr marL="0" lvl="0" indent="0" algn="l" rtl="0">
              <a:spcBef>
                <a:spcPts val="920"/>
              </a:spcBef>
              <a:spcAft>
                <a:spcPts val="0"/>
              </a:spcAft>
              <a:buClr>
                <a:srgbClr val="6CB255"/>
              </a:buClr>
              <a:buSzPts val="1600"/>
              <a:buNone/>
            </a:pPr>
            <a:r>
              <a:rPr lang="en-US" sz="1600" b="1" u="sng">
                <a:solidFill>
                  <a:srgbClr val="6CB255"/>
                </a:solidFill>
              </a:rPr>
              <a:t>Latane &amp; Darley</a:t>
            </a:r>
            <a:endParaRPr sz="1600" b="1" u="sng">
              <a:solidFill>
                <a:srgbClr val="6CB255"/>
              </a:solidFill>
            </a:endParaRPr>
          </a:p>
          <a:p>
            <a:pPr marL="0" lvl="0" indent="0" algn="l" rtl="0">
              <a:spcBef>
                <a:spcPts val="920"/>
              </a:spcBef>
              <a:spcAft>
                <a:spcPts val="0"/>
              </a:spcAft>
              <a:buClr>
                <a:srgbClr val="6CB255"/>
              </a:buClr>
              <a:buSzPts val="1600"/>
              <a:buNone/>
            </a:pPr>
            <a:r>
              <a:rPr lang="en-US" sz="1600" b="1"/>
              <a:t>Bystander Effect </a:t>
            </a:r>
            <a:r>
              <a:rPr lang="en-US" sz="1600"/>
              <a:t>– phenomenon in which a witness/bystander does not volunteer to help a victim or person in distress.</a:t>
            </a:r>
            <a:endParaRPr/>
          </a:p>
          <a:p>
            <a:pPr marL="285750" lvl="0" indent="-285750" algn="l" rtl="0">
              <a:spcBef>
                <a:spcPts val="920"/>
              </a:spcBef>
              <a:spcAft>
                <a:spcPts val="0"/>
              </a:spcAft>
              <a:buSzPts val="1600"/>
              <a:buFont typeface="Arial"/>
              <a:buChar char="•"/>
            </a:pPr>
            <a:r>
              <a:rPr lang="en-US" sz="1600"/>
              <a:t>Based on the social situation, not personality variables.</a:t>
            </a:r>
            <a:endParaRPr/>
          </a:p>
          <a:p>
            <a:pPr marL="285750" lvl="0" indent="-285750" algn="l" rtl="0">
              <a:spcBef>
                <a:spcPts val="920"/>
              </a:spcBef>
              <a:spcAft>
                <a:spcPts val="0"/>
              </a:spcAft>
              <a:buSzPts val="1600"/>
              <a:buFont typeface="Arial"/>
              <a:buChar char="•"/>
            </a:pPr>
            <a:r>
              <a:rPr lang="en-US" sz="1600" b="1"/>
              <a:t>Diffusion of responsibility </a:t>
            </a:r>
            <a:r>
              <a:rPr lang="en-US" sz="1600"/>
              <a:t>– tendency for no one in a group to help because the responsibility to help is spread throughout the group.</a:t>
            </a:r>
            <a:endParaRPr sz="16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4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PROSOCIAL BEHAVIOR AND ALTRUISM</a:t>
            </a:r>
            <a:endParaRPr/>
          </a:p>
        </p:txBody>
      </p:sp>
      <p:pic>
        <p:nvPicPr>
          <p:cNvPr id="391" name="Google Shape;391;p48" descr="A photograph shows two people covered in dust; one appears to be helping the other."/>
          <p:cNvPicPr preferRelativeResize="0">
            <a:picLocks noGrp="1"/>
          </p:cNvPicPr>
          <p:nvPr>
            <p:ph type="pic" idx="2"/>
          </p:nvPr>
        </p:nvPicPr>
        <p:blipFill rotWithShape="1">
          <a:blip r:embed="rId3">
            <a:alphaModFix/>
          </a:blip>
          <a:srcRect l="-49132" r="-49131"/>
          <a:stretch/>
        </p:blipFill>
        <p:spPr>
          <a:xfrm>
            <a:off x="4488656" y="2857561"/>
            <a:ext cx="5434160" cy="2358942"/>
          </a:xfrm>
          <a:prstGeom prst="rect">
            <a:avLst/>
          </a:prstGeom>
          <a:noFill/>
          <a:ln>
            <a:noFill/>
          </a:ln>
        </p:spPr>
      </p:pic>
      <p:sp>
        <p:nvSpPr>
          <p:cNvPr id="392" name="Google Shape;392;p48"/>
          <p:cNvSpPr txBox="1">
            <a:spLocks noGrp="1"/>
          </p:cNvSpPr>
          <p:nvPr>
            <p:ph type="body" idx="1"/>
          </p:nvPr>
        </p:nvSpPr>
        <p:spPr>
          <a:xfrm>
            <a:off x="5889337" y="5353648"/>
            <a:ext cx="2630775" cy="38758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300"/>
              <a:buNone/>
            </a:pPr>
            <a:r>
              <a:rPr lang="en-US" sz="1300" dirty="0"/>
              <a:t>(credit: Don </a:t>
            </a:r>
            <a:r>
              <a:rPr lang="en-US" sz="1300" dirty="0" err="1"/>
              <a:t>Halasy</a:t>
            </a:r>
            <a:r>
              <a:rPr lang="en-US" sz="1300" dirty="0"/>
              <a:t>)</a:t>
            </a:r>
            <a:endParaRPr dirty="0"/>
          </a:p>
        </p:txBody>
      </p:sp>
      <p:sp>
        <p:nvSpPr>
          <p:cNvPr id="394" name="Google Shape;394;p48"/>
          <p:cNvSpPr txBox="1"/>
          <p:nvPr/>
        </p:nvSpPr>
        <p:spPr>
          <a:xfrm>
            <a:off x="457199" y="1064688"/>
            <a:ext cx="8367222" cy="195438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a:solidFill>
                  <a:schemeClr val="dk1"/>
                </a:solidFill>
                <a:latin typeface="Arial"/>
                <a:ea typeface="Arial"/>
                <a:cs typeface="Arial"/>
                <a:sym typeface="Arial"/>
              </a:rPr>
              <a:t>Prosocial behavior </a:t>
            </a:r>
            <a:r>
              <a:rPr lang="en-US" sz="1600">
                <a:solidFill>
                  <a:schemeClr val="dk1"/>
                </a:solidFill>
                <a:latin typeface="Arial"/>
                <a:ea typeface="Arial"/>
                <a:cs typeface="Arial"/>
                <a:sym typeface="Arial"/>
              </a:rPr>
              <a:t>– voluntary behavior with the intent to help other people.</a:t>
            </a:r>
            <a:endParaRPr/>
          </a:p>
          <a:p>
            <a:pPr marL="0" marR="0" lvl="0" indent="0" algn="l" rtl="0">
              <a:spcBef>
                <a:spcPts val="984"/>
              </a:spcBef>
              <a:spcAft>
                <a:spcPts val="0"/>
              </a:spcAft>
              <a:buNone/>
            </a:pPr>
            <a:r>
              <a:rPr lang="en-US" sz="1600" b="1">
                <a:solidFill>
                  <a:schemeClr val="dk1"/>
                </a:solidFill>
                <a:latin typeface="Arial"/>
                <a:ea typeface="Arial"/>
                <a:cs typeface="Arial"/>
                <a:sym typeface="Arial"/>
              </a:rPr>
              <a:t>Altruism</a:t>
            </a:r>
            <a:r>
              <a:rPr lang="en-US" sz="1600">
                <a:solidFill>
                  <a:schemeClr val="dk1"/>
                </a:solidFill>
                <a:latin typeface="Arial"/>
                <a:ea typeface="Arial"/>
                <a:cs typeface="Arial"/>
                <a:sym typeface="Arial"/>
              </a:rPr>
              <a:t> – people’s desire to help others even if the costs outweigh the benefits of helping.</a:t>
            </a:r>
            <a:endParaRPr/>
          </a:p>
          <a:p>
            <a:pPr marL="285750" marR="0" lvl="0" indent="-285750" algn="l" rtl="0">
              <a:spcBef>
                <a:spcPts val="984"/>
              </a:spcBef>
              <a:spcAft>
                <a:spcPts val="0"/>
              </a:spcAft>
              <a:buClr>
                <a:srgbClr val="6CB255"/>
              </a:buClr>
              <a:buSzPts val="1600"/>
              <a:buFont typeface="Arial"/>
              <a:buChar char="•"/>
            </a:pPr>
            <a:r>
              <a:rPr lang="en-US" sz="1600">
                <a:solidFill>
                  <a:schemeClr val="dk1"/>
                </a:solidFill>
                <a:latin typeface="Arial"/>
                <a:ea typeface="Arial"/>
                <a:cs typeface="Arial"/>
                <a:sym typeface="Arial"/>
              </a:rPr>
              <a:t>The events of 9/11 unleashed an enormous show of altruism and heroism on the parts of first responders and many ordinary people. </a:t>
            </a:r>
            <a:endParaRPr/>
          </a:p>
          <a:p>
            <a:pPr marL="285750" marR="0" lvl="0" indent="-184150" algn="l" rtl="0">
              <a:spcBef>
                <a:spcPts val="984"/>
              </a:spcBef>
              <a:spcAft>
                <a:spcPts val="0"/>
              </a:spcAft>
              <a:buClr>
                <a:srgbClr val="6CB255"/>
              </a:buClr>
              <a:buSzPts val="1600"/>
              <a:buFont typeface="Arial"/>
              <a:buNone/>
            </a:pPr>
            <a:endParaRPr sz="1600">
              <a:solidFill>
                <a:schemeClr val="dk1"/>
              </a:solidFill>
              <a:latin typeface="Arial"/>
              <a:ea typeface="Arial"/>
              <a:cs typeface="Arial"/>
              <a:sym typeface="Arial"/>
            </a:endParaRPr>
          </a:p>
        </p:txBody>
      </p:sp>
      <p:sp>
        <p:nvSpPr>
          <p:cNvPr id="395" name="Google Shape;395;p48"/>
          <p:cNvSpPr txBox="1"/>
          <p:nvPr/>
        </p:nvSpPr>
        <p:spPr>
          <a:xfrm>
            <a:off x="457199" y="2629411"/>
            <a:ext cx="5299024" cy="381642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u="sng">
                <a:solidFill>
                  <a:srgbClr val="6CB255"/>
                </a:solidFill>
                <a:latin typeface="Arial"/>
                <a:ea typeface="Arial"/>
                <a:cs typeface="Arial"/>
                <a:sym typeface="Arial"/>
              </a:rPr>
              <a:t>Theories on the Motivation to Help</a:t>
            </a:r>
            <a:endParaRPr/>
          </a:p>
          <a:p>
            <a:pPr marL="342900" marR="0" lvl="0" indent="-342900" algn="l" rtl="0">
              <a:spcBef>
                <a:spcPts val="984"/>
              </a:spcBef>
              <a:spcAft>
                <a:spcPts val="0"/>
              </a:spcAft>
              <a:buClr>
                <a:srgbClr val="6CB255"/>
              </a:buClr>
              <a:buSzPts val="1600"/>
              <a:buFont typeface="Arial Black"/>
              <a:buAutoNum type="arabicPeriod"/>
            </a:pPr>
            <a:r>
              <a:rPr lang="en-US" sz="1600" b="1">
                <a:solidFill>
                  <a:schemeClr val="dk1"/>
                </a:solidFill>
                <a:latin typeface="Arial"/>
                <a:ea typeface="Arial"/>
                <a:cs typeface="Arial"/>
                <a:sym typeface="Arial"/>
              </a:rPr>
              <a:t>Empathy:</a:t>
            </a:r>
            <a:endParaRPr/>
          </a:p>
          <a:p>
            <a:pPr marL="285750" marR="0" lvl="0" indent="-285750" algn="l" rtl="0">
              <a:spcBef>
                <a:spcPts val="984"/>
              </a:spcBef>
              <a:spcAft>
                <a:spcPts val="0"/>
              </a:spcAft>
              <a:buClr>
                <a:srgbClr val="6CB255"/>
              </a:buClr>
              <a:buSzPts val="1600"/>
              <a:buFont typeface="Arial"/>
              <a:buChar char="•"/>
            </a:pPr>
            <a:r>
              <a:rPr lang="en-US" sz="1600">
                <a:solidFill>
                  <a:schemeClr val="dk1"/>
                </a:solidFill>
                <a:latin typeface="Arial"/>
                <a:ea typeface="Arial"/>
                <a:cs typeface="Arial"/>
                <a:sym typeface="Arial"/>
              </a:rPr>
              <a:t>Empathy is the capacity to understand another person’s perspective, to feel what he/she feels.</a:t>
            </a:r>
            <a:endParaRPr/>
          </a:p>
          <a:p>
            <a:pPr marL="285750" marR="0" lvl="0" indent="-285750" algn="l" rtl="0">
              <a:spcBef>
                <a:spcPts val="984"/>
              </a:spcBef>
              <a:spcAft>
                <a:spcPts val="0"/>
              </a:spcAft>
              <a:buClr>
                <a:srgbClr val="6CB255"/>
              </a:buClr>
              <a:buSzPts val="1600"/>
              <a:buFont typeface="Arial"/>
              <a:buChar char="•"/>
            </a:pPr>
            <a:r>
              <a:rPr lang="en-US" sz="1600">
                <a:solidFill>
                  <a:schemeClr val="dk1"/>
                </a:solidFill>
                <a:latin typeface="Arial"/>
                <a:ea typeface="Arial"/>
                <a:cs typeface="Arial"/>
                <a:sym typeface="Arial"/>
              </a:rPr>
              <a:t>Emphatic people make emotional connections with others and feel compelled to help.</a:t>
            </a:r>
            <a:endParaRPr/>
          </a:p>
          <a:p>
            <a:pPr marL="342900" marR="0" lvl="0" indent="-342900" algn="l" rtl="0">
              <a:spcBef>
                <a:spcPts val="984"/>
              </a:spcBef>
              <a:spcAft>
                <a:spcPts val="0"/>
              </a:spcAft>
              <a:buClr>
                <a:srgbClr val="6CB255"/>
              </a:buClr>
              <a:buSzPts val="1600"/>
              <a:buFont typeface="Arial Black"/>
              <a:buAutoNum type="arabicPeriod" startAt="2"/>
            </a:pPr>
            <a:r>
              <a:rPr lang="en-US" sz="1600">
                <a:solidFill>
                  <a:schemeClr val="dk1"/>
                </a:solidFill>
                <a:latin typeface="Arial"/>
                <a:ea typeface="Arial"/>
                <a:cs typeface="Arial"/>
                <a:sym typeface="Arial"/>
              </a:rPr>
              <a:t>Altruism is a form of selfless helping (not motivated by benefits).</a:t>
            </a:r>
            <a:endParaRPr/>
          </a:p>
          <a:p>
            <a:pPr marL="285750" marR="0" lvl="0" indent="-285750" algn="l" rtl="0">
              <a:spcBef>
                <a:spcPts val="984"/>
              </a:spcBef>
              <a:spcAft>
                <a:spcPts val="0"/>
              </a:spcAft>
              <a:buClr>
                <a:srgbClr val="6CB255"/>
              </a:buClr>
              <a:buSzPts val="1600"/>
              <a:buFont typeface="Arial"/>
              <a:buChar char="•"/>
            </a:pPr>
            <a:r>
              <a:rPr lang="en-US" sz="1600">
                <a:solidFill>
                  <a:schemeClr val="dk1"/>
                </a:solidFill>
                <a:latin typeface="Arial"/>
                <a:ea typeface="Arial"/>
                <a:cs typeface="Arial"/>
                <a:sym typeface="Arial"/>
              </a:rPr>
              <a:t>Feeling good after helping is a consequence, not a cause.</a:t>
            </a:r>
            <a:endParaRPr/>
          </a:p>
          <a:p>
            <a:pPr marL="342900" marR="0" lvl="0" indent="-342900" algn="l" rtl="0">
              <a:spcBef>
                <a:spcPts val="984"/>
              </a:spcBef>
              <a:spcAft>
                <a:spcPts val="0"/>
              </a:spcAft>
              <a:buClr>
                <a:srgbClr val="6CB255"/>
              </a:buClr>
              <a:buSzPts val="1600"/>
              <a:buFont typeface="Arial Black"/>
              <a:buAutoNum type="arabicPeriod" startAt="3"/>
            </a:pPr>
            <a:r>
              <a:rPr lang="en-US" sz="1600">
                <a:solidFill>
                  <a:schemeClr val="dk1"/>
                </a:solidFill>
                <a:latin typeface="Arial"/>
                <a:ea typeface="Arial"/>
                <a:cs typeface="Arial"/>
                <a:sym typeface="Arial"/>
              </a:rPr>
              <a:t>Helping is self-serving because our egos are involved, and we receive benefits.</a:t>
            </a:r>
            <a:endParaRPr sz="1600">
              <a:solidFill>
                <a:schemeClr val="dk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4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FORMING RELATIONSHIPS</a:t>
            </a:r>
            <a:endParaRPr/>
          </a:p>
        </p:txBody>
      </p:sp>
      <p:pic>
        <p:nvPicPr>
          <p:cNvPr id="401" name="Google Shape;401;p49" descr="A photograph shows a bride and groom in a wedding ceremony."/>
          <p:cNvPicPr preferRelativeResize="0">
            <a:picLocks noGrp="1"/>
          </p:cNvPicPr>
          <p:nvPr>
            <p:ph type="pic" idx="2"/>
          </p:nvPr>
        </p:nvPicPr>
        <p:blipFill rotWithShape="1">
          <a:blip r:embed="rId3">
            <a:alphaModFix/>
          </a:blip>
          <a:srcRect l="-23405" r="-23405"/>
          <a:stretch/>
        </p:blipFill>
        <p:spPr>
          <a:xfrm>
            <a:off x="4110823" y="4239340"/>
            <a:ext cx="5399628" cy="2343952"/>
          </a:xfrm>
          <a:prstGeom prst="rect">
            <a:avLst/>
          </a:prstGeom>
          <a:noFill/>
          <a:ln>
            <a:noFill/>
          </a:ln>
        </p:spPr>
      </p:pic>
      <p:sp>
        <p:nvSpPr>
          <p:cNvPr id="402" name="Google Shape;402;p49"/>
          <p:cNvSpPr txBox="1">
            <a:spLocks noGrp="1"/>
          </p:cNvSpPr>
          <p:nvPr>
            <p:ph type="body" idx="1"/>
          </p:nvPr>
        </p:nvSpPr>
        <p:spPr>
          <a:xfrm>
            <a:off x="457200" y="5681271"/>
            <a:ext cx="4489554" cy="90202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dirty="0"/>
              <a:t>Many couples share a cultural background.</a:t>
            </a:r>
            <a:endParaRPr dirty="0"/>
          </a:p>
          <a:p>
            <a:pPr marL="0" lvl="0" indent="0" algn="l" rtl="0">
              <a:spcBef>
                <a:spcPts val="860"/>
              </a:spcBef>
              <a:spcAft>
                <a:spcPts val="0"/>
              </a:spcAft>
              <a:buClr>
                <a:srgbClr val="6CB255"/>
              </a:buClr>
              <a:buSzPts val="1300"/>
              <a:buNone/>
            </a:pPr>
            <a:r>
              <a:rPr lang="en-US" sz="1300" dirty="0"/>
              <a:t>(credit: modification of work by Shiraz </a:t>
            </a:r>
            <a:r>
              <a:rPr lang="en-US" sz="1300" dirty="0" err="1"/>
              <a:t>Chanawala</a:t>
            </a:r>
            <a:r>
              <a:rPr lang="en-US" sz="1300" dirty="0"/>
              <a:t>)</a:t>
            </a:r>
            <a:endParaRPr dirty="0"/>
          </a:p>
        </p:txBody>
      </p:sp>
      <p:sp>
        <p:nvSpPr>
          <p:cNvPr id="404" name="Google Shape;404;p49"/>
          <p:cNvSpPr txBox="1"/>
          <p:nvPr/>
        </p:nvSpPr>
        <p:spPr>
          <a:xfrm>
            <a:off x="457200" y="1069343"/>
            <a:ext cx="8367221" cy="382668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i="1">
                <a:solidFill>
                  <a:schemeClr val="dk1"/>
                </a:solidFill>
                <a:latin typeface="Arial"/>
                <a:ea typeface="Arial"/>
                <a:cs typeface="Arial"/>
                <a:sym typeface="Arial"/>
              </a:rPr>
              <a:t>What influences who we become friends with and form romantic relationships with?</a:t>
            </a:r>
            <a:endParaRPr/>
          </a:p>
          <a:p>
            <a:pPr marL="285750" marR="0" lvl="0" indent="-285750" algn="l" rtl="0">
              <a:spcBef>
                <a:spcPts val="984"/>
              </a:spcBef>
              <a:spcAft>
                <a:spcPts val="0"/>
              </a:spcAft>
              <a:buClr>
                <a:srgbClr val="6CB255"/>
              </a:buClr>
              <a:buSzPts val="1600"/>
              <a:buFont typeface="Arial"/>
              <a:buChar char="•"/>
            </a:pPr>
            <a:r>
              <a:rPr lang="en-US" sz="1600" b="1">
                <a:solidFill>
                  <a:schemeClr val="dk1"/>
                </a:solidFill>
                <a:latin typeface="Arial"/>
                <a:ea typeface="Arial"/>
                <a:cs typeface="Arial"/>
                <a:sym typeface="Arial"/>
              </a:rPr>
              <a:t>Proximity</a:t>
            </a:r>
            <a:r>
              <a:rPr lang="en-US" sz="1600">
                <a:solidFill>
                  <a:schemeClr val="dk1"/>
                </a:solidFill>
                <a:latin typeface="Arial"/>
                <a:ea typeface="Arial"/>
                <a:cs typeface="Arial"/>
                <a:sym typeface="Arial"/>
              </a:rPr>
              <a:t> – the people with whom you have the most contact.</a:t>
            </a:r>
            <a:endParaRPr/>
          </a:p>
          <a:p>
            <a:pPr marL="285750" marR="0" lvl="0" indent="-285750" algn="l" rtl="0">
              <a:spcBef>
                <a:spcPts val="984"/>
              </a:spcBef>
              <a:spcAft>
                <a:spcPts val="0"/>
              </a:spcAft>
              <a:buClr>
                <a:srgbClr val="6CB255"/>
              </a:buClr>
              <a:buSzPts val="1600"/>
              <a:buFont typeface="Arial"/>
              <a:buChar char="•"/>
            </a:pPr>
            <a:r>
              <a:rPr lang="en-US" sz="1600" b="1">
                <a:solidFill>
                  <a:schemeClr val="dk1"/>
                </a:solidFill>
                <a:latin typeface="Arial"/>
                <a:ea typeface="Arial"/>
                <a:cs typeface="Arial"/>
                <a:sym typeface="Arial"/>
              </a:rPr>
              <a:t>Similarity</a:t>
            </a:r>
            <a:r>
              <a:rPr lang="en-US" sz="1600">
                <a:solidFill>
                  <a:schemeClr val="dk1"/>
                </a:solidFill>
                <a:latin typeface="Arial"/>
                <a:ea typeface="Arial"/>
                <a:cs typeface="Arial"/>
                <a:sym typeface="Arial"/>
              </a:rPr>
              <a:t> – people who are similar to us in background, attitudes, and lifestyle.</a:t>
            </a:r>
            <a:endParaRPr/>
          </a:p>
          <a:p>
            <a:pPr marL="742950" marR="0" lvl="1" indent="-285750" algn="l" rtl="0">
              <a:spcBef>
                <a:spcPts val="984"/>
              </a:spcBef>
              <a:spcAft>
                <a:spcPts val="0"/>
              </a:spcAft>
              <a:buClr>
                <a:srgbClr val="6CB255"/>
              </a:buClr>
              <a:buSzPts val="1600"/>
              <a:buFont typeface="Arial"/>
              <a:buChar char="•"/>
            </a:pPr>
            <a:r>
              <a:rPr lang="en-US" sz="1600" b="1" i="0" u="none" strike="noStrike" cap="none">
                <a:solidFill>
                  <a:schemeClr val="dk1"/>
                </a:solidFill>
                <a:latin typeface="Arial"/>
                <a:ea typeface="Arial"/>
                <a:cs typeface="Arial"/>
                <a:sym typeface="Arial"/>
              </a:rPr>
              <a:t>Homophily </a:t>
            </a:r>
            <a:r>
              <a:rPr lang="en-US" sz="1600" b="0" i="0" u="none" strike="noStrike" cap="none">
                <a:solidFill>
                  <a:schemeClr val="dk1"/>
                </a:solidFill>
                <a:latin typeface="Arial"/>
                <a:ea typeface="Arial"/>
                <a:cs typeface="Arial"/>
                <a:sym typeface="Arial"/>
              </a:rPr>
              <a:t>– the tendency for people to form social networks with others who are similar.</a:t>
            </a:r>
            <a:endParaRPr/>
          </a:p>
          <a:p>
            <a:pPr marL="0" marR="0" lvl="0" indent="0" algn="l" rtl="0">
              <a:spcBef>
                <a:spcPts val="984"/>
              </a:spcBef>
              <a:spcAft>
                <a:spcPts val="0"/>
              </a:spcAft>
              <a:buNone/>
            </a:pPr>
            <a:r>
              <a:rPr lang="en-US" sz="1600" b="1">
                <a:solidFill>
                  <a:schemeClr val="dk1"/>
                </a:solidFill>
                <a:latin typeface="Arial"/>
                <a:ea typeface="Arial"/>
                <a:cs typeface="Arial"/>
                <a:sym typeface="Arial"/>
              </a:rPr>
              <a:t>Important components of relationships:</a:t>
            </a:r>
            <a:endParaRPr/>
          </a:p>
          <a:p>
            <a:pPr marL="285750" marR="0" lvl="0" indent="-285750" algn="l" rtl="0">
              <a:spcBef>
                <a:spcPts val="984"/>
              </a:spcBef>
              <a:spcAft>
                <a:spcPts val="0"/>
              </a:spcAft>
              <a:buClr>
                <a:srgbClr val="6CB255"/>
              </a:buClr>
              <a:buSzPts val="1600"/>
              <a:buFont typeface="Arial"/>
              <a:buChar char="•"/>
            </a:pPr>
            <a:r>
              <a:rPr lang="en-US" sz="1600" b="1">
                <a:solidFill>
                  <a:schemeClr val="dk1"/>
                </a:solidFill>
                <a:latin typeface="Arial"/>
                <a:ea typeface="Arial"/>
                <a:cs typeface="Arial"/>
                <a:sym typeface="Arial"/>
              </a:rPr>
              <a:t>Reciprocity</a:t>
            </a:r>
            <a:r>
              <a:rPr lang="en-US" sz="1600">
                <a:solidFill>
                  <a:schemeClr val="dk1"/>
                </a:solidFill>
                <a:latin typeface="Arial"/>
                <a:ea typeface="Arial"/>
                <a:cs typeface="Arial"/>
                <a:sym typeface="Arial"/>
              </a:rPr>
              <a:t> – the give and take in relationships. We contribute to relationships, but expect to receive benefits in return.</a:t>
            </a:r>
            <a:endParaRPr/>
          </a:p>
          <a:p>
            <a:pPr marL="285750" marR="0" lvl="0" indent="-285750" algn="l" rtl="0">
              <a:spcBef>
                <a:spcPts val="984"/>
              </a:spcBef>
              <a:spcAft>
                <a:spcPts val="0"/>
              </a:spcAft>
              <a:buClr>
                <a:srgbClr val="6CB255"/>
              </a:buClr>
              <a:buSzPts val="1600"/>
              <a:buFont typeface="Arial"/>
              <a:buChar char="•"/>
            </a:pPr>
            <a:r>
              <a:rPr lang="en-US" sz="1600" b="1">
                <a:solidFill>
                  <a:schemeClr val="dk1"/>
                </a:solidFill>
                <a:latin typeface="Arial"/>
                <a:ea typeface="Arial"/>
                <a:cs typeface="Arial"/>
                <a:sym typeface="Arial"/>
              </a:rPr>
              <a:t>Self-disclosure</a:t>
            </a:r>
            <a:r>
              <a:rPr lang="en-US" sz="1600">
                <a:solidFill>
                  <a:schemeClr val="dk1"/>
                </a:solidFill>
                <a:latin typeface="Arial"/>
                <a:ea typeface="Arial"/>
                <a:cs typeface="Arial"/>
                <a:sym typeface="Arial"/>
              </a:rPr>
              <a:t> – the sharing of personal information.</a:t>
            </a:r>
            <a:endParaRPr/>
          </a:p>
          <a:p>
            <a:pPr marL="742950" marR="0" lvl="1" indent="-285750" algn="l" rtl="0">
              <a:spcBef>
                <a:spcPts val="984"/>
              </a:spcBef>
              <a:spcAft>
                <a:spcPts val="0"/>
              </a:spcAft>
              <a:buClr>
                <a:srgbClr val="6CB255"/>
              </a:buClr>
              <a:buSzPts val="1600"/>
              <a:buFont typeface="Arial"/>
              <a:buChar char="•"/>
            </a:pPr>
            <a:r>
              <a:rPr lang="en-US" sz="1600" b="0" i="0" u="none" strike="noStrike" cap="none">
                <a:solidFill>
                  <a:schemeClr val="dk1"/>
                </a:solidFill>
                <a:latin typeface="Arial"/>
                <a:ea typeface="Arial"/>
                <a:cs typeface="Arial"/>
                <a:sym typeface="Arial"/>
              </a:rPr>
              <a:t>Leads to more intimate connections.</a:t>
            </a:r>
            <a:endParaRPr sz="1600" b="0" i="0" u="none" strike="noStrike" cap="none">
              <a:solidFill>
                <a:schemeClr val="dk1"/>
              </a:solidFill>
              <a:latin typeface="Arial"/>
              <a:ea typeface="Arial"/>
              <a:cs typeface="Arial"/>
              <a:sym typeface="Arial"/>
            </a:endParaRPr>
          </a:p>
          <a:p>
            <a:pPr marL="457200" marR="0" lvl="1" indent="0" algn="l" rtl="0">
              <a:spcBef>
                <a:spcPts val="984"/>
              </a:spcBef>
              <a:spcAft>
                <a:spcPts val="0"/>
              </a:spcAft>
              <a:buNone/>
            </a:pPr>
            <a:endParaRPr sz="1600" b="0" i="0" u="none" strike="noStrike" cap="none">
              <a:solidFill>
                <a:schemeClr val="dk1"/>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5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ATTRACTION</a:t>
            </a:r>
            <a:endParaRPr/>
          </a:p>
        </p:txBody>
      </p:sp>
      <p:sp>
        <p:nvSpPr>
          <p:cNvPr id="410" name="Google Shape;410;p50"/>
          <p:cNvSpPr txBox="1">
            <a:spLocks noGrp="1"/>
          </p:cNvSpPr>
          <p:nvPr>
            <p:ph type="body" idx="1"/>
          </p:nvPr>
        </p:nvSpPr>
        <p:spPr>
          <a:xfrm>
            <a:off x="457199" y="1184223"/>
            <a:ext cx="8367221" cy="530651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i="1"/>
              <a:t>What features of a person do we find attractive?</a:t>
            </a:r>
            <a:endParaRPr/>
          </a:p>
          <a:p>
            <a:pPr marL="0" lvl="0" indent="0" algn="l" rtl="0">
              <a:spcBef>
                <a:spcPts val="920"/>
              </a:spcBef>
              <a:spcAft>
                <a:spcPts val="0"/>
              </a:spcAft>
              <a:buClr>
                <a:srgbClr val="6CB255"/>
              </a:buClr>
              <a:buSzPts val="1600"/>
              <a:buNone/>
            </a:pPr>
            <a:endParaRPr sz="1600" b="1" u="sng"/>
          </a:p>
          <a:p>
            <a:pPr marL="0" lvl="0" indent="0" algn="l" rtl="0">
              <a:spcBef>
                <a:spcPts val="920"/>
              </a:spcBef>
              <a:spcAft>
                <a:spcPts val="0"/>
              </a:spcAft>
              <a:buClr>
                <a:srgbClr val="6CB255"/>
              </a:buClr>
              <a:buSzPts val="1600"/>
              <a:buNone/>
            </a:pPr>
            <a:r>
              <a:rPr lang="en-US" sz="1600" b="1" u="sng">
                <a:solidFill>
                  <a:srgbClr val="6CB255"/>
                </a:solidFill>
              </a:rPr>
              <a:t>Universally Attractive Features</a:t>
            </a:r>
            <a:endParaRPr/>
          </a:p>
          <a:p>
            <a:pPr marL="0" lvl="0" indent="0" algn="l" rtl="0">
              <a:spcBef>
                <a:spcPts val="920"/>
              </a:spcBef>
              <a:spcAft>
                <a:spcPts val="0"/>
              </a:spcAft>
              <a:buClr>
                <a:srgbClr val="6CB255"/>
              </a:buClr>
              <a:buSzPts val="1600"/>
              <a:buNone/>
            </a:pPr>
            <a:r>
              <a:rPr lang="en-US" sz="1600" b="1"/>
              <a:t>Women:</a:t>
            </a:r>
            <a:endParaRPr/>
          </a:p>
          <a:p>
            <a:pPr marL="285750" lvl="0" indent="-285750" algn="l" rtl="0">
              <a:spcBef>
                <a:spcPts val="920"/>
              </a:spcBef>
              <a:spcAft>
                <a:spcPts val="0"/>
              </a:spcAft>
              <a:buSzPts val="1600"/>
              <a:buFont typeface="Arial"/>
              <a:buChar char="•"/>
            </a:pPr>
            <a:r>
              <a:rPr lang="en-US" sz="1600" b="1"/>
              <a:t>Physical </a:t>
            </a:r>
            <a:r>
              <a:rPr lang="en-US" sz="1600"/>
              <a:t>– large eyes, high cheekbones, a narrow jaw line, a slender build, and a lower waist-to-hip ration.</a:t>
            </a:r>
            <a:endParaRPr/>
          </a:p>
          <a:p>
            <a:pPr marL="285750" lvl="0" indent="-285750" algn="l" rtl="0">
              <a:spcBef>
                <a:spcPts val="920"/>
              </a:spcBef>
              <a:spcAft>
                <a:spcPts val="0"/>
              </a:spcAft>
              <a:buSzPts val="1600"/>
              <a:buFont typeface="Arial"/>
              <a:buChar char="•"/>
            </a:pPr>
            <a:r>
              <a:rPr lang="en-US" sz="1600" b="1"/>
              <a:t>Social traits </a:t>
            </a:r>
            <a:r>
              <a:rPr lang="en-US" sz="1600"/>
              <a:t>– warmth, affection, and social skills.</a:t>
            </a:r>
            <a:endParaRPr/>
          </a:p>
          <a:p>
            <a:pPr marL="0" lvl="0" indent="0" algn="l" rtl="0">
              <a:spcBef>
                <a:spcPts val="920"/>
              </a:spcBef>
              <a:spcAft>
                <a:spcPts val="0"/>
              </a:spcAft>
              <a:buClr>
                <a:srgbClr val="6CB255"/>
              </a:buClr>
              <a:buSzPts val="1600"/>
              <a:buNone/>
            </a:pPr>
            <a:r>
              <a:rPr lang="en-US" sz="1600"/>
              <a:t> </a:t>
            </a:r>
            <a:r>
              <a:rPr lang="en-US" sz="1600" b="1"/>
              <a:t>Men</a:t>
            </a:r>
            <a:r>
              <a:rPr lang="en-US" sz="1600"/>
              <a:t>:</a:t>
            </a:r>
            <a:endParaRPr/>
          </a:p>
          <a:p>
            <a:pPr marL="285750" lvl="0" indent="-285750" algn="l" rtl="0">
              <a:spcBef>
                <a:spcPts val="920"/>
              </a:spcBef>
              <a:spcAft>
                <a:spcPts val="0"/>
              </a:spcAft>
              <a:buSzPts val="1600"/>
              <a:buFont typeface="Arial"/>
              <a:buChar char="•"/>
            </a:pPr>
            <a:r>
              <a:rPr lang="en-US" sz="1600" b="1"/>
              <a:t>Physical</a:t>
            </a:r>
            <a:r>
              <a:rPr lang="en-US" sz="1600"/>
              <a:t> - tall, having broad shoulders, and a narrow waist.</a:t>
            </a:r>
            <a:endParaRPr/>
          </a:p>
          <a:p>
            <a:pPr marL="285750" lvl="0" indent="-285750" algn="l" rtl="0">
              <a:spcBef>
                <a:spcPts val="920"/>
              </a:spcBef>
              <a:spcAft>
                <a:spcPts val="0"/>
              </a:spcAft>
              <a:buSzPts val="1600"/>
              <a:buFont typeface="Arial"/>
              <a:buChar char="•"/>
            </a:pPr>
            <a:r>
              <a:rPr lang="en-US" sz="1600" b="1"/>
              <a:t>Social traits </a:t>
            </a:r>
            <a:r>
              <a:rPr lang="en-US" sz="1600"/>
              <a:t>– achievement, leadership qualities, and job skills.</a:t>
            </a:r>
            <a:endParaRPr/>
          </a:p>
          <a:p>
            <a:pPr marL="0" lvl="0" indent="0" algn="l" rtl="0">
              <a:spcBef>
                <a:spcPts val="920"/>
              </a:spcBef>
              <a:spcAft>
                <a:spcPts val="0"/>
              </a:spcAft>
              <a:buClr>
                <a:srgbClr val="6CB255"/>
              </a:buClr>
              <a:buSzPts val="1600"/>
              <a:buNone/>
            </a:pPr>
            <a:endParaRPr sz="1600" b="1"/>
          </a:p>
          <a:p>
            <a:pPr marL="0" lvl="0" indent="0" algn="l" rtl="0">
              <a:spcBef>
                <a:spcPts val="920"/>
              </a:spcBef>
              <a:spcAft>
                <a:spcPts val="0"/>
              </a:spcAft>
              <a:buClr>
                <a:srgbClr val="6CB255"/>
              </a:buClr>
              <a:buSzPts val="1600"/>
              <a:buNone/>
            </a:pPr>
            <a:r>
              <a:rPr lang="en-US" sz="1600" b="1"/>
              <a:t>Matching Hypothesis </a:t>
            </a:r>
            <a:r>
              <a:rPr lang="en-US" sz="1600"/>
              <a:t>– people tend to pick someone they view as their equal in physical attractiveness and social desirability.</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51"/>
          <p:cNvSpPr txBox="1">
            <a:spLocks noGrp="1"/>
          </p:cNvSpPr>
          <p:nvPr>
            <p:ph type="title"/>
          </p:nvPr>
        </p:nvSpPr>
        <p:spPr>
          <a:xfrm>
            <a:off x="457200" y="241326"/>
            <a:ext cx="8062912" cy="88106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STERNBERG’S TRIANGULAR THEORY OF </a:t>
            </a:r>
            <a:br>
              <a:rPr lang="en-US"/>
            </a:br>
            <a:r>
              <a:rPr lang="en-US"/>
              <a:t>LOVE</a:t>
            </a:r>
            <a:endParaRPr/>
          </a:p>
        </p:txBody>
      </p:sp>
      <p:pic>
        <p:nvPicPr>
          <p:cNvPr id="417" name="Google Shape;417;p51" descr="Diagram shows a triangle. The interior of the triangle is labeled, &quot;Consummate love; intimacy + passion + commitment.&quot; The peak of the triangle is labeled, &quot;Liking; intimacy.&quot; The left side of the triangle is labeled, &quot;Romantic love; passion + intimacy.&quot; The right side of the triangle is labeled, &quot;Companionate love; intimacy + commitment.&quot; The bottom left corner of the triangle is labeled, &quot;Infatuation; passion.&quot; The bottom side of the triangle is labeled, &quot;Fatuous love; passion + commitment.&quot; The bottom right corner of the triangle is labeled, &quot;Empty love; commitment.&quot;"/>
          <p:cNvPicPr preferRelativeResize="0">
            <a:picLocks noGrp="1"/>
          </p:cNvPicPr>
          <p:nvPr>
            <p:ph type="pic" idx="2"/>
          </p:nvPr>
        </p:nvPicPr>
        <p:blipFill rotWithShape="1">
          <a:blip r:embed="rId3">
            <a:alphaModFix/>
          </a:blip>
          <a:srcRect l="-42239" r="-42239"/>
          <a:stretch/>
        </p:blipFill>
        <p:spPr>
          <a:xfrm>
            <a:off x="609353" y="2895434"/>
            <a:ext cx="8062913" cy="3500072"/>
          </a:xfrm>
          <a:prstGeom prst="rect">
            <a:avLst/>
          </a:prstGeom>
          <a:noFill/>
          <a:ln>
            <a:noFill/>
          </a:ln>
        </p:spPr>
      </p:pic>
      <p:sp>
        <p:nvSpPr>
          <p:cNvPr id="418" name="Google Shape;418;p51"/>
          <p:cNvSpPr txBox="1">
            <a:spLocks noGrp="1"/>
          </p:cNvSpPr>
          <p:nvPr>
            <p:ph type="body" idx="1"/>
          </p:nvPr>
        </p:nvSpPr>
        <p:spPr>
          <a:xfrm>
            <a:off x="1621787" y="6472574"/>
            <a:ext cx="5733738" cy="35760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300"/>
              <a:buNone/>
            </a:pPr>
            <a:r>
              <a:rPr lang="en-US" sz="1300"/>
              <a:t>Figure 12.29 (credit: modification of work by “Lnesa”/Wikimedia Commons)</a:t>
            </a:r>
            <a:endParaRPr/>
          </a:p>
        </p:txBody>
      </p:sp>
      <p:sp>
        <p:nvSpPr>
          <p:cNvPr id="420" name="Google Shape;420;p51"/>
          <p:cNvSpPr txBox="1"/>
          <p:nvPr/>
        </p:nvSpPr>
        <p:spPr>
          <a:xfrm>
            <a:off x="457200" y="1251737"/>
            <a:ext cx="8367221" cy="138499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chemeClr val="dk1"/>
                </a:solidFill>
                <a:latin typeface="Arial"/>
                <a:ea typeface="Arial"/>
                <a:cs typeface="Arial"/>
                <a:sym typeface="Arial"/>
              </a:rPr>
              <a:t>Seven types of love can be described from combinations of three components:</a:t>
            </a:r>
            <a:endParaRPr/>
          </a:p>
          <a:p>
            <a:pPr marL="342900" marR="0" lvl="0" indent="-342900" algn="l" rtl="0">
              <a:spcBef>
                <a:spcPts val="800"/>
              </a:spcBef>
              <a:spcAft>
                <a:spcPts val="0"/>
              </a:spcAft>
              <a:buClr>
                <a:srgbClr val="6CB255"/>
              </a:buClr>
              <a:buSzPts val="1600"/>
              <a:buFont typeface="Arial Black"/>
              <a:buAutoNum type="arabicPeriod"/>
            </a:pPr>
            <a:r>
              <a:rPr lang="en-US" sz="1600" b="1">
                <a:solidFill>
                  <a:schemeClr val="dk1"/>
                </a:solidFill>
                <a:latin typeface="Arial"/>
                <a:ea typeface="Arial"/>
                <a:cs typeface="Arial"/>
                <a:sym typeface="Arial"/>
              </a:rPr>
              <a:t>Intimacy</a:t>
            </a:r>
            <a:r>
              <a:rPr lang="en-US" sz="1600">
                <a:solidFill>
                  <a:schemeClr val="dk1"/>
                </a:solidFill>
                <a:latin typeface="Arial"/>
                <a:ea typeface="Arial"/>
                <a:cs typeface="Arial"/>
                <a:sym typeface="Arial"/>
              </a:rPr>
              <a:t> – sharing of details and intimate thoughts and emotions.</a:t>
            </a:r>
            <a:endParaRPr/>
          </a:p>
          <a:p>
            <a:pPr marL="342900" marR="0" lvl="0" indent="-342900" algn="l" rtl="0">
              <a:spcBef>
                <a:spcPts val="800"/>
              </a:spcBef>
              <a:spcAft>
                <a:spcPts val="0"/>
              </a:spcAft>
              <a:buClr>
                <a:srgbClr val="6CB255"/>
              </a:buClr>
              <a:buSzPts val="1600"/>
              <a:buFont typeface="Arial Black"/>
              <a:buAutoNum type="arabicPeriod"/>
            </a:pPr>
            <a:r>
              <a:rPr lang="en-US" sz="1600" b="1">
                <a:solidFill>
                  <a:schemeClr val="dk1"/>
                </a:solidFill>
                <a:latin typeface="Arial"/>
                <a:ea typeface="Arial"/>
                <a:cs typeface="Arial"/>
                <a:sym typeface="Arial"/>
              </a:rPr>
              <a:t>Passion</a:t>
            </a:r>
            <a:r>
              <a:rPr lang="en-US" sz="1600">
                <a:solidFill>
                  <a:schemeClr val="dk1"/>
                </a:solidFill>
                <a:latin typeface="Arial"/>
                <a:ea typeface="Arial"/>
                <a:cs typeface="Arial"/>
                <a:sym typeface="Arial"/>
              </a:rPr>
              <a:t> – physical attraction.</a:t>
            </a:r>
            <a:endParaRPr/>
          </a:p>
          <a:p>
            <a:pPr marL="342900" marR="0" lvl="0" indent="-342900" algn="l" rtl="0">
              <a:spcBef>
                <a:spcPts val="800"/>
              </a:spcBef>
              <a:spcAft>
                <a:spcPts val="0"/>
              </a:spcAft>
              <a:buClr>
                <a:srgbClr val="6CB255"/>
              </a:buClr>
              <a:buSzPts val="1600"/>
              <a:buFont typeface="Arial Black"/>
              <a:buAutoNum type="arabicPeriod"/>
            </a:pPr>
            <a:r>
              <a:rPr lang="en-US" sz="1600" b="1">
                <a:solidFill>
                  <a:schemeClr val="dk1"/>
                </a:solidFill>
                <a:latin typeface="Arial"/>
                <a:ea typeface="Arial"/>
                <a:cs typeface="Arial"/>
                <a:sym typeface="Arial"/>
              </a:rPr>
              <a:t>Commitment </a:t>
            </a:r>
            <a:r>
              <a:rPr lang="en-US" sz="1600">
                <a:solidFill>
                  <a:schemeClr val="dk1"/>
                </a:solidFill>
                <a:latin typeface="Arial"/>
                <a:ea typeface="Arial"/>
                <a:cs typeface="Arial"/>
                <a:sym typeface="Arial"/>
              </a:rPr>
              <a:t>– standing by the person.</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52"/>
          <p:cNvSpPr txBox="1">
            <a:spLocks noGrp="1"/>
          </p:cNvSpPr>
          <p:nvPr>
            <p:ph type="title"/>
          </p:nvPr>
        </p:nvSpPr>
        <p:spPr>
          <a:xfrm>
            <a:off x="457200" y="241326"/>
            <a:ext cx="8062912" cy="88106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STERNBERG’S TRAINGULAR THEORY OF</a:t>
            </a:r>
            <a:br>
              <a:rPr lang="en-US"/>
            </a:br>
            <a:r>
              <a:rPr lang="en-US"/>
              <a:t>LOVE</a:t>
            </a:r>
            <a:endParaRPr/>
          </a:p>
        </p:txBody>
      </p:sp>
      <p:sp>
        <p:nvSpPr>
          <p:cNvPr id="427" name="Google Shape;427;p52"/>
          <p:cNvSpPr txBox="1">
            <a:spLocks noGrp="1"/>
          </p:cNvSpPr>
          <p:nvPr>
            <p:ph type="body" idx="1"/>
          </p:nvPr>
        </p:nvSpPr>
        <p:spPr>
          <a:xfrm>
            <a:off x="451055" y="1388807"/>
            <a:ext cx="8062912" cy="106958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According to Sternberg, consummate love describes a healthy relationship containing intimacy, passion, and commitment.</a:t>
            </a:r>
            <a:endParaRPr/>
          </a:p>
          <a:p>
            <a:pPr marL="0" lvl="0" indent="0" algn="l" rtl="0">
              <a:spcBef>
                <a:spcPts val="920"/>
              </a:spcBef>
              <a:spcAft>
                <a:spcPts val="0"/>
              </a:spcAft>
              <a:buClr>
                <a:srgbClr val="6CB255"/>
              </a:buClr>
              <a:buSzPts val="1600"/>
              <a:buNone/>
            </a:pPr>
            <a:endParaRPr sz="1600"/>
          </a:p>
        </p:txBody>
      </p:sp>
      <p:pic>
        <p:nvPicPr>
          <p:cNvPr id="4" name="Picture 3" descr="A photo shows two people with their heads togeth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6427" y="2151104"/>
            <a:ext cx="4030362" cy="4489203"/>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5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SOCIAL EXCHANGE THEORY</a:t>
            </a:r>
            <a:endParaRPr/>
          </a:p>
        </p:txBody>
      </p:sp>
      <p:pic>
        <p:nvPicPr>
          <p:cNvPr id="435" name="Google Shape;435;p53" descr="An illustration shows a balance scale, with one side labeled &quot;positives or benefits&quot; appearing heavier than the other side, which is labeled &quot;negatives or costs.&quot;"/>
          <p:cNvPicPr preferRelativeResize="0">
            <a:picLocks noGrp="1"/>
          </p:cNvPicPr>
          <p:nvPr>
            <p:ph type="pic" idx="2"/>
          </p:nvPr>
        </p:nvPicPr>
        <p:blipFill rotWithShape="1">
          <a:blip r:embed="rId3">
            <a:alphaModFix/>
          </a:blip>
          <a:srcRect l="-26157" r="-26156"/>
          <a:stretch/>
        </p:blipFill>
        <p:spPr>
          <a:xfrm>
            <a:off x="809469" y="2938072"/>
            <a:ext cx="6559695" cy="2847531"/>
          </a:xfrm>
          <a:prstGeom prst="rect">
            <a:avLst/>
          </a:prstGeom>
          <a:noFill/>
          <a:ln>
            <a:noFill/>
          </a:ln>
        </p:spPr>
      </p:pic>
      <p:sp>
        <p:nvSpPr>
          <p:cNvPr id="436" name="Google Shape;436;p53"/>
          <p:cNvSpPr txBox="1">
            <a:spLocks noGrp="1"/>
          </p:cNvSpPr>
          <p:nvPr>
            <p:ph type="body" idx="1"/>
          </p:nvPr>
        </p:nvSpPr>
        <p:spPr>
          <a:xfrm>
            <a:off x="457199" y="1164614"/>
            <a:ext cx="8367221" cy="1773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i="1"/>
              <a:t>What determines whether we are satisfied with and stay in a relationship?</a:t>
            </a:r>
            <a:endParaRPr/>
          </a:p>
          <a:p>
            <a:pPr marL="0" lvl="0" indent="0" algn="l" rtl="0">
              <a:spcBef>
                <a:spcPts val="920"/>
              </a:spcBef>
              <a:spcAft>
                <a:spcPts val="0"/>
              </a:spcAft>
              <a:buClr>
                <a:srgbClr val="6CB255"/>
              </a:buClr>
              <a:buSzPts val="1600"/>
              <a:buNone/>
            </a:pPr>
            <a:r>
              <a:rPr lang="en-US" sz="1600" b="1"/>
              <a:t>Social exchange theory </a:t>
            </a:r>
            <a:r>
              <a:rPr lang="en-US" sz="1600"/>
              <a:t>– Acting like naïve economists, people may keep track of the costs and benefits of forming and maintaining a relationship. </a:t>
            </a:r>
            <a:endParaRPr sz="1600"/>
          </a:p>
          <a:p>
            <a:pPr marL="0" lvl="0" indent="0" algn="l" rtl="0">
              <a:spcBef>
                <a:spcPts val="920"/>
              </a:spcBef>
              <a:spcAft>
                <a:spcPts val="0"/>
              </a:spcAft>
              <a:buClr>
                <a:srgbClr val="6CB255"/>
              </a:buClr>
              <a:buSzPts val="1600"/>
              <a:buNone/>
            </a:pPr>
            <a:r>
              <a:rPr lang="en-US" sz="1600"/>
              <a:t>Typically, only those relationships in which the benefits outweigh the costs will be maintained.</a:t>
            </a:r>
            <a:endParaRPr/>
          </a:p>
        </p:txBody>
      </p:sp>
      <p:sp>
        <p:nvSpPr>
          <p:cNvPr id="5" name="Footer Placeholder 1">
            <a:extLst>
              <a:ext uri="{FF2B5EF4-FFF2-40B4-BE49-F238E27FC236}">
                <a16:creationId xmlns:a16="http://schemas.microsoft.com/office/drawing/2014/main" id="{943E7A64-EE1C-FD41-BC8C-1CBEDC3B7958}"/>
              </a:ext>
            </a:extLst>
          </p:cNvPr>
          <p:cNvSpPr>
            <a:spLocks noGrp="1"/>
          </p:cNvSpPr>
          <p:nvPr>
            <p:ph type="ftr" sz="quarter" idx="11"/>
          </p:nvPr>
        </p:nvSpPr>
        <p:spPr>
          <a:xfrm>
            <a:off x="220749" y="6409731"/>
            <a:ext cx="8702501" cy="357764"/>
          </a:xfrm>
        </p:spPr>
        <p:txBody>
          <a:bodyPr/>
          <a:lstStyle/>
          <a:p>
            <a:r>
              <a:rPr lang="en-US" sz="900" dirty="0"/>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p>
        </p:txBody>
      </p:sp>
    </p:spTree>
  </p:cSld>
  <p:clrMapOvr>
    <a:masterClrMapping/>
  </p:clrMapOvr>
</p:sld>
</file>

<file path=ppt/theme/theme1.xml><?xml version="1.0" encoding="utf-8"?>
<a:theme xmlns:a="http://schemas.openxmlformats.org/drawingml/2006/main" name="Essent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TotalTime>
  <Words>4093</Words>
  <Application>Microsoft Macintosh PowerPoint</Application>
  <PresentationFormat>On-screen Show (4:3)</PresentationFormat>
  <Paragraphs>330</Paragraphs>
  <Slides>42</Slides>
  <Notes>41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42</vt:i4>
      </vt:variant>
    </vt:vector>
  </HeadingPairs>
  <TitlesOfParts>
    <vt:vector size="46" baseType="lpstr">
      <vt:lpstr>Arial</vt:lpstr>
      <vt:lpstr>Arial Black</vt:lpstr>
      <vt:lpstr>Calibri</vt:lpstr>
      <vt:lpstr>Essential</vt:lpstr>
      <vt:lpstr>PowerPoint Presentation</vt:lpstr>
      <vt:lpstr>SOCIAL PSYCHOLOGY</vt:lpstr>
      <vt:lpstr>WHAT IS SOCIAL PSYCHOLOGY?</vt:lpstr>
      <vt:lpstr>SITUATIONAL &amp; DISPOSITIONAL  INFLUENCES ON BEHAVIOR</vt:lpstr>
      <vt:lpstr>FUNDAMENTAL ATTRIBUTION ERROR</vt:lpstr>
      <vt:lpstr>IS THE FUNDAMENTAL ATTRIBUTION ERROR A UNIVERSAL PHENOMENON?</vt:lpstr>
      <vt:lpstr>ACTOR-OBSERVER BIAS</vt:lpstr>
      <vt:lpstr>SELF-SERVING BIAS</vt:lpstr>
      <vt:lpstr>JUST WORLD HYPOTHESIS</vt:lpstr>
      <vt:lpstr>SOCIAL ROLES</vt:lpstr>
      <vt:lpstr>SOCIAL NORMS &amp; SCRIPTS</vt:lpstr>
      <vt:lpstr>PHILIP ZIMBARDO</vt:lpstr>
      <vt:lpstr>ATTITUDE</vt:lpstr>
      <vt:lpstr>COGNITIVE DISSONANCE</vt:lpstr>
      <vt:lpstr>COGNITIVE DISSONANCE</vt:lpstr>
      <vt:lpstr>THE EFFECT OF INITIATION</vt:lpstr>
      <vt:lpstr>PERSUASION</vt:lpstr>
      <vt:lpstr>ELABORATION LIKELIHOOD MODEL PETTY &amp; CACIOPPO (1986)</vt:lpstr>
      <vt:lpstr>ELABORATION LIKELIHOOD MODEL PETTY &amp; CACIOPPO (1986)</vt:lpstr>
      <vt:lpstr>FOOT-IN-THE-DOOR TECHNIQUE</vt:lpstr>
      <vt:lpstr> CONFORMITY SOLOMON ASCH</vt:lpstr>
      <vt:lpstr>CONFORMITY SOLOMON ASCH</vt:lpstr>
      <vt:lpstr>MOTIVATION TO CONFORM</vt:lpstr>
      <vt:lpstr>OBEDIENCE STANLEY MILGRAM</vt:lpstr>
      <vt:lpstr>GROUPTHINK &amp; GROUP POLARIZATION</vt:lpstr>
      <vt:lpstr>SOCIAL FACILITATION &amp; SOCIAL LOAFING</vt:lpstr>
      <vt:lpstr>PREJUDICE &amp; DISCRIMINATION</vt:lpstr>
      <vt:lpstr>UNDERSTANDING PREJUDICE &amp; DISCRIMINATION</vt:lpstr>
      <vt:lpstr>TYPES OF PREJUDICE &amp; DISCRIMINATION</vt:lpstr>
      <vt:lpstr>TYPES OF PREJUDICE &amp; DISCRIMINATION</vt:lpstr>
      <vt:lpstr>SELF-FULFILLING PROPHECY &amp; CONFIRMATION BIAS</vt:lpstr>
      <vt:lpstr>IN-GROUPS &amp; OUT-GROUPS</vt:lpstr>
      <vt:lpstr>AGGRESSION </vt:lpstr>
      <vt:lpstr>EVOLUTIONARY THEORY OF AGGRESSION</vt:lpstr>
      <vt:lpstr>BULLYING</vt:lpstr>
      <vt:lpstr>THE BYSTANDER EFFECT</vt:lpstr>
      <vt:lpstr>PROSOCIAL BEHAVIOR AND ALTRUISM</vt:lpstr>
      <vt:lpstr>FORMING RELATIONSHIPS</vt:lpstr>
      <vt:lpstr>ATTRACTION</vt:lpstr>
      <vt:lpstr>STERNBERG’S TRIANGULAR THEORY OF  LOVE</vt:lpstr>
      <vt:lpstr>STERNBERG’S TRAINGULAR THEORY OF LOVE</vt:lpstr>
      <vt:lpstr>SOCIAL EXCHANGE THEORY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Microsoft Office User</cp:lastModifiedBy>
  <cp:revision>10</cp:revision>
  <dcterms:modified xsi:type="dcterms:W3CDTF">2020-07-20T15:54:38Z</dcterms:modified>
</cp:coreProperties>
</file>