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2" r:id="rId1"/>
  </p:sldMasterIdLst>
  <p:notesMasterIdLst>
    <p:notesMasterId r:id="rId31"/>
  </p:notesMasterIdLst>
  <p:handoutMasterIdLst>
    <p:handoutMasterId r:id="rId32"/>
  </p:handoutMasterIdLst>
  <p:sldIdLst>
    <p:sldId id="317" r:id="rId2"/>
    <p:sldId id="280" r:id="rId3"/>
    <p:sldId id="277" r:id="rId4"/>
    <p:sldId id="308" r:id="rId5"/>
    <p:sldId id="309" r:id="rId6"/>
    <p:sldId id="282" r:id="rId7"/>
    <p:sldId id="301" r:id="rId8"/>
    <p:sldId id="285" r:id="rId9"/>
    <p:sldId id="310" r:id="rId10"/>
    <p:sldId id="311" r:id="rId11"/>
    <p:sldId id="312" r:id="rId12"/>
    <p:sldId id="302" r:id="rId13"/>
    <p:sldId id="284" r:id="rId14"/>
    <p:sldId id="303" r:id="rId15"/>
    <p:sldId id="304" r:id="rId16"/>
    <p:sldId id="288" r:id="rId17"/>
    <p:sldId id="315" r:id="rId18"/>
    <p:sldId id="313" r:id="rId19"/>
    <p:sldId id="287" r:id="rId20"/>
    <p:sldId id="290" r:id="rId21"/>
    <p:sldId id="305" r:id="rId22"/>
    <p:sldId id="306" r:id="rId23"/>
    <p:sldId id="307" r:id="rId24"/>
    <p:sldId id="295" r:id="rId25"/>
    <p:sldId id="297" r:id="rId26"/>
    <p:sldId id="314" r:id="rId27"/>
    <p:sldId id="296" r:id="rId28"/>
    <p:sldId id="292" r:id="rId29"/>
    <p:sldId id="316"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autoAdjust="0"/>
    <p:restoredTop sz="94607" autoAdjust="0"/>
  </p:normalViewPr>
  <p:slideViewPr>
    <p:cSldViewPr snapToGrid="0" snapToObjects="1">
      <p:cViewPr varScale="1">
        <p:scale>
          <a:sx n="106" d="100"/>
          <a:sy n="106" d="100"/>
        </p:scale>
        <p:origin x="180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7/20/20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F9DF7B-F6DF-4040-BF00-4447D75AE71E}" type="datetimeFigureOut">
              <a:rPr lang="en-US" smtClean="0"/>
              <a:t>7/20/20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FD5EBD-D990-46C8-82F6-3EB4E763E3D0}" type="slidenum">
              <a:rPr lang="en-US" smtClean="0"/>
              <a:t>‹#›</a:t>
            </a:fld>
            <a:endParaRPr lang="en-US"/>
          </a:p>
        </p:txBody>
      </p:sp>
    </p:spTree>
    <p:extLst>
      <p:ext uri="{BB962C8B-B14F-4D97-AF65-F5344CB8AC3E}">
        <p14:creationId xmlns:p14="http://schemas.microsoft.com/office/powerpoint/2010/main" val="1730310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3CCC5B19-ABA8-47D0-9251-2C26FEF80D9F}" type="datetime4">
              <a:rPr lang="en-US" smtClean="0"/>
              <a:t>July 20, 2020</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1612763-21FA-4466-B8AC-ADBF3E4BD2CD}" type="datetime4">
              <a:rPr lang="en-US" smtClean="0"/>
              <a:t>July 20, 2020</a:t>
            </a:fld>
            <a:endParaRPr lang="en-US"/>
          </a:p>
        </p:txBody>
      </p:sp>
      <p:sp>
        <p:nvSpPr>
          <p:cNvPr id="5" name="Footer Placeholder 4"/>
          <p:cNvSpPr>
            <a:spLocks noGrp="1"/>
          </p:cNvSpPr>
          <p:nvPr>
            <p:ph type="ftr" sz="quarter" idx="11"/>
          </p:nvPr>
        </p:nvSpPr>
        <p:spPr>
          <a:xfrm>
            <a:off x="457199" y="6492875"/>
            <a:ext cx="8062913" cy="283845"/>
          </a:xfrm>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9EE37DF2-F28B-4484-9EE6-874292B2E7C8}" type="datetime4">
              <a:rPr lang="en-US" smtClean="0"/>
              <a:t>July 20, 2020</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AC2B87F-B20F-4721-AA25-01335F966419}" type="datetime4">
              <a:rPr lang="en-US" smtClean="0"/>
              <a:t>July 20, 2020</a:t>
            </a:fld>
            <a:endParaRPr lang="en-US" dirty="0"/>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6610FD7F-1DC4-47AE-A8ED-D1A0469523A8}" type="datetime4">
              <a:rPr lang="en-US" smtClean="0"/>
              <a:t>July 20, 2020</a:t>
            </a:fld>
            <a:endParaRPr lang="en-US" dirty="0"/>
          </a:p>
        </p:txBody>
      </p:sp>
      <p:sp>
        <p:nvSpPr>
          <p:cNvPr id="5" name="Footer Placeholder 4"/>
          <p:cNvSpPr>
            <a:spLocks noGrp="1"/>
          </p:cNvSpPr>
          <p:nvPr>
            <p:ph type="ftr" sz="quarter" idx="3"/>
          </p:nvPr>
        </p:nvSpPr>
        <p:spPr>
          <a:xfrm>
            <a:off x="457199" y="6492875"/>
            <a:ext cx="7815129" cy="283845"/>
          </a:xfrm>
          <a:prstGeom prst="rect">
            <a:avLst/>
          </a:prstGeom>
        </p:spPr>
        <p:txBody>
          <a:bodyPr vert="horz" lIns="91440" tIns="45720" rIns="91440" bIns="45720" rtlCol="0" anchor="t"/>
          <a:lstStyle>
            <a:lvl1pPr algn="l">
              <a:defRPr sz="800">
                <a:solidFill>
                  <a:schemeClr val="tx1"/>
                </a:solidFill>
              </a:defRPr>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sychology second editi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6915" y="2507274"/>
            <a:ext cx="3050170" cy="3298825"/>
          </a:xfrm>
          <a:prstGeom prst="rect">
            <a:avLst/>
          </a:prstGeom>
        </p:spPr>
      </p:pic>
      <p:pic>
        <p:nvPicPr>
          <p:cNvPr id="7" name="Picture 6" descr="The OpenStax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6575" y="5201877"/>
            <a:ext cx="1628774" cy="1208445"/>
          </a:xfrm>
          <a:prstGeom prst="rect">
            <a:avLst/>
          </a:prstGeom>
        </p:spPr>
      </p:pic>
      <p:sp>
        <p:nvSpPr>
          <p:cNvPr id="8" name="Chapter Title"/>
          <p:cNvSpPr txBox="1">
            <a:spLocks/>
          </p:cNvSpPr>
          <p:nvPr/>
        </p:nvSpPr>
        <p:spPr>
          <a:xfrm>
            <a:off x="-1524" y="1349477"/>
            <a:ext cx="9144000" cy="986215"/>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1 INTRODUCTION TO PSYCHOLOGY</a:t>
            </a:r>
          </a:p>
          <a:p>
            <a:pPr algn="ctr"/>
            <a:r>
              <a:rPr lang="en-US" sz="1600" cap="none" dirty="0">
                <a:solidFill>
                  <a:schemeClr val="tx1"/>
                </a:solidFill>
                <a:latin typeface="+mn-lt"/>
              </a:rPr>
              <a:t>PowerPoint Image Slideshow</a:t>
            </a:r>
          </a:p>
        </p:txBody>
      </p:sp>
      <p:sp>
        <p:nvSpPr>
          <p:cNvPr id="9" name="Title">
            <a:extLst>
              <a:ext uri="{FF2B5EF4-FFF2-40B4-BE49-F238E27FC236}">
                <a16:creationId xmlns:a16="http://schemas.microsoft.com/office/drawing/2014/main" id="{95DBC97D-1C8D-4323-8850-BAFB40741DA2}"/>
              </a:ext>
            </a:extLst>
          </p:cNvPr>
          <p:cNvSpPr>
            <a:spLocks noGrp="1"/>
          </p:cNvSpPr>
          <p:nvPr>
            <p:ph type="title" idx="4294967295"/>
          </p:nvPr>
        </p:nvSpPr>
        <p:spPr>
          <a:xfrm>
            <a:off x="6038" y="824591"/>
            <a:ext cx="9144000" cy="608883"/>
          </a:xfrm>
        </p:spPr>
        <p:txBody>
          <a:bodyPr>
            <a:noAutofit/>
          </a:bodyPr>
          <a:lstStyle/>
          <a:p>
            <a:pPr algn="ctr"/>
            <a:r>
              <a:rPr lang="en-US" sz="3600" dirty="0">
                <a:solidFill>
                  <a:srgbClr val="00B050"/>
                </a:solidFill>
              </a:rPr>
              <a:t>Psychology 2e</a:t>
            </a:r>
          </a:p>
        </p:txBody>
      </p:sp>
    </p:spTree>
    <p:extLst>
      <p:ext uri="{BB962C8B-B14F-4D97-AF65-F5344CB8AC3E}">
        <p14:creationId xmlns:p14="http://schemas.microsoft.com/office/powerpoint/2010/main" val="712832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Autofit/>
          </a:bodyPr>
          <a:lstStyle/>
          <a:p>
            <a:r>
              <a:rPr lang="en-US" sz="1200" dirty="0"/>
              <a:t>Psychology is the scientific study of mind and behavior. (credit "background": modification of work by </a:t>
            </a:r>
            <a:r>
              <a:rPr lang="en-US" sz="1200" dirty="0" err="1"/>
              <a:t>Nattachai</a:t>
            </a:r>
            <a:r>
              <a:rPr lang="en-US" sz="1200" dirty="0"/>
              <a:t> </a:t>
            </a:r>
            <a:r>
              <a:rPr lang="en-US" sz="1200" dirty="0" err="1"/>
              <a:t>Noogure</a:t>
            </a:r>
            <a:r>
              <a:rPr lang="en-US" sz="1200" dirty="0"/>
              <a:t>; credit "top left": modification of work by U.S. Navy; credit "top middle-left": modification of work by Peter Shanks; credit "top middle-right": modification of work by "</a:t>
            </a:r>
            <a:r>
              <a:rPr lang="en-US" sz="1200" dirty="0" err="1"/>
              <a:t>devinf</a:t>
            </a:r>
            <a:r>
              <a:rPr lang="en-US" sz="1200" dirty="0"/>
              <a:t>"/Flickr; credit "top right": modification of work by Alejandra Quintero </a:t>
            </a:r>
            <a:r>
              <a:rPr lang="en-US" sz="1200" dirty="0" err="1"/>
              <a:t>Sinisterra</a:t>
            </a:r>
            <a:r>
              <a:rPr lang="en-US" sz="1200" dirty="0"/>
              <a:t>; credit "bottom left": modification of work by Gabriel Rocha; credit "bottom middle-left”: modification of work by Caleb </a:t>
            </a:r>
            <a:r>
              <a:rPr lang="en-US" sz="1200" dirty="0" err="1"/>
              <a:t>Roenigk</a:t>
            </a:r>
            <a:r>
              <a:rPr lang="en-US" sz="1200" dirty="0"/>
              <a:t>; credit "bottom middle-right": modification of work by </a:t>
            </a:r>
            <a:r>
              <a:rPr lang="en-US" sz="1200" dirty="0" err="1"/>
              <a:t>Staffan</a:t>
            </a:r>
            <a:r>
              <a:rPr lang="en-US" sz="1200" dirty="0"/>
              <a:t> </a:t>
            </a:r>
            <a:r>
              <a:rPr lang="en-US" sz="1200" dirty="0" err="1"/>
              <a:t>Scherz</a:t>
            </a:r>
            <a:r>
              <a:rPr lang="en-US" sz="1200" dirty="0"/>
              <a:t>; credit "bottom right": modification of work by Czech Provincial Reconstruction Team)</a:t>
            </a:r>
          </a:p>
        </p:txBody>
      </p:sp>
      <p:pic>
        <p:nvPicPr>
          <p:cNvPr id="2" name="Figure" descr="An illustration shows the outlines of two human heads facing toward one another, with several photographs of people spread across the background."/>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5636" r="-5636"/>
          <a:stretch>
            <a:fillRect/>
          </a:stretch>
        </p:blipFill>
        <p:spPr>
          <a:xfrm>
            <a:off x="457200" y="1122363"/>
            <a:ext cx="8062913" cy="3500437"/>
          </a:xfrm>
        </p:spPr>
      </p:pic>
      <p:sp>
        <p:nvSpPr>
          <p:cNvPr id="5" name="Figure Number"/>
          <p:cNvSpPr>
            <a:spLocks noGrp="1"/>
          </p:cNvSpPr>
          <p:nvPr>
            <p:ph type="title"/>
          </p:nvPr>
        </p:nvSpPr>
        <p:spPr/>
        <p:txBody>
          <a:bodyPr/>
          <a:lstStyle/>
          <a:p>
            <a:r>
              <a:rPr lang="en-US" dirty="0"/>
              <a:t>What Is psychology</a:t>
            </a:r>
          </a:p>
        </p:txBody>
      </p:sp>
    </p:spTree>
    <p:extLst>
      <p:ext uri="{BB962C8B-B14F-4D97-AF65-F5344CB8AC3E}">
        <p14:creationId xmlns:p14="http://schemas.microsoft.com/office/powerpoint/2010/main" val="2718491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a:bodyPr>
          <a:lstStyle/>
          <a:p>
            <a:r>
              <a:rPr lang="en-US" sz="1600" dirty="0"/>
              <a:t>Antonio Canova's sculpture depicts Eros and Psyche.</a:t>
            </a:r>
          </a:p>
        </p:txBody>
      </p:sp>
      <p:pic>
        <p:nvPicPr>
          <p:cNvPr id="2" name="Figure" descr="A photograph shows a sculpture of a winged man embracing a woman from behind."/>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64828" r="-64828"/>
          <a:stretch>
            <a:fillRect/>
          </a:stretch>
        </p:blipFill>
        <p:spPr/>
      </p:pic>
      <p:sp>
        <p:nvSpPr>
          <p:cNvPr id="5" name="Figure Number"/>
          <p:cNvSpPr>
            <a:spLocks noGrp="1"/>
          </p:cNvSpPr>
          <p:nvPr>
            <p:ph type="title"/>
          </p:nvPr>
        </p:nvSpPr>
        <p:spPr/>
        <p:txBody>
          <a:bodyPr/>
          <a:lstStyle/>
          <a:p>
            <a:r>
              <a:rPr lang="en-US" dirty="0"/>
              <a:t>What is psychology</a:t>
            </a:r>
          </a:p>
        </p:txBody>
      </p:sp>
    </p:spTree>
    <p:extLst>
      <p:ext uri="{BB962C8B-B14F-4D97-AF65-F5344CB8AC3E}">
        <p14:creationId xmlns:p14="http://schemas.microsoft.com/office/powerpoint/2010/main" val="1039996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What is psychology?</a:t>
            </a:r>
          </a:p>
        </p:txBody>
      </p:sp>
      <p:sp>
        <p:nvSpPr>
          <p:cNvPr id="3" name="TextBox 2"/>
          <p:cNvSpPr txBox="1"/>
          <p:nvPr/>
        </p:nvSpPr>
        <p:spPr>
          <a:xfrm>
            <a:off x="457200" y="1449933"/>
            <a:ext cx="7772400" cy="3139321"/>
          </a:xfrm>
          <a:prstGeom prst="rect">
            <a:avLst/>
          </a:prstGeom>
          <a:noFill/>
        </p:spPr>
        <p:txBody>
          <a:bodyPr wrap="square" rtlCol="0">
            <a:spAutoFit/>
          </a:bodyPr>
          <a:lstStyle/>
          <a:p>
            <a:r>
              <a:rPr lang="en-US" dirty="0">
                <a:solidFill>
                  <a:srgbClr val="6CB255"/>
                </a:solidFill>
              </a:rPr>
              <a:t>Psych</a:t>
            </a:r>
            <a:r>
              <a:rPr lang="en-US" dirty="0"/>
              <a:t> </a:t>
            </a:r>
            <a:r>
              <a:rPr lang="mr-IN" dirty="0"/>
              <a:t>–</a:t>
            </a:r>
            <a:r>
              <a:rPr lang="en-US" dirty="0"/>
              <a:t> Soul</a:t>
            </a:r>
          </a:p>
          <a:p>
            <a:endParaRPr lang="en-US" dirty="0"/>
          </a:p>
          <a:p>
            <a:r>
              <a:rPr lang="en-US" dirty="0">
                <a:solidFill>
                  <a:srgbClr val="6CB255"/>
                </a:solidFill>
              </a:rPr>
              <a:t>Ology</a:t>
            </a:r>
            <a:r>
              <a:rPr lang="en-US" dirty="0"/>
              <a:t> </a:t>
            </a:r>
            <a:r>
              <a:rPr lang="mr-IN" dirty="0"/>
              <a:t>–</a:t>
            </a:r>
            <a:r>
              <a:rPr lang="en-US" dirty="0"/>
              <a:t> Scientific study of</a:t>
            </a:r>
          </a:p>
          <a:p>
            <a:endParaRPr lang="en-US" dirty="0"/>
          </a:p>
          <a:p>
            <a:r>
              <a:rPr lang="en-US" dirty="0">
                <a:solidFill>
                  <a:srgbClr val="6CB255"/>
                </a:solidFill>
              </a:rPr>
              <a:t>Psychology</a:t>
            </a:r>
            <a:r>
              <a:rPr lang="en-US" dirty="0"/>
              <a:t> </a:t>
            </a:r>
            <a:r>
              <a:rPr lang="mr-IN" dirty="0"/>
              <a:t>–</a:t>
            </a:r>
            <a:r>
              <a:rPr lang="en-US" dirty="0"/>
              <a:t> Scientific study of the mind and behavior.</a:t>
            </a:r>
          </a:p>
          <a:p>
            <a:endParaRPr lang="en-US" dirty="0"/>
          </a:p>
          <a:p>
            <a:r>
              <a:rPr lang="en-US" dirty="0"/>
              <a:t>Psychologists study everything about the human experience from the basic workings of the human brain to consciousness, memory, language, reasoning, personality and mental health. </a:t>
            </a:r>
          </a:p>
          <a:p>
            <a:endParaRPr lang="en-US" dirty="0"/>
          </a:p>
          <a:p>
            <a:endParaRPr lang="en-US" dirty="0"/>
          </a:p>
        </p:txBody>
      </p:sp>
    </p:spTree>
    <p:extLst>
      <p:ext uri="{BB962C8B-B14F-4D97-AF65-F5344CB8AC3E}">
        <p14:creationId xmlns:p14="http://schemas.microsoft.com/office/powerpoint/2010/main" val="1514890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591187"/>
          </a:xfrm>
        </p:spPr>
        <p:txBody>
          <a:bodyPr>
            <a:normAutofit/>
          </a:bodyPr>
          <a:lstStyle/>
          <a:p>
            <a:r>
              <a:rPr lang="en-US" dirty="0" err="1"/>
              <a:t>hISTORY</a:t>
            </a:r>
            <a:r>
              <a:rPr lang="en-US" dirty="0"/>
              <a:t> OF PSYCHOLOGY</a:t>
            </a:r>
            <a:endParaRPr lang="en-US" sz="1800" dirty="0"/>
          </a:p>
        </p:txBody>
      </p:sp>
      <p:sp>
        <p:nvSpPr>
          <p:cNvPr id="4" name="Text Placeholder 3"/>
          <p:cNvSpPr>
            <a:spLocks noGrp="1"/>
          </p:cNvSpPr>
          <p:nvPr>
            <p:ph type="body" sz="quarter" idx="14"/>
          </p:nvPr>
        </p:nvSpPr>
        <p:spPr>
          <a:xfrm>
            <a:off x="457200" y="1132764"/>
            <a:ext cx="8062912" cy="5349923"/>
          </a:xfrm>
        </p:spPr>
        <p:txBody>
          <a:bodyPr>
            <a:normAutofit/>
          </a:bodyPr>
          <a:lstStyle/>
          <a:p>
            <a:r>
              <a:rPr lang="en-US" sz="1800" b="1" u="sng" dirty="0">
                <a:solidFill>
                  <a:srgbClr val="6CB255"/>
                </a:solidFill>
              </a:rPr>
              <a:t>Psychological perspectives</a:t>
            </a:r>
          </a:p>
          <a:p>
            <a:r>
              <a:rPr lang="en-US" sz="1600" b="1" dirty="0">
                <a:solidFill>
                  <a:schemeClr val="tx1"/>
                </a:solidFill>
              </a:rPr>
              <a:t>Structuralism</a:t>
            </a:r>
            <a:r>
              <a:rPr lang="en-US" sz="1600" dirty="0">
                <a:solidFill>
                  <a:schemeClr val="tx1"/>
                </a:solidFill>
              </a:rPr>
              <a:t> </a:t>
            </a:r>
            <a:r>
              <a:rPr lang="mr-IN" sz="1600" dirty="0">
                <a:solidFill>
                  <a:schemeClr val="tx1"/>
                </a:solidFill>
              </a:rPr>
              <a:t>–</a:t>
            </a:r>
            <a:r>
              <a:rPr lang="en-US" sz="1600" dirty="0">
                <a:solidFill>
                  <a:schemeClr val="tx1"/>
                </a:solidFill>
              </a:rPr>
              <a:t> understanding the conscious experience through introspection.</a:t>
            </a:r>
            <a:endParaRPr lang="en-US" sz="1600" dirty="0">
              <a:solidFill>
                <a:srgbClr val="6CB255"/>
              </a:solidFill>
            </a:endParaRPr>
          </a:p>
          <a:p>
            <a:pPr marL="285750" indent="-285750">
              <a:buFontTx/>
              <a:buChar char="-"/>
            </a:pPr>
            <a:r>
              <a:rPr lang="en-US" sz="1600" dirty="0"/>
              <a:t>Wilhelm Wundt </a:t>
            </a:r>
          </a:p>
          <a:p>
            <a:r>
              <a:rPr lang="en-US" sz="1600" b="1" dirty="0">
                <a:solidFill>
                  <a:schemeClr val="tx1"/>
                </a:solidFill>
              </a:rPr>
              <a:t>Functionalism </a:t>
            </a:r>
            <a:r>
              <a:rPr lang="mr-IN" sz="1600" dirty="0">
                <a:solidFill>
                  <a:schemeClr val="tx1"/>
                </a:solidFill>
              </a:rPr>
              <a:t>–</a:t>
            </a:r>
            <a:r>
              <a:rPr lang="en-US" sz="1600" dirty="0">
                <a:solidFill>
                  <a:schemeClr val="tx1"/>
                </a:solidFill>
              </a:rPr>
              <a:t> focused on how mental activities helped an organism adapt to its environment.</a:t>
            </a:r>
            <a:endParaRPr lang="en-US" sz="1600" dirty="0">
              <a:solidFill>
                <a:srgbClr val="6CB255"/>
              </a:solidFill>
            </a:endParaRPr>
          </a:p>
          <a:p>
            <a:pPr marL="285750" indent="-285750">
              <a:buFontTx/>
              <a:buChar char="-"/>
            </a:pPr>
            <a:r>
              <a:rPr lang="en-US" sz="1600" dirty="0"/>
              <a:t>William James</a:t>
            </a:r>
          </a:p>
          <a:p>
            <a:r>
              <a:rPr lang="en-US" sz="1600" b="1" dirty="0">
                <a:solidFill>
                  <a:schemeClr val="tx1"/>
                </a:solidFill>
              </a:rPr>
              <a:t>Psychoanalytic Theory </a:t>
            </a:r>
            <a:r>
              <a:rPr lang="mr-IN" sz="1600" dirty="0">
                <a:solidFill>
                  <a:schemeClr val="tx1"/>
                </a:solidFill>
              </a:rPr>
              <a:t>–</a:t>
            </a:r>
            <a:r>
              <a:rPr lang="en-US" sz="1600" dirty="0">
                <a:solidFill>
                  <a:schemeClr val="tx1"/>
                </a:solidFill>
              </a:rPr>
              <a:t> focuses on the role of the unconscious in affecting conscious behavior.</a:t>
            </a:r>
            <a:endParaRPr lang="en-US" sz="1600" dirty="0">
              <a:solidFill>
                <a:srgbClr val="6CB255"/>
              </a:solidFill>
            </a:endParaRPr>
          </a:p>
          <a:p>
            <a:pPr marL="285750" indent="-285750">
              <a:buFontTx/>
              <a:buChar char="-"/>
            </a:pPr>
            <a:r>
              <a:rPr lang="en-US" sz="1600" dirty="0"/>
              <a:t>Sigmund Freud</a:t>
            </a:r>
          </a:p>
          <a:p>
            <a:r>
              <a:rPr lang="en-US" sz="1600" b="1" dirty="0">
                <a:solidFill>
                  <a:schemeClr val="tx1"/>
                </a:solidFill>
              </a:rPr>
              <a:t>Gestalt Psychology </a:t>
            </a:r>
            <a:r>
              <a:rPr lang="mr-IN" sz="1600" dirty="0">
                <a:solidFill>
                  <a:schemeClr val="tx1"/>
                </a:solidFill>
              </a:rPr>
              <a:t>–</a:t>
            </a:r>
            <a:r>
              <a:rPr lang="en-US" sz="1600" dirty="0">
                <a:solidFill>
                  <a:schemeClr val="tx1"/>
                </a:solidFill>
              </a:rPr>
              <a:t> Focuses on humans as a whole rather than individual parts.</a:t>
            </a:r>
            <a:endParaRPr lang="en-US" sz="1600" dirty="0">
              <a:solidFill>
                <a:srgbClr val="6CB255"/>
              </a:solidFill>
            </a:endParaRPr>
          </a:p>
          <a:p>
            <a:pPr marL="285750" indent="-285750">
              <a:buFontTx/>
              <a:buChar char="-"/>
            </a:pPr>
            <a:r>
              <a:rPr lang="en-US" sz="1600" dirty="0"/>
              <a:t>Wertheimer, </a:t>
            </a:r>
            <a:r>
              <a:rPr lang="en-US" sz="1600" dirty="0" err="1"/>
              <a:t>Koffka</a:t>
            </a:r>
            <a:r>
              <a:rPr lang="en-US" sz="1600" dirty="0"/>
              <a:t>, Kohler</a:t>
            </a:r>
          </a:p>
          <a:p>
            <a:r>
              <a:rPr lang="en-US" sz="1600" b="1" dirty="0">
                <a:solidFill>
                  <a:schemeClr val="tx1"/>
                </a:solidFill>
              </a:rPr>
              <a:t>Behaviorism </a:t>
            </a:r>
            <a:r>
              <a:rPr lang="mr-IN" sz="1600" dirty="0">
                <a:solidFill>
                  <a:schemeClr val="tx1"/>
                </a:solidFill>
              </a:rPr>
              <a:t>–</a:t>
            </a:r>
            <a:r>
              <a:rPr lang="en-US" sz="1600" dirty="0">
                <a:solidFill>
                  <a:schemeClr val="tx1"/>
                </a:solidFill>
              </a:rPr>
              <a:t> focuses on observing and controlling behavior.</a:t>
            </a:r>
            <a:endParaRPr lang="en-US" sz="1600" dirty="0">
              <a:solidFill>
                <a:srgbClr val="6CB255"/>
              </a:solidFill>
            </a:endParaRPr>
          </a:p>
          <a:p>
            <a:pPr marL="285750" indent="-285750">
              <a:buFontTx/>
              <a:buChar char="-"/>
            </a:pPr>
            <a:r>
              <a:rPr lang="en-US" sz="1600" dirty="0"/>
              <a:t>Pavlov, Watson, Skinner</a:t>
            </a:r>
          </a:p>
          <a:p>
            <a:r>
              <a:rPr lang="en-US" sz="1600" b="1" dirty="0">
                <a:solidFill>
                  <a:schemeClr val="tx1"/>
                </a:solidFill>
              </a:rPr>
              <a:t>Humanism </a:t>
            </a:r>
            <a:r>
              <a:rPr lang="en-US" sz="1600" dirty="0"/>
              <a:t>- emphasizes the potential for good that is innate to all humans.</a:t>
            </a:r>
          </a:p>
          <a:p>
            <a:pPr marL="285750" indent="-285750">
              <a:buFontTx/>
              <a:buChar char="-"/>
            </a:pPr>
            <a:r>
              <a:rPr lang="en-US" sz="1600" dirty="0"/>
              <a:t>Abraham Maslow and Carl Rogers</a:t>
            </a:r>
          </a:p>
        </p:txBody>
      </p:sp>
    </p:spTree>
    <p:extLst>
      <p:ext uri="{BB962C8B-B14F-4D97-AF65-F5344CB8AC3E}">
        <p14:creationId xmlns:p14="http://schemas.microsoft.com/office/powerpoint/2010/main" val="483818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fontScale="70000" lnSpcReduction="20000"/>
          </a:bodyPr>
          <a:lstStyle/>
          <a:p>
            <a:r>
              <a:rPr lang="en-US" sz="1600" dirty="0"/>
              <a:t>Wilhelm Wundt is credited as one of the founders of psychology. He created the first laboratory for psychological research.</a:t>
            </a:r>
          </a:p>
          <a:p>
            <a:r>
              <a:rPr lang="en-US" sz="1600" dirty="0"/>
              <a:t>Wundt emphasized structuralism. He focused on understanding the structure and characteristics of the mind through introspection.</a:t>
            </a:r>
          </a:p>
          <a:p>
            <a:r>
              <a:rPr lang="en-US" sz="1600" dirty="0"/>
              <a:t>Introspection - Process by which someone examines their own conscious experience in an attempt to break it into its component parts</a:t>
            </a:r>
          </a:p>
        </p:txBody>
      </p:sp>
      <p:pic>
        <p:nvPicPr>
          <p:cNvPr id="2" name="Figure" descr="Photograph A shows Wilhelm Wundt. Photograph B shows Wundt and five other people gathered around a desk with equipment on top of it."/>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8300" r="-8300"/>
          <a:stretch>
            <a:fillRect/>
          </a:stretch>
        </p:blipFill>
        <p:spPr/>
      </p:pic>
      <p:sp>
        <p:nvSpPr>
          <p:cNvPr id="5" name="Figure Number"/>
          <p:cNvSpPr>
            <a:spLocks noGrp="1"/>
          </p:cNvSpPr>
          <p:nvPr>
            <p:ph type="title"/>
          </p:nvPr>
        </p:nvSpPr>
        <p:spPr/>
        <p:txBody>
          <a:bodyPr/>
          <a:lstStyle/>
          <a:p>
            <a:r>
              <a:rPr lang="en-US" dirty="0" err="1"/>
              <a:t>wILHELM</a:t>
            </a:r>
            <a:r>
              <a:rPr lang="en-US" dirty="0"/>
              <a:t> WUNDT (structuralism)</a:t>
            </a:r>
          </a:p>
        </p:txBody>
      </p:sp>
    </p:spTree>
    <p:extLst>
      <p:ext uri="{BB962C8B-B14F-4D97-AF65-F5344CB8AC3E}">
        <p14:creationId xmlns:p14="http://schemas.microsoft.com/office/powerpoint/2010/main" val="2120951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William James, shown here in a self-portrait, was the first American psychologist.</a:t>
            </a:r>
          </a:p>
          <a:p>
            <a:r>
              <a:rPr lang="en-US" sz="1600" dirty="0">
                <a:solidFill>
                  <a:schemeClr val="tx1"/>
                </a:solidFill>
              </a:rPr>
              <a:t>James drew from the functionality of cognitive processes, establishing functionalism.</a:t>
            </a:r>
          </a:p>
          <a:p>
            <a:r>
              <a:rPr lang="en-US" sz="1600" dirty="0">
                <a:solidFill>
                  <a:schemeClr val="tx1"/>
                </a:solidFill>
              </a:rPr>
              <a:t>Functionalism - emphasized how mental activities contributed to basic environmental survival.</a:t>
            </a:r>
          </a:p>
        </p:txBody>
      </p:sp>
      <p:pic>
        <p:nvPicPr>
          <p:cNvPr id="2" name="Figure" descr="A drawing depicts the William James."/>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247" r="-1247"/>
          <a:stretch>
            <a:fillRect/>
          </a:stretch>
        </p:blipFill>
        <p:spPr>
          <a:xfrm>
            <a:off x="457200" y="1108075"/>
            <a:ext cx="4032250" cy="5256213"/>
          </a:xfrm>
        </p:spPr>
      </p:pic>
      <p:sp>
        <p:nvSpPr>
          <p:cNvPr id="5" name="Figure Number"/>
          <p:cNvSpPr>
            <a:spLocks noGrp="1"/>
          </p:cNvSpPr>
          <p:nvPr>
            <p:ph type="title"/>
          </p:nvPr>
        </p:nvSpPr>
        <p:spPr/>
        <p:txBody>
          <a:bodyPr>
            <a:normAutofit/>
          </a:bodyPr>
          <a:lstStyle/>
          <a:p>
            <a:r>
              <a:rPr lang="en-US" dirty="0"/>
              <a:t>WILLIAM JAMES (functionalism)</a:t>
            </a:r>
            <a:endParaRPr lang="en-US" sz="2400" dirty="0">
              <a:solidFill>
                <a:srgbClr val="6CB255"/>
              </a:solidFill>
            </a:endParaRPr>
          </a:p>
        </p:txBody>
      </p:sp>
    </p:spTree>
    <p:extLst>
      <p:ext uri="{BB962C8B-B14F-4D97-AF65-F5344CB8AC3E}">
        <p14:creationId xmlns:p14="http://schemas.microsoft.com/office/powerpoint/2010/main" val="639294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a:bodyPr>
          <a:lstStyle/>
          <a:p>
            <a:pPr marL="342900" indent="-342900">
              <a:buAutoNum type="alphaLcParenBoth"/>
            </a:pPr>
            <a:r>
              <a:rPr lang="en-US" sz="1600" dirty="0"/>
              <a:t>Sigmund Freud was a highly influential figure in the history of psychology.</a:t>
            </a:r>
          </a:p>
          <a:p>
            <a:pPr marL="342900" indent="-342900">
              <a:buAutoNum type="alphaLcParenBoth"/>
            </a:pPr>
            <a:r>
              <a:rPr lang="en-US" sz="1600" dirty="0"/>
              <a:t>One of his many books</a:t>
            </a:r>
            <a:r>
              <a:rPr lang="en-US" sz="1600" i="1" dirty="0"/>
              <a:t>, A General Introduction to Psychoanalysis</a:t>
            </a:r>
            <a:r>
              <a:rPr lang="en-US" sz="1600" dirty="0"/>
              <a:t>, shared his ideas about psychoanalytical therapy; it was published in 1922.</a:t>
            </a:r>
          </a:p>
        </p:txBody>
      </p:sp>
      <p:pic>
        <p:nvPicPr>
          <p:cNvPr id="2" name="Figure" descr="Photograph A shows Sigmund Freud. Image B shows the title page of his book, A General Introduction to Psychoanalysis."/>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39448" r="-39448"/>
          <a:stretch>
            <a:fillRect/>
          </a:stretch>
        </p:blipFill>
        <p:spPr/>
      </p:pic>
      <p:sp>
        <p:nvSpPr>
          <p:cNvPr id="5" name="Figure Number"/>
          <p:cNvSpPr>
            <a:spLocks noGrp="1"/>
          </p:cNvSpPr>
          <p:nvPr>
            <p:ph type="title"/>
          </p:nvPr>
        </p:nvSpPr>
        <p:spPr/>
        <p:txBody>
          <a:bodyPr/>
          <a:lstStyle/>
          <a:p>
            <a:r>
              <a:rPr lang="en-US" dirty="0"/>
              <a:t>SIGMUND FREUD</a:t>
            </a:r>
          </a:p>
        </p:txBody>
      </p:sp>
    </p:spTree>
    <p:extLst>
      <p:ext uri="{BB962C8B-B14F-4D97-AF65-F5344CB8AC3E}">
        <p14:creationId xmlns:p14="http://schemas.microsoft.com/office/powerpoint/2010/main" val="4191775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41326"/>
            <a:ext cx="8062913" cy="986973"/>
          </a:xfrm>
        </p:spPr>
        <p:txBody>
          <a:bodyPr>
            <a:noAutofit/>
          </a:bodyPr>
          <a:lstStyle/>
          <a:p>
            <a:r>
              <a:rPr lang="en-US" dirty="0"/>
              <a:t>SIGMUND FREUD </a:t>
            </a:r>
            <a:br>
              <a:rPr lang="en-US" dirty="0"/>
            </a:br>
            <a:r>
              <a:rPr lang="en-US" dirty="0"/>
              <a:t>(psychoanalytic theory)</a:t>
            </a:r>
          </a:p>
        </p:txBody>
      </p:sp>
      <p:sp>
        <p:nvSpPr>
          <p:cNvPr id="4" name="Text Placeholder 3"/>
          <p:cNvSpPr>
            <a:spLocks noGrp="1"/>
          </p:cNvSpPr>
          <p:nvPr>
            <p:ph type="body" sz="quarter" idx="14"/>
          </p:nvPr>
        </p:nvSpPr>
        <p:spPr>
          <a:xfrm>
            <a:off x="457200" y="1487606"/>
            <a:ext cx="4032913" cy="4790363"/>
          </a:xfrm>
        </p:spPr>
        <p:txBody>
          <a:bodyPr>
            <a:normAutofit/>
          </a:bodyPr>
          <a:lstStyle/>
          <a:p>
            <a:r>
              <a:rPr lang="en-US" sz="1800" dirty="0"/>
              <a:t>Founded Psychoanalytic theory, a perspective which dominated clinical psychology for many decades.</a:t>
            </a:r>
          </a:p>
          <a:p>
            <a:r>
              <a:rPr lang="en-US" sz="1800" dirty="0"/>
              <a:t>Studied “hysteria” and neurosis.</a:t>
            </a:r>
          </a:p>
          <a:p>
            <a:r>
              <a:rPr lang="en-US" sz="1800" dirty="0"/>
              <a:t>Theorized that many of his patients’ problems arose from the unconscious mind. </a:t>
            </a:r>
          </a:p>
          <a:p>
            <a:r>
              <a:rPr lang="en-US" sz="1800" dirty="0"/>
              <a:t>Believed that one way the unconscious mind could be accessed was through dream analysis.</a:t>
            </a:r>
          </a:p>
          <a:p>
            <a:r>
              <a:rPr lang="en-US" sz="1800" dirty="0"/>
              <a:t>Psychoanalytic theory focuses on the role of a person’s unconscious and early childhood experiences.</a:t>
            </a:r>
          </a:p>
        </p:txBody>
      </p:sp>
      <p:pic>
        <p:nvPicPr>
          <p:cNvPr id="5" name="Picture 4"/>
          <p:cNvPicPr>
            <a:picLocks noChangeAspect="1"/>
          </p:cNvPicPr>
          <p:nvPr/>
        </p:nvPicPr>
        <p:blipFill>
          <a:blip r:embed="rId2"/>
          <a:stretch>
            <a:fillRect/>
          </a:stretch>
        </p:blipFill>
        <p:spPr>
          <a:xfrm>
            <a:off x="4637035" y="1487606"/>
            <a:ext cx="4187386" cy="3616655"/>
          </a:xfrm>
          <a:prstGeom prst="rect">
            <a:avLst/>
          </a:prstGeom>
        </p:spPr>
      </p:pic>
      <p:sp>
        <p:nvSpPr>
          <p:cNvPr id="3" name="TextBox 2"/>
          <p:cNvSpPr txBox="1"/>
          <p:nvPr/>
        </p:nvSpPr>
        <p:spPr>
          <a:xfrm>
            <a:off x="4749421" y="5275666"/>
            <a:ext cx="3193576" cy="584775"/>
          </a:xfrm>
          <a:prstGeom prst="rect">
            <a:avLst/>
          </a:prstGeom>
          <a:noFill/>
        </p:spPr>
        <p:txBody>
          <a:bodyPr wrap="square" rtlCol="0">
            <a:spAutoFit/>
          </a:bodyPr>
          <a:lstStyle/>
          <a:p>
            <a:r>
              <a:rPr lang="en-US" sz="1400" dirty="0"/>
              <a:t>Freud’s Couch (credit: BBC)</a:t>
            </a:r>
          </a:p>
          <a:p>
            <a:endParaRPr lang="en-US" dirty="0"/>
          </a:p>
        </p:txBody>
      </p:sp>
    </p:spTree>
    <p:extLst>
      <p:ext uri="{BB962C8B-B14F-4D97-AF65-F5344CB8AC3E}">
        <p14:creationId xmlns:p14="http://schemas.microsoft.com/office/powerpoint/2010/main" val="638788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Gestalt psychology</a:t>
            </a:r>
          </a:p>
        </p:txBody>
      </p:sp>
      <p:sp>
        <p:nvSpPr>
          <p:cNvPr id="4" name="Text Placeholder 3"/>
          <p:cNvSpPr>
            <a:spLocks noGrp="1"/>
          </p:cNvSpPr>
          <p:nvPr>
            <p:ph type="body" sz="quarter" idx="14"/>
          </p:nvPr>
        </p:nvSpPr>
        <p:spPr>
          <a:xfrm>
            <a:off x="4653886" y="1503149"/>
            <a:ext cx="3866226" cy="4269854"/>
          </a:xfrm>
        </p:spPr>
        <p:txBody>
          <a:bodyPr>
            <a:normAutofit lnSpcReduction="10000"/>
          </a:bodyPr>
          <a:lstStyle/>
          <a:p>
            <a:r>
              <a:rPr lang="en-US" sz="1800" dirty="0"/>
              <a:t>Kohler, </a:t>
            </a:r>
            <a:r>
              <a:rPr lang="en-US" sz="1800" dirty="0" err="1"/>
              <a:t>Koffka</a:t>
            </a:r>
            <a:r>
              <a:rPr lang="en-US" sz="1800" dirty="0"/>
              <a:t> and Wertheimer were German psychologists who immigrated to the U.S. to escape Nazi Germany.</a:t>
            </a:r>
          </a:p>
          <a:p>
            <a:r>
              <a:rPr lang="en-US" sz="1800" dirty="0"/>
              <a:t>Gestalt </a:t>
            </a:r>
            <a:r>
              <a:rPr lang="mr-IN" sz="1800" dirty="0"/>
              <a:t>–</a:t>
            </a:r>
            <a:r>
              <a:rPr lang="en-US" sz="1800" dirty="0"/>
              <a:t> “Whole”</a:t>
            </a:r>
          </a:p>
          <a:p>
            <a:r>
              <a:rPr lang="en-US" sz="1800" dirty="0"/>
              <a:t>Based on the idea that although a sensory experience can be broken down into individual parts, how those parts relate to each other as a whole is often what the individual responds to in perception.</a:t>
            </a:r>
          </a:p>
          <a:p>
            <a:r>
              <a:rPr lang="en-US" sz="1800" dirty="0"/>
              <a:t>Ideas of Gestalt continue to influence research on sensation and perception.</a:t>
            </a:r>
          </a:p>
        </p:txBody>
      </p:sp>
      <p:pic>
        <p:nvPicPr>
          <p:cNvPr id="8" name="Picture 7"/>
          <p:cNvPicPr>
            <a:picLocks noChangeAspect="1"/>
          </p:cNvPicPr>
          <p:nvPr/>
        </p:nvPicPr>
        <p:blipFill>
          <a:blip r:embed="rId2"/>
          <a:stretch>
            <a:fillRect/>
          </a:stretch>
        </p:blipFill>
        <p:spPr>
          <a:xfrm>
            <a:off x="457200" y="1503149"/>
            <a:ext cx="3614761" cy="3614761"/>
          </a:xfrm>
          <a:prstGeom prst="rect">
            <a:avLst/>
          </a:prstGeom>
        </p:spPr>
      </p:pic>
      <p:sp>
        <p:nvSpPr>
          <p:cNvPr id="9" name="TextBox 8"/>
          <p:cNvSpPr txBox="1"/>
          <p:nvPr/>
        </p:nvSpPr>
        <p:spPr>
          <a:xfrm>
            <a:off x="600501" y="5349922"/>
            <a:ext cx="3152633" cy="523220"/>
          </a:xfrm>
          <a:prstGeom prst="rect">
            <a:avLst/>
          </a:prstGeom>
          <a:noFill/>
        </p:spPr>
        <p:txBody>
          <a:bodyPr wrap="square" rtlCol="0">
            <a:spAutoFit/>
          </a:bodyPr>
          <a:lstStyle/>
          <a:p>
            <a:r>
              <a:rPr lang="en-US" sz="1400" dirty="0"/>
              <a:t>Kohler, </a:t>
            </a:r>
            <a:r>
              <a:rPr lang="en-US" sz="1400" dirty="0" err="1"/>
              <a:t>Koffka</a:t>
            </a:r>
            <a:r>
              <a:rPr lang="en-US" sz="1400" dirty="0"/>
              <a:t>, Wertheimer (credit: </a:t>
            </a:r>
            <a:r>
              <a:rPr lang="en-US" sz="1400" dirty="0" err="1"/>
              <a:t>Elearning</a:t>
            </a:r>
            <a:r>
              <a:rPr lang="en-US" sz="1400" dirty="0"/>
              <a:t> Industry)</a:t>
            </a:r>
          </a:p>
        </p:txBody>
      </p:sp>
    </p:spTree>
    <p:extLst>
      <p:ext uri="{BB962C8B-B14F-4D97-AF65-F5344CB8AC3E}">
        <p14:creationId xmlns:p14="http://schemas.microsoft.com/office/powerpoint/2010/main" val="140727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IVAN PAVLOV (CLASSICAL CONDITIONING)</a:t>
            </a:r>
          </a:p>
        </p:txBody>
      </p:sp>
      <p:sp>
        <p:nvSpPr>
          <p:cNvPr id="4" name="Text Placeholder 3"/>
          <p:cNvSpPr>
            <a:spLocks noGrp="1"/>
          </p:cNvSpPr>
          <p:nvPr>
            <p:ph type="body" sz="quarter" idx="14"/>
          </p:nvPr>
        </p:nvSpPr>
        <p:spPr>
          <a:xfrm>
            <a:off x="457199" y="1187355"/>
            <a:ext cx="8367221" cy="1872995"/>
          </a:xfrm>
        </p:spPr>
        <p:txBody>
          <a:bodyPr>
            <a:normAutofit fontScale="92500" lnSpcReduction="10000"/>
          </a:bodyPr>
          <a:lstStyle/>
          <a:p>
            <a:r>
              <a:rPr lang="en-US" sz="1900" dirty="0"/>
              <a:t>Discovered the concept of classical conditioning.</a:t>
            </a:r>
          </a:p>
          <a:p>
            <a:r>
              <a:rPr lang="en-US" sz="1900" dirty="0"/>
              <a:t>Studied conditioned reflexes in which an animal produced a reflex (unconscious) response to a stimulus (salivating in the presence of food) and, over time, was conditioned to produce the response to a different stimulus (salivating to the sound of a bell) that the experimenter associated with the original stimulus (Food and bell became associated).</a:t>
            </a:r>
          </a:p>
          <a:p>
            <a:endParaRPr lang="en-US" dirty="0"/>
          </a:p>
          <a:p>
            <a:endParaRPr lang="en-US" dirty="0"/>
          </a:p>
        </p:txBody>
      </p:sp>
      <p:pic>
        <p:nvPicPr>
          <p:cNvPr id="7" name="Picture 6"/>
          <p:cNvPicPr>
            <a:picLocks noChangeAspect="1"/>
          </p:cNvPicPr>
          <p:nvPr/>
        </p:nvPicPr>
        <p:blipFill>
          <a:blip r:embed="rId2"/>
          <a:stretch>
            <a:fillRect/>
          </a:stretch>
        </p:blipFill>
        <p:spPr>
          <a:xfrm>
            <a:off x="2565778" y="3152524"/>
            <a:ext cx="6258642" cy="3479072"/>
          </a:xfrm>
          <a:prstGeom prst="rect">
            <a:avLst/>
          </a:prstGeom>
        </p:spPr>
      </p:pic>
      <p:sp>
        <p:nvSpPr>
          <p:cNvPr id="3" name="TextBox 2"/>
          <p:cNvSpPr txBox="1"/>
          <p:nvPr/>
        </p:nvSpPr>
        <p:spPr>
          <a:xfrm>
            <a:off x="2565778" y="6431382"/>
            <a:ext cx="1760560" cy="584775"/>
          </a:xfrm>
          <a:prstGeom prst="rect">
            <a:avLst/>
          </a:prstGeom>
          <a:noFill/>
        </p:spPr>
        <p:txBody>
          <a:bodyPr wrap="square" rtlCol="0">
            <a:spAutoFit/>
          </a:bodyPr>
          <a:lstStyle/>
          <a:p>
            <a:r>
              <a:rPr lang="en-US" sz="1400" dirty="0"/>
              <a:t>(Credit: </a:t>
            </a:r>
            <a:r>
              <a:rPr lang="en-US" sz="1400" dirty="0" err="1"/>
              <a:t>Emaze</a:t>
            </a:r>
            <a:r>
              <a:rPr lang="en-US" sz="1400" dirty="0"/>
              <a:t>)</a:t>
            </a:r>
          </a:p>
          <a:p>
            <a:endParaRPr lang="en-US" dirty="0"/>
          </a:p>
        </p:txBody>
      </p:sp>
    </p:spTree>
    <p:extLst>
      <p:ext uri="{BB962C8B-B14F-4D97-AF65-F5344CB8AC3E}">
        <p14:creationId xmlns:p14="http://schemas.microsoft.com/office/powerpoint/2010/main" val="330855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rgbClr val="000000"/>
                </a:solidFill>
              </a:rPr>
              <a:t>John B. Watson is known as the father of behaviorism within psychology.</a:t>
            </a:r>
          </a:p>
          <a:p>
            <a:r>
              <a:rPr lang="en-US" sz="1600" dirty="0">
                <a:solidFill>
                  <a:srgbClr val="000000"/>
                </a:solidFill>
              </a:rPr>
              <a:t>Believed that objective analysis of the mind was impossible. </a:t>
            </a:r>
          </a:p>
          <a:p>
            <a:r>
              <a:rPr lang="en-US" sz="1600" dirty="0">
                <a:solidFill>
                  <a:srgbClr val="000000"/>
                </a:solidFill>
              </a:rPr>
              <a:t>Instead he focused on observable behavior and ways to bring that behavior under control.</a:t>
            </a:r>
          </a:p>
          <a:p>
            <a:r>
              <a:rPr lang="en-US" sz="1600" dirty="0">
                <a:solidFill>
                  <a:srgbClr val="000000"/>
                </a:solidFill>
              </a:rPr>
              <a:t>Today, behaviorism is used in behavioral and cognitive-behavioral therapy. </a:t>
            </a:r>
          </a:p>
        </p:txBody>
      </p:sp>
      <p:pic>
        <p:nvPicPr>
          <p:cNvPr id="2" name="Figure" descr="A photograph shows John B. Watson."/>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899" r="-3899"/>
          <a:stretch>
            <a:fillRect/>
          </a:stretch>
        </p:blipFill>
        <p:spPr>
          <a:xfrm>
            <a:off x="4489450" y="1108075"/>
            <a:ext cx="4030663" cy="5256213"/>
          </a:xfrm>
        </p:spPr>
      </p:pic>
      <p:pic>
        <p:nvPicPr>
          <p:cNvPr id="11"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80695" y="241326"/>
            <a:ext cx="1051734" cy="751709"/>
          </a:xfrm>
          <a:prstGeom prst="rect">
            <a:avLst/>
          </a:prstGeom>
        </p:spPr>
      </p:pic>
      <p:sp>
        <p:nvSpPr>
          <p:cNvPr id="5" name="Figure Number"/>
          <p:cNvSpPr>
            <a:spLocks noGrp="1"/>
          </p:cNvSpPr>
          <p:nvPr>
            <p:ph type="title"/>
          </p:nvPr>
        </p:nvSpPr>
        <p:spPr/>
        <p:txBody>
          <a:bodyPr>
            <a:normAutofit/>
          </a:bodyPr>
          <a:lstStyle/>
          <a:p>
            <a:pPr algn="r"/>
            <a:r>
              <a:rPr lang="en-US" dirty="0"/>
              <a:t>John b. </a:t>
            </a:r>
            <a:r>
              <a:rPr lang="en-US" dirty="0" err="1"/>
              <a:t>watson</a:t>
            </a:r>
            <a:r>
              <a:rPr lang="en-US" dirty="0"/>
              <a:t> (BEHAVIORISM)</a:t>
            </a:r>
            <a:endParaRPr lang="en-US" sz="2400" dirty="0">
              <a:solidFill>
                <a:srgbClr val="6CB255"/>
              </a:solidFill>
            </a:endParaRPr>
          </a:p>
        </p:txBody>
      </p:sp>
    </p:spTree>
    <p:extLst>
      <p:ext uri="{BB962C8B-B14F-4D97-AF65-F5344CB8AC3E}">
        <p14:creationId xmlns:p14="http://schemas.microsoft.com/office/powerpoint/2010/main" val="3218951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e" descr="Photograph A shows B.F. Skinner. Illustration B shows a rat in a Skinner box: a chamber with a speaker, lights, a lever, and a food dispense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5241" b="-5241"/>
          <a:stretch>
            <a:fillRect/>
          </a:stretch>
        </p:blipFill>
        <p:spPr>
          <a:xfrm>
            <a:off x="609352" y="2651035"/>
            <a:ext cx="8062913" cy="3500071"/>
          </a:xfrm>
        </p:spPr>
      </p:pic>
      <p:sp>
        <p:nvSpPr>
          <p:cNvPr id="5" name="Figure Number"/>
          <p:cNvSpPr>
            <a:spLocks noGrp="1"/>
          </p:cNvSpPr>
          <p:nvPr>
            <p:ph type="title"/>
          </p:nvPr>
        </p:nvSpPr>
        <p:spPr/>
        <p:txBody>
          <a:bodyPr/>
          <a:lstStyle/>
          <a:p>
            <a:r>
              <a:rPr lang="en-US" dirty="0"/>
              <a:t>B. F. Skinner</a:t>
            </a:r>
          </a:p>
        </p:txBody>
      </p:sp>
      <p:sp>
        <p:nvSpPr>
          <p:cNvPr id="9" name="TextBox 8"/>
          <p:cNvSpPr txBox="1"/>
          <p:nvPr/>
        </p:nvSpPr>
        <p:spPr>
          <a:xfrm>
            <a:off x="457199" y="1173707"/>
            <a:ext cx="8367221" cy="1477328"/>
          </a:xfrm>
          <a:prstGeom prst="rect">
            <a:avLst/>
          </a:prstGeom>
          <a:noFill/>
        </p:spPr>
        <p:txBody>
          <a:bodyPr wrap="square" rtlCol="0">
            <a:spAutoFit/>
          </a:bodyPr>
          <a:lstStyle/>
          <a:p>
            <a:r>
              <a:rPr lang="en-US" dirty="0"/>
              <a:t>Concentrated on how behavior was affected by its consequences.</a:t>
            </a:r>
          </a:p>
          <a:p>
            <a:endParaRPr lang="en-US" dirty="0"/>
          </a:p>
          <a:p>
            <a:r>
              <a:rPr lang="en-US" dirty="0"/>
              <a:t>Studied the principles of modifying behavior through reinforcement and punishment which he saw as major factors in driving behavior (operant conditioning).</a:t>
            </a:r>
          </a:p>
        </p:txBody>
      </p:sp>
    </p:spTree>
    <p:extLst>
      <p:ext uri="{BB962C8B-B14F-4D97-AF65-F5344CB8AC3E}">
        <p14:creationId xmlns:p14="http://schemas.microsoft.com/office/powerpoint/2010/main" val="2689646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rgbClr val="000000"/>
                </a:solidFill>
              </a:rPr>
              <a:t>Proposed a hierarchy of human needs in motivating behavior.</a:t>
            </a:r>
          </a:p>
          <a:p>
            <a:r>
              <a:rPr lang="en-US" sz="1600" dirty="0">
                <a:solidFill>
                  <a:srgbClr val="000000"/>
                </a:solidFill>
              </a:rPr>
              <a:t>Maslow asserted that so long as basic needs necessary for survival were met (e.g., food, water, shelter), higher-level needs (e.g., social needs) would begin to motivate behavior.</a:t>
            </a:r>
          </a:p>
        </p:txBody>
      </p:sp>
      <p:pic>
        <p:nvPicPr>
          <p:cNvPr id="2" name="Figure" descr="A triangle is divided vertically into five sections with corresponding labels inside and outside of the triangle for each section. From top to bottom, the triangle's sections are labeled: self-actualization corresponds to &quot;Inner fulfillment&quot; esteem corresponds to &quot;Self-worth, accomplishment, confidence&quot;; social corresponds to &quot;Family, friendship, intimacy, belonging&quot; security corresponds to &quot;Safety, employment, assets&quot;; &quot;physiological corresponds to Food, water, shelter, warmth.&quot;"/>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t="-7089" b="-7089"/>
          <a:stretch>
            <a:fillRect/>
          </a:stretch>
        </p:blipFill>
        <p:spPr>
          <a:xfrm>
            <a:off x="457200" y="1108075"/>
            <a:ext cx="4032250" cy="5256213"/>
          </a:xfrm>
        </p:spPr>
      </p:pic>
      <p:sp>
        <p:nvSpPr>
          <p:cNvPr id="5" name="Figure Number"/>
          <p:cNvSpPr>
            <a:spLocks noGrp="1"/>
          </p:cNvSpPr>
          <p:nvPr>
            <p:ph type="title"/>
          </p:nvPr>
        </p:nvSpPr>
        <p:spPr/>
        <p:txBody>
          <a:bodyPr>
            <a:normAutofit/>
          </a:bodyPr>
          <a:lstStyle/>
          <a:p>
            <a:r>
              <a:rPr lang="en-US" dirty="0"/>
              <a:t>ABRAHAM MASLOW (humanism)</a:t>
            </a:r>
            <a:endParaRPr lang="en-US" sz="2400" dirty="0">
              <a:solidFill>
                <a:srgbClr val="6CB255"/>
              </a:solidFill>
            </a:endParaRPr>
          </a:p>
        </p:txBody>
      </p:sp>
    </p:spTree>
    <p:extLst>
      <p:ext uri="{BB962C8B-B14F-4D97-AF65-F5344CB8AC3E}">
        <p14:creationId xmlns:p14="http://schemas.microsoft.com/office/powerpoint/2010/main" val="2158159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rgbClr val="000000"/>
                </a:solidFill>
              </a:rPr>
              <a:t>Carl Rogers developed a client-centered therapy method that has been influential in clinical settings. </a:t>
            </a:r>
          </a:p>
          <a:p>
            <a:r>
              <a:rPr lang="en-US" sz="1600" dirty="0">
                <a:solidFill>
                  <a:srgbClr val="000000"/>
                </a:solidFill>
              </a:rPr>
              <a:t>Client-centered therapy involves the patient taking a lead role in the therapy session.</a:t>
            </a:r>
          </a:p>
          <a:p>
            <a:r>
              <a:rPr lang="en-US" sz="1600" dirty="0">
                <a:solidFill>
                  <a:srgbClr val="000000"/>
                </a:solidFill>
              </a:rPr>
              <a:t>Rogers believed therapists need:</a:t>
            </a:r>
          </a:p>
          <a:p>
            <a:pPr marL="285750" indent="-285750">
              <a:buFontTx/>
              <a:buChar char="-"/>
            </a:pPr>
            <a:r>
              <a:rPr lang="en-US" sz="1600" dirty="0">
                <a:solidFill>
                  <a:srgbClr val="000000"/>
                </a:solidFill>
              </a:rPr>
              <a:t>unconditional positive regard</a:t>
            </a:r>
          </a:p>
          <a:p>
            <a:pPr marL="285750" indent="-285750">
              <a:buFontTx/>
              <a:buChar char="-"/>
            </a:pPr>
            <a:r>
              <a:rPr lang="en-US" sz="1600" dirty="0">
                <a:solidFill>
                  <a:srgbClr val="000000"/>
                </a:solidFill>
              </a:rPr>
              <a:t>genuineness</a:t>
            </a:r>
          </a:p>
          <a:p>
            <a:pPr marL="285750" indent="-285750">
              <a:buFontTx/>
              <a:buChar char="-"/>
            </a:pPr>
            <a:r>
              <a:rPr lang="en-US" sz="1600" dirty="0">
                <a:solidFill>
                  <a:srgbClr val="000000"/>
                </a:solidFill>
              </a:rPr>
              <a:t>empathy</a:t>
            </a:r>
          </a:p>
          <a:p>
            <a:endParaRPr lang="en-US" sz="1600" dirty="0">
              <a:solidFill>
                <a:srgbClr val="000000"/>
              </a:solidFill>
            </a:endParaRPr>
          </a:p>
          <a:p>
            <a:endParaRPr lang="en-US" sz="1600" dirty="0">
              <a:solidFill>
                <a:srgbClr val="000000"/>
              </a:solidFill>
            </a:endParaRPr>
          </a:p>
          <a:p>
            <a:endParaRPr lang="en-US" sz="1600" dirty="0">
              <a:solidFill>
                <a:srgbClr val="000000"/>
              </a:solidFill>
            </a:endParaRPr>
          </a:p>
          <a:p>
            <a:endParaRPr lang="en-US" sz="1600" dirty="0">
              <a:solidFill>
                <a:srgbClr val="000000"/>
              </a:solidFill>
            </a:endParaRPr>
          </a:p>
          <a:p>
            <a:endParaRPr lang="en-US" sz="1600" dirty="0">
              <a:solidFill>
                <a:srgbClr val="000000"/>
              </a:solidFill>
            </a:endParaRPr>
          </a:p>
          <a:p>
            <a:endParaRPr lang="en-US" sz="1600" dirty="0">
              <a:solidFill>
                <a:srgbClr val="000000"/>
              </a:solidFill>
            </a:endParaRPr>
          </a:p>
          <a:p>
            <a:endParaRPr lang="en-US" sz="1600" dirty="0">
              <a:solidFill>
                <a:srgbClr val="000000"/>
              </a:solidFill>
            </a:endParaRPr>
          </a:p>
          <a:p>
            <a:endParaRPr lang="en-US" sz="1600" dirty="0">
              <a:solidFill>
                <a:srgbClr val="000000"/>
              </a:solidFill>
            </a:endParaRPr>
          </a:p>
          <a:p>
            <a:endParaRPr lang="en-US" sz="1600" dirty="0">
              <a:solidFill>
                <a:srgbClr val="000000"/>
              </a:solidFill>
            </a:endParaRPr>
          </a:p>
          <a:p>
            <a:endParaRPr lang="en-US" sz="1600" dirty="0">
              <a:solidFill>
                <a:srgbClr val="000000"/>
              </a:solidFill>
            </a:endParaRPr>
          </a:p>
          <a:p>
            <a:r>
              <a:rPr lang="en-US" sz="1600" dirty="0">
                <a:solidFill>
                  <a:srgbClr val="000000"/>
                </a:solidFill>
              </a:rPr>
              <a:t> (credit: "</a:t>
            </a:r>
            <a:r>
              <a:rPr lang="en-US" sz="1600" dirty="0" err="1">
                <a:solidFill>
                  <a:srgbClr val="000000"/>
                </a:solidFill>
              </a:rPr>
              <a:t>Didius</a:t>
            </a:r>
            <a:r>
              <a:rPr lang="en-US" sz="1600" dirty="0">
                <a:solidFill>
                  <a:srgbClr val="000000"/>
                </a:solidFill>
              </a:rPr>
              <a:t>"/Wikimedia Commons)</a:t>
            </a:r>
          </a:p>
        </p:txBody>
      </p:sp>
      <p:pic>
        <p:nvPicPr>
          <p:cNvPr id="2" name="Figure" descr="A drawing depicts Carl Rogers."/>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27" r="-127"/>
          <a:stretch>
            <a:fillRect/>
          </a:stretch>
        </p:blipFill>
        <p:spPr>
          <a:xfrm>
            <a:off x="4489450" y="1108075"/>
            <a:ext cx="4030663" cy="5256213"/>
          </a:xfrm>
        </p:spPr>
      </p:pic>
      <p:sp>
        <p:nvSpPr>
          <p:cNvPr id="5" name="Figure Number"/>
          <p:cNvSpPr>
            <a:spLocks noGrp="1"/>
          </p:cNvSpPr>
          <p:nvPr>
            <p:ph type="title"/>
          </p:nvPr>
        </p:nvSpPr>
        <p:spPr/>
        <p:txBody>
          <a:bodyPr>
            <a:normAutofit/>
          </a:bodyPr>
          <a:lstStyle/>
          <a:p>
            <a:pPr algn="r"/>
            <a:r>
              <a:rPr lang="en-US" dirty="0"/>
              <a:t>CARL ROGERS (humanism)</a:t>
            </a:r>
            <a:endParaRPr lang="en-US" sz="2400" dirty="0">
              <a:solidFill>
                <a:srgbClr val="6CB255"/>
              </a:solidFill>
            </a:endParaRPr>
          </a:p>
        </p:txBody>
      </p:sp>
    </p:spTree>
    <p:extLst>
      <p:ext uri="{BB962C8B-B14F-4D97-AF65-F5344CB8AC3E}">
        <p14:creationId xmlns:p14="http://schemas.microsoft.com/office/powerpoint/2010/main" val="4070871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The cognitive Revolution</a:t>
            </a:r>
          </a:p>
        </p:txBody>
      </p:sp>
      <p:sp>
        <p:nvSpPr>
          <p:cNvPr id="9" name="Text Placeholder 6"/>
          <p:cNvSpPr txBox="1">
            <a:spLocks/>
          </p:cNvSpPr>
          <p:nvPr/>
        </p:nvSpPr>
        <p:spPr>
          <a:xfrm>
            <a:off x="457200" y="1367936"/>
            <a:ext cx="4319516" cy="4910034"/>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1800"/>
              <a:t>By the 1950’s, new disciplinary perspectives in linguistics, neuroscience, and computer science were emerging.</a:t>
            </a:r>
          </a:p>
          <a:p>
            <a:r>
              <a:rPr lang="en-US" sz="1800"/>
              <a:t>The mind became the new focus of scientific inquiry.</a:t>
            </a:r>
          </a:p>
          <a:p>
            <a:r>
              <a:rPr lang="en-US" sz="1800" b="1"/>
              <a:t>Noam Chomsky</a:t>
            </a:r>
          </a:p>
          <a:p>
            <a:r>
              <a:rPr lang="en-US" sz="1800"/>
              <a:t>Noam Chomsky was very influential in beginning the cognitive revolution.</a:t>
            </a:r>
          </a:p>
          <a:p>
            <a:r>
              <a:rPr lang="en-US" sz="1800"/>
              <a:t>He believed psychology needed to incorporate mental functioning into its focus in order to fully understand human behavior.</a:t>
            </a:r>
          </a:p>
          <a:p>
            <a:endParaRPr lang="en-US" sz="1600" dirty="0"/>
          </a:p>
        </p:txBody>
      </p:sp>
    </p:spTree>
    <p:extLst>
      <p:ext uri="{BB962C8B-B14F-4D97-AF65-F5344CB8AC3E}">
        <p14:creationId xmlns:p14="http://schemas.microsoft.com/office/powerpoint/2010/main" val="4147597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Margaret </a:t>
            </a:r>
            <a:r>
              <a:rPr lang="en-US" dirty="0" err="1"/>
              <a:t>Floy</a:t>
            </a:r>
            <a:r>
              <a:rPr lang="en-US" dirty="0"/>
              <a:t> Washburn</a:t>
            </a:r>
          </a:p>
        </p:txBody>
      </p:sp>
      <p:pic>
        <p:nvPicPr>
          <p:cNvPr id="10" name="Picture Placeholder 9"/>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4746064" y="1383372"/>
            <a:ext cx="3397809" cy="4530412"/>
          </a:xfrm>
        </p:spPr>
      </p:pic>
      <p:sp>
        <p:nvSpPr>
          <p:cNvPr id="6" name="Text Placeholder 5" descr="A picture of Margaret Floy Washburn"/>
          <p:cNvSpPr>
            <a:spLocks noGrp="1"/>
          </p:cNvSpPr>
          <p:nvPr>
            <p:ph type="body" sz="quarter" idx="14"/>
          </p:nvPr>
        </p:nvSpPr>
        <p:spPr>
          <a:xfrm>
            <a:off x="700088" y="1700732"/>
            <a:ext cx="3328988" cy="3914256"/>
          </a:xfrm>
        </p:spPr>
        <p:txBody>
          <a:bodyPr/>
          <a:lstStyle/>
          <a:p>
            <a:r>
              <a:rPr lang="en-US" dirty="0"/>
              <a:t>First woman to earn a doctorate in Psychology</a:t>
            </a:r>
          </a:p>
          <a:p>
            <a:endParaRPr lang="en-US" dirty="0"/>
          </a:p>
          <a:p>
            <a:endParaRPr lang="en-US" dirty="0"/>
          </a:p>
          <a:p>
            <a:r>
              <a:rPr lang="en-US" dirty="0"/>
              <a:t>Researched on animal behavior, and published an authoritative text on the subject.  </a:t>
            </a:r>
          </a:p>
          <a:p>
            <a:endParaRPr lang="en-US" dirty="0"/>
          </a:p>
          <a:p>
            <a:endParaRPr lang="en-US" dirty="0"/>
          </a:p>
          <a:p>
            <a:endParaRPr lang="en-US" dirty="0"/>
          </a:p>
        </p:txBody>
      </p:sp>
    </p:spTree>
    <p:extLst>
      <p:ext uri="{BB962C8B-B14F-4D97-AF65-F5344CB8AC3E}">
        <p14:creationId xmlns:p14="http://schemas.microsoft.com/office/powerpoint/2010/main" val="1867212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Contemporary psychology</a:t>
            </a:r>
          </a:p>
        </p:txBody>
      </p:sp>
      <p:sp>
        <p:nvSpPr>
          <p:cNvPr id="4" name="Text Placeholder 3"/>
          <p:cNvSpPr>
            <a:spLocks noGrp="1"/>
          </p:cNvSpPr>
          <p:nvPr>
            <p:ph type="body" sz="quarter" idx="14"/>
          </p:nvPr>
        </p:nvSpPr>
        <p:spPr>
          <a:xfrm>
            <a:off x="327545" y="1296537"/>
            <a:ext cx="8311487" cy="5322627"/>
          </a:xfrm>
        </p:spPr>
        <p:txBody>
          <a:bodyPr>
            <a:normAutofit/>
          </a:bodyPr>
          <a:lstStyle/>
          <a:p>
            <a:r>
              <a:rPr lang="en-US" b="1" u="sng" dirty="0">
                <a:solidFill>
                  <a:srgbClr val="6CB255"/>
                </a:solidFill>
              </a:rPr>
              <a:t>Branches of psychology</a:t>
            </a:r>
          </a:p>
          <a:p>
            <a:r>
              <a:rPr lang="en-US" dirty="0"/>
              <a:t>Biopsychology and Evolutionary Psychology </a:t>
            </a:r>
          </a:p>
          <a:p>
            <a:r>
              <a:rPr lang="en-US" dirty="0"/>
              <a:t>Sensation and Perception</a:t>
            </a:r>
          </a:p>
          <a:p>
            <a:r>
              <a:rPr lang="en-US" dirty="0"/>
              <a:t>Cognitive Psychology </a:t>
            </a:r>
          </a:p>
          <a:p>
            <a:r>
              <a:rPr lang="en-US" dirty="0"/>
              <a:t>Developmental Psychology </a:t>
            </a:r>
          </a:p>
          <a:p>
            <a:r>
              <a:rPr lang="en-US" dirty="0"/>
              <a:t>Personality Psychology </a:t>
            </a:r>
          </a:p>
          <a:p>
            <a:r>
              <a:rPr lang="en-US" dirty="0"/>
              <a:t>Social Psychology </a:t>
            </a:r>
          </a:p>
          <a:p>
            <a:r>
              <a:rPr lang="en-US" dirty="0"/>
              <a:t>Health Psychology </a:t>
            </a:r>
          </a:p>
          <a:p>
            <a:r>
              <a:rPr lang="en-US" dirty="0"/>
              <a:t>Industrial-Organizational Psychology</a:t>
            </a:r>
          </a:p>
          <a:p>
            <a:r>
              <a:rPr lang="en-US" dirty="0"/>
              <a:t>Sports and Exercise Psychology </a:t>
            </a:r>
          </a:p>
          <a:p>
            <a:r>
              <a:rPr lang="en-US" dirty="0"/>
              <a:t>Clinical Psychology </a:t>
            </a:r>
          </a:p>
          <a:p>
            <a:r>
              <a:rPr lang="en-US" dirty="0"/>
              <a:t>Forensic Psychology</a:t>
            </a:r>
          </a:p>
        </p:txBody>
      </p:sp>
    </p:spTree>
    <p:extLst>
      <p:ext uri="{BB962C8B-B14F-4D97-AF65-F5344CB8AC3E}">
        <p14:creationId xmlns:p14="http://schemas.microsoft.com/office/powerpoint/2010/main" val="1379843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e" descr="An illustrated outline of a human body labeled &quot;central nervous system&quot; shows the location of the &quot;brain&quot; and &quot;spinal cord.&quot; An illustrated outline of the human body labeled &quot;peripheral nervous system&quot; shows many &quot;nerves&quot; inside the body."/>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34772" r="-34772"/>
          <a:stretch>
            <a:fillRect/>
          </a:stretch>
        </p:blipFill>
        <p:spPr>
          <a:xfrm>
            <a:off x="3518997" y="2234871"/>
            <a:ext cx="5305424" cy="2303059"/>
          </a:xfrm>
        </p:spPr>
      </p:pic>
      <p:sp>
        <p:nvSpPr>
          <p:cNvPr id="5" name="Figure Number"/>
          <p:cNvSpPr>
            <a:spLocks noGrp="1"/>
          </p:cNvSpPr>
          <p:nvPr>
            <p:ph type="title"/>
          </p:nvPr>
        </p:nvSpPr>
        <p:spPr/>
        <p:txBody>
          <a:bodyPr/>
          <a:lstStyle/>
          <a:p>
            <a:r>
              <a:rPr lang="en-US" dirty="0"/>
              <a:t>biopsychology</a:t>
            </a:r>
          </a:p>
        </p:txBody>
      </p:sp>
      <p:sp>
        <p:nvSpPr>
          <p:cNvPr id="9" name="TextBox 8"/>
          <p:cNvSpPr txBox="1"/>
          <p:nvPr/>
        </p:nvSpPr>
        <p:spPr>
          <a:xfrm>
            <a:off x="457200" y="2142697"/>
            <a:ext cx="3732663" cy="3139321"/>
          </a:xfrm>
          <a:prstGeom prst="rect">
            <a:avLst/>
          </a:prstGeom>
          <a:noFill/>
        </p:spPr>
        <p:txBody>
          <a:bodyPr wrap="square" rtlCol="0">
            <a:spAutoFit/>
          </a:bodyPr>
          <a:lstStyle/>
          <a:p>
            <a:r>
              <a:rPr lang="en-US" dirty="0"/>
              <a:t>Research can include:</a:t>
            </a:r>
          </a:p>
          <a:p>
            <a:endParaRPr lang="en-US" dirty="0"/>
          </a:p>
          <a:p>
            <a:pPr marL="285750" indent="-285750">
              <a:buFontTx/>
              <a:buChar char="-"/>
            </a:pPr>
            <a:r>
              <a:rPr lang="en-US" dirty="0"/>
              <a:t>Sensory and motor systems</a:t>
            </a:r>
          </a:p>
          <a:p>
            <a:pPr marL="285750" indent="-285750">
              <a:buFontTx/>
              <a:buChar char="-"/>
            </a:pPr>
            <a:r>
              <a:rPr lang="en-US" dirty="0"/>
              <a:t>Sleep</a:t>
            </a:r>
          </a:p>
          <a:p>
            <a:pPr marL="285750" indent="-285750">
              <a:buFontTx/>
              <a:buChar char="-"/>
            </a:pPr>
            <a:r>
              <a:rPr lang="en-US" dirty="0"/>
              <a:t>Drug use and abuse</a:t>
            </a:r>
          </a:p>
          <a:p>
            <a:pPr marL="285750" indent="-285750">
              <a:buFontTx/>
              <a:buChar char="-"/>
            </a:pPr>
            <a:r>
              <a:rPr lang="en-US" dirty="0" err="1"/>
              <a:t>Ingestive</a:t>
            </a:r>
            <a:r>
              <a:rPr lang="en-US" dirty="0"/>
              <a:t> behavior</a:t>
            </a:r>
          </a:p>
          <a:p>
            <a:pPr marL="285750" indent="-285750">
              <a:buFontTx/>
              <a:buChar char="-"/>
            </a:pPr>
            <a:r>
              <a:rPr lang="en-US" dirty="0"/>
              <a:t>Reproductive behavior</a:t>
            </a:r>
          </a:p>
          <a:p>
            <a:pPr marL="285750" indent="-285750">
              <a:buFontTx/>
              <a:buChar char="-"/>
            </a:pPr>
            <a:r>
              <a:rPr lang="en-US" dirty="0"/>
              <a:t>Neurodevelopment</a:t>
            </a:r>
          </a:p>
          <a:p>
            <a:pPr marL="285750" indent="-285750">
              <a:buFontTx/>
              <a:buChar char="-"/>
            </a:pPr>
            <a:r>
              <a:rPr lang="en-US" dirty="0"/>
              <a:t>Plasticity of the nervous system</a:t>
            </a:r>
          </a:p>
          <a:p>
            <a:pPr marL="285750" indent="-285750">
              <a:buFontTx/>
              <a:buChar char="-"/>
            </a:pPr>
            <a:r>
              <a:rPr lang="en-US" dirty="0"/>
              <a:t>Biological correlates of psychological disorders</a:t>
            </a:r>
          </a:p>
        </p:txBody>
      </p:sp>
      <p:sp>
        <p:nvSpPr>
          <p:cNvPr id="10" name="Text Placeholder 6"/>
          <p:cNvSpPr>
            <a:spLocks noGrp="1"/>
          </p:cNvSpPr>
          <p:nvPr>
            <p:ph type="body" sz="quarter" idx="14"/>
          </p:nvPr>
        </p:nvSpPr>
        <p:spPr>
          <a:xfrm>
            <a:off x="457200" y="1196531"/>
            <a:ext cx="8062912" cy="763370"/>
          </a:xfrm>
        </p:spPr>
        <p:txBody>
          <a:bodyPr>
            <a:normAutofit/>
          </a:bodyPr>
          <a:lstStyle/>
          <a:p>
            <a:r>
              <a:rPr lang="en-US" sz="1800" dirty="0"/>
              <a:t>Biological psychologists study how the structure and function of the nervous system generate behavior.</a:t>
            </a:r>
          </a:p>
        </p:txBody>
      </p:sp>
    </p:spTree>
    <p:extLst>
      <p:ext uri="{BB962C8B-B14F-4D97-AF65-F5344CB8AC3E}">
        <p14:creationId xmlns:p14="http://schemas.microsoft.com/office/powerpoint/2010/main" val="85287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5343525" y="5215457"/>
            <a:ext cx="3176586" cy="1166382"/>
          </a:xfrm>
        </p:spPr>
        <p:txBody>
          <a:bodyPr>
            <a:normAutofit fontScale="92500" lnSpcReduction="10000"/>
          </a:bodyPr>
          <a:lstStyle/>
          <a:p>
            <a:r>
              <a:rPr lang="en-US" sz="1600" dirty="0"/>
              <a:t>When you look at this image, you may see a duck or a rabbit. The sensory information remains the same, but your perception can vary dramatically.</a:t>
            </a:r>
          </a:p>
        </p:txBody>
      </p:sp>
      <p:pic>
        <p:nvPicPr>
          <p:cNvPr id="2" name="Figure" descr="An ambiguous drawing looks like a duck facing to the left but also looks like a rabbit facing to the right."/>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7615" r="-27615"/>
          <a:stretch>
            <a:fillRect/>
          </a:stretch>
        </p:blipFill>
        <p:spPr>
          <a:xfrm>
            <a:off x="0" y="3957638"/>
            <a:ext cx="5283621" cy="2293594"/>
          </a:xfrm>
        </p:spPr>
      </p:pic>
      <p:sp>
        <p:nvSpPr>
          <p:cNvPr id="5" name="Figure Number"/>
          <p:cNvSpPr>
            <a:spLocks noGrp="1"/>
          </p:cNvSpPr>
          <p:nvPr>
            <p:ph type="title"/>
          </p:nvPr>
        </p:nvSpPr>
        <p:spPr/>
        <p:txBody>
          <a:bodyPr/>
          <a:lstStyle/>
          <a:p>
            <a:r>
              <a:rPr lang="en-US" dirty="0"/>
              <a:t>Sensation and perception</a:t>
            </a:r>
          </a:p>
        </p:txBody>
      </p:sp>
      <p:sp>
        <p:nvSpPr>
          <p:cNvPr id="9" name="TextBox 8"/>
          <p:cNvSpPr txBox="1"/>
          <p:nvPr/>
        </p:nvSpPr>
        <p:spPr>
          <a:xfrm>
            <a:off x="536172" y="1280337"/>
            <a:ext cx="7983940" cy="2308324"/>
          </a:xfrm>
          <a:prstGeom prst="rect">
            <a:avLst/>
          </a:prstGeom>
          <a:noFill/>
        </p:spPr>
        <p:txBody>
          <a:bodyPr wrap="square" rtlCol="0">
            <a:spAutoFit/>
          </a:bodyPr>
          <a:lstStyle/>
          <a:p>
            <a:r>
              <a:rPr lang="en-US" dirty="0"/>
              <a:t>This area of study focuses on both physiological aspects of sensory systems and the psychological experience of sensory information.</a:t>
            </a:r>
          </a:p>
          <a:p>
            <a:endParaRPr lang="en-US" dirty="0"/>
          </a:p>
          <a:p>
            <a:r>
              <a:rPr lang="en-US" dirty="0"/>
              <a:t>Sensation </a:t>
            </a:r>
            <a:r>
              <a:rPr lang="mr-IN" dirty="0"/>
              <a:t>–</a:t>
            </a:r>
            <a:r>
              <a:rPr lang="en-US" dirty="0"/>
              <a:t> Sensory information (sights, sounds, touch, smell).</a:t>
            </a:r>
          </a:p>
          <a:p>
            <a:endParaRPr lang="en-US" dirty="0"/>
          </a:p>
          <a:p>
            <a:r>
              <a:rPr lang="en-US" dirty="0"/>
              <a:t>Perception </a:t>
            </a:r>
            <a:r>
              <a:rPr lang="mr-IN" dirty="0"/>
              <a:t>–</a:t>
            </a:r>
            <a:r>
              <a:rPr lang="en-US" dirty="0"/>
              <a:t> Experience of the world which is influenced by where we focus our attention, our previous experiences, and our cultural backgrounds.</a:t>
            </a:r>
          </a:p>
          <a:p>
            <a:endParaRPr lang="en-US" dirty="0"/>
          </a:p>
        </p:txBody>
      </p:sp>
    </p:spTree>
    <p:extLst>
      <p:ext uri="{BB962C8B-B14F-4D97-AF65-F5344CB8AC3E}">
        <p14:creationId xmlns:p14="http://schemas.microsoft.com/office/powerpoint/2010/main" val="34489379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e" descr="A photograph shows Jean Piaget."/>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4138" r="-14138"/>
          <a:stretch>
            <a:fillRect/>
          </a:stretch>
        </p:blipFill>
        <p:spPr>
          <a:xfrm>
            <a:off x="457200" y="1108075"/>
            <a:ext cx="4032250" cy="5256213"/>
          </a:xfrm>
        </p:spPr>
      </p:pic>
      <p:sp>
        <p:nvSpPr>
          <p:cNvPr id="5" name="Figure Number"/>
          <p:cNvSpPr>
            <a:spLocks noGrp="1"/>
          </p:cNvSpPr>
          <p:nvPr>
            <p:ph type="title"/>
          </p:nvPr>
        </p:nvSpPr>
        <p:spPr/>
        <p:txBody>
          <a:bodyPr>
            <a:normAutofit/>
          </a:bodyPr>
          <a:lstStyle/>
          <a:p>
            <a:r>
              <a:rPr lang="en-US" dirty="0" err="1"/>
              <a:t>dEVELOPMENTAL</a:t>
            </a:r>
            <a:r>
              <a:rPr lang="en-US" dirty="0"/>
              <a:t> PSYCHOLOGY</a:t>
            </a:r>
            <a:endParaRPr lang="en-US" sz="2400" dirty="0">
              <a:solidFill>
                <a:srgbClr val="6CB255"/>
              </a:solidFill>
            </a:endParaRPr>
          </a:p>
        </p:txBody>
      </p:sp>
      <p:sp>
        <p:nvSpPr>
          <p:cNvPr id="8" name="Text Placeholder 13"/>
          <p:cNvSpPr>
            <a:spLocks noGrp="1"/>
          </p:cNvSpPr>
          <p:nvPr>
            <p:ph type="body" sz="quarter" idx="14"/>
          </p:nvPr>
        </p:nvSpPr>
        <p:spPr>
          <a:xfrm>
            <a:off x="4385366" y="1428860"/>
            <a:ext cx="3913188" cy="4466973"/>
          </a:xfrm>
        </p:spPr>
        <p:txBody>
          <a:bodyPr>
            <a:noAutofit/>
          </a:bodyPr>
          <a:lstStyle/>
          <a:p>
            <a:r>
              <a:rPr lang="en-US" sz="1800" dirty="0">
                <a:solidFill>
                  <a:schemeClr val="tx1"/>
                </a:solidFill>
              </a:rPr>
              <a:t>Developmental psychology studies the physical and mental attributes of aging and maturation. </a:t>
            </a:r>
          </a:p>
          <a:p>
            <a:r>
              <a:rPr lang="en-US" sz="1800" dirty="0">
                <a:solidFill>
                  <a:schemeClr val="tx1"/>
                </a:solidFill>
              </a:rPr>
              <a:t>This can include various skills that are acquired throughout growth. </a:t>
            </a:r>
          </a:p>
          <a:p>
            <a:pPr marL="285750" indent="-285750">
              <a:buFontTx/>
              <a:buChar char="-"/>
            </a:pPr>
            <a:r>
              <a:rPr lang="en-US" sz="1800" dirty="0">
                <a:solidFill>
                  <a:schemeClr val="tx1"/>
                </a:solidFill>
              </a:rPr>
              <a:t>Moral Reasoning</a:t>
            </a:r>
          </a:p>
          <a:p>
            <a:pPr marL="285750" indent="-285750">
              <a:buFontTx/>
              <a:buChar char="-"/>
            </a:pPr>
            <a:r>
              <a:rPr lang="en-US" sz="1800" dirty="0">
                <a:solidFill>
                  <a:schemeClr val="tx1"/>
                </a:solidFill>
              </a:rPr>
              <a:t>Cognitive Skills</a:t>
            </a:r>
          </a:p>
          <a:p>
            <a:pPr marL="285750" indent="-285750">
              <a:buFontTx/>
              <a:buChar char="-"/>
            </a:pPr>
            <a:r>
              <a:rPr lang="en-US" sz="1800" dirty="0">
                <a:solidFill>
                  <a:schemeClr val="tx1"/>
                </a:solidFill>
              </a:rPr>
              <a:t>Social Skills</a:t>
            </a:r>
          </a:p>
          <a:p>
            <a:r>
              <a:rPr lang="en-US" sz="1800" dirty="0">
                <a:solidFill>
                  <a:srgbClr val="000000"/>
                </a:solidFill>
              </a:rPr>
              <a:t>Jean Piaget is famous for his theories regarding changes in cognitive ability that occur as we move from infancy to adulthood.</a:t>
            </a:r>
          </a:p>
        </p:txBody>
      </p:sp>
    </p:spTree>
    <p:extLst>
      <p:ext uri="{BB962C8B-B14F-4D97-AF65-F5344CB8AC3E}">
        <p14:creationId xmlns:p14="http://schemas.microsoft.com/office/powerpoint/2010/main" val="28047253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e" descr="A diagram includes five vertically stacked arrows, which point to the left and right. A dimension's first letter, name, and description are included inside of each arrow. A box to the left of each arrow includes traits associated with a low score for that arrow's dimension. A box to the right of each arrow includes traits associated with a high score for that arrow's dimension. The top arrow includes the trait &quot;openness,&quot; which is described with the words, &quot;imagination,&quot; &quot;feelings,&quot; &quot;actions,&quot; and &quot;ideas.&quot; The box to the left of that arrow includes the words, &quot;practical,&quot; &quot;conventional,&quot; and &quot;prefers routine,&quot; while the box to the right of that arrow includes the words, &quot;curious,&quot; &quot;wide range of interests,&quot; and &quot;independent.&quot; The next arrow includes the trait &quot;conscientiousness,&quot; which is described with the words, &quot;competence,&quot; &quot;self-discipline,&quot; &quot;thoughtfulness,&quot; and &quot;goal-driven.&quot; The box to the left of that arrow includes the words, &quot;impulsive,&quot; &quot;careless,&quot; and &quot;disorganized,&quot; while the box to the right of that arrow includes the words, &quot;hardworking,&quot; &quot;dependable,&quot; and &quot;organized.&quot; The next arrow includes the trait &quot;extroversion,&quot; which is described with the words, &quot;sociability,&quot; &quot;assertiveness,&quot; and &quot;emotional expression.&quot; The box to the left of that arrow includes the words, &quot;quiet,&quot; &quot;reserved,&quot; and &quot;withdrawn,&quot; while the box to the right of that arrow includes the words, &quot;outgoing,&quot; &quot;warm,&quot; and &quot;seeks adventure.&quot; The next arrow includes the trait &quot;agreeableness,&quot; which is described with the words, &quot;cooperative,&quot; &quot;trustworthy,&quot; and &quot;good-natured.&quot; The box to the left of that arrow includes the words, &quot;critical,&quot; &quot;uncooperative,&quot; and &quot;suspicious,&quot; while the box to the right of that arrow includes the words, &quot;helpful,&quot; &quot;trusting,&quot; and &quot;empathetic.&quot; The next arrow includes the trait &quot;neuroticism,&quot; which is described as &quot;tendency toward unstable emotions.&quot; The box to the left of that arrow includes the words, &quot;calm,&quot; &quot;even-tempered,&quot; and &quot;secure,&quot; while the box to the right of that arrow includes the words, &quot;anxious,&quot; &quot;unhappy,&quot; and &quot;prone to negative emotions.&quot;"/>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t="-11981" b="-11981"/>
          <a:stretch>
            <a:fillRect/>
          </a:stretch>
        </p:blipFill>
        <p:spPr>
          <a:xfrm>
            <a:off x="4489450" y="1108075"/>
            <a:ext cx="4030663" cy="5256213"/>
          </a:xfrm>
        </p:spPr>
      </p:pic>
      <p:sp>
        <p:nvSpPr>
          <p:cNvPr id="5" name="Figure Number"/>
          <p:cNvSpPr>
            <a:spLocks noGrp="1"/>
          </p:cNvSpPr>
          <p:nvPr>
            <p:ph type="title"/>
          </p:nvPr>
        </p:nvSpPr>
        <p:spPr/>
        <p:txBody>
          <a:bodyPr>
            <a:normAutofit/>
          </a:bodyPr>
          <a:lstStyle/>
          <a:p>
            <a:pPr algn="r"/>
            <a:r>
              <a:rPr lang="en-US" dirty="0"/>
              <a:t>Personality psychology</a:t>
            </a:r>
            <a:endParaRPr lang="en-US" sz="2400" dirty="0">
              <a:solidFill>
                <a:srgbClr val="6CB255"/>
              </a:solidFill>
            </a:endParaRPr>
          </a:p>
        </p:txBody>
      </p:sp>
      <p:sp>
        <p:nvSpPr>
          <p:cNvPr id="8" name="Text Placeholder 13"/>
          <p:cNvSpPr txBox="1">
            <a:spLocks/>
          </p:cNvSpPr>
          <p:nvPr/>
        </p:nvSpPr>
        <p:spPr>
          <a:xfrm>
            <a:off x="425593" y="1203785"/>
            <a:ext cx="3913188" cy="4986166"/>
          </a:xfrm>
          <a:prstGeom prst="rect">
            <a:avLst/>
          </a:prstGeom>
        </p:spPr>
        <p:txBody>
          <a:bodyPr vert="horz" lIns="91440" tIns="45720" rIns="91440" bIns="45720" rtlCol="0">
            <a:no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212F62"/>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1600">
                <a:solidFill>
                  <a:schemeClr val="tx1"/>
                </a:solidFill>
              </a:rPr>
              <a:t>Focuses on behaviors and thought patterns that are unique to each individual.</a:t>
            </a:r>
          </a:p>
          <a:p>
            <a:r>
              <a:rPr lang="en-US" sz="1600">
                <a:solidFill>
                  <a:schemeClr val="tx1"/>
                </a:solidFill>
              </a:rPr>
              <a:t>Studies in this field include conscious and unconscious thinking and identifying personality traits. </a:t>
            </a:r>
          </a:p>
          <a:p>
            <a:endParaRPr lang="en-US" sz="1600">
              <a:solidFill>
                <a:srgbClr val="6CB255"/>
              </a:solidFill>
            </a:endParaRPr>
          </a:p>
          <a:p>
            <a:r>
              <a:rPr lang="en-US" sz="1600">
                <a:solidFill>
                  <a:srgbClr val="6CB255"/>
                </a:solidFill>
              </a:rPr>
              <a:t>FIVE FACTOR MODEL </a:t>
            </a:r>
            <a:r>
              <a:rPr lang="en-US" sz="1400">
                <a:solidFill>
                  <a:schemeClr val="tx1"/>
                </a:solidFill>
              </a:rPr>
              <a:t>Figure 1.14</a:t>
            </a:r>
          </a:p>
          <a:p>
            <a:r>
              <a:rPr lang="en-US" sz="1600">
                <a:solidFill>
                  <a:srgbClr val="000000"/>
                </a:solidFill>
              </a:rPr>
              <a:t>Each of the dimensions of the Five Factor model is shown in this figure. </a:t>
            </a:r>
          </a:p>
          <a:p>
            <a:r>
              <a:rPr lang="en-US" sz="1600">
                <a:solidFill>
                  <a:srgbClr val="000000"/>
                </a:solidFill>
              </a:rPr>
              <a:t>The provided description would describe someone who scored highly on that given dimension. Someone with a lower score on a given dimension could be described in opposite terms.</a:t>
            </a:r>
            <a:endParaRPr lang="en-US" sz="1600" dirty="0">
              <a:solidFill>
                <a:srgbClr val="000000"/>
              </a:solidFill>
            </a:endParaRPr>
          </a:p>
        </p:txBody>
      </p:sp>
    </p:spTree>
    <p:extLst>
      <p:ext uri="{BB962C8B-B14F-4D97-AF65-F5344CB8AC3E}">
        <p14:creationId xmlns:p14="http://schemas.microsoft.com/office/powerpoint/2010/main" val="2866086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e" descr="An advertisement reads: &quot;Public Announcement. We will pay you $4.00 for one hour of your time. Persons Needed for a Study of Memory. We will pay five hundred New Haven men to help us complete a scientific study of memory and learning. The study is being done at Yale University. Each person who participates will be paid $4.00 (plus 50 cents carfare) for approximately 1 hour&amp;#x2019;s time. We need you for only one hour: there are no further obligations. You may choose the time you would like to come (evenings, weekdays, or weekends). No special training, education, or experience is needed. We want: factory workers, city employees, laborers, barbers, businessmen, clerks, professional people, telephone workers, construction workers, salespeople, white-collar workers, and others. All persons must be between the ages of 20 and 50. High school and college students cannot be used. If you meet these qualifications, fill out the coupon below and mail it now to Professor Stanley Milgram, Department of Psychology, Yale University, New Haven. You will be notified later of the specific time and place of the study. We reserve the right to decline any application. You will be paid $4.00 (plus 50 cents carfare) as soon as you arrive at the laboratory.' There is a dotted line and the below section reads: &quot;TO: PROF. STANLEY MILGRAM, DEPARTMENT OF PSYCHOLOGY, YALE UNIVERSITY, NEW HAVEN, CONN. I want to take part in this study of memory and learning. I am between the ages of 20 and 50. I will be paid $4.00 (plus 50 cents carfare) if I participate.' Below this is a section to be filled out by the applicant. The fields are NAME (Please Print), ADDRESS, TELEPHONE NO. Best time to call you, AGE, OCCUPATION, SEX, CAN YOU COME: WEEKDAYS, EVENINGS, WEEKENDS."/>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9894" r="-9894"/>
          <a:stretch>
            <a:fillRect/>
          </a:stretch>
        </p:blipFill>
        <p:spPr>
          <a:xfrm>
            <a:off x="457200" y="1108075"/>
            <a:ext cx="4032250" cy="5256213"/>
          </a:xfrm>
        </p:spPr>
      </p:pic>
      <p:sp>
        <p:nvSpPr>
          <p:cNvPr id="5" name="Figure Number"/>
          <p:cNvSpPr>
            <a:spLocks noGrp="1"/>
          </p:cNvSpPr>
          <p:nvPr>
            <p:ph type="title"/>
          </p:nvPr>
        </p:nvSpPr>
        <p:spPr/>
        <p:txBody>
          <a:bodyPr>
            <a:normAutofit/>
          </a:bodyPr>
          <a:lstStyle/>
          <a:p>
            <a:r>
              <a:rPr lang="en-US" sz="2400" dirty="0">
                <a:solidFill>
                  <a:srgbClr val="6CB255"/>
                </a:solidFill>
              </a:rPr>
              <a:t>Social psychology</a:t>
            </a:r>
          </a:p>
        </p:txBody>
      </p:sp>
      <p:sp>
        <p:nvSpPr>
          <p:cNvPr id="8" name="Text Placeholder 13"/>
          <p:cNvSpPr>
            <a:spLocks noGrp="1"/>
          </p:cNvSpPr>
          <p:nvPr>
            <p:ph type="body" sz="quarter" idx="14"/>
          </p:nvPr>
        </p:nvSpPr>
        <p:spPr>
          <a:xfrm>
            <a:off x="4183843" y="1410916"/>
            <a:ext cx="4100348" cy="3038254"/>
          </a:xfrm>
        </p:spPr>
        <p:txBody>
          <a:bodyPr>
            <a:noAutofit/>
          </a:bodyPr>
          <a:lstStyle/>
          <a:p>
            <a:r>
              <a:rPr lang="en-US" sz="1600" dirty="0">
                <a:solidFill>
                  <a:schemeClr val="tx1"/>
                </a:solidFill>
              </a:rPr>
              <a:t>How individuals interact and relate with others and how such interactions can affect behavior.</a:t>
            </a:r>
            <a:endParaRPr lang="en-US" sz="1600" dirty="0">
              <a:solidFill>
                <a:srgbClr val="6CB255"/>
              </a:solidFill>
            </a:endParaRPr>
          </a:p>
          <a:p>
            <a:pPr marL="285750" indent="-285750">
              <a:buFontTx/>
              <a:buChar char="-"/>
            </a:pPr>
            <a:r>
              <a:rPr lang="en-US" sz="1600" dirty="0">
                <a:solidFill>
                  <a:schemeClr val="tx1"/>
                </a:solidFill>
              </a:rPr>
              <a:t>Prejudice</a:t>
            </a:r>
          </a:p>
          <a:p>
            <a:pPr marL="285750" indent="-285750">
              <a:buFontTx/>
              <a:buChar char="-"/>
            </a:pPr>
            <a:r>
              <a:rPr lang="en-US" sz="1600" dirty="0">
                <a:solidFill>
                  <a:schemeClr val="tx1"/>
                </a:solidFill>
              </a:rPr>
              <a:t>Attraction</a:t>
            </a:r>
          </a:p>
          <a:p>
            <a:pPr marL="285750" indent="-285750">
              <a:buFontTx/>
              <a:buChar char="-"/>
            </a:pPr>
            <a:r>
              <a:rPr lang="en-US" sz="1600" dirty="0">
                <a:solidFill>
                  <a:schemeClr val="tx1"/>
                </a:solidFill>
              </a:rPr>
              <a:t>Interpersonal conflicts</a:t>
            </a:r>
          </a:p>
          <a:p>
            <a:pPr marL="285750" indent="-285750">
              <a:buFontTx/>
              <a:buChar char="-"/>
            </a:pPr>
            <a:r>
              <a:rPr lang="en-US" sz="1600" dirty="0">
                <a:solidFill>
                  <a:schemeClr val="tx1"/>
                </a:solidFill>
              </a:rPr>
              <a:t>Obedience</a:t>
            </a:r>
          </a:p>
          <a:p>
            <a:endParaRPr lang="en-US" sz="1600" dirty="0">
              <a:solidFill>
                <a:srgbClr val="6CB255"/>
              </a:solidFill>
            </a:endParaRPr>
          </a:p>
          <a:p>
            <a:endParaRPr lang="en-US" sz="1600" dirty="0">
              <a:solidFill>
                <a:srgbClr val="6CB255"/>
              </a:solidFill>
            </a:endParaRPr>
          </a:p>
          <a:p>
            <a:endParaRPr lang="en-US" sz="1600" dirty="0">
              <a:solidFill>
                <a:srgbClr val="6CB255"/>
              </a:solidFill>
            </a:endParaRPr>
          </a:p>
          <a:p>
            <a:endParaRPr lang="en-US" sz="1600" dirty="0">
              <a:solidFill>
                <a:srgbClr val="6CB255"/>
              </a:solidFill>
            </a:endParaRPr>
          </a:p>
        </p:txBody>
      </p:sp>
    </p:spTree>
    <p:extLst>
      <p:ext uri="{BB962C8B-B14F-4D97-AF65-F5344CB8AC3E}">
        <p14:creationId xmlns:p14="http://schemas.microsoft.com/office/powerpoint/2010/main" val="1531713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e" descr="Three circles overlap in the middle. The circles are labeled Biological, Psychological, and Social."/>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rcRect l="-58087" r="-58087"/>
          <a:stretch>
            <a:fillRect/>
          </a:stretch>
        </p:blipFill>
        <p:spPr/>
      </p:pic>
      <p:sp>
        <p:nvSpPr>
          <p:cNvPr id="5" name="Figure Number"/>
          <p:cNvSpPr>
            <a:spLocks noGrp="1"/>
          </p:cNvSpPr>
          <p:nvPr>
            <p:ph type="title"/>
          </p:nvPr>
        </p:nvSpPr>
        <p:spPr/>
        <p:txBody>
          <a:bodyPr/>
          <a:lstStyle/>
          <a:p>
            <a:r>
              <a:rPr lang="en-US" dirty="0"/>
              <a:t>Health psychology</a:t>
            </a:r>
          </a:p>
        </p:txBody>
      </p:sp>
      <p:sp>
        <p:nvSpPr>
          <p:cNvPr id="9" name="Text Placeholder 6"/>
          <p:cNvSpPr>
            <a:spLocks noGrp="1"/>
          </p:cNvSpPr>
          <p:nvPr>
            <p:ph type="body" sz="quarter" idx="14"/>
          </p:nvPr>
        </p:nvSpPr>
        <p:spPr>
          <a:xfrm>
            <a:off x="457200" y="4843982"/>
            <a:ext cx="8062912" cy="1652352"/>
          </a:xfrm>
        </p:spPr>
        <p:txBody>
          <a:bodyPr>
            <a:normAutofit/>
          </a:bodyPr>
          <a:lstStyle/>
          <a:p>
            <a:r>
              <a:rPr lang="en-US" sz="1800" dirty="0"/>
              <a:t>Branch that focuses on how individual health is directly related or affected by biological, psychological, and sociocultural influences.</a:t>
            </a:r>
          </a:p>
          <a:p>
            <a:r>
              <a:rPr lang="en-US" sz="1800" dirty="0"/>
              <a:t>The biopsychosocial model suggests that health/illness is determined by an interaction of these three factors.</a:t>
            </a:r>
          </a:p>
        </p:txBody>
      </p:sp>
    </p:spTree>
    <p:extLst>
      <p:ext uri="{BB962C8B-B14F-4D97-AF65-F5344CB8AC3E}">
        <p14:creationId xmlns:p14="http://schemas.microsoft.com/office/powerpoint/2010/main" val="26328502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a:bodyPr>
          <a:lstStyle/>
          <a:p>
            <a:r>
              <a:rPr lang="en-US" sz="1600" dirty="0"/>
              <a:t>Cognitive-behavioral therapists take cognitive processes and behaviors into account when providing psychotherapy. This is one of several strategies that may be used by practicing clinical psychologists.</a:t>
            </a:r>
          </a:p>
        </p:txBody>
      </p:sp>
      <p:pic>
        <p:nvPicPr>
          <p:cNvPr id="2" name="Figure" descr="The points of an equilateral triangle are labeled &quot;thoughts,&quot; &quot;behaviors,&quot; and &quot;emotions.&quot; There are arrows running along the sides of the triangle with points on both ends, pointing to the labels."/>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8759" r="-28759"/>
          <a:stretch>
            <a:fillRect/>
          </a:stretch>
        </p:blipFill>
        <p:spPr>
          <a:xfrm>
            <a:off x="3159443" y="1643063"/>
            <a:ext cx="5217794" cy="2265019"/>
          </a:xfrm>
        </p:spPr>
      </p:pic>
      <p:sp>
        <p:nvSpPr>
          <p:cNvPr id="5" name="Figure Number"/>
          <p:cNvSpPr>
            <a:spLocks noGrp="1"/>
          </p:cNvSpPr>
          <p:nvPr>
            <p:ph type="title"/>
          </p:nvPr>
        </p:nvSpPr>
        <p:spPr/>
        <p:txBody>
          <a:bodyPr/>
          <a:lstStyle/>
          <a:p>
            <a:r>
              <a:rPr lang="en-US" dirty="0"/>
              <a:t>Clinical psychology</a:t>
            </a:r>
          </a:p>
        </p:txBody>
      </p:sp>
      <p:sp>
        <p:nvSpPr>
          <p:cNvPr id="9" name="TextBox 8"/>
          <p:cNvSpPr txBox="1"/>
          <p:nvPr/>
        </p:nvSpPr>
        <p:spPr>
          <a:xfrm>
            <a:off x="507882" y="1337478"/>
            <a:ext cx="3641036" cy="4801314"/>
          </a:xfrm>
          <a:prstGeom prst="rect">
            <a:avLst/>
          </a:prstGeom>
          <a:noFill/>
        </p:spPr>
        <p:txBody>
          <a:bodyPr wrap="square" rtlCol="0">
            <a:spAutoFit/>
          </a:bodyPr>
          <a:lstStyle/>
          <a:p>
            <a:r>
              <a:rPr lang="en-US" dirty="0"/>
              <a:t>Focuses on diagnosis and treatment of psychological disorders and problematic patterns of behavior. </a:t>
            </a:r>
          </a:p>
          <a:p>
            <a:endParaRPr lang="en-US" dirty="0"/>
          </a:p>
          <a:p>
            <a:r>
              <a:rPr lang="en-US" dirty="0"/>
              <a:t>Study involves clinical therapy and counseling.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0809474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8217"/>
            <a:ext cx="8062912" cy="659535"/>
          </a:xfrm>
        </p:spPr>
        <p:txBody>
          <a:bodyPr/>
          <a:lstStyle/>
          <a:p>
            <a:r>
              <a:rPr lang="en-US" dirty="0"/>
              <a:t>Industrial-organizational</a:t>
            </a:r>
          </a:p>
        </p:txBody>
      </p:sp>
      <p:sp>
        <p:nvSpPr>
          <p:cNvPr id="4" name="Text Placeholder 3"/>
          <p:cNvSpPr>
            <a:spLocks noGrp="1"/>
          </p:cNvSpPr>
          <p:nvPr>
            <p:ph type="body" sz="quarter" idx="14"/>
          </p:nvPr>
        </p:nvSpPr>
        <p:spPr>
          <a:xfrm>
            <a:off x="457200" y="1197752"/>
            <a:ext cx="8062912" cy="5230344"/>
          </a:xfrm>
        </p:spPr>
        <p:txBody>
          <a:bodyPr>
            <a:normAutofit lnSpcReduction="10000"/>
          </a:bodyPr>
          <a:lstStyle/>
          <a:p>
            <a:r>
              <a:rPr lang="en-US" sz="1800" dirty="0">
                <a:solidFill>
                  <a:schemeClr val="tx1"/>
                </a:solidFill>
              </a:rPr>
              <a:t>Branch that applies psychological theories, principles and research to industrial and organizational settings.</a:t>
            </a:r>
          </a:p>
          <a:p>
            <a:r>
              <a:rPr lang="en-US" sz="1800" dirty="0">
                <a:solidFill>
                  <a:schemeClr val="tx1"/>
                </a:solidFill>
              </a:rPr>
              <a:t>Involves issues related to personnel management, organizational structure and workplace environment.</a:t>
            </a:r>
            <a:endParaRPr lang="en-US" sz="1800" dirty="0">
              <a:solidFill>
                <a:srgbClr val="6CB255"/>
              </a:solidFill>
              <a:latin typeface="+mj-lt"/>
            </a:endParaRPr>
          </a:p>
          <a:p>
            <a:r>
              <a:rPr lang="en-US" sz="2400" dirty="0">
                <a:solidFill>
                  <a:srgbClr val="6CB255"/>
                </a:solidFill>
                <a:latin typeface="+mj-lt"/>
              </a:rPr>
              <a:t>SPORTS &amp; EXERCISE PSYCHOLOGY</a:t>
            </a:r>
          </a:p>
          <a:p>
            <a:r>
              <a:rPr lang="en-US" sz="1800" dirty="0"/>
              <a:t>Focus on psychological aspects regarding sports and physical performance. </a:t>
            </a:r>
          </a:p>
          <a:p>
            <a:r>
              <a:rPr lang="en-US" sz="1800" dirty="0"/>
              <a:t>Study includes motivation, performance related anxiety, and general mental well being. </a:t>
            </a:r>
          </a:p>
          <a:p>
            <a:r>
              <a:rPr lang="en-US" sz="2400" dirty="0">
                <a:solidFill>
                  <a:srgbClr val="6CB255"/>
                </a:solidFill>
                <a:latin typeface="+mj-lt"/>
              </a:rPr>
              <a:t>FORENSIC PSYCHOLOGY</a:t>
            </a:r>
          </a:p>
          <a:p>
            <a:r>
              <a:rPr lang="en-US" sz="1800" dirty="0"/>
              <a:t>Branch of psychology dealing with justice system. </a:t>
            </a:r>
          </a:p>
          <a:p>
            <a:r>
              <a:rPr lang="en-US" sz="1800" dirty="0"/>
              <a:t>Tasks of Forensic Psychologists include assessment of individuals' mental competency to stand in trial, sentencing and treatment suggestions, and advisement regarding eyewitness testimonies. </a:t>
            </a:r>
          </a:p>
          <a:p>
            <a:r>
              <a:rPr lang="en-US" sz="1800" dirty="0"/>
              <a:t>This field of psychology requires a strong understanding of the legal system. </a:t>
            </a:r>
          </a:p>
          <a:p>
            <a:endParaRPr lang="en-US" sz="2400" dirty="0">
              <a:solidFill>
                <a:srgbClr val="6CB255"/>
              </a:solidFill>
              <a:latin typeface="+mj-lt"/>
            </a:endParaRPr>
          </a:p>
        </p:txBody>
      </p:sp>
    </p:spTree>
    <p:extLst>
      <p:ext uri="{BB962C8B-B14F-4D97-AF65-F5344CB8AC3E}">
        <p14:creationId xmlns:p14="http://schemas.microsoft.com/office/powerpoint/2010/main" val="16956282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4819159" y="4903037"/>
            <a:ext cx="4005262" cy="1166382"/>
          </a:xfrm>
        </p:spPr>
        <p:txBody>
          <a:bodyPr>
            <a:normAutofit/>
          </a:bodyPr>
          <a:lstStyle/>
          <a:p>
            <a:r>
              <a:rPr lang="en-US" sz="1600" dirty="0"/>
              <a:t>Doctoral degrees are generally conferred in formal ceremonies involving special attire and rites. (credit: Public Affairs Office Fort Wainwright)</a:t>
            </a:r>
          </a:p>
        </p:txBody>
      </p:sp>
      <p:pic>
        <p:nvPicPr>
          <p:cNvPr id="2" name="Figure" descr="A photograph shows several people are gathered outdoors wearing caps and gowns in a graduation ceremony."/>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3717" r="-23717"/>
          <a:stretch>
            <a:fillRect/>
          </a:stretch>
        </p:blipFill>
        <p:spPr>
          <a:xfrm>
            <a:off x="4262262" y="2469152"/>
            <a:ext cx="5119056" cy="2222157"/>
          </a:xfrm>
        </p:spPr>
      </p:pic>
      <p:sp>
        <p:nvSpPr>
          <p:cNvPr id="5" name="Figure Number"/>
          <p:cNvSpPr>
            <a:spLocks noGrp="1"/>
          </p:cNvSpPr>
          <p:nvPr>
            <p:ph type="title"/>
          </p:nvPr>
        </p:nvSpPr>
        <p:spPr/>
        <p:txBody>
          <a:bodyPr/>
          <a:lstStyle/>
          <a:p>
            <a:r>
              <a:rPr lang="en-US" dirty="0"/>
              <a:t>Careers in psychology</a:t>
            </a:r>
          </a:p>
        </p:txBody>
      </p:sp>
      <p:sp>
        <p:nvSpPr>
          <p:cNvPr id="9" name="TextBox 8"/>
          <p:cNvSpPr txBox="1"/>
          <p:nvPr/>
        </p:nvSpPr>
        <p:spPr>
          <a:xfrm>
            <a:off x="457201" y="1460310"/>
            <a:ext cx="3282286" cy="3693319"/>
          </a:xfrm>
          <a:prstGeom prst="rect">
            <a:avLst/>
          </a:prstGeom>
          <a:noFill/>
        </p:spPr>
        <p:txBody>
          <a:bodyPr wrap="square" rtlCol="0">
            <a:spAutoFit/>
          </a:bodyPr>
          <a:lstStyle/>
          <a:p>
            <a:r>
              <a:rPr lang="en-US" dirty="0"/>
              <a:t>Most careers in psychology require a PhD or a Masters degree.</a:t>
            </a:r>
          </a:p>
          <a:p>
            <a:endParaRPr lang="en-US" dirty="0"/>
          </a:p>
          <a:p>
            <a:r>
              <a:rPr lang="en-US" dirty="0"/>
              <a:t>A few career options:</a:t>
            </a:r>
          </a:p>
          <a:p>
            <a:endParaRPr lang="en-US" dirty="0"/>
          </a:p>
          <a:p>
            <a:pPr marL="285750" indent="-285750">
              <a:buFontTx/>
              <a:buChar char="-"/>
            </a:pPr>
            <a:r>
              <a:rPr lang="en-US" dirty="0"/>
              <a:t>Teaching</a:t>
            </a:r>
          </a:p>
          <a:p>
            <a:pPr marL="285750" indent="-285750">
              <a:buFontTx/>
              <a:buChar char="-"/>
            </a:pPr>
            <a:r>
              <a:rPr lang="en-US" dirty="0"/>
              <a:t>Research</a:t>
            </a:r>
          </a:p>
          <a:p>
            <a:pPr marL="285750" indent="-285750">
              <a:buFontTx/>
              <a:buChar char="-"/>
            </a:pPr>
            <a:r>
              <a:rPr lang="en-US" dirty="0"/>
              <a:t>Clinical psychologist</a:t>
            </a:r>
          </a:p>
          <a:p>
            <a:pPr marL="285750" indent="-285750">
              <a:buFontTx/>
              <a:buChar char="-"/>
            </a:pPr>
            <a:r>
              <a:rPr lang="en-US" dirty="0"/>
              <a:t>Counseling psychologist</a:t>
            </a:r>
          </a:p>
          <a:p>
            <a:pPr marL="285750" indent="-285750">
              <a:buFontTx/>
              <a:buChar char="-"/>
            </a:pPr>
            <a:r>
              <a:rPr lang="en-US" dirty="0"/>
              <a:t>Social Work</a:t>
            </a:r>
          </a:p>
          <a:p>
            <a:pPr marL="285750" indent="-285750">
              <a:buFontTx/>
              <a:buChar char="-"/>
            </a:pPr>
            <a:r>
              <a:rPr lang="en-US" dirty="0"/>
              <a:t>Corporate and Marketing jobs</a:t>
            </a:r>
          </a:p>
        </p:txBody>
      </p:sp>
    </p:spTree>
    <p:extLst>
      <p:ext uri="{BB962C8B-B14F-4D97-AF65-F5344CB8AC3E}">
        <p14:creationId xmlns:p14="http://schemas.microsoft.com/office/powerpoint/2010/main" val="3317067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457200" y="5610338"/>
            <a:ext cx="8062912" cy="1166382"/>
          </a:xfrm>
        </p:spPr>
        <p:txBody>
          <a:bodyPr>
            <a:normAutofit/>
          </a:bodyPr>
          <a:lstStyle/>
          <a:p>
            <a:r>
              <a:rPr lang="en-US" sz="1600" dirty="0"/>
              <a:t>Individuals earning a PhD in psychology have a range of employment options.</a:t>
            </a:r>
          </a:p>
        </p:txBody>
      </p:sp>
      <p:sp>
        <p:nvSpPr>
          <p:cNvPr id="5" name="Figure Number"/>
          <p:cNvSpPr>
            <a:spLocks noGrp="1"/>
          </p:cNvSpPr>
          <p:nvPr>
            <p:ph type="title"/>
          </p:nvPr>
        </p:nvSpPr>
        <p:spPr/>
        <p:txBody>
          <a:bodyPr/>
          <a:lstStyle/>
          <a:p>
            <a:r>
              <a:rPr lang="en-US" dirty="0"/>
              <a:t>Employment in different sectors</a:t>
            </a:r>
          </a:p>
        </p:txBody>
      </p:sp>
      <p:pic>
        <p:nvPicPr>
          <p:cNvPr id="9" name="Picture Placeholder 8" descr="A pie chart is labeled &quot;Percent of 2009 Psychology Doctorates Employed in Different Sectors.&quot; The percentage breakdown is University: 26%, Hospital or health service: 25%, Government/VA medical center: 16%, Business or nonprofit: 10%, Other educational institutions: 8%, and Medical school: 6%, Independent practice: 6%. Beneath the pie chart, the label reads: &quot;Source: Michalski, Kohout, Wicherski, &amp;amp; Hart, 2011.&quot;"/>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171862" y="900861"/>
            <a:ext cx="6600825" cy="4415600"/>
          </a:xfrm>
        </p:spPr>
      </p:pic>
    </p:spTree>
    <p:extLst>
      <p:ext uri="{BB962C8B-B14F-4D97-AF65-F5344CB8AC3E}">
        <p14:creationId xmlns:p14="http://schemas.microsoft.com/office/powerpoint/2010/main" val="32756922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Job opportunities</a:t>
            </a:r>
          </a:p>
        </p:txBody>
      </p:sp>
      <p:graphicFrame>
        <p:nvGraphicFramePr>
          <p:cNvPr id="6" name="Table 5"/>
          <p:cNvGraphicFramePr>
            <a:graphicFrameLocks noGrp="1"/>
          </p:cNvGraphicFramePr>
          <p:nvPr>
            <p:extLst>
              <p:ext uri="{D42A27DB-BD31-4B8C-83A1-F6EECF244321}">
                <p14:modId xmlns:p14="http://schemas.microsoft.com/office/powerpoint/2010/main" val="891304084"/>
              </p:ext>
            </p:extLst>
          </p:nvPr>
        </p:nvGraphicFramePr>
        <p:xfrm>
          <a:off x="1028700" y="1243017"/>
          <a:ext cx="7048500" cy="4471932"/>
        </p:xfrm>
        <a:graphic>
          <a:graphicData uri="http://schemas.openxmlformats.org/drawingml/2006/table">
            <a:tbl>
              <a:tblPr/>
              <a:tblGrid>
                <a:gridCol w="2405301">
                  <a:extLst>
                    <a:ext uri="{9D8B030D-6E8A-4147-A177-3AD203B41FA5}">
                      <a16:colId xmlns:a16="http://schemas.microsoft.com/office/drawing/2014/main" val="20000"/>
                    </a:ext>
                  </a:extLst>
                </a:gridCol>
                <a:gridCol w="4643199">
                  <a:extLst>
                    <a:ext uri="{9D8B030D-6E8A-4147-A177-3AD203B41FA5}">
                      <a16:colId xmlns:a16="http://schemas.microsoft.com/office/drawing/2014/main" val="20001"/>
                    </a:ext>
                  </a:extLst>
                </a:gridCol>
              </a:tblGrid>
              <a:tr h="580571">
                <a:tc gridSpan="2">
                  <a:txBody>
                    <a:bodyPr/>
                    <a:lstStyle/>
                    <a:p>
                      <a:pPr algn="ctr" fontAlgn="b"/>
                      <a:r>
                        <a:rPr lang="en-US" sz="1300" b="1" dirty="0">
                          <a:effectLst/>
                        </a:rPr>
                        <a:t>Top Occupations Employing Graduates with a BA in Psychology (</a:t>
                      </a:r>
                      <a:r>
                        <a:rPr lang="en-US" sz="1300" b="1" dirty="0" err="1">
                          <a:effectLst/>
                        </a:rPr>
                        <a:t>Fogg</a:t>
                      </a:r>
                      <a:r>
                        <a:rPr lang="en-US" sz="1300" b="1" dirty="0">
                          <a:effectLst/>
                        </a:rPr>
                        <a:t>, Harrington, Harrington, &amp; </a:t>
                      </a:r>
                      <a:r>
                        <a:rPr lang="en-US" sz="1300" b="1" dirty="0" err="1">
                          <a:effectLst/>
                        </a:rPr>
                        <a:t>Shatkin</a:t>
                      </a:r>
                      <a:r>
                        <a:rPr lang="en-US" sz="1300" b="1" dirty="0">
                          <a:effectLst/>
                        </a:rPr>
                        <a:t>, 2012)</a:t>
                      </a:r>
                    </a:p>
                  </a:txBody>
                  <a:tcPr marL="64789" marR="64789" marT="32394" marB="32394"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0000"/>
                  </a:ext>
                </a:extLst>
              </a:tr>
              <a:tr h="331079">
                <a:tc>
                  <a:txBody>
                    <a:bodyPr/>
                    <a:lstStyle/>
                    <a:p>
                      <a:pPr algn="l" fontAlgn="b"/>
                      <a:r>
                        <a:rPr lang="en-US" sz="1300" b="1">
                          <a:effectLst/>
                        </a:rPr>
                        <a:t>Ranking</a:t>
                      </a:r>
                    </a:p>
                  </a:txBody>
                  <a:tcPr marL="64789" marR="64789" marT="32394" marB="32394" anchor="b">
                    <a:lnL>
                      <a:noFill/>
                    </a:lnL>
                    <a:lnR>
                      <a:noFill/>
                    </a:lnR>
                    <a:lnT>
                      <a:noFill/>
                    </a:lnT>
                    <a:lnB>
                      <a:noFill/>
                    </a:lnB>
                  </a:tcPr>
                </a:tc>
                <a:tc>
                  <a:txBody>
                    <a:bodyPr/>
                    <a:lstStyle/>
                    <a:p>
                      <a:pPr algn="l" fontAlgn="b"/>
                      <a:r>
                        <a:rPr lang="en-US" sz="1300" b="1">
                          <a:effectLst/>
                        </a:rPr>
                        <a:t>Occupation</a:t>
                      </a:r>
                    </a:p>
                  </a:txBody>
                  <a:tcPr marL="64789" marR="64789" marT="32394" marB="32394" anchor="b">
                    <a:lnL>
                      <a:noFill/>
                    </a:lnL>
                    <a:lnR>
                      <a:noFill/>
                    </a:lnR>
                    <a:lnT>
                      <a:noFill/>
                    </a:lnT>
                    <a:lnB>
                      <a:noFill/>
                    </a:lnB>
                  </a:tcPr>
                </a:tc>
                <a:extLst>
                  <a:ext uri="{0D108BD9-81ED-4DB2-BD59-A6C34878D82A}">
                    <a16:rowId xmlns:a16="http://schemas.microsoft.com/office/drawing/2014/main" val="10001"/>
                  </a:ext>
                </a:extLst>
              </a:tr>
              <a:tr h="580571">
                <a:tc>
                  <a:txBody>
                    <a:bodyPr/>
                    <a:lstStyle/>
                    <a:p>
                      <a:pPr fontAlgn="ctr"/>
                      <a:r>
                        <a:rPr lang="en-US" sz="1300" dirty="0">
                          <a:effectLst/>
                        </a:rPr>
                        <a:t>1</a:t>
                      </a:r>
                    </a:p>
                  </a:txBody>
                  <a:tcPr marL="64789" marR="64789" marT="32394" marB="32394" anchor="ctr">
                    <a:lnL>
                      <a:noFill/>
                    </a:lnL>
                    <a:lnR>
                      <a:noFill/>
                    </a:lnR>
                    <a:lnT>
                      <a:noFill/>
                    </a:lnT>
                    <a:lnB>
                      <a:noFill/>
                    </a:lnB>
                  </a:tcPr>
                </a:tc>
                <a:tc>
                  <a:txBody>
                    <a:bodyPr/>
                    <a:lstStyle/>
                    <a:p>
                      <a:pPr fontAlgn="ctr"/>
                      <a:r>
                        <a:rPr lang="en-US" sz="1300">
                          <a:effectLst/>
                        </a:rPr>
                        <a:t>Mid- and top-level management (executive, administrator)</a:t>
                      </a:r>
                    </a:p>
                  </a:txBody>
                  <a:tcPr marL="64789" marR="64789" marT="32394" marB="32394" anchor="ctr">
                    <a:lnL>
                      <a:noFill/>
                    </a:lnL>
                    <a:lnR>
                      <a:noFill/>
                    </a:lnR>
                    <a:lnT>
                      <a:noFill/>
                    </a:lnT>
                    <a:lnB>
                      <a:noFill/>
                    </a:lnB>
                  </a:tcPr>
                </a:tc>
                <a:extLst>
                  <a:ext uri="{0D108BD9-81ED-4DB2-BD59-A6C34878D82A}">
                    <a16:rowId xmlns:a16="http://schemas.microsoft.com/office/drawing/2014/main" val="10002"/>
                  </a:ext>
                </a:extLst>
              </a:tr>
              <a:tr h="331079">
                <a:tc>
                  <a:txBody>
                    <a:bodyPr/>
                    <a:lstStyle/>
                    <a:p>
                      <a:pPr fontAlgn="ctr"/>
                      <a:r>
                        <a:rPr lang="is-IS" sz="1300">
                          <a:effectLst/>
                        </a:rPr>
                        <a:t>2</a:t>
                      </a:r>
                    </a:p>
                  </a:txBody>
                  <a:tcPr marL="64789" marR="64789" marT="32394" marB="32394" anchor="ctr">
                    <a:lnL>
                      <a:noFill/>
                    </a:lnL>
                    <a:lnR>
                      <a:noFill/>
                    </a:lnR>
                    <a:lnT>
                      <a:noFill/>
                    </a:lnT>
                    <a:lnB>
                      <a:noFill/>
                    </a:lnB>
                  </a:tcPr>
                </a:tc>
                <a:tc>
                  <a:txBody>
                    <a:bodyPr/>
                    <a:lstStyle/>
                    <a:p>
                      <a:pPr fontAlgn="ctr"/>
                      <a:r>
                        <a:rPr lang="en-US" sz="1300">
                          <a:effectLst/>
                        </a:rPr>
                        <a:t>Sales</a:t>
                      </a:r>
                    </a:p>
                  </a:txBody>
                  <a:tcPr marL="64789" marR="64789" marT="32394" marB="32394" anchor="ctr">
                    <a:lnL>
                      <a:noFill/>
                    </a:lnL>
                    <a:lnR>
                      <a:noFill/>
                    </a:lnR>
                    <a:lnT>
                      <a:noFill/>
                    </a:lnT>
                    <a:lnB>
                      <a:noFill/>
                    </a:lnB>
                  </a:tcPr>
                </a:tc>
                <a:extLst>
                  <a:ext uri="{0D108BD9-81ED-4DB2-BD59-A6C34878D82A}">
                    <a16:rowId xmlns:a16="http://schemas.microsoft.com/office/drawing/2014/main" val="10003"/>
                  </a:ext>
                </a:extLst>
              </a:tr>
              <a:tr h="331079">
                <a:tc>
                  <a:txBody>
                    <a:bodyPr/>
                    <a:lstStyle/>
                    <a:p>
                      <a:pPr fontAlgn="ctr"/>
                      <a:r>
                        <a:rPr lang="en-US" sz="1300">
                          <a:effectLst/>
                        </a:rPr>
                        <a:t>3</a:t>
                      </a:r>
                    </a:p>
                  </a:txBody>
                  <a:tcPr marL="64789" marR="64789" marT="32394" marB="32394" anchor="ctr">
                    <a:lnL>
                      <a:noFill/>
                    </a:lnL>
                    <a:lnR>
                      <a:noFill/>
                    </a:lnR>
                    <a:lnT>
                      <a:noFill/>
                    </a:lnT>
                    <a:lnB>
                      <a:noFill/>
                    </a:lnB>
                  </a:tcPr>
                </a:tc>
                <a:tc>
                  <a:txBody>
                    <a:bodyPr/>
                    <a:lstStyle/>
                    <a:p>
                      <a:pPr fontAlgn="ctr"/>
                      <a:r>
                        <a:rPr lang="en-US" sz="1300">
                          <a:effectLst/>
                        </a:rPr>
                        <a:t>Social work</a:t>
                      </a:r>
                    </a:p>
                  </a:txBody>
                  <a:tcPr marL="64789" marR="64789" marT="32394" marB="32394" anchor="ctr">
                    <a:lnL>
                      <a:noFill/>
                    </a:lnL>
                    <a:lnR>
                      <a:noFill/>
                    </a:lnR>
                    <a:lnT>
                      <a:noFill/>
                    </a:lnT>
                    <a:lnB>
                      <a:noFill/>
                    </a:lnB>
                  </a:tcPr>
                </a:tc>
                <a:extLst>
                  <a:ext uri="{0D108BD9-81ED-4DB2-BD59-A6C34878D82A}">
                    <a16:rowId xmlns:a16="http://schemas.microsoft.com/office/drawing/2014/main" val="10004"/>
                  </a:ext>
                </a:extLst>
              </a:tr>
              <a:tr h="331079">
                <a:tc>
                  <a:txBody>
                    <a:bodyPr/>
                    <a:lstStyle/>
                    <a:p>
                      <a:pPr fontAlgn="ctr"/>
                      <a:r>
                        <a:rPr lang="en-US" sz="1300">
                          <a:effectLst/>
                        </a:rPr>
                        <a:t>4</a:t>
                      </a:r>
                    </a:p>
                  </a:txBody>
                  <a:tcPr marL="64789" marR="64789" marT="32394" marB="32394" anchor="ctr">
                    <a:lnL>
                      <a:noFill/>
                    </a:lnL>
                    <a:lnR>
                      <a:noFill/>
                    </a:lnR>
                    <a:lnT>
                      <a:noFill/>
                    </a:lnT>
                    <a:lnB>
                      <a:noFill/>
                    </a:lnB>
                  </a:tcPr>
                </a:tc>
                <a:tc>
                  <a:txBody>
                    <a:bodyPr/>
                    <a:lstStyle/>
                    <a:p>
                      <a:pPr fontAlgn="ctr"/>
                      <a:r>
                        <a:rPr lang="en-US" sz="1300">
                          <a:effectLst/>
                        </a:rPr>
                        <a:t>Other management positions</a:t>
                      </a:r>
                    </a:p>
                  </a:txBody>
                  <a:tcPr marL="64789" marR="64789" marT="32394" marB="32394" anchor="ctr">
                    <a:lnL>
                      <a:noFill/>
                    </a:lnL>
                    <a:lnR>
                      <a:noFill/>
                    </a:lnR>
                    <a:lnT>
                      <a:noFill/>
                    </a:lnT>
                    <a:lnB>
                      <a:noFill/>
                    </a:lnB>
                  </a:tcPr>
                </a:tc>
                <a:extLst>
                  <a:ext uri="{0D108BD9-81ED-4DB2-BD59-A6C34878D82A}">
                    <a16:rowId xmlns:a16="http://schemas.microsoft.com/office/drawing/2014/main" val="10005"/>
                  </a:ext>
                </a:extLst>
              </a:tr>
              <a:tr h="331079">
                <a:tc>
                  <a:txBody>
                    <a:bodyPr/>
                    <a:lstStyle/>
                    <a:p>
                      <a:pPr fontAlgn="ctr"/>
                      <a:r>
                        <a:rPr lang="en-US" sz="1300">
                          <a:effectLst/>
                        </a:rPr>
                        <a:t>5</a:t>
                      </a:r>
                    </a:p>
                  </a:txBody>
                  <a:tcPr marL="64789" marR="64789" marT="32394" marB="32394" anchor="ctr">
                    <a:lnL>
                      <a:noFill/>
                    </a:lnL>
                    <a:lnR>
                      <a:noFill/>
                    </a:lnR>
                    <a:lnT>
                      <a:noFill/>
                    </a:lnT>
                    <a:lnB>
                      <a:noFill/>
                    </a:lnB>
                  </a:tcPr>
                </a:tc>
                <a:tc>
                  <a:txBody>
                    <a:bodyPr/>
                    <a:lstStyle/>
                    <a:p>
                      <a:pPr fontAlgn="ctr"/>
                      <a:r>
                        <a:rPr lang="en-US" sz="1300">
                          <a:effectLst/>
                        </a:rPr>
                        <a:t>Human resources (personnel, training)</a:t>
                      </a:r>
                    </a:p>
                  </a:txBody>
                  <a:tcPr marL="64789" marR="64789" marT="32394" marB="32394" anchor="ctr">
                    <a:lnL>
                      <a:noFill/>
                    </a:lnL>
                    <a:lnR>
                      <a:noFill/>
                    </a:lnR>
                    <a:lnT>
                      <a:noFill/>
                    </a:lnT>
                    <a:lnB>
                      <a:noFill/>
                    </a:lnB>
                  </a:tcPr>
                </a:tc>
                <a:extLst>
                  <a:ext uri="{0D108BD9-81ED-4DB2-BD59-A6C34878D82A}">
                    <a16:rowId xmlns:a16="http://schemas.microsoft.com/office/drawing/2014/main" val="10006"/>
                  </a:ext>
                </a:extLst>
              </a:tr>
              <a:tr h="331079">
                <a:tc>
                  <a:txBody>
                    <a:bodyPr/>
                    <a:lstStyle/>
                    <a:p>
                      <a:pPr fontAlgn="ctr"/>
                      <a:r>
                        <a:rPr lang="en-US" sz="1300">
                          <a:effectLst/>
                        </a:rPr>
                        <a:t>6</a:t>
                      </a:r>
                    </a:p>
                  </a:txBody>
                  <a:tcPr marL="64789" marR="64789" marT="32394" marB="32394" anchor="ctr">
                    <a:lnL>
                      <a:noFill/>
                    </a:lnL>
                    <a:lnR>
                      <a:noFill/>
                    </a:lnR>
                    <a:lnT>
                      <a:noFill/>
                    </a:lnT>
                    <a:lnB>
                      <a:noFill/>
                    </a:lnB>
                  </a:tcPr>
                </a:tc>
                <a:tc>
                  <a:txBody>
                    <a:bodyPr/>
                    <a:lstStyle/>
                    <a:p>
                      <a:pPr fontAlgn="ctr"/>
                      <a:r>
                        <a:rPr lang="en-US" sz="1300">
                          <a:effectLst/>
                        </a:rPr>
                        <a:t>Other administrative positions</a:t>
                      </a:r>
                    </a:p>
                  </a:txBody>
                  <a:tcPr marL="64789" marR="64789" marT="32394" marB="32394" anchor="ctr">
                    <a:lnL>
                      <a:noFill/>
                    </a:lnL>
                    <a:lnR>
                      <a:noFill/>
                    </a:lnR>
                    <a:lnT>
                      <a:noFill/>
                    </a:lnT>
                    <a:lnB>
                      <a:noFill/>
                    </a:lnB>
                  </a:tcPr>
                </a:tc>
                <a:extLst>
                  <a:ext uri="{0D108BD9-81ED-4DB2-BD59-A6C34878D82A}">
                    <a16:rowId xmlns:a16="http://schemas.microsoft.com/office/drawing/2014/main" val="10007"/>
                  </a:ext>
                </a:extLst>
              </a:tr>
              <a:tr h="331079">
                <a:tc>
                  <a:txBody>
                    <a:bodyPr/>
                    <a:lstStyle/>
                    <a:p>
                      <a:pPr fontAlgn="ctr"/>
                      <a:r>
                        <a:rPr lang="en-US" sz="1300">
                          <a:effectLst/>
                        </a:rPr>
                        <a:t>7</a:t>
                      </a:r>
                    </a:p>
                  </a:txBody>
                  <a:tcPr marL="64789" marR="64789" marT="32394" marB="32394" anchor="ctr">
                    <a:lnL>
                      <a:noFill/>
                    </a:lnL>
                    <a:lnR>
                      <a:noFill/>
                    </a:lnR>
                    <a:lnT>
                      <a:noFill/>
                    </a:lnT>
                    <a:lnB>
                      <a:noFill/>
                    </a:lnB>
                  </a:tcPr>
                </a:tc>
                <a:tc>
                  <a:txBody>
                    <a:bodyPr/>
                    <a:lstStyle/>
                    <a:p>
                      <a:pPr fontAlgn="ctr"/>
                      <a:r>
                        <a:rPr lang="en-US" sz="1300">
                          <a:effectLst/>
                        </a:rPr>
                        <a:t>Insurance, real estate, business</a:t>
                      </a:r>
                    </a:p>
                  </a:txBody>
                  <a:tcPr marL="64789" marR="64789" marT="32394" marB="32394" anchor="ctr">
                    <a:lnL>
                      <a:noFill/>
                    </a:lnL>
                    <a:lnR>
                      <a:noFill/>
                    </a:lnR>
                    <a:lnT>
                      <a:noFill/>
                    </a:lnT>
                    <a:lnB>
                      <a:noFill/>
                    </a:lnB>
                  </a:tcPr>
                </a:tc>
                <a:extLst>
                  <a:ext uri="{0D108BD9-81ED-4DB2-BD59-A6C34878D82A}">
                    <a16:rowId xmlns:a16="http://schemas.microsoft.com/office/drawing/2014/main" val="10008"/>
                  </a:ext>
                </a:extLst>
              </a:tr>
              <a:tr h="331079">
                <a:tc>
                  <a:txBody>
                    <a:bodyPr/>
                    <a:lstStyle/>
                    <a:p>
                      <a:pPr fontAlgn="ctr"/>
                      <a:r>
                        <a:rPr lang="en-US" sz="1300">
                          <a:effectLst/>
                        </a:rPr>
                        <a:t>8</a:t>
                      </a:r>
                    </a:p>
                  </a:txBody>
                  <a:tcPr marL="64789" marR="64789" marT="32394" marB="32394" anchor="ctr">
                    <a:lnL>
                      <a:noFill/>
                    </a:lnL>
                    <a:lnR>
                      <a:noFill/>
                    </a:lnR>
                    <a:lnT>
                      <a:noFill/>
                    </a:lnT>
                    <a:lnB>
                      <a:noFill/>
                    </a:lnB>
                  </a:tcPr>
                </a:tc>
                <a:tc>
                  <a:txBody>
                    <a:bodyPr/>
                    <a:lstStyle/>
                    <a:p>
                      <a:pPr fontAlgn="ctr"/>
                      <a:r>
                        <a:rPr lang="en-US" sz="1300">
                          <a:effectLst/>
                        </a:rPr>
                        <a:t>Marketing and sales</a:t>
                      </a:r>
                    </a:p>
                  </a:txBody>
                  <a:tcPr marL="64789" marR="64789" marT="32394" marB="32394" anchor="ctr">
                    <a:lnL>
                      <a:noFill/>
                    </a:lnL>
                    <a:lnR>
                      <a:noFill/>
                    </a:lnR>
                    <a:lnT>
                      <a:noFill/>
                    </a:lnT>
                    <a:lnB>
                      <a:noFill/>
                    </a:lnB>
                  </a:tcPr>
                </a:tc>
                <a:extLst>
                  <a:ext uri="{0D108BD9-81ED-4DB2-BD59-A6C34878D82A}">
                    <a16:rowId xmlns:a16="http://schemas.microsoft.com/office/drawing/2014/main" val="10009"/>
                  </a:ext>
                </a:extLst>
              </a:tr>
              <a:tr h="331079">
                <a:tc>
                  <a:txBody>
                    <a:bodyPr/>
                    <a:lstStyle/>
                    <a:p>
                      <a:pPr fontAlgn="ctr"/>
                      <a:r>
                        <a:rPr lang="en-US" sz="1300">
                          <a:effectLst/>
                        </a:rPr>
                        <a:t>9</a:t>
                      </a:r>
                    </a:p>
                  </a:txBody>
                  <a:tcPr marL="64789" marR="64789" marT="32394" marB="32394" anchor="ctr">
                    <a:lnL>
                      <a:noFill/>
                    </a:lnL>
                    <a:lnR>
                      <a:noFill/>
                    </a:lnR>
                    <a:lnT>
                      <a:noFill/>
                    </a:lnT>
                    <a:lnB>
                      <a:noFill/>
                    </a:lnB>
                  </a:tcPr>
                </a:tc>
                <a:tc>
                  <a:txBody>
                    <a:bodyPr/>
                    <a:lstStyle/>
                    <a:p>
                      <a:pPr fontAlgn="ctr"/>
                      <a:r>
                        <a:rPr lang="en-US" sz="1300">
                          <a:effectLst/>
                        </a:rPr>
                        <a:t>Healthcare (nurse, pharmacist, therapist)</a:t>
                      </a:r>
                    </a:p>
                  </a:txBody>
                  <a:tcPr marL="64789" marR="64789" marT="32394" marB="32394" anchor="ctr">
                    <a:lnL>
                      <a:noFill/>
                    </a:lnL>
                    <a:lnR>
                      <a:noFill/>
                    </a:lnR>
                    <a:lnT>
                      <a:noFill/>
                    </a:lnT>
                    <a:lnB>
                      <a:noFill/>
                    </a:lnB>
                  </a:tcPr>
                </a:tc>
                <a:extLst>
                  <a:ext uri="{0D108BD9-81ED-4DB2-BD59-A6C34878D82A}">
                    <a16:rowId xmlns:a16="http://schemas.microsoft.com/office/drawing/2014/main" val="10010"/>
                  </a:ext>
                </a:extLst>
              </a:tr>
              <a:tr h="331079">
                <a:tc>
                  <a:txBody>
                    <a:bodyPr/>
                    <a:lstStyle/>
                    <a:p>
                      <a:pPr fontAlgn="ctr"/>
                      <a:r>
                        <a:rPr lang="en-US" sz="1300">
                          <a:effectLst/>
                        </a:rPr>
                        <a:t>10</a:t>
                      </a:r>
                    </a:p>
                  </a:txBody>
                  <a:tcPr marL="64789" marR="64789" marT="32394" marB="32394" anchor="ctr">
                    <a:lnL>
                      <a:noFill/>
                    </a:lnL>
                    <a:lnR>
                      <a:noFill/>
                    </a:lnR>
                    <a:lnT>
                      <a:noFill/>
                    </a:lnT>
                    <a:lnB>
                      <a:noFill/>
                    </a:lnB>
                  </a:tcPr>
                </a:tc>
                <a:tc>
                  <a:txBody>
                    <a:bodyPr/>
                    <a:lstStyle/>
                    <a:p>
                      <a:pPr fontAlgn="ctr"/>
                      <a:r>
                        <a:rPr lang="en-US" sz="1300" dirty="0">
                          <a:effectLst/>
                        </a:rPr>
                        <a:t>Finance (accountant, auditor)</a:t>
                      </a:r>
                    </a:p>
                  </a:txBody>
                  <a:tcPr marL="64789" marR="64789" marT="32394" marB="32394" anchor="ctr">
                    <a:lnL>
                      <a:noFill/>
                    </a:lnL>
                    <a:lnR>
                      <a:noFill/>
                    </a:lnR>
                    <a:lnT>
                      <a:noFill/>
                    </a:lnT>
                    <a:lnB>
                      <a:noFill/>
                    </a:lnB>
                  </a:tcPr>
                </a:tc>
                <a:extLst>
                  <a:ext uri="{0D108BD9-81ED-4DB2-BD59-A6C34878D82A}">
                    <a16:rowId xmlns:a16="http://schemas.microsoft.com/office/drawing/2014/main" val="10011"/>
                  </a:ext>
                </a:extLst>
              </a:tr>
            </a:tbl>
          </a:graphicData>
        </a:graphic>
      </p:graphicFrame>
      <p:sp>
        <p:nvSpPr>
          <p:cNvPr id="4" name="Footer Placeholder 1">
            <a:extLst>
              <a:ext uri="{FF2B5EF4-FFF2-40B4-BE49-F238E27FC236}">
                <a16:creationId xmlns:a16="http://schemas.microsoft.com/office/drawing/2014/main" id="{084C07C2-0F29-E345-BE32-1AC63441175C}"/>
              </a:ext>
            </a:extLst>
          </p:cNvPr>
          <p:cNvSpPr>
            <a:spLocks noGrp="1"/>
          </p:cNvSpPr>
          <p:nvPr>
            <p:ph type="ftr" sz="quarter" idx="11"/>
          </p:nvPr>
        </p:nvSpPr>
        <p:spPr>
          <a:xfrm>
            <a:off x="457199" y="6492875"/>
            <a:ext cx="8062913" cy="283845"/>
          </a:xfrm>
        </p:spPr>
        <p:txBody>
          <a:bodyPr/>
          <a:lstStyle/>
          <a:p>
            <a:r>
              <a:rPr lang="en-US"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p:txBody>
      </p:sp>
    </p:spTree>
    <p:extLst>
      <p:ext uri="{BB962C8B-B14F-4D97-AF65-F5344CB8AC3E}">
        <p14:creationId xmlns:p14="http://schemas.microsoft.com/office/powerpoint/2010/main" val="9427976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709</TotalTime>
  <Words>1731</Words>
  <Application>Microsoft Macintosh PowerPoint</Application>
  <PresentationFormat>On-screen Show (4:3)</PresentationFormat>
  <Paragraphs>219</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Arial Black</vt:lpstr>
      <vt:lpstr>Calibri</vt:lpstr>
      <vt:lpstr>Essential</vt:lpstr>
      <vt:lpstr>Psychology 2e</vt:lpstr>
      <vt:lpstr>What Is psychology</vt:lpstr>
      <vt:lpstr>What is psychology</vt:lpstr>
      <vt:lpstr>What is psychology?</vt:lpstr>
      <vt:lpstr>hISTORY OF PSYCHOLOGY</vt:lpstr>
      <vt:lpstr>wILHELM WUNDT (structuralism)</vt:lpstr>
      <vt:lpstr>WILLIAM JAMES (functionalism)</vt:lpstr>
      <vt:lpstr>SIGMUND FREUD</vt:lpstr>
      <vt:lpstr>SIGMUND FREUD  (psychoanalytic theory)</vt:lpstr>
      <vt:lpstr>       Gestalt psychology</vt:lpstr>
      <vt:lpstr>IVAN PAVLOV (CLASSICAL CONDITIONING)</vt:lpstr>
      <vt:lpstr>John b. watson (BEHAVIORISM)</vt:lpstr>
      <vt:lpstr>B. F. Skinner</vt:lpstr>
      <vt:lpstr>ABRAHAM MASLOW (humanism)</vt:lpstr>
      <vt:lpstr>CARL ROGERS (humanism)</vt:lpstr>
      <vt:lpstr>The cognitive Revolution</vt:lpstr>
      <vt:lpstr>Margaret Floy Washburn</vt:lpstr>
      <vt:lpstr>Contemporary psychology</vt:lpstr>
      <vt:lpstr>biopsychology</vt:lpstr>
      <vt:lpstr>Sensation and perception</vt:lpstr>
      <vt:lpstr>dEVELOPMENTAL PSYCHOLOGY</vt:lpstr>
      <vt:lpstr>Personality psychology</vt:lpstr>
      <vt:lpstr>Social psychology</vt:lpstr>
      <vt:lpstr>Health psychology</vt:lpstr>
      <vt:lpstr>Clinical psychology</vt:lpstr>
      <vt:lpstr>Industrial-organizational</vt:lpstr>
      <vt:lpstr>Careers in psychology</vt:lpstr>
      <vt:lpstr>Employment in different sectors</vt:lpstr>
      <vt:lpstr>Job opportunities</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Psychology - Chapter 1 - Introduction to Psychology</dc:title>
  <dc:creator>Spuddy McSpare</dc:creator>
  <cp:lastModifiedBy>Microsoft Office User</cp:lastModifiedBy>
  <cp:revision>75</cp:revision>
  <dcterms:created xsi:type="dcterms:W3CDTF">2012-06-04T02:13:36Z</dcterms:created>
  <dcterms:modified xsi:type="dcterms:W3CDTF">2020-07-20T15:41:09Z</dcterms:modified>
</cp:coreProperties>
</file>