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38"/>
  </p:notesMasterIdLst>
  <p:sldIdLst>
    <p:sldId id="256" r:id="rId2"/>
    <p:sldId id="257" r:id="rId3"/>
    <p:sldId id="258" r:id="rId4"/>
    <p:sldId id="259" r:id="rId5"/>
    <p:sldId id="260" r:id="rId6"/>
    <p:sldId id="261" r:id="rId7"/>
    <p:sldId id="262" r:id="rId8"/>
    <p:sldId id="263" r:id="rId9"/>
    <p:sldId id="290"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91" r:id="rId27"/>
    <p:sldId id="281" r:id="rId28"/>
    <p:sldId id="282" r:id="rId29"/>
    <p:sldId id="283" r:id="rId30"/>
    <p:sldId id="284" r:id="rId31"/>
    <p:sldId id="285" r:id="rId32"/>
    <p:sldId id="286" r:id="rId33"/>
    <p:sldId id="287" r:id="rId34"/>
    <p:sldId id="288" r:id="rId35"/>
    <p:sldId id="289" r:id="rId36"/>
    <p:sldId id="292" r:id="rId3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91871"/>
  </p:normalViewPr>
  <p:slideViewPr>
    <p:cSldViewPr snapToGrid="0">
      <p:cViewPr varScale="1">
        <p:scale>
          <a:sx n="103" d="100"/>
          <a:sy n="103" d="100"/>
        </p:scale>
        <p:origin x="1880"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074932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0254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1113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3959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270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 name="Google Shape;7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5647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903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51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1142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394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0680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1292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7141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4059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9259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3084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060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1733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7377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2842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1027318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371507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3052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4942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58276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48264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0672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7905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36807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72999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6692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70999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7202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03260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2137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500"/>
              <a:buFont typeface="Arial Black"/>
              <a:buNone/>
            </a:pPr>
            <a:r>
              <a:rPr lang="en-US" sz="3500" b="0" i="0" u="none" strike="noStrike" cap="none">
                <a:solidFill>
                  <a:srgbClr val="6CB255"/>
                </a:solidFill>
                <a:latin typeface="Arial Black"/>
                <a:ea typeface="Arial Black"/>
                <a:cs typeface="Arial Black"/>
                <a:sym typeface="Arial Black"/>
              </a:rPr>
              <a:t>COLLEGE PHYSICS</a:t>
            </a:r>
            <a:endParaRPr/>
          </a:p>
          <a:p>
            <a:pPr marL="0" marR="0" lvl="0" indent="0" algn="ctr" rtl="0">
              <a:spcBef>
                <a:spcPts val="0"/>
              </a:spcBef>
              <a:spcAft>
                <a:spcPts val="0"/>
              </a:spcAft>
              <a:buClr>
                <a:srgbClr val="6CB255"/>
              </a:buClr>
              <a:buSzPts val="1800"/>
              <a:buFont typeface="Arial Black"/>
              <a:buNone/>
            </a:pPr>
            <a:endParaRPr sz="1800" b="0" i="0" u="none" strike="noStrike" cap="none">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a:solidFill>
                  <a:srgbClr val="212F62"/>
                </a:solidFill>
                <a:latin typeface="Arial"/>
                <a:ea typeface="Arial"/>
                <a:cs typeface="Arial"/>
                <a:sym typeface="Arial"/>
              </a:rPr>
              <a:t>Chapter # Chapter Title</a:t>
            </a:r>
            <a:endParaRPr/>
          </a:p>
          <a:p>
            <a:pPr marL="0" marR="0" lvl="0" indent="0" algn="ctr" rtl="0">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PowerPoint Image Slideshow</a:t>
            </a:r>
            <a:endParaRPr sz="1600" b="0" i="0" u="none" strike="noStrike" cap="none">
              <a:solidFill>
                <a:schemeClr val="dk1"/>
              </a:solidFill>
              <a:latin typeface="Arial"/>
              <a:ea typeface="Arial"/>
              <a:cs typeface="Arial"/>
              <a:sym typeface="Arial"/>
            </a:endParaRPr>
          </a:p>
        </p:txBody>
      </p:sp>
      <p:pic>
        <p:nvPicPr>
          <p:cNvPr id="19" name="Google Shape;19;p2" descr="medium_covers_Page_2.png"/>
          <p:cNvPicPr preferRelativeResize="0"/>
          <p:nvPr/>
        </p:nvPicPr>
        <p:blipFill rotWithShape="1">
          <a:blip r:embed="rId2">
            <a:alphaModFix/>
          </a:blip>
          <a:srcRect/>
          <a:stretch/>
        </p:blipFill>
        <p:spPr>
          <a:xfrm>
            <a:off x="3562758" y="2517424"/>
            <a:ext cx="2010682" cy="2603836"/>
          </a:xfrm>
          <a:prstGeom prst="rect">
            <a:avLst/>
          </a:prstGeom>
          <a:noFill/>
          <a:ln>
            <a:noFill/>
          </a:ln>
          <a:effectLst>
            <a:reflection stA="52000" endA="300" endPos="35000" sy="-100000" algn="bl" rotWithShape="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4"/>
        <p:cNvGrpSpPr/>
        <p:nvPr/>
      </p:nvGrpSpPr>
      <p:grpSpPr>
        <a:xfrm>
          <a:off x="0" y="0"/>
          <a:ext cx="0" cy="0"/>
          <a:chOff x="0" y="0"/>
          <a:chExt cx="0" cy="0"/>
        </a:xfrm>
      </p:grpSpPr>
      <p:sp>
        <p:nvSpPr>
          <p:cNvPr id="45"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4 STATE OF CONSCIOUSNESS</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pic>
        <p:nvPicPr>
          <p:cNvPr id="3" name="Picture 2"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4" name="Picture 3"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WHAT IS CONSCIOUSNESS?</a:t>
            </a:r>
            <a:endParaRPr/>
          </a:p>
        </p:txBody>
      </p:sp>
      <p:sp>
        <p:nvSpPr>
          <p:cNvPr id="53" name="Google Shape;53;p7"/>
          <p:cNvSpPr txBox="1">
            <a:spLocks noGrp="1"/>
          </p:cNvSpPr>
          <p:nvPr>
            <p:ph type="body" idx="1"/>
          </p:nvPr>
        </p:nvSpPr>
        <p:spPr>
          <a:xfrm>
            <a:off x="457199" y="5636302"/>
            <a:ext cx="8062912" cy="92869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80"/>
              <a:buNone/>
            </a:pPr>
            <a:r>
              <a:rPr lang="en-US" sz="1480"/>
              <a:t>Sleep, which we all experience, is a quiet and mysterious pause in our daily lives. </a:t>
            </a:r>
            <a:endParaRPr sz="1480"/>
          </a:p>
          <a:p>
            <a:pPr marL="0" lvl="0" indent="0" algn="l" rtl="0">
              <a:spcBef>
                <a:spcPts val="859"/>
              </a:spcBef>
              <a:spcAft>
                <a:spcPts val="0"/>
              </a:spcAft>
              <a:buClr>
                <a:srgbClr val="6CB255"/>
              </a:buClr>
              <a:buSzPts val="1295"/>
              <a:buNone/>
            </a:pPr>
            <a:r>
              <a:rPr lang="en-US" sz="1295"/>
              <a:t>Figure 4.1 Two sleeping children are depicted in this 1895 oil painting titled </a:t>
            </a:r>
            <a:r>
              <a:rPr lang="en-US" sz="1295" i="1"/>
              <a:t>Zwei schlafende Mädchen auf der Ofenbank</a:t>
            </a:r>
            <a:r>
              <a:rPr lang="en-US" sz="1295"/>
              <a:t>, which translates as “two sleeping girls on the stove,” by Swiss painter Albert Anker.)</a:t>
            </a:r>
            <a:endParaRPr sz="1295"/>
          </a:p>
        </p:txBody>
      </p:sp>
      <p:sp>
        <p:nvSpPr>
          <p:cNvPr id="56" name="Google Shape;56;p7"/>
          <p:cNvSpPr/>
          <p:nvPr/>
        </p:nvSpPr>
        <p:spPr>
          <a:xfrm>
            <a:off x="457199" y="1228293"/>
            <a:ext cx="8367222" cy="101822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i="0" u="none" strike="noStrike" cap="none">
                <a:solidFill>
                  <a:schemeClr val="dk1"/>
                </a:solidFill>
                <a:latin typeface="Arial"/>
                <a:ea typeface="Arial"/>
                <a:cs typeface="Arial"/>
                <a:sym typeface="Arial"/>
              </a:rPr>
              <a:t>Consciousness</a:t>
            </a:r>
            <a:r>
              <a:rPr lang="en-US" sz="1700" b="0" i="0" u="none" strike="noStrike" cap="none">
                <a:solidFill>
                  <a:schemeClr val="dk1"/>
                </a:solidFill>
                <a:latin typeface="Arial"/>
                <a:ea typeface="Arial"/>
                <a:cs typeface="Arial"/>
                <a:sym typeface="Arial"/>
              </a:rPr>
              <a:t> – awareness of internal and external stimuli such as feelings of hunger and pain or detection of light.</a:t>
            </a:r>
            <a:endParaRPr/>
          </a:p>
          <a:p>
            <a:pPr marL="0" marR="0" lvl="0" indent="0" algn="l" rtl="0">
              <a:spcBef>
                <a:spcPts val="1080"/>
              </a:spcBef>
              <a:spcAft>
                <a:spcPts val="0"/>
              </a:spcAft>
              <a:buNone/>
            </a:pPr>
            <a:r>
              <a:rPr lang="en-US" sz="1700" b="1" i="0" u="none" strike="noStrike" cap="none">
                <a:solidFill>
                  <a:schemeClr val="dk1"/>
                </a:solidFill>
                <a:latin typeface="Arial"/>
                <a:ea typeface="Arial"/>
                <a:cs typeface="Arial"/>
                <a:sym typeface="Arial"/>
              </a:rPr>
              <a:t>Wakefulness</a:t>
            </a:r>
            <a:r>
              <a:rPr lang="en-US" sz="1700" b="0" i="0" u="none" strike="noStrike" cap="none">
                <a:solidFill>
                  <a:schemeClr val="dk1"/>
                </a:solidFill>
                <a:latin typeface="Arial"/>
                <a:ea typeface="Arial"/>
                <a:cs typeface="Arial"/>
                <a:sym typeface="Arial"/>
              </a:rPr>
              <a:t> – high levels of sensory awareness, thought, and behavior.</a:t>
            </a:r>
            <a:endParaRPr/>
          </a:p>
        </p:txBody>
      </p:sp>
      <p:pic>
        <p:nvPicPr>
          <p:cNvPr id="8" name="Figure" descr="A painting shows two children sleeping."/>
          <p:cNvPicPr>
            <a:picLocks noChangeAspect="1"/>
          </p:cNvPicPr>
          <p:nvPr/>
        </p:nvPicPr>
        <p:blipFill>
          <a:blip r:embed="rId3" cstate="email">
            <a:extLst>
              <a:ext uri="{28A0092B-C50C-407E-A947-70E740481C1C}">
                <a14:useLocalDpi xmlns:a14="http://schemas.microsoft.com/office/drawing/2010/main" val="0"/>
              </a:ext>
            </a:extLst>
          </a:blip>
          <a:srcRect l="-20909" r="-20909"/>
          <a:stretch>
            <a:fillRect/>
          </a:stretch>
        </p:blipFill>
        <p:spPr>
          <a:xfrm>
            <a:off x="1174872" y="2573952"/>
            <a:ext cx="6627566" cy="287699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BIOLOGICAL RHYTHMS</a:t>
            </a:r>
            <a:endParaRPr/>
          </a:p>
        </p:txBody>
      </p:sp>
      <p:sp>
        <p:nvSpPr>
          <p:cNvPr id="62" name="Google Shape;62;p8"/>
          <p:cNvSpPr txBox="1">
            <a:spLocks noGrp="1"/>
          </p:cNvSpPr>
          <p:nvPr>
            <p:ph type="body" idx="1"/>
          </p:nvPr>
        </p:nvSpPr>
        <p:spPr>
          <a:xfrm>
            <a:off x="457199" y="1223447"/>
            <a:ext cx="8367221" cy="526047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A biological rhythm is an internal cycle of biological activity including:</a:t>
            </a:r>
            <a:endParaRPr/>
          </a:p>
          <a:p>
            <a:pPr marL="285750" lvl="0" indent="-285750" algn="l" rtl="0">
              <a:spcBef>
                <a:spcPts val="1080"/>
              </a:spcBef>
              <a:spcAft>
                <a:spcPts val="0"/>
              </a:spcAft>
              <a:buSzPts val="1700"/>
              <a:buFont typeface="Arial"/>
              <a:buChar char="-"/>
            </a:pPr>
            <a:r>
              <a:rPr lang="en-US" sz="1700"/>
              <a:t>Fluctuation of body temperature.</a:t>
            </a:r>
            <a:endParaRPr/>
          </a:p>
          <a:p>
            <a:pPr marL="285750" lvl="0" indent="-285750" algn="l" rtl="0">
              <a:spcBef>
                <a:spcPts val="1080"/>
              </a:spcBef>
              <a:spcAft>
                <a:spcPts val="0"/>
              </a:spcAft>
              <a:buSzPts val="1700"/>
              <a:buFont typeface="Arial"/>
              <a:buChar char="-"/>
            </a:pPr>
            <a:r>
              <a:rPr lang="en-US" sz="1700"/>
              <a:t>An individuals menstrual cycle.</a:t>
            </a:r>
            <a:endParaRPr/>
          </a:p>
          <a:p>
            <a:pPr marL="285750" lvl="0" indent="-285750" algn="l" rtl="0">
              <a:spcBef>
                <a:spcPts val="1080"/>
              </a:spcBef>
              <a:spcAft>
                <a:spcPts val="0"/>
              </a:spcAft>
              <a:buSzPts val="1700"/>
              <a:buFont typeface="Arial"/>
              <a:buChar char="-"/>
            </a:pPr>
            <a:r>
              <a:rPr lang="en-US" sz="1700"/>
              <a:t>Levels of alertness.</a:t>
            </a:r>
            <a:endParaRPr/>
          </a:p>
          <a:p>
            <a:pPr marL="0" lvl="0" indent="0" algn="l" rtl="0">
              <a:spcBef>
                <a:spcPts val="1080"/>
              </a:spcBef>
              <a:spcAft>
                <a:spcPts val="0"/>
              </a:spcAft>
              <a:buSzPts val="1700"/>
              <a:buNone/>
            </a:pPr>
            <a:endParaRPr sz="1700"/>
          </a:p>
          <a:p>
            <a:pPr marL="0" lvl="0" indent="0" algn="l" rtl="0">
              <a:spcBef>
                <a:spcPts val="1080"/>
              </a:spcBef>
              <a:spcAft>
                <a:spcPts val="0"/>
              </a:spcAft>
              <a:buSzPts val="1700"/>
              <a:buNone/>
            </a:pPr>
            <a:r>
              <a:rPr lang="en-US" sz="1700" b="1"/>
              <a:t>Circadian rhythm </a:t>
            </a:r>
            <a:r>
              <a:rPr lang="en-US" sz="1700"/>
              <a:t>– biological rhythm that occurs over approximately 24 hours.</a:t>
            </a:r>
            <a:endParaRPr/>
          </a:p>
          <a:p>
            <a:pPr marL="285750" lvl="0" indent="-285750" algn="l" rtl="0">
              <a:spcBef>
                <a:spcPts val="1080"/>
              </a:spcBef>
              <a:spcAft>
                <a:spcPts val="0"/>
              </a:spcAft>
              <a:buSzPts val="1700"/>
              <a:buFont typeface="Arial"/>
              <a:buChar char="-"/>
            </a:pPr>
            <a:r>
              <a:rPr lang="en-US" sz="1700"/>
              <a:t>Generated by the suprachiasmatic nucleus (SCN).</a:t>
            </a:r>
            <a:endParaRPr/>
          </a:p>
          <a:p>
            <a:pPr marL="285750" lvl="0" indent="-285750" algn="l" rtl="0">
              <a:spcBef>
                <a:spcPts val="1080"/>
              </a:spcBef>
              <a:spcAft>
                <a:spcPts val="0"/>
              </a:spcAft>
              <a:buSzPts val="1700"/>
              <a:buFont typeface="Arial"/>
              <a:buChar char="-"/>
            </a:pPr>
            <a:r>
              <a:rPr lang="en-US" sz="1700"/>
              <a:t>The sleep-wake cycle, one of our main circadian rhythms is linked to our environments natural light-dark cycle.</a:t>
            </a:r>
            <a:endParaRPr/>
          </a:p>
          <a:p>
            <a:pPr marL="0" lvl="0" indent="0" algn="l" rtl="0">
              <a:spcBef>
                <a:spcPts val="1080"/>
              </a:spcBef>
              <a:spcAft>
                <a:spcPts val="0"/>
              </a:spcAft>
              <a:buSzPts val="1700"/>
              <a:buNone/>
            </a:pPr>
            <a:endParaRPr sz="1700"/>
          </a:p>
          <a:p>
            <a:pPr marL="0" lvl="0" indent="0" algn="l" rtl="0">
              <a:spcBef>
                <a:spcPts val="1080"/>
              </a:spcBef>
              <a:spcAft>
                <a:spcPts val="0"/>
              </a:spcAft>
              <a:buSzPts val="1700"/>
              <a:buNone/>
            </a:pPr>
            <a:r>
              <a:rPr lang="en-US" sz="1700" b="1">
                <a:solidFill>
                  <a:srgbClr val="6CB255"/>
                </a:solidFill>
              </a:rPr>
              <a:t>What controls our biological rhythms?</a:t>
            </a:r>
            <a:endParaRPr/>
          </a:p>
          <a:p>
            <a:pPr marL="0" lvl="0" indent="0" algn="l" rtl="0">
              <a:spcBef>
                <a:spcPts val="1080"/>
              </a:spcBef>
              <a:spcAft>
                <a:spcPts val="0"/>
              </a:spcAft>
              <a:buSzPts val="1700"/>
              <a:buNone/>
            </a:pPr>
            <a:r>
              <a:rPr lang="en-US" sz="1700"/>
              <a:t>The hypothalamus is responsible for maintaining homeostasis, the tendency to maintain a balance, or optimal level, within a biological system.</a:t>
            </a:r>
            <a:endParaRPr sz="1700"/>
          </a:p>
          <a:p>
            <a:pPr marL="0" lvl="0" indent="0" algn="l" rtl="0">
              <a:spcBef>
                <a:spcPts val="940"/>
              </a:spcBef>
              <a:spcAft>
                <a:spcPts val="0"/>
              </a:spcAft>
              <a:buClr>
                <a:srgbClr val="6CB255"/>
              </a:buClr>
              <a:buSzPts val="1700"/>
              <a:buNone/>
            </a:pPr>
            <a:endParaRPr sz="1700"/>
          </a:p>
          <a:p>
            <a:pPr marL="285750" lvl="0" indent="-177800" algn="l" rtl="0">
              <a:spcBef>
                <a:spcPts val="940"/>
              </a:spcBef>
              <a:spcAft>
                <a:spcPts val="0"/>
              </a:spcAft>
              <a:buSzPts val="1700"/>
              <a:buFont typeface="Arial"/>
              <a:buNone/>
            </a:pPr>
            <a:endParaRPr sz="1700"/>
          </a:p>
          <a:p>
            <a:pPr marL="285750" lvl="0" indent="-177800" algn="l" rtl="0">
              <a:spcBef>
                <a:spcPts val="940"/>
              </a:spcBef>
              <a:spcAft>
                <a:spcPts val="0"/>
              </a:spcAft>
              <a:buSzPts val="1700"/>
              <a:buFont typeface="Arial"/>
              <a:buNone/>
            </a:pP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7"/>
        <p:cNvGrpSpPr/>
        <p:nvPr/>
      </p:nvGrpSpPr>
      <p:grpSpPr>
        <a:xfrm>
          <a:off x="0" y="0"/>
          <a:ext cx="0" cy="0"/>
          <a:chOff x="0" y="0"/>
          <a:chExt cx="0" cy="0"/>
        </a:xfrm>
      </p:grpSpPr>
      <p:sp>
        <p:nvSpPr>
          <p:cNvPr id="68" name="Google Shape;68;p9"/>
          <p:cNvSpPr txBox="1">
            <a:spLocks noGrp="1"/>
          </p:cNvSpPr>
          <p:nvPr>
            <p:ph type="title"/>
          </p:nvPr>
        </p:nvSpPr>
        <p:spPr>
          <a:xfrm>
            <a:off x="457200" y="123342"/>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CIRCADIAN RHYTHMS</a:t>
            </a:r>
            <a:endParaRPr/>
          </a:p>
        </p:txBody>
      </p:sp>
      <p:sp>
        <p:nvSpPr>
          <p:cNvPr id="69" name="Google Shape;69;p9"/>
          <p:cNvSpPr txBox="1">
            <a:spLocks noGrp="1"/>
          </p:cNvSpPr>
          <p:nvPr>
            <p:ph type="body" idx="1"/>
          </p:nvPr>
        </p:nvSpPr>
        <p:spPr>
          <a:xfrm>
            <a:off x="457200" y="5663381"/>
            <a:ext cx="8062912" cy="8273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dirty="0"/>
              <a:t>This chart illustrates the circadian change in body temperature over 28 hours in a group of eight young men. Body temperature rises throughout the waking day, peaking in the afternoon, and falls during sleep with the lowest point occurring during the very early morning hours.</a:t>
            </a:r>
            <a:endParaRPr dirty="0"/>
          </a:p>
        </p:txBody>
      </p:sp>
      <p:pic>
        <p:nvPicPr>
          <p:cNvPr id="2" name="Picture 1" descr="A line graph is titled “Circadian Change in Body Temperature (Source: Waterhouse et al., 2012).” The y-axis, is labeled “temperature (degrees Fahrenheit),” ranges from 97.2 to 99.3. The x-axis, which is labeled “time,” begins at 12:00 A.M. and ends at 4:00 A.M. the following day. The subjects slept from 12:00 A.M. until 8:00 A.M. during which time their average body temperatures dropped from around 98.8 degrees at midnight to 97.6 degrees at 4:00 A.M. and then gradually rose back to nearly the same starting temperature by 8:00 A.M. The average body temperature fluctuated slightly throughout the day with an upward tilt, until the next sleep cycle where the temperature again droppe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254" y="900861"/>
            <a:ext cx="7412858" cy="455317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SUPRACHIASMATIC NUCLEUS (SCN)</a:t>
            </a:r>
            <a:endParaRPr/>
          </a:p>
        </p:txBody>
      </p:sp>
      <p:sp>
        <p:nvSpPr>
          <p:cNvPr id="78" name="Google Shape;78;p10"/>
          <p:cNvSpPr txBox="1">
            <a:spLocks noGrp="1"/>
          </p:cNvSpPr>
          <p:nvPr>
            <p:ph type="body" idx="1"/>
          </p:nvPr>
        </p:nvSpPr>
        <p:spPr>
          <a:xfrm>
            <a:off x="457200" y="5045762"/>
            <a:ext cx="8062912" cy="1773795"/>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SzPts val="1700"/>
              <a:buNone/>
            </a:pPr>
            <a:r>
              <a:rPr lang="en-US" sz="1700"/>
              <a:t>The </a:t>
            </a:r>
            <a:r>
              <a:rPr lang="en-US" sz="1700" dirty="0" err="1"/>
              <a:t>suprachiasmatic</a:t>
            </a:r>
            <a:r>
              <a:rPr lang="en-US" sz="1700" dirty="0"/>
              <a:t> nucleus (SCN), located in the hypothalamus, serves as the brain’s clock mechanism. </a:t>
            </a:r>
            <a:endParaRPr sz="1700" dirty="0"/>
          </a:p>
          <a:p>
            <a:pPr marL="0" lvl="0" indent="0" algn="l" rtl="0">
              <a:lnSpc>
                <a:spcPct val="110000"/>
              </a:lnSpc>
              <a:spcBef>
                <a:spcPts val="1080"/>
              </a:spcBef>
              <a:spcAft>
                <a:spcPts val="0"/>
              </a:spcAft>
              <a:buSzPts val="1700"/>
              <a:buNone/>
            </a:pPr>
            <a:r>
              <a:rPr lang="en-US" sz="1700" dirty="0"/>
              <a:t>The clock sets itself with light information received through projections from the retina, allowing it to synchronize with the outside world.</a:t>
            </a:r>
            <a:endParaRPr sz="1700" dirty="0"/>
          </a:p>
        </p:txBody>
      </p:sp>
      <p:sp>
        <p:nvSpPr>
          <p:cNvPr id="81" name="Google Shape;81;p10"/>
          <p:cNvSpPr txBox="1"/>
          <p:nvPr/>
        </p:nvSpPr>
        <p:spPr>
          <a:xfrm>
            <a:off x="7435121" y="4271554"/>
            <a:ext cx="1504715"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4.3</a:t>
            </a:r>
            <a:endParaRPr/>
          </a:p>
        </p:txBody>
      </p:sp>
      <p:pic>
        <p:nvPicPr>
          <p:cNvPr id="8" name="Figure" descr="In this graphic, the outline of a person's head facing left is situated to the right of a picture of the sun, which is labeled &quot;light&quot; with an arrow pointing to a location in the brain where light input is processed. Inside the head is an illustration of a brain with the following parts' locations identified: Suprachiasmatic nucleus (SCN), Hypothalamus, Pituitary gland, Pineal gland, and Output rhythms: Physiology and Behavior."/>
          <p:cNvPicPr>
            <a:picLocks noChangeAspect="1"/>
          </p:cNvPicPr>
          <p:nvPr/>
        </p:nvPicPr>
        <p:blipFill>
          <a:blip r:embed="rId3" cstate="email">
            <a:extLst>
              <a:ext uri="{28A0092B-C50C-407E-A947-70E740481C1C}">
                <a14:useLocalDpi xmlns:a14="http://schemas.microsoft.com/office/drawing/2010/main" val="0"/>
              </a:ext>
            </a:extLst>
          </a:blip>
          <a:srcRect l="-25782" r="-25782"/>
          <a:stretch>
            <a:fillRect/>
          </a:stretch>
        </p:blipFill>
        <p:spPr>
          <a:xfrm>
            <a:off x="609599" y="1274786"/>
            <a:ext cx="8062913" cy="35000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85"/>
        <p:cNvGrpSpPr/>
        <p:nvPr/>
      </p:nvGrpSpPr>
      <p:grpSpPr>
        <a:xfrm>
          <a:off x="0" y="0"/>
          <a:ext cx="0" cy="0"/>
          <a:chOff x="0" y="0"/>
          <a:chExt cx="0" cy="0"/>
        </a:xfrm>
      </p:grpSpPr>
      <p:sp>
        <p:nvSpPr>
          <p:cNvPr id="86" name="Google Shape;86;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MELATONIN AND SLEEP REGULATION</a:t>
            </a:r>
            <a:endParaRPr/>
          </a:p>
        </p:txBody>
      </p:sp>
      <p:sp>
        <p:nvSpPr>
          <p:cNvPr id="87" name="Google Shape;87;p11"/>
          <p:cNvSpPr txBox="1">
            <a:spLocks noGrp="1"/>
          </p:cNvSpPr>
          <p:nvPr>
            <p:ph type="body" idx="1"/>
          </p:nvPr>
        </p:nvSpPr>
        <p:spPr>
          <a:xfrm>
            <a:off x="457200" y="1133280"/>
            <a:ext cx="8062912" cy="19776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Our sleep—wake cycle is also regulated by other factors such as the hormone melatonin.</a:t>
            </a:r>
            <a:endParaRPr/>
          </a:p>
          <a:p>
            <a:pPr marL="0" lvl="0" indent="0" algn="l" rtl="0">
              <a:spcBef>
                <a:spcPts val="1080"/>
              </a:spcBef>
              <a:spcAft>
                <a:spcPts val="0"/>
              </a:spcAft>
              <a:buSzPts val="1700"/>
              <a:buNone/>
            </a:pPr>
            <a:r>
              <a:rPr lang="en-US" sz="1700"/>
              <a:t>Melatonin release is stimulated by darkness, making us sleepy, and inhibited by daylight.</a:t>
            </a:r>
            <a:endParaRPr/>
          </a:p>
          <a:p>
            <a:pPr marL="0" lvl="0" indent="0" algn="l" rtl="0">
              <a:spcBef>
                <a:spcPts val="1080"/>
              </a:spcBef>
              <a:spcAft>
                <a:spcPts val="0"/>
              </a:spcAft>
              <a:buSzPts val="1700"/>
              <a:buNone/>
            </a:pPr>
            <a:r>
              <a:rPr lang="en-US" sz="1700"/>
              <a:t>Melatonin is released by the pineal gland.</a:t>
            </a:r>
            <a:endParaRPr/>
          </a:p>
          <a:p>
            <a:pPr marL="0" lvl="0" indent="0" algn="l" rtl="0">
              <a:spcBef>
                <a:spcPts val="1000"/>
              </a:spcBef>
              <a:spcAft>
                <a:spcPts val="0"/>
              </a:spcAft>
              <a:buClr>
                <a:srgbClr val="6CB255"/>
              </a:buClr>
              <a:buSzPts val="2000"/>
              <a:buNone/>
            </a:pPr>
            <a:endParaRPr/>
          </a:p>
        </p:txBody>
      </p:sp>
      <p:sp>
        <p:nvSpPr>
          <p:cNvPr id="90" name="Google Shape;90;p11"/>
          <p:cNvSpPr txBox="1"/>
          <p:nvPr/>
        </p:nvSpPr>
        <p:spPr>
          <a:xfrm>
            <a:off x="707923" y="3936847"/>
            <a:ext cx="8259097" cy="2803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Sleep regulation </a:t>
            </a:r>
            <a:r>
              <a:rPr lang="en-US" sz="1800">
                <a:solidFill>
                  <a:schemeClr val="dk1"/>
                </a:solidFill>
                <a:latin typeface="Arial"/>
                <a:ea typeface="Arial"/>
                <a:cs typeface="Arial"/>
                <a:sym typeface="Arial"/>
              </a:rPr>
              <a:t>– the brain’s control of switching between sleep and wakefulness as well as coordinating this cycle with the outside world.</a:t>
            </a:r>
            <a:endParaRPr/>
          </a:p>
          <a:p>
            <a:pPr marL="0" marR="0" lvl="0" indent="0" algn="l" rtl="0">
              <a:spcBef>
                <a:spcPts val="1080"/>
              </a:spcBef>
              <a:spcAft>
                <a:spcPts val="0"/>
              </a:spcAft>
              <a:buNone/>
            </a:pPr>
            <a:r>
              <a:rPr lang="en-US" sz="1800" dirty="0">
                <a:solidFill>
                  <a:schemeClr val="dk1"/>
                </a:solidFill>
                <a:latin typeface="Arial"/>
                <a:ea typeface="Arial"/>
                <a:cs typeface="Arial"/>
                <a:sym typeface="Arial"/>
              </a:rPr>
              <a:t>Each person has an individual circadian pattern of activity known as a person’s </a:t>
            </a:r>
            <a:r>
              <a:rPr lang="en-US" sz="1800" dirty="0" err="1">
                <a:solidFill>
                  <a:schemeClr val="dk1"/>
                </a:solidFill>
                <a:latin typeface="Arial"/>
                <a:ea typeface="Arial"/>
                <a:cs typeface="Arial"/>
                <a:sym typeface="Arial"/>
              </a:rPr>
              <a:t>chronotype</a:t>
            </a:r>
            <a:r>
              <a:rPr lang="en-US" sz="1800" dirty="0">
                <a:solidFill>
                  <a:schemeClr val="dk1"/>
                </a:solidFill>
                <a:latin typeface="Arial"/>
                <a:ea typeface="Arial"/>
                <a:cs typeface="Arial"/>
                <a:sym typeface="Arial"/>
              </a:rPr>
              <a:t>.</a:t>
            </a:r>
            <a:endParaRPr dirty="0"/>
          </a:p>
          <a:p>
            <a:pPr marL="0" marR="0" lvl="0" indent="0" algn="l" rtl="0">
              <a:spcBef>
                <a:spcPts val="600"/>
              </a:spcBef>
              <a:spcAft>
                <a:spcPts val="0"/>
              </a:spcAft>
              <a:buNone/>
            </a:pPr>
            <a:endParaRPr sz="1800" dirty="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95"/>
        <p:cNvGrpSpPr/>
        <p:nvPr/>
      </p:nvGrpSpPr>
      <p:grpSpPr>
        <a:xfrm>
          <a:off x="0" y="0"/>
          <a:ext cx="0" cy="0"/>
          <a:chOff x="0" y="0"/>
          <a:chExt cx="0" cy="0"/>
        </a:xfrm>
      </p:grpSpPr>
      <p:sp>
        <p:nvSpPr>
          <p:cNvPr id="96" name="Google Shape;96;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DISRUPTIONS OF NORMAL SLEEP</a:t>
            </a:r>
            <a:endParaRPr/>
          </a:p>
        </p:txBody>
      </p:sp>
      <p:sp>
        <p:nvSpPr>
          <p:cNvPr id="97" name="Google Shape;97;p12"/>
          <p:cNvSpPr txBox="1">
            <a:spLocks noGrp="1"/>
          </p:cNvSpPr>
          <p:nvPr>
            <p:ph type="body" idx="1"/>
          </p:nvPr>
        </p:nvSpPr>
        <p:spPr>
          <a:xfrm>
            <a:off x="5465169" y="4370365"/>
            <a:ext cx="3244878" cy="2278408"/>
          </a:xfrm>
          <a:prstGeom prst="rect">
            <a:avLst/>
          </a:prstGeom>
          <a:noFill/>
          <a:ln w="9525" cap="flat" cmpd="sng">
            <a:solidFill>
              <a:srgbClr val="72A51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Devices like this are designed to provide exposure to bright light to help people maintain a regular circadian cycle. They can be helpful for people working night shifts or for people affected by seasonal variations in light.</a:t>
            </a:r>
            <a:endParaRPr/>
          </a:p>
        </p:txBody>
      </p:sp>
      <p:sp>
        <p:nvSpPr>
          <p:cNvPr id="100" name="Google Shape;100;p12"/>
          <p:cNvSpPr txBox="1"/>
          <p:nvPr/>
        </p:nvSpPr>
        <p:spPr>
          <a:xfrm>
            <a:off x="457200" y="1545836"/>
            <a:ext cx="4967207" cy="486287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Jet lag </a:t>
            </a:r>
            <a:r>
              <a:rPr lang="en-US" sz="1700">
                <a:solidFill>
                  <a:schemeClr val="dk1"/>
                </a:solidFill>
                <a:latin typeface="Arial"/>
                <a:ea typeface="Arial"/>
                <a:cs typeface="Arial"/>
                <a:sym typeface="Arial"/>
              </a:rPr>
              <a:t>– Symptoms resulting from the mismatch between our internal circadian cycles and our environment.</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Fatigue, sluggishness, irritability and insomnia.</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Rotating shift work </a:t>
            </a:r>
            <a:r>
              <a:rPr lang="en-US" sz="1700">
                <a:solidFill>
                  <a:schemeClr val="dk1"/>
                </a:solidFill>
                <a:latin typeface="Arial"/>
                <a:ea typeface="Arial"/>
                <a:cs typeface="Arial"/>
                <a:sym typeface="Arial"/>
              </a:rPr>
              <a:t>– A work schedule that changes from early to late on a daily/weekly basis.</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Becomes difficult for a normal circadian rhythm to be maintained.</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Can result in persistent feelings of exhaustion and agitation, sleeping problems and can lead to signs of depression and anxiety.</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Bright light can be used to realign our biological clocks with the external environment.</a:t>
            </a:r>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sp>
        <p:nvSpPr>
          <p:cNvPr id="101" name="Google Shape;101;p12"/>
          <p:cNvSpPr txBox="1"/>
          <p:nvPr/>
        </p:nvSpPr>
        <p:spPr>
          <a:xfrm>
            <a:off x="457200" y="1028735"/>
            <a:ext cx="7183751" cy="78739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Certain circumstances can throw off our circadian rhythms.</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
        <p:nvSpPr>
          <p:cNvPr id="102" name="Google Shape;102;p12"/>
          <p:cNvSpPr txBox="1"/>
          <p:nvPr/>
        </p:nvSpPr>
        <p:spPr>
          <a:xfrm>
            <a:off x="7698988" y="3977271"/>
            <a:ext cx="1278897"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4.4</a:t>
            </a:r>
            <a:endParaRPr/>
          </a:p>
        </p:txBody>
      </p:sp>
      <p:pic>
        <p:nvPicPr>
          <p:cNvPr id="10" name="Figure" descr="A photograph shows a bright lamp."/>
          <p:cNvPicPr>
            <a:picLocks noChangeAspect="1"/>
          </p:cNvPicPr>
          <p:nvPr/>
        </p:nvPicPr>
        <p:blipFill>
          <a:blip r:embed="rId3">
            <a:extLst>
              <a:ext uri="{28A0092B-C50C-407E-A947-70E740481C1C}">
                <a14:useLocalDpi xmlns:a14="http://schemas.microsoft.com/office/drawing/2010/main" val="0"/>
              </a:ext>
            </a:extLst>
          </a:blip>
          <a:srcRect l="-36475" r="-36475"/>
          <a:stretch>
            <a:fillRect/>
          </a:stretch>
        </p:blipFill>
        <p:spPr>
          <a:xfrm>
            <a:off x="4910352" y="1901447"/>
            <a:ext cx="4354512" cy="189027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06"/>
        <p:cNvGrpSpPr/>
        <p:nvPr/>
      </p:nvGrpSpPr>
      <p:grpSpPr>
        <a:xfrm>
          <a:off x="0" y="0"/>
          <a:ext cx="0" cy="0"/>
          <a:chOff x="0" y="0"/>
          <a:chExt cx="0" cy="0"/>
        </a:xfrm>
      </p:grpSpPr>
      <p:sp>
        <p:nvSpPr>
          <p:cNvPr id="107" name="Google Shape;107;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SLEEP DEPRIVATION</a:t>
            </a:r>
            <a:endParaRPr/>
          </a:p>
        </p:txBody>
      </p:sp>
      <p:sp>
        <p:nvSpPr>
          <p:cNvPr id="108" name="Google Shape;108;p13"/>
          <p:cNvSpPr txBox="1">
            <a:spLocks noGrp="1"/>
          </p:cNvSpPr>
          <p:nvPr>
            <p:ph type="body" idx="1"/>
          </p:nvPr>
        </p:nvSpPr>
        <p:spPr>
          <a:xfrm>
            <a:off x="457199" y="5828124"/>
            <a:ext cx="8367222" cy="102987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This figure illustrates some of the negative consequences of sleep deprivation. While cognitive deficits may be the most obvious, many body systems are negatively impacted by lack of sleep. </a:t>
            </a:r>
            <a:endParaRPr sz="1600"/>
          </a:p>
        </p:txBody>
      </p:sp>
      <p:sp>
        <p:nvSpPr>
          <p:cNvPr id="111" name="Google Shape;111;p13"/>
          <p:cNvSpPr txBox="1"/>
          <p:nvPr/>
        </p:nvSpPr>
        <p:spPr>
          <a:xfrm>
            <a:off x="4122549" y="6430983"/>
            <a:ext cx="5213316"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4.5 (credit: modification of work by Mikael Häggström)</a:t>
            </a:r>
            <a:endParaRPr sz="1400">
              <a:solidFill>
                <a:schemeClr val="dk1"/>
              </a:solidFill>
              <a:latin typeface="Arial"/>
              <a:ea typeface="Arial"/>
              <a:cs typeface="Arial"/>
              <a:sym typeface="Arial"/>
            </a:endParaRPr>
          </a:p>
        </p:txBody>
      </p:sp>
      <p:sp>
        <p:nvSpPr>
          <p:cNvPr id="112" name="Google Shape;112;p13"/>
          <p:cNvSpPr txBox="1"/>
          <p:nvPr/>
        </p:nvSpPr>
        <p:spPr>
          <a:xfrm>
            <a:off x="457199" y="1206576"/>
            <a:ext cx="8367222" cy="101822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Sleep debt </a:t>
            </a:r>
            <a:r>
              <a:rPr lang="en-US" sz="1700">
                <a:solidFill>
                  <a:schemeClr val="dk1"/>
                </a:solidFill>
                <a:latin typeface="Arial"/>
                <a:ea typeface="Arial"/>
                <a:cs typeface="Arial"/>
                <a:sym typeface="Arial"/>
              </a:rPr>
              <a:t>– result of insufficient sleep on a chronic basis.</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Sleep rebound </a:t>
            </a:r>
            <a:r>
              <a:rPr lang="en-US" sz="1700">
                <a:solidFill>
                  <a:schemeClr val="dk1"/>
                </a:solidFill>
                <a:latin typeface="Arial"/>
                <a:ea typeface="Arial"/>
                <a:cs typeface="Arial"/>
                <a:sym typeface="Arial"/>
              </a:rPr>
              <a:t>–  a sleep-deprived individual will tend to take a shorter time to fall asleep during subsequent opportunities for sleep.</a:t>
            </a:r>
            <a:endParaRPr sz="1700">
              <a:solidFill>
                <a:schemeClr val="dk1"/>
              </a:solidFill>
              <a:latin typeface="Arial"/>
              <a:ea typeface="Arial"/>
              <a:cs typeface="Arial"/>
              <a:sym typeface="Arial"/>
            </a:endParaRPr>
          </a:p>
        </p:txBody>
      </p:sp>
      <p:pic>
        <p:nvPicPr>
          <p:cNvPr id="9" name="Figure" descr="An illustration of the top half of a human body identifies the locations in the body that correspond with various adverse affects of sleep deprivation. The brain is labeled with Irritability,&quot; &quot;Cognitive impairment,&quot; &quot;Memory lapses or loss,&quot; &quot;Impaired moral judgement,&quot; &quot;Severe yawning,&quot; &quot;Hallucinations,&quot; and &quot;Symptoms similar to ADHD.&quot; The heart is labeled with Increased heart rate variability and Risk of heart disease. The muscles are labeled with Increased reaction time, Decreased accuracy, Tremors, and Aches. There is an organ near the stomach labeled Risk of diabetes Type 2. Other risks include Growth suppression, Risk of obesity, Decreased temperature, and Impaired immune system."/>
          <p:cNvPicPr>
            <a:picLocks noChangeAspect="1"/>
          </p:cNvPicPr>
          <p:nvPr/>
        </p:nvPicPr>
        <p:blipFill>
          <a:blip r:embed="rId3" cstate="email">
            <a:extLst>
              <a:ext uri="{28A0092B-C50C-407E-A947-70E740481C1C}">
                <a14:useLocalDpi xmlns:a14="http://schemas.microsoft.com/office/drawing/2010/main" val="0"/>
              </a:ext>
            </a:extLst>
          </a:blip>
          <a:srcRect l="-11667" r="-11667"/>
          <a:stretch>
            <a:fillRect/>
          </a:stretch>
        </p:blipFill>
        <p:spPr>
          <a:xfrm>
            <a:off x="609353" y="2106528"/>
            <a:ext cx="8062913" cy="35000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SLEEP NEEDS</a:t>
            </a:r>
          </a:p>
        </p:txBody>
      </p:sp>
      <p:graphicFrame>
        <p:nvGraphicFramePr>
          <p:cNvPr id="5" name="Table 4"/>
          <p:cNvGraphicFramePr>
            <a:graphicFrameLocks noGrp="1"/>
          </p:cNvGraphicFramePr>
          <p:nvPr>
            <p:extLst>
              <p:ext uri="{D42A27DB-BD31-4B8C-83A1-F6EECF244321}">
                <p14:modId xmlns:p14="http://schemas.microsoft.com/office/powerpoint/2010/main" val="2097577071"/>
              </p:ext>
            </p:extLst>
          </p:nvPr>
        </p:nvGraphicFramePr>
        <p:xfrm>
          <a:off x="900112" y="1385944"/>
          <a:ext cx="7620000" cy="5192659"/>
        </p:xfrm>
        <a:graphic>
          <a:graphicData uri="http://schemas.openxmlformats.org/drawingml/2006/table">
            <a:tbl>
              <a:tblPr/>
              <a:tblGrid>
                <a:gridCol w="1360488">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2411412">
                  <a:extLst>
                    <a:ext uri="{9D8B030D-6E8A-4147-A177-3AD203B41FA5}">
                      <a16:colId xmlns:a16="http://schemas.microsoft.com/office/drawing/2014/main" val="20003"/>
                    </a:ext>
                  </a:extLst>
                </a:gridCol>
              </a:tblGrid>
              <a:tr h="798381">
                <a:tc gridSpan="4">
                  <a:txBody>
                    <a:bodyPr/>
                    <a:lstStyle/>
                    <a:p>
                      <a:pPr algn="ctr" fontAlgn="b"/>
                      <a:r>
                        <a:rPr lang="en-US" sz="2000" b="1" dirty="0">
                          <a:effectLst/>
                        </a:rPr>
                        <a:t>Sleep Needs at Different Ages</a:t>
                      </a:r>
                    </a:p>
                    <a:p>
                      <a:pPr algn="ctr" fontAlgn="b"/>
                      <a:endParaRPr lang="en-US" sz="2000" b="1" dirty="0">
                        <a:effectLst/>
                      </a:endParaRPr>
                    </a:p>
                  </a:txBody>
                  <a:tcPr marL="64789" marR="64789" marT="32394" marB="32394"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63989">
                <a:tc>
                  <a:txBody>
                    <a:bodyPr/>
                    <a:lstStyle/>
                    <a:p>
                      <a:pPr algn="l" fontAlgn="b"/>
                      <a:r>
                        <a:rPr lang="en-US" sz="1200" b="1">
                          <a:effectLst/>
                        </a:rPr>
                        <a:t>Age</a:t>
                      </a:r>
                    </a:p>
                  </a:txBody>
                  <a:tcPr marL="64789" marR="64789" marT="32394" marB="32394" anchor="b">
                    <a:lnL>
                      <a:noFill/>
                    </a:lnL>
                    <a:lnR>
                      <a:noFill/>
                    </a:lnR>
                    <a:lnT>
                      <a:noFill/>
                    </a:lnT>
                    <a:lnB>
                      <a:noFill/>
                    </a:lnB>
                  </a:tcPr>
                </a:tc>
                <a:tc>
                  <a:txBody>
                    <a:bodyPr/>
                    <a:lstStyle/>
                    <a:p>
                      <a:pPr algn="l" fontAlgn="b"/>
                      <a:r>
                        <a:rPr lang="en-US" sz="1200" b="1">
                          <a:effectLst/>
                        </a:rPr>
                        <a:t>Recommended</a:t>
                      </a:r>
                    </a:p>
                  </a:txBody>
                  <a:tcPr marL="64789" marR="64789" marT="32394" marB="32394" anchor="b">
                    <a:lnL>
                      <a:noFill/>
                    </a:lnL>
                    <a:lnR>
                      <a:noFill/>
                    </a:lnR>
                    <a:lnT>
                      <a:noFill/>
                    </a:lnT>
                    <a:lnB>
                      <a:noFill/>
                    </a:lnB>
                  </a:tcPr>
                </a:tc>
                <a:tc>
                  <a:txBody>
                    <a:bodyPr/>
                    <a:lstStyle/>
                    <a:p>
                      <a:pPr algn="l" fontAlgn="b"/>
                      <a:r>
                        <a:rPr lang="en-US" sz="1200" b="1">
                          <a:effectLst/>
                        </a:rPr>
                        <a:t>May be appropriate</a:t>
                      </a:r>
                    </a:p>
                  </a:txBody>
                  <a:tcPr marL="64789" marR="64789" marT="32394" marB="32394" anchor="b">
                    <a:lnL>
                      <a:noFill/>
                    </a:lnL>
                    <a:lnR>
                      <a:noFill/>
                    </a:lnR>
                    <a:lnT>
                      <a:noFill/>
                    </a:lnT>
                    <a:lnB>
                      <a:noFill/>
                    </a:lnB>
                  </a:tcPr>
                </a:tc>
                <a:tc>
                  <a:txBody>
                    <a:bodyPr/>
                    <a:lstStyle/>
                    <a:p>
                      <a:pPr algn="l" fontAlgn="b"/>
                      <a:r>
                        <a:rPr lang="en-US" sz="1200" b="1">
                          <a:effectLst/>
                        </a:rPr>
                        <a:t>Not recommended</a:t>
                      </a:r>
                    </a:p>
                  </a:txBody>
                  <a:tcPr marL="64789" marR="64789" marT="32394" marB="32394" anchor="b">
                    <a:lnL>
                      <a:noFill/>
                    </a:lnL>
                    <a:lnR>
                      <a:noFill/>
                    </a:lnR>
                    <a:lnT>
                      <a:noFill/>
                    </a:lnT>
                    <a:lnB>
                      <a:noFill/>
                    </a:lnB>
                  </a:tcPr>
                </a:tc>
                <a:extLst>
                  <a:ext uri="{0D108BD9-81ED-4DB2-BD59-A6C34878D82A}">
                    <a16:rowId xmlns:a16="http://schemas.microsoft.com/office/drawing/2014/main" val="10001"/>
                  </a:ext>
                </a:extLst>
              </a:tr>
              <a:tr h="458921">
                <a:tc>
                  <a:txBody>
                    <a:bodyPr/>
                    <a:lstStyle/>
                    <a:p>
                      <a:pPr fontAlgn="ctr"/>
                      <a:r>
                        <a:rPr lang="en-US" sz="1200">
                          <a:effectLst/>
                        </a:rPr>
                        <a:t>0–3 months</a:t>
                      </a:r>
                    </a:p>
                  </a:txBody>
                  <a:tcPr marL="64789" marR="64789" marT="32394" marB="32394" anchor="ctr">
                    <a:lnL>
                      <a:noFill/>
                    </a:lnL>
                    <a:lnR>
                      <a:noFill/>
                    </a:lnR>
                    <a:lnT>
                      <a:noFill/>
                    </a:lnT>
                    <a:lnB>
                      <a:noFill/>
                    </a:lnB>
                  </a:tcPr>
                </a:tc>
                <a:tc>
                  <a:txBody>
                    <a:bodyPr/>
                    <a:lstStyle/>
                    <a:p>
                      <a:pPr fontAlgn="ctr"/>
                      <a:r>
                        <a:rPr lang="en-US" sz="1200">
                          <a:effectLst/>
                        </a:rPr>
                        <a:t>14–17 hours</a:t>
                      </a:r>
                    </a:p>
                  </a:txBody>
                  <a:tcPr marL="64789" marR="64789" marT="32394" marB="32394" anchor="ctr">
                    <a:lnL>
                      <a:noFill/>
                    </a:lnL>
                    <a:lnR>
                      <a:noFill/>
                    </a:lnR>
                    <a:lnT>
                      <a:noFill/>
                    </a:lnT>
                    <a:lnB>
                      <a:noFill/>
                    </a:lnB>
                  </a:tcPr>
                </a:tc>
                <a:tc>
                  <a:txBody>
                    <a:bodyPr/>
                    <a:lstStyle/>
                    <a:p>
                      <a:pPr fontAlgn="ctr"/>
                      <a:r>
                        <a:rPr lang="en-US" sz="1200">
                          <a:effectLst/>
                        </a:rPr>
                        <a:t>11–13 hours </a:t>
                      </a:r>
                      <a:br>
                        <a:rPr lang="en-US" sz="1200">
                          <a:effectLst/>
                        </a:rPr>
                      </a:br>
                      <a:r>
                        <a:rPr lang="en-US" sz="1200">
                          <a:effectLst/>
                        </a:rPr>
                        <a:t>18–19 hours</a:t>
                      </a:r>
                    </a:p>
                  </a:txBody>
                  <a:tcPr marL="64789" marR="64789" marT="32394" marB="32394" anchor="ctr">
                    <a:lnL>
                      <a:noFill/>
                    </a:lnL>
                    <a:lnR>
                      <a:noFill/>
                    </a:lnR>
                    <a:lnT>
                      <a:noFill/>
                    </a:lnT>
                    <a:lnB>
                      <a:noFill/>
                    </a:lnB>
                  </a:tcPr>
                </a:tc>
                <a:tc>
                  <a:txBody>
                    <a:bodyPr/>
                    <a:lstStyle/>
                    <a:p>
                      <a:pPr fontAlgn="ctr"/>
                      <a:r>
                        <a:rPr lang="en-US" sz="1200">
                          <a:effectLst/>
                        </a:rPr>
                        <a:t>Fewer than 11 hours </a:t>
                      </a:r>
                      <a:br>
                        <a:rPr lang="en-US" sz="1200">
                          <a:effectLst/>
                        </a:rPr>
                      </a:br>
                      <a:r>
                        <a:rPr lang="en-US" sz="1200">
                          <a:effectLst/>
                        </a:rPr>
                        <a:t>More than 19 hours</a:t>
                      </a:r>
                    </a:p>
                  </a:txBody>
                  <a:tcPr marL="64789" marR="64789" marT="32394" marB="32394" anchor="ctr">
                    <a:lnL>
                      <a:noFill/>
                    </a:lnL>
                    <a:lnR>
                      <a:noFill/>
                    </a:lnR>
                    <a:lnT>
                      <a:noFill/>
                    </a:lnT>
                    <a:lnB>
                      <a:noFill/>
                    </a:lnB>
                  </a:tcPr>
                </a:tc>
                <a:extLst>
                  <a:ext uri="{0D108BD9-81ED-4DB2-BD59-A6C34878D82A}">
                    <a16:rowId xmlns:a16="http://schemas.microsoft.com/office/drawing/2014/main" val="10002"/>
                  </a:ext>
                </a:extLst>
              </a:tr>
              <a:tr h="458921">
                <a:tc>
                  <a:txBody>
                    <a:bodyPr/>
                    <a:lstStyle/>
                    <a:p>
                      <a:pPr fontAlgn="ctr"/>
                      <a:r>
                        <a:rPr lang="en-US" sz="1200">
                          <a:effectLst/>
                        </a:rPr>
                        <a:t>4–11 months</a:t>
                      </a:r>
                    </a:p>
                  </a:txBody>
                  <a:tcPr marL="64789" marR="64789" marT="32394" marB="32394" anchor="ctr">
                    <a:lnL>
                      <a:noFill/>
                    </a:lnL>
                    <a:lnR>
                      <a:noFill/>
                    </a:lnR>
                    <a:lnT>
                      <a:noFill/>
                    </a:lnT>
                    <a:lnB>
                      <a:noFill/>
                    </a:lnB>
                  </a:tcPr>
                </a:tc>
                <a:tc>
                  <a:txBody>
                    <a:bodyPr/>
                    <a:lstStyle/>
                    <a:p>
                      <a:pPr fontAlgn="ctr"/>
                      <a:r>
                        <a:rPr lang="en-US" sz="1200">
                          <a:effectLst/>
                        </a:rPr>
                        <a:t>12–15 hours</a:t>
                      </a:r>
                    </a:p>
                  </a:txBody>
                  <a:tcPr marL="64789" marR="64789" marT="32394" marB="32394" anchor="ctr">
                    <a:lnL>
                      <a:noFill/>
                    </a:lnL>
                    <a:lnR>
                      <a:noFill/>
                    </a:lnR>
                    <a:lnT>
                      <a:noFill/>
                    </a:lnT>
                    <a:lnB>
                      <a:noFill/>
                    </a:lnB>
                  </a:tcPr>
                </a:tc>
                <a:tc>
                  <a:txBody>
                    <a:bodyPr/>
                    <a:lstStyle/>
                    <a:p>
                      <a:pPr fontAlgn="ctr"/>
                      <a:r>
                        <a:rPr lang="en-US" sz="1200">
                          <a:effectLst/>
                        </a:rPr>
                        <a:t>10–11 hours </a:t>
                      </a:r>
                      <a:br>
                        <a:rPr lang="en-US" sz="1200">
                          <a:effectLst/>
                        </a:rPr>
                      </a:br>
                      <a:r>
                        <a:rPr lang="en-US" sz="1200">
                          <a:effectLst/>
                        </a:rPr>
                        <a:t>16–18 hours</a:t>
                      </a:r>
                    </a:p>
                  </a:txBody>
                  <a:tcPr marL="64789" marR="64789" marT="32394" marB="32394" anchor="ctr">
                    <a:lnL>
                      <a:noFill/>
                    </a:lnL>
                    <a:lnR>
                      <a:noFill/>
                    </a:lnR>
                    <a:lnT>
                      <a:noFill/>
                    </a:lnT>
                    <a:lnB>
                      <a:noFill/>
                    </a:lnB>
                  </a:tcPr>
                </a:tc>
                <a:tc>
                  <a:txBody>
                    <a:bodyPr/>
                    <a:lstStyle/>
                    <a:p>
                      <a:pPr fontAlgn="ctr"/>
                      <a:r>
                        <a:rPr lang="en-US" sz="1200">
                          <a:effectLst/>
                        </a:rPr>
                        <a:t>Fewer than 10 hours </a:t>
                      </a:r>
                      <a:br>
                        <a:rPr lang="en-US" sz="1200">
                          <a:effectLst/>
                        </a:rPr>
                      </a:br>
                      <a:r>
                        <a:rPr lang="en-US" sz="1200">
                          <a:effectLst/>
                        </a:rPr>
                        <a:t>More than 18 hours</a:t>
                      </a:r>
                    </a:p>
                  </a:txBody>
                  <a:tcPr marL="64789" marR="64789" marT="32394" marB="32394" anchor="ctr">
                    <a:lnL>
                      <a:noFill/>
                    </a:lnL>
                    <a:lnR>
                      <a:noFill/>
                    </a:lnR>
                    <a:lnT>
                      <a:noFill/>
                    </a:lnT>
                    <a:lnB>
                      <a:noFill/>
                    </a:lnB>
                  </a:tcPr>
                </a:tc>
                <a:extLst>
                  <a:ext uri="{0D108BD9-81ED-4DB2-BD59-A6C34878D82A}">
                    <a16:rowId xmlns:a16="http://schemas.microsoft.com/office/drawing/2014/main" val="10003"/>
                  </a:ext>
                </a:extLst>
              </a:tr>
              <a:tr h="458921">
                <a:tc>
                  <a:txBody>
                    <a:bodyPr/>
                    <a:lstStyle/>
                    <a:p>
                      <a:pPr fontAlgn="ctr"/>
                      <a:r>
                        <a:rPr lang="en-US" sz="1200">
                          <a:effectLst/>
                        </a:rPr>
                        <a:t>1–2 years</a:t>
                      </a:r>
                    </a:p>
                  </a:txBody>
                  <a:tcPr marL="64789" marR="64789" marT="32394" marB="32394" anchor="ctr">
                    <a:lnL>
                      <a:noFill/>
                    </a:lnL>
                    <a:lnR>
                      <a:noFill/>
                    </a:lnR>
                    <a:lnT>
                      <a:noFill/>
                    </a:lnT>
                    <a:lnB>
                      <a:noFill/>
                    </a:lnB>
                  </a:tcPr>
                </a:tc>
                <a:tc>
                  <a:txBody>
                    <a:bodyPr/>
                    <a:lstStyle/>
                    <a:p>
                      <a:pPr fontAlgn="ctr"/>
                      <a:r>
                        <a:rPr lang="en-US" sz="1200">
                          <a:effectLst/>
                        </a:rPr>
                        <a:t>11–14 hours</a:t>
                      </a:r>
                    </a:p>
                  </a:txBody>
                  <a:tcPr marL="64789" marR="64789" marT="32394" marB="32394" anchor="ctr">
                    <a:lnL>
                      <a:noFill/>
                    </a:lnL>
                    <a:lnR>
                      <a:noFill/>
                    </a:lnR>
                    <a:lnT>
                      <a:noFill/>
                    </a:lnT>
                    <a:lnB>
                      <a:noFill/>
                    </a:lnB>
                  </a:tcPr>
                </a:tc>
                <a:tc>
                  <a:txBody>
                    <a:bodyPr/>
                    <a:lstStyle/>
                    <a:p>
                      <a:pPr fontAlgn="ctr"/>
                      <a:r>
                        <a:rPr lang="en-US" sz="1200">
                          <a:effectLst/>
                        </a:rPr>
                        <a:t>9–10 hours </a:t>
                      </a:r>
                      <a:br>
                        <a:rPr lang="en-US" sz="1200">
                          <a:effectLst/>
                        </a:rPr>
                      </a:br>
                      <a:r>
                        <a:rPr lang="en-US" sz="1200">
                          <a:effectLst/>
                        </a:rPr>
                        <a:t>15–16 hours</a:t>
                      </a:r>
                    </a:p>
                  </a:txBody>
                  <a:tcPr marL="64789" marR="64789" marT="32394" marB="32394" anchor="ctr">
                    <a:lnL>
                      <a:noFill/>
                    </a:lnL>
                    <a:lnR>
                      <a:noFill/>
                    </a:lnR>
                    <a:lnT>
                      <a:noFill/>
                    </a:lnT>
                    <a:lnB>
                      <a:noFill/>
                    </a:lnB>
                  </a:tcPr>
                </a:tc>
                <a:tc>
                  <a:txBody>
                    <a:bodyPr/>
                    <a:lstStyle/>
                    <a:p>
                      <a:pPr fontAlgn="ctr"/>
                      <a:r>
                        <a:rPr lang="en-US" sz="1200">
                          <a:effectLst/>
                        </a:rPr>
                        <a:t>Fewer than 9 hours </a:t>
                      </a:r>
                      <a:br>
                        <a:rPr lang="en-US" sz="1200">
                          <a:effectLst/>
                        </a:rPr>
                      </a:br>
                      <a:r>
                        <a:rPr lang="en-US" sz="1200">
                          <a:effectLst/>
                        </a:rPr>
                        <a:t>More than 16 hours</a:t>
                      </a:r>
                    </a:p>
                  </a:txBody>
                  <a:tcPr marL="64789" marR="64789" marT="32394" marB="32394" anchor="ctr">
                    <a:lnL>
                      <a:noFill/>
                    </a:lnL>
                    <a:lnR>
                      <a:noFill/>
                    </a:lnR>
                    <a:lnT>
                      <a:noFill/>
                    </a:lnT>
                    <a:lnB>
                      <a:noFill/>
                    </a:lnB>
                  </a:tcPr>
                </a:tc>
                <a:extLst>
                  <a:ext uri="{0D108BD9-81ED-4DB2-BD59-A6C34878D82A}">
                    <a16:rowId xmlns:a16="http://schemas.microsoft.com/office/drawing/2014/main" val="10004"/>
                  </a:ext>
                </a:extLst>
              </a:tr>
              <a:tr h="458921">
                <a:tc>
                  <a:txBody>
                    <a:bodyPr/>
                    <a:lstStyle/>
                    <a:p>
                      <a:pPr fontAlgn="ctr"/>
                      <a:r>
                        <a:rPr lang="en-US" sz="1200">
                          <a:effectLst/>
                        </a:rPr>
                        <a:t>3–5 years</a:t>
                      </a:r>
                    </a:p>
                  </a:txBody>
                  <a:tcPr marL="64789" marR="64789" marT="32394" marB="32394" anchor="ctr">
                    <a:lnL>
                      <a:noFill/>
                    </a:lnL>
                    <a:lnR>
                      <a:noFill/>
                    </a:lnR>
                    <a:lnT>
                      <a:noFill/>
                    </a:lnT>
                    <a:lnB>
                      <a:noFill/>
                    </a:lnB>
                  </a:tcPr>
                </a:tc>
                <a:tc>
                  <a:txBody>
                    <a:bodyPr/>
                    <a:lstStyle/>
                    <a:p>
                      <a:pPr fontAlgn="ctr"/>
                      <a:r>
                        <a:rPr lang="en-US" sz="1200">
                          <a:effectLst/>
                        </a:rPr>
                        <a:t>10–13 hours</a:t>
                      </a:r>
                    </a:p>
                  </a:txBody>
                  <a:tcPr marL="64789" marR="64789" marT="32394" marB="32394" anchor="ctr">
                    <a:lnL>
                      <a:noFill/>
                    </a:lnL>
                    <a:lnR>
                      <a:noFill/>
                    </a:lnR>
                    <a:lnT>
                      <a:noFill/>
                    </a:lnT>
                    <a:lnB>
                      <a:noFill/>
                    </a:lnB>
                  </a:tcPr>
                </a:tc>
                <a:tc>
                  <a:txBody>
                    <a:bodyPr/>
                    <a:lstStyle/>
                    <a:p>
                      <a:pPr fontAlgn="ctr"/>
                      <a:r>
                        <a:rPr lang="en-US" sz="1200">
                          <a:effectLst/>
                        </a:rPr>
                        <a:t>8–9 hours </a:t>
                      </a:r>
                      <a:br>
                        <a:rPr lang="en-US" sz="1200">
                          <a:effectLst/>
                        </a:rPr>
                      </a:br>
                      <a:r>
                        <a:rPr lang="en-US" sz="1200">
                          <a:effectLst/>
                        </a:rPr>
                        <a:t>14 hours</a:t>
                      </a:r>
                    </a:p>
                  </a:txBody>
                  <a:tcPr marL="64789" marR="64789" marT="32394" marB="32394" anchor="ctr">
                    <a:lnL>
                      <a:noFill/>
                    </a:lnL>
                    <a:lnR>
                      <a:noFill/>
                    </a:lnR>
                    <a:lnT>
                      <a:noFill/>
                    </a:lnT>
                    <a:lnB>
                      <a:noFill/>
                    </a:lnB>
                  </a:tcPr>
                </a:tc>
                <a:tc>
                  <a:txBody>
                    <a:bodyPr/>
                    <a:lstStyle/>
                    <a:p>
                      <a:pPr fontAlgn="ctr"/>
                      <a:r>
                        <a:rPr lang="en-US" sz="1200">
                          <a:effectLst/>
                        </a:rPr>
                        <a:t>Fewer than 8 hours </a:t>
                      </a:r>
                      <a:br>
                        <a:rPr lang="en-US" sz="1200">
                          <a:effectLst/>
                        </a:rPr>
                      </a:br>
                      <a:r>
                        <a:rPr lang="en-US" sz="1200">
                          <a:effectLst/>
                        </a:rPr>
                        <a:t>More than 14 hours</a:t>
                      </a:r>
                    </a:p>
                  </a:txBody>
                  <a:tcPr marL="64789" marR="64789" marT="32394" marB="32394" anchor="ctr">
                    <a:lnL>
                      <a:noFill/>
                    </a:lnL>
                    <a:lnR>
                      <a:noFill/>
                    </a:lnR>
                    <a:lnT>
                      <a:noFill/>
                    </a:lnT>
                    <a:lnB>
                      <a:noFill/>
                    </a:lnB>
                  </a:tcPr>
                </a:tc>
                <a:extLst>
                  <a:ext uri="{0D108BD9-81ED-4DB2-BD59-A6C34878D82A}">
                    <a16:rowId xmlns:a16="http://schemas.microsoft.com/office/drawing/2014/main" val="10005"/>
                  </a:ext>
                </a:extLst>
              </a:tr>
              <a:tr h="458921">
                <a:tc>
                  <a:txBody>
                    <a:bodyPr/>
                    <a:lstStyle/>
                    <a:p>
                      <a:pPr fontAlgn="ctr"/>
                      <a:r>
                        <a:rPr lang="en-US" sz="1200">
                          <a:effectLst/>
                        </a:rPr>
                        <a:t>6–13 years</a:t>
                      </a:r>
                    </a:p>
                  </a:txBody>
                  <a:tcPr marL="64789" marR="64789" marT="32394" marB="32394" anchor="ctr">
                    <a:lnL>
                      <a:noFill/>
                    </a:lnL>
                    <a:lnR>
                      <a:noFill/>
                    </a:lnR>
                    <a:lnT>
                      <a:noFill/>
                    </a:lnT>
                    <a:lnB>
                      <a:noFill/>
                    </a:lnB>
                  </a:tcPr>
                </a:tc>
                <a:tc>
                  <a:txBody>
                    <a:bodyPr/>
                    <a:lstStyle/>
                    <a:p>
                      <a:pPr fontAlgn="ctr"/>
                      <a:r>
                        <a:rPr lang="en-US" sz="1200">
                          <a:effectLst/>
                        </a:rPr>
                        <a:t>9–11 hours</a:t>
                      </a:r>
                    </a:p>
                  </a:txBody>
                  <a:tcPr marL="64789" marR="64789" marT="32394" marB="32394" anchor="ctr">
                    <a:lnL>
                      <a:noFill/>
                    </a:lnL>
                    <a:lnR>
                      <a:noFill/>
                    </a:lnR>
                    <a:lnT>
                      <a:noFill/>
                    </a:lnT>
                    <a:lnB>
                      <a:noFill/>
                    </a:lnB>
                  </a:tcPr>
                </a:tc>
                <a:tc>
                  <a:txBody>
                    <a:bodyPr/>
                    <a:lstStyle/>
                    <a:p>
                      <a:pPr fontAlgn="ctr"/>
                      <a:r>
                        <a:rPr lang="en-US" sz="1200">
                          <a:effectLst/>
                        </a:rPr>
                        <a:t>7–8 hours </a:t>
                      </a:r>
                      <a:br>
                        <a:rPr lang="en-US" sz="1200">
                          <a:effectLst/>
                        </a:rPr>
                      </a:br>
                      <a:r>
                        <a:rPr lang="en-US" sz="1200">
                          <a:effectLst/>
                        </a:rPr>
                        <a:t>12 hours</a:t>
                      </a:r>
                    </a:p>
                  </a:txBody>
                  <a:tcPr marL="64789" marR="64789" marT="32394" marB="32394" anchor="ctr">
                    <a:lnL>
                      <a:noFill/>
                    </a:lnL>
                    <a:lnR>
                      <a:noFill/>
                    </a:lnR>
                    <a:lnT>
                      <a:noFill/>
                    </a:lnT>
                    <a:lnB>
                      <a:noFill/>
                    </a:lnB>
                  </a:tcPr>
                </a:tc>
                <a:tc>
                  <a:txBody>
                    <a:bodyPr/>
                    <a:lstStyle/>
                    <a:p>
                      <a:pPr fontAlgn="ctr"/>
                      <a:r>
                        <a:rPr lang="en-US" sz="1200" dirty="0">
                          <a:effectLst/>
                        </a:rPr>
                        <a:t>Fewer than 7 hours </a:t>
                      </a:r>
                      <a:br>
                        <a:rPr lang="en-US" sz="1200" dirty="0">
                          <a:effectLst/>
                        </a:rPr>
                      </a:br>
                      <a:r>
                        <a:rPr lang="en-US" sz="1200" dirty="0">
                          <a:effectLst/>
                        </a:rPr>
                        <a:t>More than 12 hours</a:t>
                      </a:r>
                    </a:p>
                  </a:txBody>
                  <a:tcPr marL="64789" marR="64789" marT="32394" marB="32394" anchor="ctr">
                    <a:lnL>
                      <a:noFill/>
                    </a:lnL>
                    <a:lnR>
                      <a:noFill/>
                    </a:lnR>
                    <a:lnT>
                      <a:noFill/>
                    </a:lnT>
                    <a:lnB>
                      <a:noFill/>
                    </a:lnB>
                  </a:tcPr>
                </a:tc>
                <a:extLst>
                  <a:ext uri="{0D108BD9-81ED-4DB2-BD59-A6C34878D82A}">
                    <a16:rowId xmlns:a16="http://schemas.microsoft.com/office/drawing/2014/main" val="10006"/>
                  </a:ext>
                </a:extLst>
              </a:tr>
              <a:tr h="458921">
                <a:tc>
                  <a:txBody>
                    <a:bodyPr/>
                    <a:lstStyle/>
                    <a:p>
                      <a:pPr fontAlgn="ctr"/>
                      <a:r>
                        <a:rPr lang="en-US" sz="1200">
                          <a:effectLst/>
                        </a:rPr>
                        <a:t>14–17 years</a:t>
                      </a:r>
                    </a:p>
                  </a:txBody>
                  <a:tcPr marL="64789" marR="64789" marT="32394" marB="32394" anchor="ctr">
                    <a:lnL>
                      <a:noFill/>
                    </a:lnL>
                    <a:lnR>
                      <a:noFill/>
                    </a:lnR>
                    <a:lnT>
                      <a:noFill/>
                    </a:lnT>
                    <a:lnB>
                      <a:noFill/>
                    </a:lnB>
                  </a:tcPr>
                </a:tc>
                <a:tc>
                  <a:txBody>
                    <a:bodyPr/>
                    <a:lstStyle/>
                    <a:p>
                      <a:pPr fontAlgn="ctr"/>
                      <a:r>
                        <a:rPr lang="en-US" sz="1200">
                          <a:effectLst/>
                        </a:rPr>
                        <a:t>8–10 hours</a:t>
                      </a:r>
                    </a:p>
                  </a:txBody>
                  <a:tcPr marL="64789" marR="64789" marT="32394" marB="32394" anchor="ctr">
                    <a:lnL>
                      <a:noFill/>
                    </a:lnL>
                    <a:lnR>
                      <a:noFill/>
                    </a:lnR>
                    <a:lnT>
                      <a:noFill/>
                    </a:lnT>
                    <a:lnB>
                      <a:noFill/>
                    </a:lnB>
                  </a:tcPr>
                </a:tc>
                <a:tc>
                  <a:txBody>
                    <a:bodyPr/>
                    <a:lstStyle/>
                    <a:p>
                      <a:pPr fontAlgn="ctr"/>
                      <a:r>
                        <a:rPr lang="en-US" sz="1200">
                          <a:effectLst/>
                        </a:rPr>
                        <a:t>7 hours </a:t>
                      </a:r>
                      <a:br>
                        <a:rPr lang="en-US" sz="1200">
                          <a:effectLst/>
                        </a:rPr>
                      </a:br>
                      <a:r>
                        <a:rPr lang="en-US" sz="1200">
                          <a:effectLst/>
                        </a:rPr>
                        <a:t>11 hours</a:t>
                      </a:r>
                    </a:p>
                  </a:txBody>
                  <a:tcPr marL="64789" marR="64789" marT="32394" marB="32394" anchor="ctr">
                    <a:lnL>
                      <a:noFill/>
                    </a:lnL>
                    <a:lnR>
                      <a:noFill/>
                    </a:lnR>
                    <a:lnT>
                      <a:noFill/>
                    </a:lnT>
                    <a:lnB>
                      <a:noFill/>
                    </a:lnB>
                  </a:tcPr>
                </a:tc>
                <a:tc>
                  <a:txBody>
                    <a:bodyPr/>
                    <a:lstStyle/>
                    <a:p>
                      <a:pPr fontAlgn="ctr"/>
                      <a:r>
                        <a:rPr lang="en-US" sz="1200">
                          <a:effectLst/>
                        </a:rPr>
                        <a:t>Fewer than 7 hours </a:t>
                      </a:r>
                      <a:br>
                        <a:rPr lang="en-US" sz="1200">
                          <a:effectLst/>
                        </a:rPr>
                      </a:br>
                      <a:r>
                        <a:rPr lang="en-US" sz="1200">
                          <a:effectLst/>
                        </a:rPr>
                        <a:t>More than 11 hours</a:t>
                      </a:r>
                    </a:p>
                  </a:txBody>
                  <a:tcPr marL="64789" marR="64789" marT="32394" marB="32394" anchor="ctr">
                    <a:lnL>
                      <a:noFill/>
                    </a:lnL>
                    <a:lnR>
                      <a:noFill/>
                    </a:lnR>
                    <a:lnT>
                      <a:noFill/>
                    </a:lnT>
                    <a:lnB>
                      <a:noFill/>
                    </a:lnB>
                  </a:tcPr>
                </a:tc>
                <a:extLst>
                  <a:ext uri="{0D108BD9-81ED-4DB2-BD59-A6C34878D82A}">
                    <a16:rowId xmlns:a16="http://schemas.microsoft.com/office/drawing/2014/main" val="10007"/>
                  </a:ext>
                </a:extLst>
              </a:tr>
              <a:tr h="458921">
                <a:tc>
                  <a:txBody>
                    <a:bodyPr/>
                    <a:lstStyle/>
                    <a:p>
                      <a:pPr fontAlgn="ctr"/>
                      <a:r>
                        <a:rPr lang="en-US" sz="1200">
                          <a:effectLst/>
                        </a:rPr>
                        <a:t>18–25 years</a:t>
                      </a:r>
                    </a:p>
                  </a:txBody>
                  <a:tcPr marL="64789" marR="64789" marT="32394" marB="32394" anchor="ctr">
                    <a:lnL>
                      <a:noFill/>
                    </a:lnL>
                    <a:lnR>
                      <a:noFill/>
                    </a:lnR>
                    <a:lnT>
                      <a:noFill/>
                    </a:lnT>
                    <a:lnB>
                      <a:noFill/>
                    </a:lnB>
                  </a:tcPr>
                </a:tc>
                <a:tc>
                  <a:txBody>
                    <a:bodyPr/>
                    <a:lstStyle/>
                    <a:p>
                      <a:pPr fontAlgn="ctr"/>
                      <a:r>
                        <a:rPr lang="en-US" sz="1200">
                          <a:effectLst/>
                        </a:rPr>
                        <a:t>7–9 hours</a:t>
                      </a:r>
                    </a:p>
                  </a:txBody>
                  <a:tcPr marL="64789" marR="64789" marT="32394" marB="32394" anchor="ctr">
                    <a:lnL>
                      <a:noFill/>
                    </a:lnL>
                    <a:lnR>
                      <a:noFill/>
                    </a:lnR>
                    <a:lnT>
                      <a:noFill/>
                    </a:lnT>
                    <a:lnB>
                      <a:noFill/>
                    </a:lnB>
                  </a:tcPr>
                </a:tc>
                <a:tc>
                  <a:txBody>
                    <a:bodyPr/>
                    <a:lstStyle/>
                    <a:p>
                      <a:pPr fontAlgn="ctr"/>
                      <a:r>
                        <a:rPr lang="en-US" sz="1200">
                          <a:effectLst/>
                        </a:rPr>
                        <a:t>6 hours </a:t>
                      </a:r>
                      <a:br>
                        <a:rPr lang="en-US" sz="1200">
                          <a:effectLst/>
                        </a:rPr>
                      </a:br>
                      <a:r>
                        <a:rPr lang="en-US" sz="1200">
                          <a:effectLst/>
                        </a:rPr>
                        <a:t>10–11 hours</a:t>
                      </a:r>
                    </a:p>
                  </a:txBody>
                  <a:tcPr marL="64789" marR="64789" marT="32394" marB="32394" anchor="ctr">
                    <a:lnL>
                      <a:noFill/>
                    </a:lnL>
                    <a:lnR>
                      <a:noFill/>
                    </a:lnR>
                    <a:lnT>
                      <a:noFill/>
                    </a:lnT>
                    <a:lnB>
                      <a:noFill/>
                    </a:lnB>
                  </a:tcPr>
                </a:tc>
                <a:tc>
                  <a:txBody>
                    <a:bodyPr/>
                    <a:lstStyle/>
                    <a:p>
                      <a:pPr fontAlgn="ctr"/>
                      <a:r>
                        <a:rPr lang="en-US" sz="1200">
                          <a:effectLst/>
                        </a:rPr>
                        <a:t>Fewer than 6 hours </a:t>
                      </a:r>
                      <a:br>
                        <a:rPr lang="en-US" sz="1200">
                          <a:effectLst/>
                        </a:rPr>
                      </a:br>
                      <a:r>
                        <a:rPr lang="en-US" sz="1200">
                          <a:effectLst/>
                        </a:rPr>
                        <a:t>More than 11 hours</a:t>
                      </a:r>
                    </a:p>
                  </a:txBody>
                  <a:tcPr marL="64789" marR="64789" marT="32394" marB="32394" anchor="ctr">
                    <a:lnL>
                      <a:noFill/>
                    </a:lnL>
                    <a:lnR>
                      <a:noFill/>
                    </a:lnR>
                    <a:lnT>
                      <a:noFill/>
                    </a:lnT>
                    <a:lnB>
                      <a:noFill/>
                    </a:lnB>
                  </a:tcPr>
                </a:tc>
                <a:extLst>
                  <a:ext uri="{0D108BD9-81ED-4DB2-BD59-A6C34878D82A}">
                    <a16:rowId xmlns:a16="http://schemas.microsoft.com/office/drawing/2014/main" val="10008"/>
                  </a:ext>
                </a:extLst>
              </a:tr>
              <a:tr h="458921">
                <a:tc>
                  <a:txBody>
                    <a:bodyPr/>
                    <a:lstStyle/>
                    <a:p>
                      <a:pPr fontAlgn="ctr"/>
                      <a:r>
                        <a:rPr lang="en-US" sz="1200">
                          <a:effectLst/>
                        </a:rPr>
                        <a:t>26–64 years</a:t>
                      </a:r>
                    </a:p>
                  </a:txBody>
                  <a:tcPr marL="64789" marR="64789" marT="32394" marB="32394" anchor="ctr">
                    <a:lnL>
                      <a:noFill/>
                    </a:lnL>
                    <a:lnR>
                      <a:noFill/>
                    </a:lnR>
                    <a:lnT>
                      <a:noFill/>
                    </a:lnT>
                    <a:lnB>
                      <a:noFill/>
                    </a:lnB>
                  </a:tcPr>
                </a:tc>
                <a:tc>
                  <a:txBody>
                    <a:bodyPr/>
                    <a:lstStyle/>
                    <a:p>
                      <a:pPr fontAlgn="ctr"/>
                      <a:r>
                        <a:rPr lang="en-US" sz="1200">
                          <a:effectLst/>
                        </a:rPr>
                        <a:t>7–9 hours</a:t>
                      </a:r>
                    </a:p>
                  </a:txBody>
                  <a:tcPr marL="64789" marR="64789" marT="32394" marB="32394" anchor="ctr">
                    <a:lnL>
                      <a:noFill/>
                    </a:lnL>
                    <a:lnR>
                      <a:noFill/>
                    </a:lnR>
                    <a:lnT>
                      <a:noFill/>
                    </a:lnT>
                    <a:lnB>
                      <a:noFill/>
                    </a:lnB>
                  </a:tcPr>
                </a:tc>
                <a:tc>
                  <a:txBody>
                    <a:bodyPr/>
                    <a:lstStyle/>
                    <a:p>
                      <a:pPr fontAlgn="ctr"/>
                      <a:r>
                        <a:rPr lang="en-US" sz="1200">
                          <a:effectLst/>
                        </a:rPr>
                        <a:t>6 hours </a:t>
                      </a:r>
                      <a:br>
                        <a:rPr lang="en-US" sz="1200">
                          <a:effectLst/>
                        </a:rPr>
                      </a:br>
                      <a:r>
                        <a:rPr lang="en-US" sz="1200">
                          <a:effectLst/>
                        </a:rPr>
                        <a:t>10 hours</a:t>
                      </a:r>
                    </a:p>
                  </a:txBody>
                  <a:tcPr marL="64789" marR="64789" marT="32394" marB="32394" anchor="ctr">
                    <a:lnL>
                      <a:noFill/>
                    </a:lnL>
                    <a:lnR>
                      <a:noFill/>
                    </a:lnR>
                    <a:lnT>
                      <a:noFill/>
                    </a:lnT>
                    <a:lnB>
                      <a:noFill/>
                    </a:lnB>
                  </a:tcPr>
                </a:tc>
                <a:tc>
                  <a:txBody>
                    <a:bodyPr/>
                    <a:lstStyle/>
                    <a:p>
                      <a:pPr fontAlgn="ctr"/>
                      <a:r>
                        <a:rPr lang="en-US" sz="1200">
                          <a:effectLst/>
                        </a:rPr>
                        <a:t>Fewer than 6 hours </a:t>
                      </a:r>
                      <a:br>
                        <a:rPr lang="en-US" sz="1200">
                          <a:effectLst/>
                        </a:rPr>
                      </a:br>
                      <a:r>
                        <a:rPr lang="en-US" sz="1200">
                          <a:effectLst/>
                        </a:rPr>
                        <a:t>More than 10 hours</a:t>
                      </a:r>
                    </a:p>
                  </a:txBody>
                  <a:tcPr marL="64789" marR="64789" marT="32394" marB="32394" anchor="ctr">
                    <a:lnL>
                      <a:noFill/>
                    </a:lnL>
                    <a:lnR>
                      <a:noFill/>
                    </a:lnR>
                    <a:lnT>
                      <a:noFill/>
                    </a:lnT>
                    <a:lnB>
                      <a:noFill/>
                    </a:lnB>
                  </a:tcPr>
                </a:tc>
                <a:extLst>
                  <a:ext uri="{0D108BD9-81ED-4DB2-BD59-A6C34878D82A}">
                    <a16:rowId xmlns:a16="http://schemas.microsoft.com/office/drawing/2014/main" val="10009"/>
                  </a:ext>
                </a:extLst>
              </a:tr>
              <a:tr h="458921">
                <a:tc>
                  <a:txBody>
                    <a:bodyPr/>
                    <a:lstStyle/>
                    <a:p>
                      <a:pPr fontAlgn="ctr"/>
                      <a:r>
                        <a:rPr lang="en-US" sz="1200">
                          <a:effectLst/>
                        </a:rPr>
                        <a:t>≥65 years</a:t>
                      </a:r>
                    </a:p>
                  </a:txBody>
                  <a:tcPr marL="64789" marR="64789" marT="32394" marB="32394" anchor="ctr">
                    <a:lnL>
                      <a:noFill/>
                    </a:lnL>
                    <a:lnR>
                      <a:noFill/>
                    </a:lnR>
                    <a:lnT>
                      <a:noFill/>
                    </a:lnT>
                    <a:lnB>
                      <a:noFill/>
                    </a:lnB>
                  </a:tcPr>
                </a:tc>
                <a:tc>
                  <a:txBody>
                    <a:bodyPr/>
                    <a:lstStyle/>
                    <a:p>
                      <a:pPr fontAlgn="ctr"/>
                      <a:r>
                        <a:rPr lang="en-US" sz="1200">
                          <a:effectLst/>
                        </a:rPr>
                        <a:t>7–8 hours</a:t>
                      </a:r>
                    </a:p>
                  </a:txBody>
                  <a:tcPr marL="64789" marR="64789" marT="32394" marB="32394" anchor="ctr">
                    <a:lnL>
                      <a:noFill/>
                    </a:lnL>
                    <a:lnR>
                      <a:noFill/>
                    </a:lnR>
                    <a:lnT>
                      <a:noFill/>
                    </a:lnT>
                    <a:lnB>
                      <a:noFill/>
                    </a:lnB>
                  </a:tcPr>
                </a:tc>
                <a:tc>
                  <a:txBody>
                    <a:bodyPr/>
                    <a:lstStyle/>
                    <a:p>
                      <a:pPr fontAlgn="ctr"/>
                      <a:r>
                        <a:rPr lang="en-US" sz="1200" dirty="0">
                          <a:effectLst/>
                        </a:rPr>
                        <a:t>5–6 hours </a:t>
                      </a:r>
                      <a:br>
                        <a:rPr lang="en-US" sz="1200" dirty="0">
                          <a:effectLst/>
                        </a:rPr>
                      </a:br>
                      <a:r>
                        <a:rPr lang="en-US" sz="1200" dirty="0">
                          <a:effectLst/>
                        </a:rPr>
                        <a:t>9 hours</a:t>
                      </a:r>
                    </a:p>
                  </a:txBody>
                  <a:tcPr marL="64789" marR="64789" marT="32394" marB="32394" anchor="ctr">
                    <a:lnL>
                      <a:noFill/>
                    </a:lnL>
                    <a:lnR>
                      <a:noFill/>
                    </a:lnR>
                    <a:lnT>
                      <a:noFill/>
                    </a:lnT>
                    <a:lnB>
                      <a:noFill/>
                    </a:lnB>
                  </a:tcPr>
                </a:tc>
                <a:tc>
                  <a:txBody>
                    <a:bodyPr/>
                    <a:lstStyle/>
                    <a:p>
                      <a:pPr fontAlgn="ctr"/>
                      <a:r>
                        <a:rPr lang="en-US" sz="1200" dirty="0">
                          <a:effectLst/>
                        </a:rPr>
                        <a:t>Fewer than 5 hours </a:t>
                      </a:r>
                      <a:br>
                        <a:rPr lang="en-US" sz="1200" dirty="0">
                          <a:effectLst/>
                        </a:rPr>
                      </a:br>
                      <a:r>
                        <a:rPr lang="en-US" sz="1200" dirty="0">
                          <a:effectLst/>
                        </a:rPr>
                        <a:t>More than 9 hours</a:t>
                      </a:r>
                    </a:p>
                  </a:txBody>
                  <a:tcPr marL="64789" marR="64789" marT="32394" marB="32394" anchor="ctr">
                    <a:lnL>
                      <a:noFill/>
                    </a:lnL>
                    <a:lnR>
                      <a:noFill/>
                    </a:lnR>
                    <a:lnT>
                      <a:noFill/>
                    </a:lnT>
                    <a:lnB>
                      <a:noFill/>
                    </a:lnB>
                  </a:tcPr>
                </a:tc>
                <a:extLst>
                  <a:ext uri="{0D108BD9-81ED-4DB2-BD59-A6C34878D82A}">
                    <a16:rowId xmlns:a16="http://schemas.microsoft.com/office/drawing/2014/main" val="10010"/>
                  </a:ext>
                </a:extLst>
              </a:tr>
            </a:tbl>
          </a:graphicData>
        </a:graphic>
      </p:graphicFrame>
      <p:sp>
        <p:nvSpPr>
          <p:cNvPr id="6" name="Rectangle 1"/>
          <p:cNvSpPr>
            <a:spLocks noChangeArrowheads="1"/>
          </p:cNvSpPr>
          <p:nvPr/>
        </p:nvSpPr>
        <p:spPr bwMode="auto">
          <a:xfrm>
            <a:off x="457200" y="205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charset="0"/>
              </a:rPr>
            </a:br>
            <a:endParaRPr kumimoji="0" lang="en-US" alt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58425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16"/>
        <p:cNvGrpSpPr/>
        <p:nvPr/>
      </p:nvGrpSpPr>
      <p:grpSpPr>
        <a:xfrm>
          <a:off x="0" y="0"/>
          <a:ext cx="0" cy="0"/>
          <a:chOff x="0" y="0"/>
          <a:chExt cx="0" cy="0"/>
        </a:xfrm>
      </p:grpSpPr>
      <p:sp>
        <p:nvSpPr>
          <p:cNvPr id="117" name="Google Shape;117;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WHAT IS SLEEP?</a:t>
            </a:r>
            <a:endParaRPr/>
          </a:p>
        </p:txBody>
      </p:sp>
      <p:sp>
        <p:nvSpPr>
          <p:cNvPr id="118" name="Google Shape;118;p14"/>
          <p:cNvSpPr txBox="1">
            <a:spLocks noGrp="1"/>
          </p:cNvSpPr>
          <p:nvPr>
            <p:ph type="body" idx="1"/>
          </p:nvPr>
        </p:nvSpPr>
        <p:spPr>
          <a:xfrm>
            <a:off x="457200" y="5639840"/>
            <a:ext cx="8062912" cy="116638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190"/>
              <a:buNone/>
            </a:pPr>
            <a:r>
              <a:rPr lang="en-US" sz="1190" dirty="0"/>
              <a:t>Figure 4.6 </a:t>
            </a:r>
            <a:r>
              <a:rPr lang="en-US" sz="1360" dirty="0"/>
              <a:t>This is a segment of a </a:t>
            </a:r>
            <a:r>
              <a:rPr lang="en-US" sz="1360" dirty="0" err="1"/>
              <a:t>polysonograph</a:t>
            </a:r>
            <a:r>
              <a:rPr lang="en-US" sz="1360" dirty="0"/>
              <a:t> (PSG), a recording of several physical variables during sleep. The </a:t>
            </a:r>
            <a:r>
              <a:rPr lang="en-US" sz="1360" i="1" dirty="0"/>
              <a:t>x</a:t>
            </a:r>
            <a:r>
              <a:rPr lang="en-US" sz="1360" dirty="0"/>
              <a:t>-axis shows passage of time in seconds; this record includes 30 seconds of data. The location of the sets of electrode that produced each signal is labeled on the </a:t>
            </a:r>
            <a:r>
              <a:rPr lang="en-US" sz="1360" i="1" dirty="0"/>
              <a:t>y</a:t>
            </a:r>
            <a:r>
              <a:rPr lang="en-US" sz="1360" dirty="0"/>
              <a:t>-axis. The red box encompasses EEG output, and the waveforms are characteristic of a specific stage of sleep. Other curves show other sleep-related data, such as body temperature, muscle activity, and heartbeat.</a:t>
            </a:r>
            <a:endParaRPr dirty="0"/>
          </a:p>
        </p:txBody>
      </p:sp>
      <p:sp>
        <p:nvSpPr>
          <p:cNvPr id="121" name="Google Shape;121;p14"/>
          <p:cNvSpPr txBox="1"/>
          <p:nvPr/>
        </p:nvSpPr>
        <p:spPr>
          <a:xfrm>
            <a:off x="457200" y="1184396"/>
            <a:ext cx="8367221" cy="16337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Sleep is a state marked by relatively low physical activity and a reduced sense of awareness.</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Sleep-wake cycles seem to be controlled by multiple brain areas including the thalamus and hypothalamus (slow-wave sleep) and the pons (REM sleep).</a:t>
            </a:r>
            <a:endParaRPr sz="1700">
              <a:solidFill>
                <a:schemeClr val="dk1"/>
              </a:solidFill>
              <a:latin typeface="Arial"/>
              <a:ea typeface="Arial"/>
              <a:cs typeface="Arial"/>
              <a:sym typeface="Arial"/>
            </a:endParaRPr>
          </a:p>
          <a:p>
            <a:pPr marL="0" marR="0" lvl="0" indent="0" algn="l" rtl="0">
              <a:spcBef>
                <a:spcPts val="600"/>
              </a:spcBef>
              <a:spcAft>
                <a:spcPts val="0"/>
              </a:spcAft>
              <a:buNone/>
            </a:pPr>
            <a:endParaRPr sz="1800">
              <a:solidFill>
                <a:schemeClr val="dk1"/>
              </a:solidFill>
              <a:latin typeface="Arial"/>
              <a:ea typeface="Arial"/>
              <a:cs typeface="Arial"/>
              <a:sym typeface="Arial"/>
            </a:endParaRPr>
          </a:p>
        </p:txBody>
      </p:sp>
      <p:sp>
        <p:nvSpPr>
          <p:cNvPr id="122" name="Google Shape;122;p14"/>
          <p:cNvSpPr txBox="1"/>
          <p:nvPr/>
        </p:nvSpPr>
        <p:spPr>
          <a:xfrm>
            <a:off x="457200" y="2714556"/>
            <a:ext cx="3618854" cy="284180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chemeClr val="dk1"/>
                </a:solidFill>
                <a:latin typeface="Arial"/>
                <a:ea typeface="Arial"/>
                <a:cs typeface="Arial"/>
                <a:sym typeface="Arial"/>
              </a:rPr>
              <a:t>Sleep is associated with the secretion and regulation of many hormones including: </a:t>
            </a:r>
            <a:endParaRPr sz="1700" dirty="0">
              <a:solidFill>
                <a:schemeClr val="dk1"/>
              </a:solidFill>
              <a:latin typeface="Arial"/>
              <a:ea typeface="Arial"/>
              <a:cs typeface="Arial"/>
              <a:sym typeface="Arial"/>
            </a:endParaRPr>
          </a:p>
          <a:p>
            <a:pPr marL="285750" marR="0" lvl="0" indent="-285750" algn="l" rtl="0">
              <a:spcBef>
                <a:spcPts val="1080"/>
              </a:spcBef>
              <a:spcAft>
                <a:spcPts val="0"/>
              </a:spcAft>
              <a:buClr>
                <a:srgbClr val="72A510"/>
              </a:buClr>
              <a:buSzPts val="1700"/>
              <a:buFont typeface="Arial"/>
              <a:buChar char="-"/>
            </a:pPr>
            <a:r>
              <a:rPr lang="en-US" sz="1700" dirty="0">
                <a:solidFill>
                  <a:schemeClr val="dk1"/>
                </a:solidFill>
                <a:latin typeface="Arial"/>
                <a:ea typeface="Arial"/>
                <a:cs typeface="Arial"/>
                <a:sym typeface="Arial"/>
              </a:rPr>
              <a:t>Melatonin </a:t>
            </a:r>
            <a:endParaRPr dirty="0"/>
          </a:p>
          <a:p>
            <a:pPr marL="285750" marR="0" lvl="0" indent="-285750" algn="l" rtl="0">
              <a:spcBef>
                <a:spcPts val="1080"/>
              </a:spcBef>
              <a:spcAft>
                <a:spcPts val="0"/>
              </a:spcAft>
              <a:buClr>
                <a:srgbClr val="72A510"/>
              </a:buClr>
              <a:buSzPts val="1700"/>
              <a:buFont typeface="Arial"/>
              <a:buChar char="-"/>
            </a:pPr>
            <a:r>
              <a:rPr lang="en-US" sz="1700" dirty="0">
                <a:solidFill>
                  <a:schemeClr val="dk1"/>
                </a:solidFill>
                <a:latin typeface="Arial"/>
                <a:ea typeface="Arial"/>
                <a:cs typeface="Arial"/>
                <a:sym typeface="Arial"/>
              </a:rPr>
              <a:t>Follicle stimulating hormone </a:t>
            </a:r>
            <a:endParaRPr dirty="0"/>
          </a:p>
          <a:p>
            <a:pPr marL="285750" marR="0" lvl="0" indent="-285750" algn="l" rtl="0">
              <a:spcBef>
                <a:spcPts val="1080"/>
              </a:spcBef>
              <a:spcAft>
                <a:spcPts val="0"/>
              </a:spcAft>
              <a:buClr>
                <a:srgbClr val="72A510"/>
              </a:buClr>
              <a:buSzPts val="1700"/>
              <a:buFont typeface="Arial"/>
              <a:buChar char="-"/>
            </a:pPr>
            <a:r>
              <a:rPr lang="en-US" sz="1700" dirty="0">
                <a:solidFill>
                  <a:schemeClr val="dk1"/>
                </a:solidFill>
                <a:latin typeface="Arial"/>
                <a:ea typeface="Arial"/>
                <a:cs typeface="Arial"/>
                <a:sym typeface="Arial"/>
              </a:rPr>
              <a:t>Luteinizing hormone</a:t>
            </a:r>
            <a:endParaRPr dirty="0"/>
          </a:p>
          <a:p>
            <a:pPr marL="285750" marR="0" lvl="0" indent="-285750" algn="l" rtl="0">
              <a:spcBef>
                <a:spcPts val="1080"/>
              </a:spcBef>
              <a:spcAft>
                <a:spcPts val="0"/>
              </a:spcAft>
              <a:buClr>
                <a:srgbClr val="72A510"/>
              </a:buClr>
              <a:buSzPts val="1700"/>
              <a:buFont typeface="Arial"/>
              <a:buChar char="-"/>
            </a:pPr>
            <a:r>
              <a:rPr lang="en-US" sz="1700" dirty="0">
                <a:solidFill>
                  <a:schemeClr val="dk1"/>
                </a:solidFill>
                <a:latin typeface="Arial"/>
                <a:ea typeface="Arial"/>
                <a:cs typeface="Arial"/>
                <a:sym typeface="Arial"/>
              </a:rPr>
              <a:t>Growth hormone. </a:t>
            </a:r>
            <a:endParaRPr dirty="0"/>
          </a:p>
          <a:p>
            <a:pPr marL="0" marR="0" lvl="0" indent="0" algn="l" rtl="0">
              <a:spcBef>
                <a:spcPts val="600"/>
              </a:spcBef>
              <a:spcAft>
                <a:spcPts val="0"/>
              </a:spcAft>
              <a:buNone/>
            </a:pPr>
            <a:endParaRPr sz="1800" dirty="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26"/>
        <p:cNvGrpSpPr/>
        <p:nvPr/>
      </p:nvGrpSpPr>
      <p:grpSpPr>
        <a:xfrm>
          <a:off x="0" y="0"/>
          <a:ext cx="0" cy="0"/>
          <a:chOff x="0" y="0"/>
          <a:chExt cx="0" cy="0"/>
        </a:xfrm>
      </p:grpSpPr>
      <p:sp>
        <p:nvSpPr>
          <p:cNvPr id="127" name="Google Shape;127;p1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BRAIN AREAS INVOLVED IN SLEEP</a:t>
            </a:r>
            <a:endParaRPr/>
          </a:p>
        </p:txBody>
      </p:sp>
      <p:sp>
        <p:nvSpPr>
          <p:cNvPr id="128" name="Google Shape;128;p15"/>
          <p:cNvSpPr txBox="1">
            <a:spLocks noGrp="1"/>
          </p:cNvSpPr>
          <p:nvPr>
            <p:ph type="body" idx="1"/>
          </p:nvPr>
        </p:nvSpPr>
        <p:spPr>
          <a:xfrm>
            <a:off x="457200" y="5151840"/>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 pineal and pituitary glands secrete a number of hormones during sleep.</a:t>
            </a:r>
            <a:endParaRPr/>
          </a:p>
        </p:txBody>
      </p:sp>
      <p:pic>
        <p:nvPicPr>
          <p:cNvPr id="8" name="Figure" descr="An illustration of a brain shows the locations of the hypothalamus, thalamus, pons, suprachiasmatic nucleus, pituitary gland, and pineal gland."/>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22410" r="-22410"/>
          <a:stretch>
            <a:fillRect/>
          </a:stretch>
        </p:blipFill>
        <p:spPr>
          <a:xfrm>
            <a:off x="619433" y="1161989"/>
            <a:ext cx="8062913" cy="350007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35"/>
        <p:cNvGrpSpPr/>
        <p:nvPr/>
      </p:nvGrpSpPr>
      <p:grpSpPr>
        <a:xfrm>
          <a:off x="0" y="0"/>
          <a:ext cx="0" cy="0"/>
          <a:chOff x="0" y="0"/>
          <a:chExt cx="0" cy="0"/>
        </a:xfrm>
      </p:grpSpPr>
      <p:sp>
        <p:nvSpPr>
          <p:cNvPr id="136" name="Google Shape;136;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WHY DO WE SLEEP?</a:t>
            </a:r>
            <a:endParaRPr/>
          </a:p>
        </p:txBody>
      </p:sp>
      <p:sp>
        <p:nvSpPr>
          <p:cNvPr id="137" name="Google Shape;137;p16"/>
          <p:cNvSpPr txBox="1">
            <a:spLocks noGrp="1"/>
          </p:cNvSpPr>
          <p:nvPr>
            <p:ph type="body" idx="1"/>
          </p:nvPr>
        </p:nvSpPr>
        <p:spPr>
          <a:xfrm>
            <a:off x="457200" y="1186381"/>
            <a:ext cx="8062912" cy="521441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700"/>
              <a:buNone/>
            </a:pPr>
            <a:r>
              <a:rPr lang="en-US" sz="1700" b="1" u="sng">
                <a:solidFill>
                  <a:srgbClr val="6CB255"/>
                </a:solidFill>
              </a:rPr>
              <a:t>Adaptive Function (Evolutionary Hypotheses)</a:t>
            </a:r>
            <a:endParaRPr/>
          </a:p>
          <a:p>
            <a:pPr marL="342900" lvl="0" indent="-342900" algn="l" rtl="0">
              <a:lnSpc>
                <a:spcPct val="90000"/>
              </a:lnSpc>
              <a:spcBef>
                <a:spcPts val="1080"/>
              </a:spcBef>
              <a:spcAft>
                <a:spcPts val="0"/>
              </a:spcAft>
              <a:buSzPts val="1700"/>
              <a:buFont typeface="Arial"/>
              <a:buChar char="-"/>
            </a:pPr>
            <a:r>
              <a:rPr lang="en-US" sz="1700"/>
              <a:t>Sleep is essential to restore resources that are expended during the day.</a:t>
            </a:r>
            <a:endParaRPr/>
          </a:p>
          <a:p>
            <a:pPr marL="342900" lvl="0" indent="-342900" algn="l" rtl="0">
              <a:lnSpc>
                <a:spcPct val="90000"/>
              </a:lnSpc>
              <a:spcBef>
                <a:spcPts val="1080"/>
              </a:spcBef>
              <a:spcAft>
                <a:spcPts val="0"/>
              </a:spcAft>
              <a:buSzPts val="1700"/>
              <a:buFont typeface="Arial"/>
              <a:buChar char="-"/>
            </a:pPr>
            <a:r>
              <a:rPr lang="en-US" sz="1700"/>
              <a:t>Sleep is an adaptive response to predatory risks, which increase in darkness.</a:t>
            </a:r>
            <a:endParaRPr/>
          </a:p>
          <a:p>
            <a:pPr marL="0" lvl="0" indent="0" algn="l" rtl="0">
              <a:lnSpc>
                <a:spcPct val="90000"/>
              </a:lnSpc>
              <a:spcBef>
                <a:spcPts val="1080"/>
              </a:spcBef>
              <a:spcAft>
                <a:spcPts val="0"/>
              </a:spcAft>
              <a:buSzPts val="1700"/>
              <a:buNone/>
            </a:pPr>
            <a:r>
              <a:rPr lang="en-US" sz="1700"/>
              <a:t>There is little evidence to support these explanations.</a:t>
            </a:r>
            <a:endParaRPr/>
          </a:p>
          <a:p>
            <a:pPr marL="0" lvl="0" indent="0" algn="l" rtl="0">
              <a:lnSpc>
                <a:spcPct val="90000"/>
              </a:lnSpc>
              <a:spcBef>
                <a:spcPts val="1080"/>
              </a:spcBef>
              <a:spcAft>
                <a:spcPts val="0"/>
              </a:spcAft>
              <a:buSzPts val="1700"/>
              <a:buNone/>
            </a:pPr>
            <a:r>
              <a:rPr lang="en-US" sz="1700" b="1" u="sng">
                <a:solidFill>
                  <a:srgbClr val="6CB255"/>
                </a:solidFill>
              </a:rPr>
              <a:t>Cognitive Function</a:t>
            </a:r>
            <a:endParaRPr/>
          </a:p>
          <a:p>
            <a:pPr marL="0" lvl="0" indent="0" algn="l" rtl="0">
              <a:lnSpc>
                <a:spcPct val="90000"/>
              </a:lnSpc>
              <a:spcBef>
                <a:spcPts val="1080"/>
              </a:spcBef>
              <a:spcAft>
                <a:spcPts val="0"/>
              </a:spcAft>
              <a:buSzPts val="1700"/>
              <a:buNone/>
            </a:pPr>
            <a:r>
              <a:rPr lang="en-US" sz="1700">
                <a:solidFill>
                  <a:schemeClr val="dk1"/>
                </a:solidFill>
              </a:rPr>
              <a:t>Focuses on sleeps importance for cognitive function and memory formation.</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Research shows that sleep deprivation results in disruptions in cognition and memory deficits.</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These impairments become more severe as the amount of sleep deprivation increases.</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Slow-wave sleep appears to be essential for effective memory formation.</a:t>
            </a:r>
            <a:endParaRPr/>
          </a:p>
          <a:p>
            <a:pPr marL="0" lvl="0" indent="0" algn="l" rtl="0">
              <a:lnSpc>
                <a:spcPct val="90000"/>
              </a:lnSpc>
              <a:spcBef>
                <a:spcPts val="1080"/>
              </a:spcBef>
              <a:spcAft>
                <a:spcPts val="0"/>
              </a:spcAft>
              <a:buSzPts val="1700"/>
              <a:buNone/>
            </a:pPr>
            <a:r>
              <a:rPr lang="en-US" sz="1700" b="1" u="sng">
                <a:solidFill>
                  <a:srgbClr val="6CB255"/>
                </a:solidFill>
              </a:rPr>
              <a:t>Benefits of sleep</a:t>
            </a:r>
            <a:endParaRPr/>
          </a:p>
          <a:p>
            <a:pPr marL="0" lvl="0" indent="0" algn="l" rtl="0">
              <a:lnSpc>
                <a:spcPct val="90000"/>
              </a:lnSpc>
              <a:spcBef>
                <a:spcPts val="1080"/>
              </a:spcBef>
              <a:spcAft>
                <a:spcPts val="0"/>
              </a:spcAft>
              <a:buSzPts val="1700"/>
              <a:buNone/>
            </a:pPr>
            <a:r>
              <a:rPr lang="en-US" sz="1700"/>
              <a:t>Maintaining a healthy weight, lowering stress levels, improving mood, increased motor coordination as well as many benefits related to cognition and memory formation.</a:t>
            </a:r>
            <a:endParaRPr/>
          </a:p>
          <a:p>
            <a:pPr marL="285750" lvl="0" indent="-177800" algn="l" rtl="0">
              <a:lnSpc>
                <a:spcPct val="90000"/>
              </a:lnSpc>
              <a:spcBef>
                <a:spcPts val="1080"/>
              </a:spcBef>
              <a:spcAft>
                <a:spcPts val="0"/>
              </a:spcAft>
              <a:buSzPts val="1700"/>
              <a:buFont typeface="Arial"/>
              <a:buNone/>
            </a:pPr>
            <a:endParaRPr sz="17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50"/>
        <p:cNvGrpSpPr/>
        <p:nvPr/>
      </p:nvGrpSpPr>
      <p:grpSpPr>
        <a:xfrm>
          <a:off x="0" y="0"/>
          <a:ext cx="0" cy="0"/>
          <a:chOff x="0" y="0"/>
          <a:chExt cx="0" cy="0"/>
        </a:xfrm>
      </p:grpSpPr>
      <p:sp>
        <p:nvSpPr>
          <p:cNvPr id="151" name="Google Shape;151;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BRAINWAVES DURING SLEEP</a:t>
            </a:r>
            <a:endParaRPr/>
          </a:p>
        </p:txBody>
      </p:sp>
      <p:sp>
        <p:nvSpPr>
          <p:cNvPr id="152" name="Google Shape;152;p18"/>
          <p:cNvSpPr txBox="1">
            <a:spLocks noGrp="1"/>
          </p:cNvSpPr>
          <p:nvPr>
            <p:ph type="body" idx="1"/>
          </p:nvPr>
        </p:nvSpPr>
        <p:spPr>
          <a:xfrm>
            <a:off x="457200" y="1168473"/>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Brainwave activity changes dramatically across the different stages of sleep.</a:t>
            </a:r>
            <a:endParaRPr/>
          </a:p>
          <a:p>
            <a:pPr marL="0" lvl="0" indent="0" algn="l" rtl="0">
              <a:spcBef>
                <a:spcPts val="940"/>
              </a:spcBef>
              <a:spcAft>
                <a:spcPts val="0"/>
              </a:spcAft>
              <a:buClr>
                <a:srgbClr val="6CB255"/>
              </a:buClr>
              <a:buSzPts val="1700"/>
              <a:buNone/>
            </a:pPr>
            <a:r>
              <a:rPr lang="en-US" sz="1700"/>
              <a:t>Changes in brain wave activity can be visualized using EEG.</a:t>
            </a:r>
            <a:endParaRPr/>
          </a:p>
          <a:p>
            <a:pPr marL="0" lvl="0" indent="0" algn="l" rtl="0">
              <a:spcBef>
                <a:spcPts val="940"/>
              </a:spcBef>
              <a:spcAft>
                <a:spcPts val="0"/>
              </a:spcAft>
              <a:buClr>
                <a:srgbClr val="6CB255"/>
              </a:buClr>
              <a:buSzPts val="1700"/>
              <a:buNone/>
            </a:pPr>
            <a:endParaRPr sz="1700"/>
          </a:p>
        </p:txBody>
      </p:sp>
      <p:sp>
        <p:nvSpPr>
          <p:cNvPr id="156" name="Google Shape;156;p18"/>
          <p:cNvSpPr txBox="1"/>
          <p:nvPr/>
        </p:nvSpPr>
        <p:spPr>
          <a:xfrm>
            <a:off x="546100" y="2602467"/>
            <a:ext cx="2718262" cy="309828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Alpha</a:t>
            </a:r>
            <a:r>
              <a:rPr lang="en-US" sz="1700">
                <a:solidFill>
                  <a:schemeClr val="dk1"/>
                </a:solidFill>
                <a:latin typeface="Arial"/>
                <a:ea typeface="Arial"/>
                <a:cs typeface="Arial"/>
                <a:sym typeface="Arial"/>
              </a:rPr>
              <a:t> – relatively low frequency, relatively high amplitude, synchronized.</a:t>
            </a:r>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Theta</a:t>
            </a:r>
            <a:r>
              <a:rPr lang="en-US" sz="1700" dirty="0">
                <a:solidFill>
                  <a:schemeClr val="dk1"/>
                </a:solidFill>
                <a:latin typeface="Arial"/>
                <a:ea typeface="Arial"/>
                <a:cs typeface="Arial"/>
                <a:sym typeface="Arial"/>
              </a:rPr>
              <a:t> – low frequency, low amplitude.</a:t>
            </a:r>
            <a:endParaRPr sz="1700"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Delta</a:t>
            </a:r>
            <a:r>
              <a:rPr lang="en-US" sz="1700" dirty="0">
                <a:solidFill>
                  <a:schemeClr val="dk1"/>
                </a:solidFill>
                <a:latin typeface="Arial"/>
                <a:ea typeface="Arial"/>
                <a:cs typeface="Arial"/>
                <a:sym typeface="Arial"/>
              </a:rPr>
              <a:t> – low frequency, high amplitude, desynchronized.</a:t>
            </a:r>
            <a:endParaRPr dirty="0"/>
          </a:p>
          <a:p>
            <a:pPr marL="0" marR="0" lvl="0" indent="0" algn="l" rtl="0">
              <a:spcBef>
                <a:spcPts val="600"/>
              </a:spcBef>
              <a:spcAft>
                <a:spcPts val="0"/>
              </a:spcAft>
              <a:buNone/>
            </a:pPr>
            <a:endParaRPr sz="1800" dirty="0">
              <a:solidFill>
                <a:schemeClr val="dk1"/>
              </a:solidFill>
              <a:latin typeface="Arial"/>
              <a:ea typeface="Arial"/>
              <a:cs typeface="Arial"/>
              <a:sym typeface="Arial"/>
            </a:endParaRPr>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pic>
        <p:nvPicPr>
          <p:cNvPr id="2" name="Picture 1" descr="A graph has a y-axis labeled “EEG” and an x-axis labeled “time (seconds.) Plotted along the y-axis and moving upward are the stages of sleep. First is REM, followed by Stage 3 NREM Delta, Stage 2 NREM Theta (sleep spindles; K-complexes), Stage 1 NREM Alpha, and Awake. Charted on the x axis is Time in seconds from 2–20 in 2 second intervals. Each sleep stage has associated wavelengths of varying amplitude and frequency. Relative to the others, “awake” has a very close wavelength and a medium amplitude. Stage 1 is characterized by a generally uniform wavelength and a relatively low amplitude which doubles and quickly reverts to normal every 2 seconds. Stage 2 is comprised of a similar wavelength as stage 1. It introduces the K-complex from seconds 10 through 12 which is a short burst of doubled or tripled amplitude and decreased wavelength. Stage 3 has a more uniform wave with gradually increasing amplitude. Finally, REM sleep looks much like stage 2 without the K-complex."/>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4362" y="2334855"/>
            <a:ext cx="5190252" cy="387869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60"/>
        <p:cNvGrpSpPr/>
        <p:nvPr/>
      </p:nvGrpSpPr>
      <p:grpSpPr>
        <a:xfrm>
          <a:off x="0" y="0"/>
          <a:ext cx="0" cy="0"/>
          <a:chOff x="0" y="0"/>
          <a:chExt cx="0" cy="0"/>
        </a:xfrm>
      </p:grpSpPr>
      <p:sp>
        <p:nvSpPr>
          <p:cNvPr id="161" name="Google Shape;161;p19"/>
          <p:cNvSpPr txBox="1">
            <a:spLocks noGrp="1"/>
          </p:cNvSpPr>
          <p:nvPr>
            <p:ph type="title"/>
          </p:nvPr>
        </p:nvSpPr>
        <p:spPr>
          <a:xfrm>
            <a:off x="457200" y="25346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STAGES 1 AND 2</a:t>
            </a:r>
            <a:endParaRPr/>
          </a:p>
        </p:txBody>
      </p:sp>
      <p:sp>
        <p:nvSpPr>
          <p:cNvPr id="162" name="Google Shape;162;p19"/>
          <p:cNvSpPr txBox="1">
            <a:spLocks noGrp="1"/>
          </p:cNvSpPr>
          <p:nvPr>
            <p:ph type="body" idx="1"/>
          </p:nvPr>
        </p:nvSpPr>
        <p:spPr>
          <a:xfrm>
            <a:off x="457200" y="3082072"/>
            <a:ext cx="3944319" cy="361451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2000"/>
              <a:buNone/>
            </a:pPr>
            <a:r>
              <a:rPr lang="en-US" b="1" u="sng" dirty="0">
                <a:solidFill>
                  <a:srgbClr val="6CB255"/>
                </a:solidFill>
              </a:rPr>
              <a:t>STAGE 2</a:t>
            </a:r>
            <a:endParaRPr dirty="0"/>
          </a:p>
          <a:p>
            <a:pPr marL="285750" lvl="0" indent="-285750" algn="l" rtl="0">
              <a:spcBef>
                <a:spcPts val="940"/>
              </a:spcBef>
              <a:spcAft>
                <a:spcPts val="0"/>
              </a:spcAft>
              <a:buSzPts val="1700"/>
              <a:buFont typeface="Arial"/>
              <a:buChar char="-"/>
            </a:pPr>
            <a:r>
              <a:rPr lang="en-US" sz="1700" dirty="0"/>
              <a:t>The body goes into deep relaxation.</a:t>
            </a:r>
            <a:endParaRPr dirty="0"/>
          </a:p>
          <a:p>
            <a:pPr marL="285750" lvl="0" indent="-285750" algn="l" rtl="0">
              <a:spcBef>
                <a:spcPts val="940"/>
              </a:spcBef>
              <a:spcAft>
                <a:spcPts val="0"/>
              </a:spcAft>
              <a:buSzPts val="1700"/>
              <a:buFont typeface="Arial"/>
              <a:buChar char="-"/>
            </a:pPr>
            <a:r>
              <a:rPr lang="en-US" sz="1700" dirty="0"/>
              <a:t>Theta waves</a:t>
            </a:r>
            <a:endParaRPr sz="1700" dirty="0"/>
          </a:p>
          <a:p>
            <a:pPr marL="285750" lvl="0" indent="-285750" algn="l" rtl="0">
              <a:spcBef>
                <a:spcPts val="940"/>
              </a:spcBef>
              <a:spcAft>
                <a:spcPts val="0"/>
              </a:spcAft>
              <a:buSzPts val="1700"/>
              <a:buFont typeface="Arial"/>
              <a:buChar char="-"/>
            </a:pPr>
            <a:r>
              <a:rPr lang="en-US" sz="1700" dirty="0"/>
              <a:t>Characterized by the appearance of both sleep spindles and K-complexes.</a:t>
            </a:r>
            <a:endParaRPr sz="1700" dirty="0"/>
          </a:p>
          <a:p>
            <a:pPr marL="0" lvl="0" indent="0" algn="l" rtl="0">
              <a:spcBef>
                <a:spcPts val="940"/>
              </a:spcBef>
              <a:spcAft>
                <a:spcPts val="0"/>
              </a:spcAft>
              <a:buClr>
                <a:srgbClr val="6CB255"/>
              </a:buClr>
              <a:buSzPts val="1700"/>
              <a:buNone/>
            </a:pPr>
            <a:r>
              <a:rPr lang="en-US" sz="1700" b="1" dirty="0"/>
              <a:t>Sleep spindles </a:t>
            </a:r>
            <a:r>
              <a:rPr lang="en-US" sz="1700" dirty="0"/>
              <a:t>– rapid burst of high frequency brainwaves.</a:t>
            </a:r>
            <a:endParaRPr dirty="0"/>
          </a:p>
          <a:p>
            <a:pPr marL="0" lvl="0" indent="0" algn="l" rtl="0">
              <a:spcBef>
                <a:spcPts val="940"/>
              </a:spcBef>
              <a:spcAft>
                <a:spcPts val="0"/>
              </a:spcAft>
              <a:buClr>
                <a:srgbClr val="6CB255"/>
              </a:buClr>
              <a:buSzPts val="1700"/>
              <a:buNone/>
            </a:pPr>
            <a:r>
              <a:rPr lang="en-US" sz="1700" b="1" dirty="0"/>
              <a:t>K-complexes</a:t>
            </a:r>
            <a:r>
              <a:rPr lang="en-US" sz="1700" dirty="0"/>
              <a:t> – very high amplitude pattern of brain activity.</a:t>
            </a:r>
            <a:endParaRPr dirty="0"/>
          </a:p>
        </p:txBody>
      </p:sp>
      <p:sp>
        <p:nvSpPr>
          <p:cNvPr id="166" name="Google Shape;166;p19"/>
          <p:cNvSpPr txBox="1"/>
          <p:nvPr/>
        </p:nvSpPr>
        <p:spPr>
          <a:xfrm>
            <a:off x="457200" y="1061219"/>
            <a:ext cx="8367221" cy="18986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2000"/>
              <a:buFont typeface="Arial"/>
              <a:buNone/>
            </a:pPr>
            <a:r>
              <a:rPr lang="en-US" sz="2000" b="1" u="sng">
                <a:solidFill>
                  <a:srgbClr val="6CB255"/>
                </a:solidFill>
                <a:latin typeface="Arial"/>
                <a:ea typeface="Arial"/>
                <a:cs typeface="Arial"/>
                <a:sym typeface="Arial"/>
              </a:rPr>
              <a:t>STAGE 1</a:t>
            </a:r>
            <a:endParaRPr/>
          </a:p>
          <a:p>
            <a:pPr marL="342900" marR="0" lvl="0" indent="-342900" algn="l" rtl="0">
              <a:spcBef>
                <a:spcPts val="940"/>
              </a:spcBef>
              <a:spcAft>
                <a:spcPts val="0"/>
              </a:spcAft>
              <a:buClr>
                <a:srgbClr val="6CB255"/>
              </a:buClr>
              <a:buSzPts val="1700"/>
              <a:buFont typeface="Arial"/>
              <a:buChar char="-"/>
            </a:pPr>
            <a:r>
              <a:rPr lang="en-US" sz="1700" b="0">
                <a:solidFill>
                  <a:srgbClr val="000000"/>
                </a:solidFill>
                <a:latin typeface="Arial"/>
                <a:ea typeface="Arial"/>
                <a:cs typeface="Arial"/>
                <a:sym typeface="Arial"/>
              </a:rPr>
              <a:t>Transitional phase occurring between wakefulness and sleep.</a:t>
            </a:r>
            <a:endParaRPr/>
          </a:p>
          <a:p>
            <a:pPr marL="342900" marR="0" lvl="0" indent="-342900" algn="l" rtl="0">
              <a:spcBef>
                <a:spcPts val="940"/>
              </a:spcBef>
              <a:spcAft>
                <a:spcPts val="0"/>
              </a:spcAft>
              <a:buClr>
                <a:srgbClr val="6CB255"/>
              </a:buClr>
              <a:buSzPts val="1700"/>
              <a:buFont typeface="Arial"/>
              <a:buChar char="-"/>
            </a:pPr>
            <a:r>
              <a:rPr lang="en-US" sz="1700" b="0">
                <a:solidFill>
                  <a:srgbClr val="000000"/>
                </a:solidFill>
                <a:latin typeface="Arial"/>
                <a:ea typeface="Arial"/>
                <a:cs typeface="Arial"/>
                <a:sym typeface="Arial"/>
              </a:rPr>
              <a:t>Rates of respiration and heartbeat slow down.</a:t>
            </a:r>
            <a:endParaRPr/>
          </a:p>
          <a:p>
            <a:pPr marL="342900" marR="0" lvl="0" indent="-342900" algn="l" rtl="0">
              <a:spcBef>
                <a:spcPts val="940"/>
              </a:spcBef>
              <a:spcAft>
                <a:spcPts val="0"/>
              </a:spcAft>
              <a:buClr>
                <a:srgbClr val="6CB255"/>
              </a:buClr>
              <a:buSzPts val="1700"/>
              <a:buFont typeface="Arial"/>
              <a:buChar char="-"/>
            </a:pPr>
            <a:r>
              <a:rPr lang="en-US" sz="1700" b="0">
                <a:solidFill>
                  <a:srgbClr val="000000"/>
                </a:solidFill>
                <a:latin typeface="Arial"/>
                <a:ea typeface="Arial"/>
                <a:cs typeface="Arial"/>
                <a:sym typeface="Arial"/>
              </a:rPr>
              <a:t>Overall muscle tension and core body temperature decrease.</a:t>
            </a:r>
            <a:endParaRPr sz="1700" b="0">
              <a:solidFill>
                <a:srgbClr val="000000"/>
              </a:solidFill>
              <a:latin typeface="Arial"/>
              <a:ea typeface="Arial"/>
              <a:cs typeface="Arial"/>
              <a:sym typeface="Arial"/>
            </a:endParaRPr>
          </a:p>
          <a:p>
            <a:pPr marL="342900" marR="0" lvl="0" indent="-342900" algn="l" rtl="0">
              <a:spcBef>
                <a:spcPts val="940"/>
              </a:spcBef>
              <a:spcAft>
                <a:spcPts val="0"/>
              </a:spcAft>
              <a:buClr>
                <a:srgbClr val="6CB255"/>
              </a:buClr>
              <a:buSzPts val="1700"/>
              <a:buFont typeface="Arial"/>
              <a:buChar char="-"/>
            </a:pPr>
            <a:r>
              <a:rPr lang="en-US" sz="1700" b="0">
                <a:solidFill>
                  <a:srgbClr val="000000"/>
                </a:solidFill>
                <a:latin typeface="Arial"/>
                <a:ea typeface="Arial"/>
                <a:cs typeface="Arial"/>
                <a:sym typeface="Arial"/>
              </a:rPr>
              <a:t>Alpha waves.</a:t>
            </a:r>
            <a:endParaRPr sz="1700" b="0">
              <a:solidFill>
                <a:srgbClr val="000000"/>
              </a:solidFill>
              <a:latin typeface="Arial"/>
              <a:ea typeface="Arial"/>
              <a:cs typeface="Arial"/>
              <a:sym typeface="Arial"/>
            </a:endParaRPr>
          </a:p>
        </p:txBody>
      </p:sp>
      <p:pic>
        <p:nvPicPr>
          <p:cNvPr id="2" name="Picture 1" descr="A graph has an x-axis labeled “time” and a y-axis labeled “voltage. A line illustrates brainwaves, with two areas labeled “sleep spindle” and “k-complex”. The area labeled “sleep spindle” has decreased wavelength and moderately increased amplitude, while the area labeled “k-complex” has significantly high amplitude and longer wavelengt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2177" y="3500618"/>
            <a:ext cx="4692657" cy="242823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70"/>
        <p:cNvGrpSpPr/>
        <p:nvPr/>
      </p:nvGrpSpPr>
      <p:grpSpPr>
        <a:xfrm>
          <a:off x="0" y="0"/>
          <a:ext cx="0" cy="0"/>
          <a:chOff x="0" y="0"/>
          <a:chExt cx="0" cy="0"/>
        </a:xfrm>
      </p:grpSpPr>
      <p:sp>
        <p:nvSpPr>
          <p:cNvPr id="171" name="Google Shape;171;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STAGES 3 AND 4</a:t>
            </a:r>
            <a:endParaRPr/>
          </a:p>
        </p:txBody>
      </p:sp>
      <p:sp>
        <p:nvSpPr>
          <p:cNvPr id="172" name="Google Shape;172;p20"/>
          <p:cNvSpPr txBox="1">
            <a:spLocks noGrp="1"/>
          </p:cNvSpPr>
          <p:nvPr>
            <p:ph type="body" idx="1"/>
          </p:nvPr>
        </p:nvSpPr>
        <p:spPr>
          <a:xfrm>
            <a:off x="457199" y="5727385"/>
            <a:ext cx="8062912" cy="99887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600"/>
              <a:buAutoNum type="alphaLcParenBoth"/>
            </a:pPr>
            <a:r>
              <a:rPr lang="en-US" sz="1600"/>
              <a:t>Delta waves</a:t>
            </a:r>
            <a:endParaRPr sz="1600"/>
          </a:p>
          <a:p>
            <a:pPr marL="342900" lvl="0" indent="-342900" algn="l" rtl="0">
              <a:spcBef>
                <a:spcPts val="920"/>
              </a:spcBef>
              <a:spcAft>
                <a:spcPts val="0"/>
              </a:spcAft>
              <a:buSzPts val="1600"/>
              <a:buAutoNum type="alphaLcParenBoth"/>
            </a:pPr>
            <a:r>
              <a:rPr lang="en-US" sz="1600"/>
              <a:t>Slow-wave stage 3 and stage 4 sleep.</a:t>
            </a:r>
            <a:endParaRPr sz="1600"/>
          </a:p>
        </p:txBody>
      </p:sp>
      <p:sp>
        <p:nvSpPr>
          <p:cNvPr id="176" name="Google Shape;176;p20"/>
          <p:cNvSpPr txBox="1"/>
          <p:nvPr/>
        </p:nvSpPr>
        <p:spPr>
          <a:xfrm>
            <a:off x="457198" y="1217779"/>
            <a:ext cx="8062912" cy="2041585"/>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72A510"/>
              </a:buClr>
              <a:buSzPts val="1800"/>
              <a:buFont typeface="Arial"/>
              <a:buChar char="-"/>
            </a:pPr>
            <a:r>
              <a:rPr lang="en-US" sz="1800">
                <a:solidFill>
                  <a:schemeClr val="dk1"/>
                </a:solidFill>
                <a:latin typeface="Arial"/>
                <a:ea typeface="Arial"/>
                <a:cs typeface="Arial"/>
                <a:sym typeface="Arial"/>
              </a:rPr>
              <a:t>Known as slow-wave sleep. </a:t>
            </a:r>
            <a:endParaRPr/>
          </a:p>
          <a:p>
            <a:pPr marL="285750" marR="0" lvl="0" indent="-285750" algn="l" rtl="0">
              <a:spcBef>
                <a:spcPts val="1080"/>
              </a:spcBef>
              <a:spcAft>
                <a:spcPts val="0"/>
              </a:spcAft>
              <a:buClr>
                <a:srgbClr val="72A510"/>
              </a:buClr>
              <a:buSzPts val="1800"/>
              <a:buFont typeface="Arial"/>
              <a:buChar char="-"/>
            </a:pPr>
            <a:r>
              <a:rPr lang="en-US" sz="1800">
                <a:solidFill>
                  <a:schemeClr val="dk1"/>
                </a:solidFill>
                <a:latin typeface="Arial"/>
                <a:ea typeface="Arial"/>
                <a:cs typeface="Arial"/>
                <a:sym typeface="Arial"/>
              </a:rPr>
              <a:t>Delta waves.</a:t>
            </a:r>
            <a:endParaRPr/>
          </a:p>
          <a:p>
            <a:pPr marL="285750" marR="0" lvl="0" indent="-285750" algn="l" rtl="0">
              <a:spcBef>
                <a:spcPts val="1080"/>
              </a:spcBef>
              <a:spcAft>
                <a:spcPts val="0"/>
              </a:spcAft>
              <a:buClr>
                <a:srgbClr val="72A510"/>
              </a:buClr>
              <a:buSzPts val="1800"/>
              <a:buFont typeface="Arial"/>
              <a:buChar char="-"/>
            </a:pPr>
            <a:r>
              <a:rPr lang="en-US" sz="1800">
                <a:solidFill>
                  <a:schemeClr val="dk1"/>
                </a:solidFill>
                <a:latin typeface="Arial"/>
                <a:ea typeface="Arial"/>
                <a:cs typeface="Arial"/>
                <a:sym typeface="Arial"/>
              </a:rPr>
              <a:t>Respiration and heart rate slow down further.</a:t>
            </a:r>
            <a:endParaRPr/>
          </a:p>
          <a:p>
            <a:pPr marL="285750" marR="0" lvl="0" indent="-171450" algn="l" rtl="0">
              <a:spcBef>
                <a:spcPts val="1080"/>
              </a:spcBef>
              <a:spcAft>
                <a:spcPts val="0"/>
              </a:spcAft>
              <a:buClr>
                <a:srgbClr val="72A510"/>
              </a:buClr>
              <a:buSzPts val="1800"/>
              <a:buFont typeface="Arial"/>
              <a:buNone/>
            </a:pPr>
            <a:endParaRPr sz="1800">
              <a:solidFill>
                <a:schemeClr val="dk1"/>
              </a:solidFill>
              <a:latin typeface="Arial"/>
              <a:ea typeface="Arial"/>
              <a:cs typeface="Arial"/>
              <a:sym typeface="Arial"/>
            </a:endParaRPr>
          </a:p>
          <a:p>
            <a:pPr marL="285750" marR="0" lvl="0" indent="-171450" algn="l" rtl="0">
              <a:spcBef>
                <a:spcPts val="108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pic>
        <p:nvPicPr>
          <p:cNvPr id="2" name="Picture 1" descr="Polysonograph a shows the pattern of delta waves, which are low frequency and high amplitude. Delta waves are found mostly in stage 3 of sleep. Chart b shows brainwaves at various stages of sleep, with stage 3 highligh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528" y="2635865"/>
            <a:ext cx="7141421" cy="265880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80"/>
        <p:cNvGrpSpPr/>
        <p:nvPr/>
      </p:nvGrpSpPr>
      <p:grpSpPr>
        <a:xfrm>
          <a:off x="0" y="0"/>
          <a:ext cx="0" cy="0"/>
          <a:chOff x="0" y="0"/>
          <a:chExt cx="0" cy="0"/>
        </a:xfrm>
      </p:grpSpPr>
      <p:sp>
        <p:nvSpPr>
          <p:cNvPr id="181" name="Google Shape;181;p2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RAPID EYE MOVEMENT (REM)</a:t>
            </a:r>
            <a:endParaRPr/>
          </a:p>
        </p:txBody>
      </p:sp>
      <p:sp>
        <p:nvSpPr>
          <p:cNvPr id="182" name="Google Shape;182;p21"/>
          <p:cNvSpPr txBox="1">
            <a:spLocks noGrp="1"/>
          </p:cNvSpPr>
          <p:nvPr>
            <p:ph type="body" idx="1"/>
          </p:nvPr>
        </p:nvSpPr>
        <p:spPr>
          <a:xfrm>
            <a:off x="457199" y="5966847"/>
            <a:ext cx="8367222" cy="70994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Figure 4.12 </a:t>
            </a:r>
            <a:r>
              <a:rPr lang="en-US" sz="1500">
                <a:solidFill>
                  <a:srgbClr val="6CB255"/>
                </a:solidFill>
              </a:rPr>
              <a:t>(a) </a:t>
            </a:r>
            <a:r>
              <a:rPr lang="en-US" sz="1600"/>
              <a:t>A period of rapid eye movement is marked by the short red line segment, which looks very similar to brainwaves seen </a:t>
            </a:r>
            <a:r>
              <a:rPr lang="en-US" sz="1500">
                <a:solidFill>
                  <a:srgbClr val="6CB255"/>
                </a:solidFill>
              </a:rPr>
              <a:t>(b)</a:t>
            </a:r>
            <a:r>
              <a:rPr lang="en-US" sz="1500"/>
              <a:t> </a:t>
            </a:r>
            <a:r>
              <a:rPr lang="en-US" sz="1600"/>
              <a:t>during wakefulness.</a:t>
            </a:r>
            <a:endParaRPr sz="1500"/>
          </a:p>
        </p:txBody>
      </p:sp>
      <p:sp>
        <p:nvSpPr>
          <p:cNvPr id="185" name="Google Shape;185;p21"/>
          <p:cNvSpPr txBox="1"/>
          <p:nvPr/>
        </p:nvSpPr>
        <p:spPr>
          <a:xfrm>
            <a:off x="457199" y="993035"/>
            <a:ext cx="8367222" cy="1577355"/>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72A510"/>
              </a:buClr>
              <a:buSzPts val="1700"/>
              <a:buFont typeface="Arial"/>
              <a:buChar char="-"/>
            </a:pPr>
            <a:r>
              <a:rPr lang="en-US" sz="1700">
                <a:solidFill>
                  <a:schemeClr val="dk1"/>
                </a:solidFill>
                <a:latin typeface="Arial"/>
                <a:ea typeface="Arial"/>
                <a:cs typeface="Arial"/>
                <a:sym typeface="Arial"/>
              </a:rPr>
              <a:t>Rapid eye movements.</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Paralysis of voluntary muscles.</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Dreams.</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Brain waves are similar to those seen during wakefulness</a:t>
            </a:r>
            <a:r>
              <a:rPr lang="en-US" sz="1800">
                <a:solidFill>
                  <a:schemeClr val="dk1"/>
                </a:solidFill>
                <a:latin typeface="Arial"/>
                <a:ea typeface="Arial"/>
                <a:cs typeface="Arial"/>
                <a:sym typeface="Arial"/>
              </a:rPr>
              <a:t>.</a:t>
            </a:r>
            <a:endParaRPr sz="1800">
              <a:solidFill>
                <a:schemeClr val="dk1"/>
              </a:solidFill>
              <a:latin typeface="Arial"/>
              <a:ea typeface="Arial"/>
              <a:cs typeface="Arial"/>
              <a:sym typeface="Arial"/>
            </a:endParaRPr>
          </a:p>
        </p:txBody>
      </p:sp>
      <p:pic>
        <p:nvPicPr>
          <p:cNvPr id="2" name="Picture 1" descr="Chart A is a polysonograph with the period of rapid eye movement (REM) highlighted. Chart b shows brainwaves at various stages of sleep, with the “awake” stage highlighted to show its similarity to the wave pattern of “REM” in chart 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422" y="2993923"/>
            <a:ext cx="7480531" cy="284643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89"/>
        <p:cNvGrpSpPr/>
        <p:nvPr/>
      </p:nvGrpSpPr>
      <p:grpSpPr>
        <a:xfrm>
          <a:off x="0" y="0"/>
          <a:ext cx="0" cy="0"/>
          <a:chOff x="0" y="0"/>
          <a:chExt cx="0" cy="0"/>
        </a:xfrm>
      </p:grpSpPr>
      <p:sp>
        <p:nvSpPr>
          <p:cNvPr id="190" name="Google Shape;190;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HYPNOGRAM OF SLEEP STAGES</a:t>
            </a:r>
            <a:endParaRPr/>
          </a:p>
        </p:txBody>
      </p:sp>
      <p:sp>
        <p:nvSpPr>
          <p:cNvPr id="191" name="Google Shape;191;p22"/>
          <p:cNvSpPr txBox="1">
            <a:spLocks noGrp="1"/>
          </p:cNvSpPr>
          <p:nvPr>
            <p:ph type="body" idx="1"/>
          </p:nvPr>
        </p:nvSpPr>
        <p:spPr>
          <a:xfrm>
            <a:off x="457200" y="5107454"/>
            <a:ext cx="8062912" cy="116638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700"/>
              <a:buNone/>
            </a:pPr>
            <a:r>
              <a:rPr lang="en-US" sz="1700"/>
              <a:t>A hypnogram is a diagram of the stages of sleep as they occur during a period of sleep. </a:t>
            </a:r>
            <a:endParaRPr sz="1700"/>
          </a:p>
          <a:p>
            <a:pPr marL="0" lvl="0" indent="0" algn="l" rtl="0">
              <a:lnSpc>
                <a:spcPct val="90000"/>
              </a:lnSpc>
              <a:spcBef>
                <a:spcPts val="1080"/>
              </a:spcBef>
              <a:spcAft>
                <a:spcPts val="0"/>
              </a:spcAft>
              <a:buSzPts val="1700"/>
              <a:buNone/>
            </a:pPr>
            <a:r>
              <a:rPr lang="en-US" sz="1700"/>
              <a:t>This hypnogram illustrates how an individual moves through the various stages of sleep.</a:t>
            </a:r>
            <a:endParaRPr/>
          </a:p>
        </p:txBody>
      </p:sp>
      <p:pic>
        <p:nvPicPr>
          <p:cNvPr id="2" name="Picture 1" descr="This is a hypnogram showing the transitions of the sleep cycle during a typical eight hour period of sleep. During the first hour, the person goes through stages 1 and 2 and ends at 3. In the second hour, sleep oscillates in stage 3 before attaining a 30-minute period of REM sleep. The third hour follows the same pattern as the second, but ends with a brief awake period. The fourth hour follows a similar pattern as the third, with a slightly longer REM stage. In the fifth hour, stage 3 is no longer reached. The sleep stages are fluctuating from 2, to 1, to REM, to awake, and then they repeat with shortening intervals until the end of the eighth hour when the person awake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2657" y="1116781"/>
            <a:ext cx="6239429" cy="349946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98"/>
        <p:cNvGrpSpPr/>
        <p:nvPr/>
      </p:nvGrpSpPr>
      <p:grpSpPr>
        <a:xfrm>
          <a:off x="0" y="0"/>
          <a:ext cx="0" cy="0"/>
          <a:chOff x="0" y="0"/>
          <a:chExt cx="0" cy="0"/>
        </a:xfrm>
      </p:grpSpPr>
      <p:sp>
        <p:nvSpPr>
          <p:cNvPr id="199" name="Google Shape;199;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DREAMS</a:t>
            </a:r>
            <a:endParaRPr/>
          </a:p>
        </p:txBody>
      </p:sp>
      <p:sp>
        <p:nvSpPr>
          <p:cNvPr id="200" name="Google Shape;200;p23"/>
          <p:cNvSpPr txBox="1">
            <a:spLocks noGrp="1"/>
          </p:cNvSpPr>
          <p:nvPr>
            <p:ph type="body" idx="1"/>
          </p:nvPr>
        </p:nvSpPr>
        <p:spPr>
          <a:xfrm>
            <a:off x="457199" y="1115878"/>
            <a:ext cx="8367221" cy="551739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700"/>
              <a:buNone/>
            </a:pPr>
            <a:r>
              <a:rPr lang="en-US" sz="1700"/>
              <a:t>There are many theories on the meaning of dreams that vary across different cultures and periods of time.</a:t>
            </a:r>
            <a:endParaRPr/>
          </a:p>
          <a:p>
            <a:pPr marL="0" lvl="0" indent="0" algn="l" rtl="0">
              <a:lnSpc>
                <a:spcPct val="90000"/>
              </a:lnSpc>
              <a:spcBef>
                <a:spcPts val="940"/>
              </a:spcBef>
              <a:spcAft>
                <a:spcPts val="0"/>
              </a:spcAft>
              <a:buClr>
                <a:srgbClr val="6CB255"/>
              </a:buClr>
              <a:buSzPts val="1700"/>
              <a:buNone/>
            </a:pPr>
            <a:r>
              <a:rPr lang="en-US" sz="1700" b="1"/>
              <a:t>Sigmund Freud:</a:t>
            </a:r>
            <a:endParaRPr/>
          </a:p>
          <a:p>
            <a:pPr marL="285750" lvl="0" indent="-285750" algn="l" rtl="0">
              <a:lnSpc>
                <a:spcPct val="90000"/>
              </a:lnSpc>
              <a:spcBef>
                <a:spcPts val="940"/>
              </a:spcBef>
              <a:spcAft>
                <a:spcPts val="0"/>
              </a:spcAft>
              <a:buSzPts val="1700"/>
              <a:buFont typeface="Arial"/>
              <a:buChar char="-"/>
            </a:pPr>
            <a:r>
              <a:rPr lang="en-US" sz="1700"/>
              <a:t>Saw dreams as a way to gain access to the unconscious.</a:t>
            </a:r>
            <a:endParaRPr/>
          </a:p>
          <a:p>
            <a:pPr marL="1017270" lvl="1" indent="-285750" algn="l" rtl="0">
              <a:lnSpc>
                <a:spcPct val="90000"/>
              </a:lnSpc>
              <a:spcBef>
                <a:spcPts val="940"/>
              </a:spcBef>
              <a:spcAft>
                <a:spcPts val="0"/>
              </a:spcAft>
              <a:buSzPts val="1700"/>
              <a:buFont typeface="Arial"/>
              <a:buChar char="•"/>
            </a:pPr>
            <a:r>
              <a:rPr lang="en-US" sz="1700" b="1"/>
              <a:t>Manifest content </a:t>
            </a:r>
            <a:r>
              <a:rPr lang="en-US" sz="1700"/>
              <a:t>– the actual content of the dream.</a:t>
            </a:r>
            <a:endParaRPr/>
          </a:p>
          <a:p>
            <a:pPr marL="1017270" lvl="1" indent="-285750" algn="l" rtl="0">
              <a:lnSpc>
                <a:spcPct val="90000"/>
              </a:lnSpc>
              <a:spcBef>
                <a:spcPts val="340"/>
              </a:spcBef>
              <a:spcAft>
                <a:spcPts val="0"/>
              </a:spcAft>
              <a:buSzPts val="1700"/>
              <a:buFont typeface="Arial"/>
              <a:buChar char="•"/>
            </a:pPr>
            <a:r>
              <a:rPr lang="en-US" sz="1700" b="1"/>
              <a:t>Latent content </a:t>
            </a:r>
            <a:r>
              <a:rPr lang="en-US" sz="1700"/>
              <a:t>– the hidden meaning of the dream.</a:t>
            </a:r>
            <a:endParaRPr sz="1700"/>
          </a:p>
          <a:p>
            <a:pPr marL="0" lvl="0" indent="0" algn="l" rtl="0">
              <a:lnSpc>
                <a:spcPct val="90000"/>
              </a:lnSpc>
              <a:spcBef>
                <a:spcPts val="340"/>
              </a:spcBef>
              <a:spcAft>
                <a:spcPts val="0"/>
              </a:spcAft>
              <a:buClr>
                <a:srgbClr val="6CB255"/>
              </a:buClr>
              <a:buSzPts val="1700"/>
              <a:buNone/>
            </a:pPr>
            <a:r>
              <a:rPr lang="en-US" sz="1700" b="1"/>
              <a:t>Carl Jung:</a:t>
            </a:r>
            <a:endParaRPr/>
          </a:p>
          <a:p>
            <a:pPr marL="285750" lvl="0" indent="-285750" algn="l" rtl="0">
              <a:lnSpc>
                <a:spcPct val="90000"/>
              </a:lnSpc>
              <a:spcBef>
                <a:spcPts val="940"/>
              </a:spcBef>
              <a:spcAft>
                <a:spcPts val="0"/>
              </a:spcAft>
              <a:buSzPts val="1700"/>
              <a:buFont typeface="Arial"/>
              <a:buChar char="-"/>
            </a:pPr>
            <a:r>
              <a:rPr lang="en-US" sz="1700"/>
              <a:t>Believed that dreams allowed us to tap into the collective unconscious.</a:t>
            </a:r>
            <a:endParaRPr/>
          </a:p>
          <a:p>
            <a:pPr marL="731520" lvl="1" indent="0" algn="l" rtl="0">
              <a:lnSpc>
                <a:spcPct val="90000"/>
              </a:lnSpc>
              <a:spcBef>
                <a:spcPts val="940"/>
              </a:spcBef>
              <a:spcAft>
                <a:spcPts val="0"/>
              </a:spcAft>
              <a:buSzPts val="1700"/>
              <a:buNone/>
            </a:pPr>
            <a:r>
              <a:rPr lang="en-US" sz="1700" b="1"/>
              <a:t>Collective unconscious </a:t>
            </a:r>
            <a:r>
              <a:rPr lang="en-US" sz="1700"/>
              <a:t>– theoretical repository of information shared by all people across cultures.</a:t>
            </a:r>
            <a:endParaRPr/>
          </a:p>
          <a:p>
            <a:pPr marL="285750" lvl="0" indent="-285750" algn="l" rtl="0">
              <a:lnSpc>
                <a:spcPct val="90000"/>
              </a:lnSpc>
              <a:spcBef>
                <a:spcPts val="340"/>
              </a:spcBef>
              <a:spcAft>
                <a:spcPts val="0"/>
              </a:spcAft>
              <a:buSzPts val="1700"/>
              <a:buFont typeface="Arial"/>
              <a:buChar char="-"/>
            </a:pPr>
            <a:r>
              <a:rPr lang="en-US" sz="1700"/>
              <a:t>Believed that certain symbols in dreams reflected universal archetypes.</a:t>
            </a:r>
            <a:endParaRPr sz="1700"/>
          </a:p>
          <a:p>
            <a:pPr marL="0" lvl="0" indent="0" algn="l" rtl="0">
              <a:lnSpc>
                <a:spcPct val="90000"/>
              </a:lnSpc>
              <a:spcBef>
                <a:spcPts val="940"/>
              </a:spcBef>
              <a:spcAft>
                <a:spcPts val="0"/>
              </a:spcAft>
              <a:buClr>
                <a:srgbClr val="6CB255"/>
              </a:buClr>
              <a:buSzPts val="1700"/>
              <a:buNone/>
            </a:pPr>
            <a:r>
              <a:rPr lang="en-US" sz="1700" b="1"/>
              <a:t>Research:</a:t>
            </a:r>
            <a:endParaRPr/>
          </a:p>
          <a:p>
            <a:pPr marL="285750" lvl="0" indent="-285750" algn="l" rtl="0">
              <a:lnSpc>
                <a:spcPct val="90000"/>
              </a:lnSpc>
              <a:spcBef>
                <a:spcPts val="940"/>
              </a:spcBef>
              <a:spcAft>
                <a:spcPts val="0"/>
              </a:spcAft>
              <a:buSzPts val="1700"/>
              <a:buFont typeface="Arial"/>
              <a:buChar char="-"/>
            </a:pPr>
            <a:r>
              <a:rPr lang="en-US" sz="1700"/>
              <a:t>Dreams may represent life events that are important to the dreamer.</a:t>
            </a:r>
            <a:endParaRPr sz="1700"/>
          </a:p>
          <a:p>
            <a:pPr marL="285750" lvl="0" indent="-285750" algn="l" rtl="0">
              <a:lnSpc>
                <a:spcPct val="90000"/>
              </a:lnSpc>
              <a:spcBef>
                <a:spcPts val="940"/>
              </a:spcBef>
              <a:spcAft>
                <a:spcPts val="0"/>
              </a:spcAft>
              <a:buSzPts val="1700"/>
              <a:buFont typeface="Arial"/>
              <a:buChar char="-"/>
            </a:pPr>
            <a:r>
              <a:rPr lang="en-US" sz="1700"/>
              <a:t>Dreaming may represent a state of protoconsciousness, or a virtual reality, in the mind that helps a person during consciousness.</a:t>
            </a:r>
            <a:endParaRPr/>
          </a:p>
          <a:p>
            <a:pPr marL="731520" lvl="1" indent="0" algn="l" rtl="0">
              <a:lnSpc>
                <a:spcPct val="90000"/>
              </a:lnSpc>
              <a:spcBef>
                <a:spcPts val="940"/>
              </a:spcBef>
              <a:spcAft>
                <a:spcPts val="0"/>
              </a:spcAft>
              <a:buSzPts val="1700"/>
              <a:buNone/>
            </a:pPr>
            <a:r>
              <a:rPr lang="en-US" sz="1700" b="1"/>
              <a:t>Lucid dreams </a:t>
            </a:r>
            <a:r>
              <a:rPr lang="en-US" sz="1700"/>
              <a:t>– certain aspects of wakefulness are maintained during a dreaming state. A person becomes aware that they are dreaming.</a:t>
            </a:r>
            <a:endParaRPr sz="17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05"/>
        <p:cNvGrpSpPr/>
        <p:nvPr/>
      </p:nvGrpSpPr>
      <p:grpSpPr>
        <a:xfrm>
          <a:off x="0" y="0"/>
          <a:ext cx="0" cy="0"/>
          <a:chOff x="0" y="0"/>
          <a:chExt cx="0" cy="0"/>
        </a:xfrm>
      </p:grpSpPr>
      <p:sp>
        <p:nvSpPr>
          <p:cNvPr id="206" name="Google Shape;206;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INSOMNIA</a:t>
            </a:r>
            <a:endParaRPr/>
          </a:p>
        </p:txBody>
      </p:sp>
      <p:sp>
        <p:nvSpPr>
          <p:cNvPr id="207" name="Google Shape;207;p24"/>
          <p:cNvSpPr txBox="1">
            <a:spLocks noGrp="1"/>
          </p:cNvSpPr>
          <p:nvPr>
            <p:ph type="body" idx="1"/>
          </p:nvPr>
        </p:nvSpPr>
        <p:spPr>
          <a:xfrm>
            <a:off x="457200" y="1352635"/>
            <a:ext cx="8062912" cy="5311636"/>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1665"/>
              <a:buNone/>
            </a:pPr>
            <a:r>
              <a:rPr lang="en-US" sz="1665"/>
              <a:t>Defined by difficulty falling or staying asleep - for at least 3 nights a week for at least one month’s time.</a:t>
            </a:r>
            <a:endParaRPr/>
          </a:p>
          <a:p>
            <a:pPr marL="0" lvl="0" indent="0" algn="l" rtl="0">
              <a:lnSpc>
                <a:spcPct val="80000"/>
              </a:lnSpc>
              <a:spcBef>
                <a:spcPts val="1080"/>
              </a:spcBef>
              <a:spcAft>
                <a:spcPts val="0"/>
              </a:spcAft>
              <a:buSzPts val="1665"/>
              <a:buNone/>
            </a:pPr>
            <a:r>
              <a:rPr lang="en-US" sz="1665"/>
              <a:t>The most common sleep disorder.</a:t>
            </a:r>
            <a:endParaRPr/>
          </a:p>
          <a:p>
            <a:pPr marL="0" lvl="0" indent="0" algn="l" rtl="0">
              <a:lnSpc>
                <a:spcPct val="80000"/>
              </a:lnSpc>
              <a:spcBef>
                <a:spcPts val="1080"/>
              </a:spcBef>
              <a:spcAft>
                <a:spcPts val="0"/>
              </a:spcAft>
              <a:buSzPts val="1665"/>
              <a:buNone/>
            </a:pPr>
            <a:r>
              <a:rPr lang="en-US" sz="1665"/>
              <a:t>Man be associated with symptoms of depression.</a:t>
            </a:r>
            <a:endParaRPr/>
          </a:p>
          <a:p>
            <a:pPr marL="0" lvl="0" indent="0" algn="l" rtl="0">
              <a:lnSpc>
                <a:spcPct val="80000"/>
              </a:lnSpc>
              <a:spcBef>
                <a:spcPts val="1080"/>
              </a:spcBef>
              <a:spcAft>
                <a:spcPts val="0"/>
              </a:spcAft>
              <a:buSzPts val="1665"/>
              <a:buNone/>
            </a:pPr>
            <a:r>
              <a:rPr lang="en-US" sz="1665" b="1"/>
              <a:t>Contributing factors include: </a:t>
            </a:r>
            <a:endParaRPr sz="1665" b="1"/>
          </a:p>
          <a:p>
            <a:pPr marL="285750" lvl="0" indent="-285750" algn="l" rtl="0">
              <a:lnSpc>
                <a:spcPct val="80000"/>
              </a:lnSpc>
              <a:spcBef>
                <a:spcPts val="1080"/>
              </a:spcBef>
              <a:spcAft>
                <a:spcPts val="0"/>
              </a:spcAft>
              <a:buSzPts val="1665"/>
              <a:buFont typeface="Arial"/>
              <a:buChar char="-"/>
            </a:pPr>
            <a:r>
              <a:rPr lang="en-US" sz="1665"/>
              <a:t>Age</a:t>
            </a:r>
            <a:endParaRPr/>
          </a:p>
          <a:p>
            <a:pPr marL="285750" lvl="0" indent="-285750" algn="l" rtl="0">
              <a:lnSpc>
                <a:spcPct val="80000"/>
              </a:lnSpc>
              <a:spcBef>
                <a:spcPts val="1080"/>
              </a:spcBef>
              <a:spcAft>
                <a:spcPts val="0"/>
              </a:spcAft>
              <a:buSzPts val="1665"/>
              <a:buFont typeface="Arial"/>
              <a:buChar char="-"/>
            </a:pPr>
            <a:r>
              <a:rPr lang="en-US" sz="1665"/>
              <a:t>Drug use</a:t>
            </a:r>
            <a:endParaRPr/>
          </a:p>
          <a:p>
            <a:pPr marL="285750" lvl="0" indent="-285750" algn="l" rtl="0">
              <a:lnSpc>
                <a:spcPct val="80000"/>
              </a:lnSpc>
              <a:spcBef>
                <a:spcPts val="1080"/>
              </a:spcBef>
              <a:spcAft>
                <a:spcPts val="0"/>
              </a:spcAft>
              <a:buSzPts val="1665"/>
              <a:buFont typeface="Arial"/>
              <a:buChar char="-"/>
            </a:pPr>
            <a:r>
              <a:rPr lang="en-US" sz="1665"/>
              <a:t>Exercise</a:t>
            </a:r>
            <a:endParaRPr/>
          </a:p>
          <a:p>
            <a:pPr marL="285750" lvl="0" indent="-285750" algn="l" rtl="0">
              <a:lnSpc>
                <a:spcPct val="80000"/>
              </a:lnSpc>
              <a:spcBef>
                <a:spcPts val="1080"/>
              </a:spcBef>
              <a:spcAft>
                <a:spcPts val="0"/>
              </a:spcAft>
              <a:buSzPts val="1665"/>
              <a:buFont typeface="Arial"/>
              <a:buChar char="-"/>
            </a:pPr>
            <a:r>
              <a:rPr lang="en-US" sz="1665"/>
              <a:t>Mental status</a:t>
            </a:r>
            <a:endParaRPr/>
          </a:p>
          <a:p>
            <a:pPr marL="285750" lvl="0" indent="-285750" algn="l" rtl="0">
              <a:lnSpc>
                <a:spcPct val="80000"/>
              </a:lnSpc>
              <a:spcBef>
                <a:spcPts val="1080"/>
              </a:spcBef>
              <a:spcAft>
                <a:spcPts val="0"/>
              </a:spcAft>
              <a:buSzPts val="1665"/>
              <a:buFont typeface="Arial"/>
              <a:buChar char="-"/>
            </a:pPr>
            <a:r>
              <a:rPr lang="en-US" sz="1665"/>
              <a:t>Bedtime routines</a:t>
            </a:r>
            <a:endParaRPr/>
          </a:p>
          <a:p>
            <a:pPr marL="0" lvl="0" indent="0" algn="l" rtl="0">
              <a:lnSpc>
                <a:spcPct val="80000"/>
              </a:lnSpc>
              <a:spcBef>
                <a:spcPts val="1080"/>
              </a:spcBef>
              <a:spcAft>
                <a:spcPts val="0"/>
              </a:spcAft>
              <a:buSzPts val="1665"/>
              <a:buNone/>
            </a:pPr>
            <a:r>
              <a:rPr lang="en-US" sz="1665" b="1"/>
              <a:t>Treatment:</a:t>
            </a:r>
            <a:endParaRPr/>
          </a:p>
          <a:p>
            <a:pPr marL="285750" lvl="0" indent="-285750" algn="l" rtl="0">
              <a:lnSpc>
                <a:spcPct val="80000"/>
              </a:lnSpc>
              <a:spcBef>
                <a:spcPts val="1080"/>
              </a:spcBef>
              <a:spcAft>
                <a:spcPts val="0"/>
              </a:spcAft>
              <a:buSzPts val="1665"/>
              <a:buFont typeface="Arial"/>
              <a:buChar char="-"/>
            </a:pPr>
            <a:r>
              <a:rPr lang="en-US" sz="1665"/>
              <a:t>Stress management techniques.</a:t>
            </a:r>
            <a:endParaRPr/>
          </a:p>
          <a:p>
            <a:pPr marL="285750" lvl="0" indent="-285750" algn="l" rtl="0">
              <a:lnSpc>
                <a:spcPct val="80000"/>
              </a:lnSpc>
              <a:spcBef>
                <a:spcPts val="1080"/>
              </a:spcBef>
              <a:spcAft>
                <a:spcPts val="0"/>
              </a:spcAft>
              <a:buSzPts val="1665"/>
              <a:buFont typeface="Arial"/>
              <a:buChar char="-"/>
            </a:pPr>
            <a:r>
              <a:rPr lang="en-US" sz="1665"/>
              <a:t>Changes in problematic behaviors that could contribute to insomnia.</a:t>
            </a:r>
            <a:endParaRPr/>
          </a:p>
          <a:p>
            <a:pPr marL="285750" lvl="0" indent="-285750" algn="l" rtl="0">
              <a:lnSpc>
                <a:spcPct val="80000"/>
              </a:lnSpc>
              <a:spcBef>
                <a:spcPts val="1080"/>
              </a:spcBef>
              <a:spcAft>
                <a:spcPts val="0"/>
              </a:spcAft>
              <a:buSzPts val="1665"/>
              <a:buFont typeface="Arial"/>
              <a:buChar char="-"/>
            </a:pPr>
            <a:r>
              <a:rPr lang="en-US" sz="1665"/>
              <a:t>Cognitive-behavioral therapy which focuses on cognitive processes and problem behaviors.</a:t>
            </a:r>
            <a:endParaRPr/>
          </a:p>
          <a:p>
            <a:pPr marL="285750" lvl="0" indent="-185928" algn="l" rtl="0">
              <a:lnSpc>
                <a:spcPct val="80000"/>
              </a:lnSpc>
              <a:spcBef>
                <a:spcPts val="1080"/>
              </a:spcBef>
              <a:spcAft>
                <a:spcPts val="0"/>
              </a:spcAft>
              <a:buSzPts val="1572"/>
              <a:buFont typeface="Arial"/>
              <a:buNone/>
            </a:pPr>
            <a:endParaRPr sz="1572"/>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12"/>
        <p:cNvGrpSpPr/>
        <p:nvPr/>
      </p:nvGrpSpPr>
      <p:grpSpPr>
        <a:xfrm>
          <a:off x="0" y="0"/>
          <a:ext cx="0" cy="0"/>
          <a:chOff x="0" y="0"/>
          <a:chExt cx="0" cy="0"/>
        </a:xfrm>
      </p:grpSpPr>
      <p:sp>
        <p:nvSpPr>
          <p:cNvPr id="213" name="Google Shape;213;p2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PARASOMNIA</a:t>
            </a:r>
            <a:endParaRPr/>
          </a:p>
        </p:txBody>
      </p:sp>
      <p:sp>
        <p:nvSpPr>
          <p:cNvPr id="214" name="Google Shape;214;p25"/>
          <p:cNvSpPr txBox="1">
            <a:spLocks noGrp="1"/>
          </p:cNvSpPr>
          <p:nvPr>
            <p:ph type="body" idx="1"/>
          </p:nvPr>
        </p:nvSpPr>
        <p:spPr>
          <a:xfrm>
            <a:off x="457200" y="1182316"/>
            <a:ext cx="8367221" cy="5528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Parasomnias involve unwanted motor behavior/experiences throughout the sleep cycle. They include:</a:t>
            </a:r>
            <a:endParaRPr/>
          </a:p>
          <a:p>
            <a:pPr marL="0" lvl="0" indent="0" algn="l" rtl="0">
              <a:spcBef>
                <a:spcPts val="940"/>
              </a:spcBef>
              <a:spcAft>
                <a:spcPts val="0"/>
              </a:spcAft>
              <a:buClr>
                <a:srgbClr val="6CB255"/>
              </a:buClr>
              <a:buSzPts val="1700"/>
              <a:buNone/>
            </a:pPr>
            <a:r>
              <a:rPr lang="en-US" sz="1700" b="1"/>
              <a:t>Sleep walking:</a:t>
            </a:r>
            <a:endParaRPr/>
          </a:p>
          <a:p>
            <a:pPr marL="285750" lvl="0" indent="-285750" algn="l" rtl="0">
              <a:spcBef>
                <a:spcPts val="940"/>
              </a:spcBef>
              <a:spcAft>
                <a:spcPts val="0"/>
              </a:spcAft>
              <a:buSzPts val="1700"/>
              <a:buFont typeface="Arial"/>
              <a:buChar char="-"/>
            </a:pPr>
            <a:r>
              <a:rPr lang="en-US" sz="1700"/>
              <a:t>Usually occurs during slow-wave sleep.</a:t>
            </a:r>
            <a:endParaRPr sz="1700"/>
          </a:p>
          <a:p>
            <a:pPr marL="0" lvl="0" indent="0" algn="l" rtl="0">
              <a:spcBef>
                <a:spcPts val="940"/>
              </a:spcBef>
              <a:spcAft>
                <a:spcPts val="0"/>
              </a:spcAft>
              <a:buClr>
                <a:srgbClr val="6CB255"/>
              </a:buClr>
              <a:buSzPts val="1700"/>
              <a:buNone/>
            </a:pPr>
            <a:r>
              <a:rPr lang="en-US" sz="1700" b="1"/>
              <a:t>REM sleep behavior disorder:</a:t>
            </a:r>
            <a:endParaRPr/>
          </a:p>
          <a:p>
            <a:pPr marL="285750" lvl="0" indent="-285750" algn="l" rtl="0">
              <a:spcBef>
                <a:spcPts val="940"/>
              </a:spcBef>
              <a:spcAft>
                <a:spcPts val="0"/>
              </a:spcAft>
              <a:buSzPts val="1700"/>
              <a:buFont typeface="Arial"/>
              <a:buChar char="-"/>
            </a:pPr>
            <a:r>
              <a:rPr lang="en-US" sz="1700"/>
              <a:t>Occurs when the muscle paralysis associated with REM sleep does not occur.</a:t>
            </a:r>
            <a:endParaRPr/>
          </a:p>
          <a:p>
            <a:pPr marL="285750" lvl="0" indent="-285750" algn="l" rtl="0">
              <a:spcBef>
                <a:spcPts val="940"/>
              </a:spcBef>
              <a:spcAft>
                <a:spcPts val="0"/>
              </a:spcAft>
              <a:buSzPts val="1700"/>
              <a:buFont typeface="Arial"/>
              <a:buChar char="-"/>
            </a:pPr>
            <a:r>
              <a:rPr lang="en-US" sz="1700"/>
              <a:t>Includes high levels of physical activity during REM sleep.</a:t>
            </a:r>
            <a:endParaRPr/>
          </a:p>
          <a:p>
            <a:pPr marL="285750" lvl="0" indent="-285750" algn="l" rtl="0">
              <a:spcBef>
                <a:spcPts val="940"/>
              </a:spcBef>
              <a:spcAft>
                <a:spcPts val="0"/>
              </a:spcAft>
              <a:buSzPts val="1700"/>
              <a:buFont typeface="Arial"/>
              <a:buChar char="-"/>
            </a:pPr>
            <a:r>
              <a:rPr lang="en-US" sz="1700"/>
              <a:t>Often treated with Clonazepam (an anti-anxiety medication).</a:t>
            </a:r>
            <a:endParaRPr/>
          </a:p>
          <a:p>
            <a:pPr marL="0" lvl="0" indent="0" algn="l" rtl="0">
              <a:spcBef>
                <a:spcPts val="940"/>
              </a:spcBef>
              <a:spcAft>
                <a:spcPts val="0"/>
              </a:spcAft>
              <a:buClr>
                <a:srgbClr val="6CB255"/>
              </a:buClr>
              <a:buSzPts val="1700"/>
              <a:buNone/>
            </a:pPr>
            <a:r>
              <a:rPr lang="en-US" sz="1700" b="1"/>
              <a:t>Restless leg syndrome:</a:t>
            </a:r>
            <a:endParaRPr/>
          </a:p>
          <a:p>
            <a:pPr marL="285750" lvl="0" indent="-285750" algn="l" rtl="0">
              <a:spcBef>
                <a:spcPts val="940"/>
              </a:spcBef>
              <a:spcAft>
                <a:spcPts val="0"/>
              </a:spcAft>
              <a:buSzPts val="1700"/>
              <a:buFont typeface="Arial"/>
              <a:buChar char="-"/>
            </a:pPr>
            <a:r>
              <a:rPr lang="en-US" sz="1700"/>
              <a:t>Involves uncomfortable sensations in the legs when trying to fall asleep that are relieved by moving the legs.</a:t>
            </a:r>
            <a:endParaRPr/>
          </a:p>
          <a:p>
            <a:pPr marL="285750" lvl="0" indent="-285750" algn="l" rtl="0">
              <a:spcBef>
                <a:spcPts val="940"/>
              </a:spcBef>
              <a:spcAft>
                <a:spcPts val="0"/>
              </a:spcAft>
              <a:buSzPts val="1700"/>
              <a:buFont typeface="Arial"/>
              <a:buChar char="-"/>
            </a:pPr>
            <a:r>
              <a:rPr lang="en-US" sz="1700"/>
              <a:t>Can be treated with a variety of medications.</a:t>
            </a:r>
            <a:endParaRPr/>
          </a:p>
          <a:p>
            <a:pPr marL="0" lvl="0" indent="0" algn="l" rtl="0">
              <a:spcBef>
                <a:spcPts val="940"/>
              </a:spcBef>
              <a:spcAft>
                <a:spcPts val="0"/>
              </a:spcAft>
              <a:buClr>
                <a:srgbClr val="6CB255"/>
              </a:buClr>
              <a:buSzPts val="1700"/>
              <a:buNone/>
            </a:pPr>
            <a:r>
              <a:rPr lang="en-US" sz="1700" b="1"/>
              <a:t>Night terrors:</a:t>
            </a:r>
            <a:endParaRPr/>
          </a:p>
          <a:p>
            <a:pPr marL="285750" lvl="0" indent="-285750" algn="l" rtl="0">
              <a:spcBef>
                <a:spcPts val="940"/>
              </a:spcBef>
              <a:spcAft>
                <a:spcPts val="0"/>
              </a:spcAft>
              <a:buSzPts val="1700"/>
              <a:buFont typeface="Arial"/>
              <a:buChar char="-"/>
            </a:pPr>
            <a:r>
              <a:rPr lang="en-US" sz="1700"/>
              <a:t>Sleeper experiences a sense of panic and may scream or attempt to escape.</a:t>
            </a:r>
            <a:endParaRPr/>
          </a:p>
          <a:p>
            <a:pPr marL="285750" lvl="0" indent="-285750" algn="l" rtl="0">
              <a:spcBef>
                <a:spcPts val="940"/>
              </a:spcBef>
              <a:spcAft>
                <a:spcPts val="0"/>
              </a:spcAft>
              <a:buSzPts val="1700"/>
              <a:buFont typeface="Arial"/>
              <a:buChar char="-"/>
            </a:pPr>
            <a:r>
              <a:rPr lang="en-US" sz="1700"/>
              <a:t>Occur during NREM sleep.</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20"/>
        <p:cNvGrpSpPr/>
        <p:nvPr/>
      </p:nvGrpSpPr>
      <p:grpSpPr>
        <a:xfrm>
          <a:off x="0" y="0"/>
          <a:ext cx="0" cy="0"/>
          <a:chOff x="0" y="0"/>
          <a:chExt cx="0" cy="0"/>
        </a:xfrm>
      </p:grpSpPr>
      <p:sp>
        <p:nvSpPr>
          <p:cNvPr id="221" name="Google Shape;221;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SLEEP APNEA</a:t>
            </a:r>
            <a:endParaRPr/>
          </a:p>
        </p:txBody>
      </p:sp>
      <p:sp>
        <p:nvSpPr>
          <p:cNvPr id="225" name="Google Shape;225;p26"/>
          <p:cNvSpPr txBox="1"/>
          <p:nvPr/>
        </p:nvSpPr>
        <p:spPr>
          <a:xfrm>
            <a:off x="444869" y="993035"/>
            <a:ext cx="8379551" cy="369588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chemeClr val="dk1"/>
                </a:solidFill>
                <a:latin typeface="Arial"/>
                <a:ea typeface="Arial"/>
                <a:cs typeface="Arial"/>
                <a:sym typeface="Arial"/>
              </a:rPr>
              <a:t>Occurs when individuals stop breathing during their sleep, usually for 10-20 seconds or longer.</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Repeated disruptions in sleep lead to increased levels of fatigue.</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Common in people that are overweight.</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2 types:</a:t>
            </a:r>
            <a:endParaRPr dirty="0"/>
          </a:p>
          <a:p>
            <a:pPr marL="0" marR="0" lvl="0" indent="0" algn="l" rtl="0">
              <a:spcBef>
                <a:spcPts val="1080"/>
              </a:spcBef>
              <a:spcAft>
                <a:spcPts val="0"/>
              </a:spcAft>
              <a:buNone/>
            </a:pPr>
            <a:r>
              <a:rPr lang="en-US" sz="1700" b="1" dirty="0">
                <a:solidFill>
                  <a:schemeClr val="dk1"/>
                </a:solidFill>
                <a:latin typeface="Arial"/>
                <a:ea typeface="Arial"/>
                <a:cs typeface="Arial"/>
                <a:sym typeface="Arial"/>
              </a:rPr>
              <a:t>Obstructive</a:t>
            </a:r>
            <a:r>
              <a:rPr lang="en-US" sz="1700" dirty="0">
                <a:solidFill>
                  <a:schemeClr val="dk1"/>
                </a:solidFill>
                <a:latin typeface="Arial"/>
                <a:ea typeface="Arial"/>
                <a:cs typeface="Arial"/>
                <a:sym typeface="Arial"/>
              </a:rPr>
              <a:t> – airway becomes blocked and air is prevented from entering the lungs.</a:t>
            </a:r>
            <a:endParaRPr dirty="0"/>
          </a:p>
          <a:p>
            <a:pPr marL="0" marR="0" lvl="0" indent="0" algn="l" rtl="0">
              <a:spcBef>
                <a:spcPts val="1080"/>
              </a:spcBef>
              <a:spcAft>
                <a:spcPts val="0"/>
              </a:spcAft>
              <a:buNone/>
            </a:pPr>
            <a:r>
              <a:rPr lang="en-US" sz="1700" b="1" dirty="0">
                <a:solidFill>
                  <a:schemeClr val="dk1"/>
                </a:solidFill>
                <a:latin typeface="Arial"/>
                <a:ea typeface="Arial"/>
                <a:cs typeface="Arial"/>
                <a:sym typeface="Arial"/>
              </a:rPr>
              <a:t>Central</a:t>
            </a:r>
            <a:r>
              <a:rPr lang="en-US" sz="1700" dirty="0">
                <a:solidFill>
                  <a:schemeClr val="dk1"/>
                </a:solidFill>
                <a:latin typeface="Arial"/>
                <a:ea typeface="Arial"/>
                <a:cs typeface="Arial"/>
                <a:sym typeface="Arial"/>
              </a:rPr>
              <a:t> – CNS fails to initiate breaths.</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Treatment can include a continuous positive airway pressure (CPAP) device which pumps air into the person’s airways.</a:t>
            </a:r>
            <a:endParaRPr dirty="0"/>
          </a:p>
          <a:p>
            <a:pPr marL="0" marR="0" lvl="0" indent="0" algn="l" rtl="0">
              <a:spcBef>
                <a:spcPts val="1080"/>
              </a:spcBef>
              <a:spcAft>
                <a:spcPts val="0"/>
              </a:spcAft>
              <a:buNone/>
            </a:pPr>
            <a:endParaRPr sz="1700" dirty="0">
              <a:solidFill>
                <a:schemeClr val="dk1"/>
              </a:solidFill>
              <a:latin typeface="Arial"/>
              <a:ea typeface="Arial"/>
              <a:cs typeface="Arial"/>
              <a:sym typeface="Arial"/>
            </a:endParaRPr>
          </a:p>
        </p:txBody>
      </p:sp>
      <p:pic>
        <p:nvPicPr>
          <p:cNvPr id="8" name="Figure" descr="Photograph A shows a CPAP device.  Photograph B shows a clear full face CPAP mask attached to a mannequin's head with straps."/>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a:stretch>
            <a:fillRect/>
          </a:stretch>
        </p:blipFill>
        <p:spPr>
          <a:xfrm>
            <a:off x="1997044" y="4526096"/>
            <a:ext cx="5275200" cy="2169173"/>
          </a:xfrm>
          <a:prstGeom prst="rect">
            <a:avLst/>
          </a:prstGeom>
        </p:spPr>
      </p:pic>
      <p:sp>
        <p:nvSpPr>
          <p:cNvPr id="2" name="Text Placeholder 1"/>
          <p:cNvSpPr>
            <a:spLocks noGrp="1"/>
          </p:cNvSpPr>
          <p:nvPr>
            <p:ph type="body" idx="1"/>
          </p:nvPr>
        </p:nvSpPr>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30"/>
        <p:cNvGrpSpPr/>
        <p:nvPr/>
      </p:nvGrpSpPr>
      <p:grpSpPr>
        <a:xfrm>
          <a:off x="0" y="0"/>
          <a:ext cx="0" cy="0"/>
          <a:chOff x="0" y="0"/>
          <a:chExt cx="0" cy="0"/>
        </a:xfrm>
      </p:grpSpPr>
      <p:sp>
        <p:nvSpPr>
          <p:cNvPr id="231" name="Google Shape;231;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SUDDEN INFANT DEATH SYNDROME (SIDS)</a:t>
            </a:r>
            <a:endParaRPr/>
          </a:p>
        </p:txBody>
      </p:sp>
      <p:sp>
        <p:nvSpPr>
          <p:cNvPr id="232" name="Google Shape;232;p27"/>
          <p:cNvSpPr txBox="1">
            <a:spLocks noGrp="1"/>
          </p:cNvSpPr>
          <p:nvPr>
            <p:ph type="body" idx="1"/>
          </p:nvPr>
        </p:nvSpPr>
        <p:spPr>
          <a:xfrm>
            <a:off x="3973786" y="4102250"/>
            <a:ext cx="4333306" cy="20682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The Safe to Sleep campaign educates the public about how to minimize risk factors associated with SIDS. This campaign is sponsored in part by the National Institute of Child Health and Human Development.</a:t>
            </a:r>
            <a:endParaRPr/>
          </a:p>
        </p:txBody>
      </p:sp>
      <p:sp>
        <p:nvSpPr>
          <p:cNvPr id="236" name="Google Shape;236;p27"/>
          <p:cNvSpPr txBox="1"/>
          <p:nvPr/>
        </p:nvSpPr>
        <p:spPr>
          <a:xfrm>
            <a:off x="457200" y="1442771"/>
            <a:ext cx="3324386" cy="38164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Occurs when an infant stops breathing during sleep and dies.</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Infants younger than 12 months are at the highest risk.</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Boys have a greater risk than girls.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Contributing factors:</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Premature birth.</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Smoking within the home.</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Hyperthermia.</a:t>
            </a:r>
            <a:endParaRPr sz="1700">
              <a:solidFill>
                <a:schemeClr val="dk1"/>
              </a:solidFill>
              <a:latin typeface="Arial"/>
              <a:ea typeface="Arial"/>
              <a:cs typeface="Arial"/>
              <a:sym typeface="Arial"/>
            </a:endParaRPr>
          </a:p>
        </p:txBody>
      </p:sp>
      <p:pic>
        <p:nvPicPr>
          <p:cNvPr id="9" name="Figure" descr="The &quot;Safe to Sleep&quot; campaign logo shows a baby sleeping and the words &quot;safe to sleep.&quot;"/>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8535" r="-8535"/>
          <a:stretch>
            <a:fillRect/>
          </a:stretch>
        </p:blipFill>
        <p:spPr>
          <a:xfrm>
            <a:off x="3581400" y="1614604"/>
            <a:ext cx="5408612" cy="23478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40"/>
        <p:cNvGrpSpPr/>
        <p:nvPr/>
      </p:nvGrpSpPr>
      <p:grpSpPr>
        <a:xfrm>
          <a:off x="0" y="0"/>
          <a:ext cx="0" cy="0"/>
          <a:chOff x="0" y="0"/>
          <a:chExt cx="0" cy="0"/>
        </a:xfrm>
      </p:grpSpPr>
      <p:sp>
        <p:nvSpPr>
          <p:cNvPr id="241" name="Google Shape;241;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NARCOLEPSY</a:t>
            </a:r>
            <a:endParaRPr/>
          </a:p>
        </p:txBody>
      </p:sp>
      <p:sp>
        <p:nvSpPr>
          <p:cNvPr id="242" name="Google Shape;242;p28"/>
          <p:cNvSpPr txBox="1">
            <a:spLocks noGrp="1"/>
          </p:cNvSpPr>
          <p:nvPr>
            <p:ph type="body" idx="1"/>
          </p:nvPr>
        </p:nvSpPr>
        <p:spPr>
          <a:xfrm>
            <a:off x="457201" y="1091151"/>
            <a:ext cx="8190854" cy="265719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700"/>
              <a:buNone/>
            </a:pPr>
            <a:r>
              <a:rPr lang="en-US" sz="1700"/>
              <a:t>Involves an irresistible urge to fall asleep during waking hours.</a:t>
            </a:r>
            <a:endParaRPr/>
          </a:p>
          <a:p>
            <a:pPr marL="0" lvl="0" indent="0" algn="l" rtl="0">
              <a:lnSpc>
                <a:spcPct val="90000"/>
              </a:lnSpc>
              <a:spcBef>
                <a:spcPts val="1080"/>
              </a:spcBef>
              <a:spcAft>
                <a:spcPts val="0"/>
              </a:spcAft>
              <a:buSzPts val="1700"/>
              <a:buNone/>
            </a:pPr>
            <a:r>
              <a:rPr lang="en-US" sz="1700"/>
              <a:t>Often triggered by states of heightened arousal or stress.</a:t>
            </a:r>
            <a:endParaRPr/>
          </a:p>
          <a:p>
            <a:pPr marL="0" lvl="0" indent="0" algn="l" rtl="0">
              <a:lnSpc>
                <a:spcPct val="90000"/>
              </a:lnSpc>
              <a:spcBef>
                <a:spcPts val="1080"/>
              </a:spcBef>
              <a:spcAft>
                <a:spcPts val="0"/>
              </a:spcAft>
              <a:buSzPts val="1700"/>
              <a:buNone/>
            </a:pPr>
            <a:r>
              <a:rPr lang="en-US" sz="1700"/>
              <a:t>Shares many features of REM sleep including:</a:t>
            </a:r>
            <a:endParaRPr/>
          </a:p>
          <a:p>
            <a:pPr marL="0" lvl="0" indent="0" algn="l" rtl="0">
              <a:lnSpc>
                <a:spcPct val="90000"/>
              </a:lnSpc>
              <a:spcBef>
                <a:spcPts val="1080"/>
              </a:spcBef>
              <a:spcAft>
                <a:spcPts val="0"/>
              </a:spcAft>
              <a:buSzPts val="1700"/>
              <a:buNone/>
            </a:pPr>
            <a:r>
              <a:rPr lang="en-US" sz="1700" b="1"/>
              <a:t>Cataplexy </a:t>
            </a:r>
            <a:r>
              <a:rPr lang="en-US" sz="1700"/>
              <a:t>– loss of muscle tone while awake or in some cases complete paralysis of the voluntary muscles.</a:t>
            </a:r>
            <a:endParaRPr/>
          </a:p>
          <a:p>
            <a:pPr marL="0" lvl="0" indent="0" algn="l" rtl="0">
              <a:lnSpc>
                <a:spcPct val="90000"/>
              </a:lnSpc>
              <a:spcBef>
                <a:spcPts val="1080"/>
              </a:spcBef>
              <a:spcAft>
                <a:spcPts val="0"/>
              </a:spcAft>
              <a:buSzPts val="1700"/>
              <a:buNone/>
            </a:pPr>
            <a:r>
              <a:rPr lang="en-US" sz="1700" b="1"/>
              <a:t>Hypnagogic hallucinations </a:t>
            </a:r>
            <a:r>
              <a:rPr lang="en-US" sz="1700"/>
              <a:t>- vivid, dream-like hallucinations.</a:t>
            </a:r>
            <a:endParaRPr/>
          </a:p>
          <a:p>
            <a:pPr marL="0" lvl="0" indent="0" algn="l" rtl="0">
              <a:lnSpc>
                <a:spcPct val="90000"/>
              </a:lnSpc>
              <a:spcBef>
                <a:spcPts val="1080"/>
              </a:spcBef>
              <a:spcAft>
                <a:spcPts val="0"/>
              </a:spcAft>
              <a:buSzPts val="1700"/>
              <a:buNone/>
            </a:pPr>
            <a:r>
              <a:rPr lang="en-US" sz="1700"/>
              <a:t>Treatment – psychomotor stimulant drugs.</a:t>
            </a:r>
            <a:endParaRPr sz="1700"/>
          </a:p>
          <a:p>
            <a:pPr marL="0" lvl="0" indent="0" algn="l" rtl="0">
              <a:lnSpc>
                <a:spcPct val="90000"/>
              </a:lnSpc>
              <a:spcBef>
                <a:spcPts val="1080"/>
              </a:spcBef>
              <a:spcAft>
                <a:spcPts val="0"/>
              </a:spcAft>
              <a:buSzPts val="1700"/>
              <a:buNone/>
            </a:pPr>
            <a:endParaRPr sz="17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49"/>
        <p:cNvGrpSpPr/>
        <p:nvPr/>
      </p:nvGrpSpPr>
      <p:grpSpPr>
        <a:xfrm>
          <a:off x="0" y="0"/>
          <a:ext cx="0" cy="0"/>
          <a:chOff x="0" y="0"/>
          <a:chExt cx="0" cy="0"/>
        </a:xfrm>
      </p:grpSpPr>
      <p:sp>
        <p:nvSpPr>
          <p:cNvPr id="250" name="Google Shape;250;p2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SUBSTANCE USE DISORDERS</a:t>
            </a:r>
            <a:endParaRPr/>
          </a:p>
        </p:txBody>
      </p:sp>
      <p:sp>
        <p:nvSpPr>
          <p:cNvPr id="251" name="Google Shape;251;p29"/>
          <p:cNvSpPr txBox="1">
            <a:spLocks noGrp="1"/>
          </p:cNvSpPr>
          <p:nvPr>
            <p:ph type="body" idx="1"/>
          </p:nvPr>
        </p:nvSpPr>
        <p:spPr>
          <a:xfrm>
            <a:off x="457200" y="1196962"/>
            <a:ext cx="8062912" cy="230237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Substance use disorder is a compulsive pattern of drug use despite negative consequences (DSM-5 definition).</a:t>
            </a:r>
            <a:endParaRPr/>
          </a:p>
          <a:p>
            <a:pPr marL="285750" lvl="0" indent="-285750" algn="l" rtl="0">
              <a:spcBef>
                <a:spcPts val="1080"/>
              </a:spcBef>
              <a:spcAft>
                <a:spcPts val="0"/>
              </a:spcAft>
              <a:buSzPts val="1700"/>
              <a:buFont typeface="Arial"/>
              <a:buChar char="-"/>
            </a:pPr>
            <a:r>
              <a:rPr lang="en-US" sz="1700"/>
              <a:t>Involves physical and psychological dependence.</a:t>
            </a:r>
            <a:endParaRPr/>
          </a:p>
          <a:p>
            <a:pPr marL="0" lvl="0" indent="0" algn="l" rtl="0">
              <a:spcBef>
                <a:spcPts val="1080"/>
              </a:spcBef>
              <a:spcAft>
                <a:spcPts val="0"/>
              </a:spcAft>
              <a:buSzPts val="1700"/>
              <a:buNone/>
            </a:pPr>
            <a:r>
              <a:rPr lang="en-US" sz="1700" b="1"/>
              <a:t>Physiological dependence  </a:t>
            </a:r>
            <a:r>
              <a:rPr lang="en-US" sz="1700"/>
              <a:t>- involves changes in normal bodily functions and withdrawal upon cessation of use.</a:t>
            </a:r>
            <a:endParaRPr/>
          </a:p>
          <a:p>
            <a:pPr marL="0" lvl="0" indent="0" algn="l" rtl="0">
              <a:spcBef>
                <a:spcPts val="1080"/>
              </a:spcBef>
              <a:spcAft>
                <a:spcPts val="0"/>
              </a:spcAft>
              <a:buSzPts val="1700"/>
              <a:buNone/>
            </a:pPr>
            <a:r>
              <a:rPr lang="en-US" sz="1700" b="1"/>
              <a:t>Psychological dependence </a:t>
            </a:r>
            <a:r>
              <a:rPr lang="en-US" sz="1700"/>
              <a:t>– emotional need for the drug.</a:t>
            </a:r>
            <a:endParaRPr/>
          </a:p>
          <a:p>
            <a:pPr marL="285750" lvl="0" indent="-177800" algn="l" rtl="0">
              <a:spcBef>
                <a:spcPts val="1080"/>
              </a:spcBef>
              <a:spcAft>
                <a:spcPts val="0"/>
              </a:spcAft>
              <a:buSzPts val="1700"/>
              <a:buFont typeface="Arial"/>
              <a:buNone/>
            </a:pPr>
            <a:endParaRPr sz="1700"/>
          </a:p>
        </p:txBody>
      </p:sp>
      <p:pic>
        <p:nvPicPr>
          <p:cNvPr id="253" name="Google Shape;253;p29"/>
          <p:cNvPicPr preferRelativeResize="0"/>
          <p:nvPr/>
        </p:nvPicPr>
        <p:blipFill rotWithShape="1">
          <a:blip r:embed="rId3">
            <a:alphaModFix/>
          </a:blip>
          <a:srcRect/>
          <a:stretch/>
        </p:blipFill>
        <p:spPr>
          <a:xfrm>
            <a:off x="5407190" y="3376136"/>
            <a:ext cx="2365497" cy="3193421"/>
          </a:xfrm>
          <a:prstGeom prst="rect">
            <a:avLst/>
          </a:prstGeom>
          <a:noFill/>
          <a:ln>
            <a:noFill/>
          </a:ln>
        </p:spPr>
      </p:pic>
      <p:sp>
        <p:nvSpPr>
          <p:cNvPr id="254" name="Google Shape;254;p29"/>
          <p:cNvSpPr txBox="1"/>
          <p:nvPr/>
        </p:nvSpPr>
        <p:spPr>
          <a:xfrm>
            <a:off x="457199" y="3494283"/>
            <a:ext cx="4202566" cy="26802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Tolerance</a:t>
            </a:r>
            <a:r>
              <a:rPr lang="en-US" sz="1700">
                <a:solidFill>
                  <a:schemeClr val="dk1"/>
                </a:solidFill>
                <a:latin typeface="Arial"/>
                <a:ea typeface="Arial"/>
                <a:cs typeface="Arial"/>
                <a:sym typeface="Arial"/>
              </a:rPr>
              <a:t> – occurs when a person requires more and more of a drug to achieve effects previously experienced at lower doses; linked to physiological dependence.</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Withdrawal</a:t>
            </a:r>
            <a:r>
              <a:rPr lang="en-US" sz="1700">
                <a:solidFill>
                  <a:schemeClr val="dk1"/>
                </a:solidFill>
                <a:latin typeface="Arial"/>
                <a:ea typeface="Arial"/>
                <a:cs typeface="Arial"/>
                <a:sym typeface="Arial"/>
              </a:rPr>
              <a:t> – negative symptoms experienced when drug use is discontinued.</a:t>
            </a:r>
            <a:endParaRPr/>
          </a:p>
          <a:p>
            <a:pPr marL="0" marR="0" lvl="0" indent="0" algn="l" rtl="0">
              <a:spcBef>
                <a:spcPts val="600"/>
              </a:spcBef>
              <a:spcAft>
                <a:spcPts val="0"/>
              </a:spcAft>
              <a:buNone/>
            </a:pPr>
            <a:endParaRPr sz="1800">
              <a:solidFill>
                <a:schemeClr val="dk1"/>
              </a:solidFill>
              <a:latin typeface="Arial"/>
              <a:ea typeface="Arial"/>
              <a:cs typeface="Arial"/>
              <a:sym typeface="Arial"/>
            </a:endParaRPr>
          </a:p>
        </p:txBody>
      </p:sp>
      <p:sp>
        <p:nvSpPr>
          <p:cNvPr id="255" name="Google Shape;255;p29"/>
          <p:cNvSpPr txBox="1"/>
          <p:nvPr/>
        </p:nvSpPr>
        <p:spPr>
          <a:xfrm>
            <a:off x="7348984" y="6297615"/>
            <a:ext cx="189913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(Credit: DSM5)</a:t>
            </a:r>
            <a:endParaRPr sz="140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59"/>
        <p:cNvGrpSpPr/>
        <p:nvPr/>
      </p:nvGrpSpPr>
      <p:grpSpPr>
        <a:xfrm>
          <a:off x="0" y="0"/>
          <a:ext cx="0" cy="0"/>
          <a:chOff x="0" y="0"/>
          <a:chExt cx="0" cy="0"/>
        </a:xfrm>
      </p:grpSpPr>
      <p:sp>
        <p:nvSpPr>
          <p:cNvPr id="260" name="Google Shape;260;p3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DRUG CATEGORIES</a:t>
            </a:r>
            <a:endParaRPr sz="2400">
              <a:solidFill>
                <a:srgbClr val="6CB255"/>
              </a:solidFill>
            </a:endParaRPr>
          </a:p>
        </p:txBody>
      </p:sp>
      <p:sp>
        <p:nvSpPr>
          <p:cNvPr id="263" name="Google Shape;263;p30"/>
          <p:cNvSpPr txBox="1"/>
          <p:nvPr/>
        </p:nvSpPr>
        <p:spPr>
          <a:xfrm>
            <a:off x="5531031" y="6077198"/>
            <a:ext cx="3293390"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(credit: modification of work by Derrick Snider)</a:t>
            </a:r>
            <a:endParaRPr sz="1400" dirty="0">
              <a:solidFill>
                <a:schemeClr val="dk1"/>
              </a:solidFill>
              <a:latin typeface="Arial"/>
              <a:ea typeface="Arial"/>
              <a:cs typeface="Arial"/>
              <a:sym typeface="Arial"/>
            </a:endParaRPr>
          </a:p>
        </p:txBody>
      </p:sp>
      <p:pic>
        <p:nvPicPr>
          <p:cNvPr id="7" name="Figure" descr="Four main drug categories are identified by differently colored circles showing overlaps: the four main drug categories are &quot;antipsychotics,&quot; &quot;stimulants,&quot; &quot;depressants,&quot; and &quot;hallucinogens.&quot; The circle titled &quot;Antipsychotics&quot; includes the drug names &quot;Haldol,&quot; &quot;Risperdal,&quot; and &quot;Seroquel.&quot; The circle titled &quot;Stimulants&quot; contains a subcircle titled &quot;Psychmotor stimulants&quot; with the drug names &quot;Amphetamines,&quot; &quot;Khat,&quot; &quot;Ritalin,&quot; and &quot;Cocaine.&quot; The &quot;Stimulants&quot; circle contains another subcircle titled &quot;Methylxanthines&quot; with the drug names &quot;Caffeine,&quot; &quot;Theophylline,&quot; and &quot;Theobromine.&quot; The circle titled &quot;Depressants&quot; contains a subcircle titled &quot;Sedative Hypnotics&quot; with the drug names &quot;Alcohol,&quot; &quot;Barbituates,&quot; &quot;Ether,&quot; and &quot;GHB&quot;; within that circle is a subcircle titled &quot;Minor tranquilizers&quot; with the drug names &quot;Ativan,&quot; &quot;Valium,&quot; and &quot;Xanax.&quot; &quot;Nicotine&quot; falls in the overlap between the &quot;Stimulants&quot; and &quot;Depressants&quot; circles. The circle titled &quot;Depressants&quot; also contains a subcircle titled &quot;Narcotic Analgesics&quot; with the drug names &quot;Opium,&quot; &quot;Codeine,&quot; &quot;Morphine,&quot; &quot;Heroin,&quot; and &quot;DXM.&quot; &quot;DXM&quot; falls in the overlap between the &quot;Depressants&quot; circle and the &quot;Dissociatives&quot; subcircle of the &quot;Hallucinogens&quot; circle. The circle titled &quot;Hallucinogens&quot; contains a subcircle labeled &quot;Dissociatives&quot; including the drug names &quot;Ketamine,&quot; &quot;PCP,&quot; &quot;Nitrous,&quot; &quot;Amanitas,&quot; and &quot;Salvinorum.&quot; Within that subcircle, &quot;Ketamine,&quot; &quot;PCP,&quot; and &quot;Nitrous&quot; overlap with with the &quot;depressants&quot; circle  The circle titled &quot;Hallucinogens&quot; also contains a subcircle titled &quot;Psychadelics&quot; including the drug names &quot;MDMA,&quot; &quot;Mescaline,&quot; &quot;LSD,&quot; &quot;Psilocybin,&quot; &quot;AMT,&quot; &quot;DMT,&quot; and &quot;Ibogaine.&quot; Within that subcircle, &quot;MDMA,&quot; &quot;Mescaline,&quot; &quot;LSD,&quot; &quot;Psilocybin,&quot; and &quot;AMT&quot; fall within the overlap between the &quot;Hallucinogens&quot; and &quot;Stimulants&quot; circles. &quot;Ibogaine&quot; falls within the overlap between the &quot;Psychadelics&quot; and &quot;Dissociatives&quot; subcircles. Outside of all subcircles, &quot;Marijuana&quot; falls within the overlap between the &quot;Stimulants,&quot; &quot;Depressants,&quot; and &quot;Hallucinogens&quot; circles."/>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a:stretch>
            <a:fillRect/>
          </a:stretch>
        </p:blipFill>
        <p:spPr>
          <a:xfrm>
            <a:off x="1346200" y="1300049"/>
            <a:ext cx="4032250" cy="503875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59"/>
        <p:cNvGrpSpPr/>
        <p:nvPr/>
      </p:nvGrpSpPr>
      <p:grpSpPr>
        <a:xfrm>
          <a:off x="0" y="0"/>
          <a:ext cx="0" cy="0"/>
          <a:chOff x="0" y="0"/>
          <a:chExt cx="0" cy="0"/>
        </a:xfrm>
      </p:grpSpPr>
      <p:sp>
        <p:nvSpPr>
          <p:cNvPr id="260" name="Google Shape;260;p30"/>
          <p:cNvSpPr txBox="1">
            <a:spLocks noGrp="1"/>
          </p:cNvSpPr>
          <p:nvPr>
            <p:ph type="title"/>
          </p:nvPr>
        </p:nvSpPr>
        <p:spPr>
          <a:xfrm>
            <a:off x="457200" y="1524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dirty="0">
                <a:solidFill>
                  <a:srgbClr val="6CB255"/>
                </a:solidFill>
              </a:rPr>
              <a:t>DRUG CATEGORIES</a:t>
            </a:r>
            <a:endParaRPr sz="2400" dirty="0">
              <a:solidFill>
                <a:srgbClr val="6CB255"/>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575541078"/>
              </p:ext>
            </p:extLst>
          </p:nvPr>
        </p:nvGraphicFramePr>
        <p:xfrm>
          <a:off x="457200" y="962762"/>
          <a:ext cx="8280399" cy="5656056"/>
        </p:xfrm>
        <a:graphic>
          <a:graphicData uri="http://schemas.openxmlformats.org/drawingml/2006/table">
            <a:tbl>
              <a:tblPr/>
              <a:tblGrid>
                <a:gridCol w="1577022">
                  <a:extLst>
                    <a:ext uri="{9D8B030D-6E8A-4147-A177-3AD203B41FA5}">
                      <a16:colId xmlns:a16="http://schemas.microsoft.com/office/drawing/2014/main" val="20000"/>
                    </a:ext>
                  </a:extLst>
                </a:gridCol>
                <a:gridCol w="1577022">
                  <a:extLst>
                    <a:ext uri="{9D8B030D-6E8A-4147-A177-3AD203B41FA5}">
                      <a16:colId xmlns:a16="http://schemas.microsoft.com/office/drawing/2014/main" val="20001"/>
                    </a:ext>
                  </a:extLst>
                </a:gridCol>
                <a:gridCol w="1577022">
                  <a:extLst>
                    <a:ext uri="{9D8B030D-6E8A-4147-A177-3AD203B41FA5}">
                      <a16:colId xmlns:a16="http://schemas.microsoft.com/office/drawing/2014/main" val="20002"/>
                    </a:ext>
                  </a:extLst>
                </a:gridCol>
                <a:gridCol w="2203133">
                  <a:extLst>
                    <a:ext uri="{9D8B030D-6E8A-4147-A177-3AD203B41FA5}">
                      <a16:colId xmlns:a16="http://schemas.microsoft.com/office/drawing/2014/main" val="20003"/>
                    </a:ext>
                  </a:extLst>
                </a:gridCol>
                <a:gridCol w="1346200">
                  <a:extLst>
                    <a:ext uri="{9D8B030D-6E8A-4147-A177-3AD203B41FA5}">
                      <a16:colId xmlns:a16="http://schemas.microsoft.com/office/drawing/2014/main" val="20004"/>
                    </a:ext>
                  </a:extLst>
                </a:gridCol>
              </a:tblGrid>
              <a:tr h="275372">
                <a:tc gridSpan="5">
                  <a:txBody>
                    <a:bodyPr/>
                    <a:lstStyle/>
                    <a:p>
                      <a:pPr algn="ctr" fontAlgn="b"/>
                      <a:r>
                        <a:rPr lang="en-US" sz="2000" b="1" dirty="0">
                          <a:effectLst/>
                        </a:rPr>
                        <a:t>Drugs and Their Effects</a:t>
                      </a:r>
                    </a:p>
                  </a:txBody>
                  <a:tcPr marL="48595" marR="48595" marT="24298" marB="24298"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75372">
                <a:tc>
                  <a:txBody>
                    <a:bodyPr/>
                    <a:lstStyle/>
                    <a:p>
                      <a:pPr algn="l" fontAlgn="b"/>
                      <a:r>
                        <a:rPr lang="en-US" sz="1000" b="1">
                          <a:effectLst/>
                        </a:rPr>
                        <a:t>Class of Drug</a:t>
                      </a:r>
                    </a:p>
                  </a:txBody>
                  <a:tcPr marL="48595" marR="48595" marT="24298" marB="24298" anchor="b">
                    <a:lnL>
                      <a:noFill/>
                    </a:lnL>
                    <a:lnR>
                      <a:noFill/>
                    </a:lnR>
                    <a:lnT>
                      <a:noFill/>
                    </a:lnT>
                    <a:lnB>
                      <a:noFill/>
                    </a:lnB>
                  </a:tcPr>
                </a:tc>
                <a:tc>
                  <a:txBody>
                    <a:bodyPr/>
                    <a:lstStyle/>
                    <a:p>
                      <a:pPr algn="l" fontAlgn="b"/>
                      <a:r>
                        <a:rPr lang="en-US" sz="1000" b="1">
                          <a:effectLst/>
                        </a:rPr>
                        <a:t>Examples</a:t>
                      </a:r>
                    </a:p>
                  </a:txBody>
                  <a:tcPr marL="48595" marR="48595" marT="24298" marB="24298" anchor="b">
                    <a:lnL>
                      <a:noFill/>
                    </a:lnL>
                    <a:lnR>
                      <a:noFill/>
                    </a:lnR>
                    <a:lnT>
                      <a:noFill/>
                    </a:lnT>
                    <a:lnB>
                      <a:noFill/>
                    </a:lnB>
                  </a:tcPr>
                </a:tc>
                <a:tc>
                  <a:txBody>
                    <a:bodyPr/>
                    <a:lstStyle/>
                    <a:p>
                      <a:pPr algn="l" fontAlgn="b"/>
                      <a:r>
                        <a:rPr lang="en-US" sz="1000" b="1">
                          <a:effectLst/>
                        </a:rPr>
                        <a:t>Effects on the Body</a:t>
                      </a:r>
                    </a:p>
                  </a:txBody>
                  <a:tcPr marL="48595" marR="48595" marT="24298" marB="24298" anchor="b">
                    <a:lnL>
                      <a:noFill/>
                    </a:lnL>
                    <a:lnR>
                      <a:noFill/>
                    </a:lnR>
                    <a:lnT>
                      <a:noFill/>
                    </a:lnT>
                    <a:lnB>
                      <a:noFill/>
                    </a:lnB>
                  </a:tcPr>
                </a:tc>
                <a:tc>
                  <a:txBody>
                    <a:bodyPr/>
                    <a:lstStyle/>
                    <a:p>
                      <a:pPr algn="l" fontAlgn="b"/>
                      <a:r>
                        <a:rPr lang="en-US" sz="1000" b="1">
                          <a:effectLst/>
                        </a:rPr>
                        <a:t>Effects When Used</a:t>
                      </a:r>
                    </a:p>
                  </a:txBody>
                  <a:tcPr marL="48595" marR="48595" marT="24298" marB="24298" anchor="b">
                    <a:lnL>
                      <a:noFill/>
                    </a:lnL>
                    <a:lnR>
                      <a:noFill/>
                    </a:lnR>
                    <a:lnT>
                      <a:noFill/>
                    </a:lnT>
                    <a:lnB>
                      <a:noFill/>
                    </a:lnB>
                  </a:tcPr>
                </a:tc>
                <a:tc>
                  <a:txBody>
                    <a:bodyPr/>
                    <a:lstStyle/>
                    <a:p>
                      <a:pPr algn="l" fontAlgn="b"/>
                      <a:r>
                        <a:rPr lang="en-US" sz="1000" b="1">
                          <a:effectLst/>
                        </a:rPr>
                        <a:t>Psychologically Addicting?</a:t>
                      </a:r>
                    </a:p>
                  </a:txBody>
                  <a:tcPr marL="48595" marR="48595" marT="24298" marB="24298" anchor="b">
                    <a:lnL>
                      <a:noFill/>
                    </a:lnL>
                    <a:lnR>
                      <a:noFill/>
                    </a:lnR>
                    <a:lnT>
                      <a:noFill/>
                    </a:lnT>
                    <a:lnB>
                      <a:noFill/>
                    </a:lnB>
                  </a:tcPr>
                </a:tc>
                <a:extLst>
                  <a:ext uri="{0D108BD9-81ED-4DB2-BD59-A6C34878D82A}">
                    <a16:rowId xmlns:a16="http://schemas.microsoft.com/office/drawing/2014/main" val="10001"/>
                  </a:ext>
                </a:extLst>
              </a:tr>
              <a:tr h="1409259">
                <a:tc>
                  <a:txBody>
                    <a:bodyPr/>
                    <a:lstStyle/>
                    <a:p>
                      <a:pPr fontAlgn="ctr"/>
                      <a:r>
                        <a:rPr lang="en-US" sz="1200">
                          <a:effectLst/>
                        </a:rPr>
                        <a:t>Stimulants</a:t>
                      </a:r>
                    </a:p>
                  </a:txBody>
                  <a:tcPr marL="48595" marR="48595" marT="24298" marB="24298" anchor="ctr">
                    <a:lnL>
                      <a:noFill/>
                    </a:lnL>
                    <a:lnR>
                      <a:noFill/>
                    </a:lnR>
                    <a:lnT>
                      <a:noFill/>
                    </a:lnT>
                    <a:lnB>
                      <a:noFill/>
                    </a:lnB>
                  </a:tcPr>
                </a:tc>
                <a:tc>
                  <a:txBody>
                    <a:bodyPr/>
                    <a:lstStyle/>
                    <a:p>
                      <a:pPr fontAlgn="ctr"/>
                      <a:r>
                        <a:rPr lang="en-US" sz="1200" dirty="0">
                          <a:effectLst/>
                        </a:rPr>
                        <a:t>Cocaine, amphetamines (including some ADHD medications such as Adderall), methamphetamines, MDMA (“Ecstasy” or “Molly”)</a:t>
                      </a:r>
                    </a:p>
                  </a:txBody>
                  <a:tcPr marL="48595" marR="48595" marT="24298" marB="24298" anchor="ctr">
                    <a:lnL>
                      <a:noFill/>
                    </a:lnL>
                    <a:lnR>
                      <a:noFill/>
                    </a:lnR>
                    <a:lnT>
                      <a:noFill/>
                    </a:lnT>
                    <a:lnB>
                      <a:noFill/>
                    </a:lnB>
                  </a:tcPr>
                </a:tc>
                <a:tc>
                  <a:txBody>
                    <a:bodyPr/>
                    <a:lstStyle/>
                    <a:p>
                      <a:pPr fontAlgn="ctr"/>
                      <a:r>
                        <a:rPr lang="en-US" sz="1200">
                          <a:effectLst/>
                        </a:rPr>
                        <a:t>Increased heart rate, blood pressure, body temperature</a:t>
                      </a:r>
                    </a:p>
                  </a:txBody>
                  <a:tcPr marL="48595" marR="48595" marT="24298" marB="24298" anchor="ctr">
                    <a:lnL>
                      <a:noFill/>
                    </a:lnL>
                    <a:lnR>
                      <a:noFill/>
                    </a:lnR>
                    <a:lnT>
                      <a:noFill/>
                    </a:lnT>
                    <a:lnB>
                      <a:noFill/>
                    </a:lnB>
                  </a:tcPr>
                </a:tc>
                <a:tc>
                  <a:txBody>
                    <a:bodyPr/>
                    <a:lstStyle/>
                    <a:p>
                      <a:pPr fontAlgn="ctr"/>
                      <a:r>
                        <a:rPr lang="en-US" sz="1200">
                          <a:effectLst/>
                        </a:rPr>
                        <a:t>Increased alertness, mild euphoria, decreased appetite in low doses. High doses increase agitation, paranoia, can cause hallucinations. Some can cause heightened sensitivity to physical stimuli. High doses of MDMA can cause brain toxicity and death.</a:t>
                      </a:r>
                    </a:p>
                  </a:txBody>
                  <a:tcPr marL="48595" marR="48595" marT="24298" marB="24298" anchor="ctr">
                    <a:lnL>
                      <a:noFill/>
                    </a:lnL>
                    <a:lnR>
                      <a:noFill/>
                    </a:lnR>
                    <a:lnT>
                      <a:noFill/>
                    </a:lnT>
                    <a:lnB>
                      <a:noFill/>
                    </a:lnB>
                  </a:tcPr>
                </a:tc>
                <a:tc>
                  <a:txBody>
                    <a:bodyPr/>
                    <a:lstStyle/>
                    <a:p>
                      <a:pPr fontAlgn="ctr"/>
                      <a:r>
                        <a:rPr lang="en-US" sz="1200">
                          <a:effectLst/>
                        </a:rPr>
                        <a:t>Yes</a:t>
                      </a:r>
                    </a:p>
                  </a:txBody>
                  <a:tcPr marL="48595" marR="48595" marT="24298" marB="24298" anchor="ctr">
                    <a:lnL>
                      <a:noFill/>
                    </a:lnL>
                    <a:lnR>
                      <a:noFill/>
                    </a:lnR>
                    <a:lnT>
                      <a:noFill/>
                    </a:lnT>
                    <a:lnB>
                      <a:noFill/>
                    </a:lnB>
                  </a:tcPr>
                </a:tc>
                <a:extLst>
                  <a:ext uri="{0D108BD9-81ED-4DB2-BD59-A6C34878D82A}">
                    <a16:rowId xmlns:a16="http://schemas.microsoft.com/office/drawing/2014/main" val="10002"/>
                  </a:ext>
                </a:extLst>
              </a:tr>
              <a:tr h="955704">
                <a:tc>
                  <a:txBody>
                    <a:bodyPr/>
                    <a:lstStyle/>
                    <a:p>
                      <a:pPr fontAlgn="ctr"/>
                      <a:r>
                        <a:rPr lang="en-US" sz="1200">
                          <a:effectLst/>
                        </a:rPr>
                        <a:t>Sedative-Hypnotics (“Depressants”)</a:t>
                      </a:r>
                    </a:p>
                  </a:txBody>
                  <a:tcPr marL="48595" marR="48595" marT="24298" marB="24298" anchor="ctr">
                    <a:lnL>
                      <a:noFill/>
                    </a:lnL>
                    <a:lnR>
                      <a:noFill/>
                    </a:lnR>
                    <a:lnT>
                      <a:noFill/>
                    </a:lnT>
                    <a:lnB>
                      <a:noFill/>
                    </a:lnB>
                  </a:tcPr>
                </a:tc>
                <a:tc>
                  <a:txBody>
                    <a:bodyPr/>
                    <a:lstStyle/>
                    <a:p>
                      <a:pPr fontAlgn="ctr"/>
                      <a:r>
                        <a:rPr lang="en-US" sz="1200" dirty="0">
                          <a:effectLst/>
                        </a:rPr>
                        <a:t>Alcohol, barbiturates (e.g., </a:t>
                      </a:r>
                      <a:r>
                        <a:rPr lang="en-US" sz="1200" dirty="0" err="1">
                          <a:effectLst/>
                        </a:rPr>
                        <a:t>secobarbital</a:t>
                      </a:r>
                      <a:r>
                        <a:rPr lang="en-US" sz="1200" dirty="0">
                          <a:effectLst/>
                        </a:rPr>
                        <a:t>, pentobarbital), Benzodiazepines (e.g., Xanax)</a:t>
                      </a:r>
                    </a:p>
                  </a:txBody>
                  <a:tcPr marL="48595" marR="48595" marT="24298" marB="24298" anchor="ctr">
                    <a:lnL>
                      <a:noFill/>
                    </a:lnL>
                    <a:lnR>
                      <a:noFill/>
                    </a:lnR>
                    <a:lnT>
                      <a:noFill/>
                    </a:lnT>
                    <a:lnB>
                      <a:noFill/>
                    </a:lnB>
                  </a:tcPr>
                </a:tc>
                <a:tc>
                  <a:txBody>
                    <a:bodyPr/>
                    <a:lstStyle/>
                    <a:p>
                      <a:pPr fontAlgn="ctr"/>
                      <a:r>
                        <a:rPr lang="en-US" sz="1200" dirty="0">
                          <a:effectLst/>
                        </a:rPr>
                        <a:t>Decreased heart rate, blood pressure</a:t>
                      </a:r>
                    </a:p>
                  </a:txBody>
                  <a:tcPr marL="48595" marR="48595" marT="24298" marB="24298" anchor="ctr">
                    <a:lnL>
                      <a:noFill/>
                    </a:lnL>
                    <a:lnR>
                      <a:noFill/>
                    </a:lnR>
                    <a:lnT>
                      <a:noFill/>
                    </a:lnT>
                    <a:lnB>
                      <a:noFill/>
                    </a:lnB>
                  </a:tcPr>
                </a:tc>
                <a:tc>
                  <a:txBody>
                    <a:bodyPr/>
                    <a:lstStyle/>
                    <a:p>
                      <a:pPr fontAlgn="ctr"/>
                      <a:r>
                        <a:rPr lang="en-US" sz="1200">
                          <a:effectLst/>
                        </a:rPr>
                        <a:t>Low doses increase relaxation, decrease inhibitions. High doses can induce sleep, cause motor disturbance, memory loss, decreased respiratory function, and death. </a:t>
                      </a:r>
                    </a:p>
                  </a:txBody>
                  <a:tcPr marL="48595" marR="48595" marT="24298" marB="24298" anchor="ctr">
                    <a:lnL>
                      <a:noFill/>
                    </a:lnL>
                    <a:lnR>
                      <a:noFill/>
                    </a:lnR>
                    <a:lnT>
                      <a:noFill/>
                    </a:lnT>
                    <a:lnB>
                      <a:noFill/>
                    </a:lnB>
                  </a:tcPr>
                </a:tc>
                <a:tc>
                  <a:txBody>
                    <a:bodyPr/>
                    <a:lstStyle/>
                    <a:p>
                      <a:pPr fontAlgn="ctr"/>
                      <a:r>
                        <a:rPr lang="en-US" sz="1200">
                          <a:effectLst/>
                        </a:rPr>
                        <a:t>Yes</a:t>
                      </a:r>
                    </a:p>
                  </a:txBody>
                  <a:tcPr marL="48595" marR="48595" marT="24298" marB="24298" anchor="ctr">
                    <a:lnL>
                      <a:noFill/>
                    </a:lnL>
                    <a:lnR>
                      <a:noFill/>
                    </a:lnR>
                    <a:lnT>
                      <a:noFill/>
                    </a:lnT>
                    <a:lnB>
                      <a:noFill/>
                    </a:lnB>
                  </a:tcPr>
                </a:tc>
                <a:extLst>
                  <a:ext uri="{0D108BD9-81ED-4DB2-BD59-A6C34878D82A}">
                    <a16:rowId xmlns:a16="http://schemas.microsoft.com/office/drawing/2014/main" val="10003"/>
                  </a:ext>
                </a:extLst>
              </a:tr>
              <a:tr h="728927">
                <a:tc>
                  <a:txBody>
                    <a:bodyPr/>
                    <a:lstStyle/>
                    <a:p>
                      <a:pPr fontAlgn="ctr"/>
                      <a:r>
                        <a:rPr lang="en-US" sz="1200">
                          <a:effectLst/>
                        </a:rPr>
                        <a:t>Opiates</a:t>
                      </a:r>
                    </a:p>
                  </a:txBody>
                  <a:tcPr marL="48595" marR="48595" marT="24298" marB="24298" anchor="ctr">
                    <a:lnL>
                      <a:noFill/>
                    </a:lnL>
                    <a:lnR>
                      <a:noFill/>
                    </a:lnR>
                    <a:lnT>
                      <a:noFill/>
                    </a:lnT>
                    <a:lnB>
                      <a:noFill/>
                    </a:lnB>
                  </a:tcPr>
                </a:tc>
                <a:tc>
                  <a:txBody>
                    <a:bodyPr/>
                    <a:lstStyle/>
                    <a:p>
                      <a:pPr fontAlgn="ctr"/>
                      <a:r>
                        <a:rPr lang="en-US" sz="1200">
                          <a:effectLst/>
                        </a:rPr>
                        <a:t>Opium, Heroin, Fentanyl, Morphine, Oxycodone, Vicoden, methadone, and other prescription pain relievers</a:t>
                      </a:r>
                    </a:p>
                  </a:txBody>
                  <a:tcPr marL="48595" marR="48595" marT="24298" marB="24298" anchor="ctr">
                    <a:lnL>
                      <a:noFill/>
                    </a:lnL>
                    <a:lnR>
                      <a:noFill/>
                    </a:lnR>
                    <a:lnT>
                      <a:noFill/>
                    </a:lnT>
                    <a:lnB>
                      <a:noFill/>
                    </a:lnB>
                  </a:tcPr>
                </a:tc>
                <a:tc>
                  <a:txBody>
                    <a:bodyPr/>
                    <a:lstStyle/>
                    <a:p>
                      <a:pPr fontAlgn="ctr"/>
                      <a:r>
                        <a:rPr lang="en-US" sz="1200" dirty="0">
                          <a:effectLst/>
                        </a:rPr>
                        <a:t>Decreased pain, pupil dilation, decreased gut motility, decreased respiratory function</a:t>
                      </a:r>
                    </a:p>
                  </a:txBody>
                  <a:tcPr marL="48595" marR="48595" marT="24298" marB="24298" anchor="ctr">
                    <a:lnL>
                      <a:noFill/>
                    </a:lnL>
                    <a:lnR>
                      <a:noFill/>
                    </a:lnR>
                    <a:lnT>
                      <a:noFill/>
                    </a:lnT>
                    <a:lnB>
                      <a:noFill/>
                    </a:lnB>
                  </a:tcPr>
                </a:tc>
                <a:tc>
                  <a:txBody>
                    <a:bodyPr/>
                    <a:lstStyle/>
                    <a:p>
                      <a:pPr fontAlgn="ctr"/>
                      <a:r>
                        <a:rPr lang="en-US" sz="1200" dirty="0">
                          <a:effectLst/>
                        </a:rPr>
                        <a:t>Pain relief, euphoria, sleepiness. High doses can cause death due to respiratory depression.</a:t>
                      </a:r>
                    </a:p>
                  </a:txBody>
                  <a:tcPr marL="48595" marR="48595" marT="24298" marB="24298" anchor="ctr">
                    <a:lnL>
                      <a:noFill/>
                    </a:lnL>
                    <a:lnR>
                      <a:noFill/>
                    </a:lnR>
                    <a:lnT>
                      <a:noFill/>
                    </a:lnT>
                    <a:lnB>
                      <a:noFill/>
                    </a:lnB>
                  </a:tcPr>
                </a:tc>
                <a:tc>
                  <a:txBody>
                    <a:bodyPr/>
                    <a:lstStyle/>
                    <a:p>
                      <a:pPr fontAlgn="ctr"/>
                      <a:r>
                        <a:rPr lang="en-US" sz="1200">
                          <a:effectLst/>
                        </a:rPr>
                        <a:t>Yes</a:t>
                      </a:r>
                    </a:p>
                  </a:txBody>
                  <a:tcPr marL="48595" marR="48595" marT="24298" marB="24298" anchor="ctr">
                    <a:lnL>
                      <a:noFill/>
                    </a:lnL>
                    <a:lnR>
                      <a:noFill/>
                    </a:lnR>
                    <a:lnT>
                      <a:noFill/>
                    </a:lnT>
                    <a:lnB>
                      <a:noFill/>
                    </a:lnB>
                  </a:tcPr>
                </a:tc>
                <a:extLst>
                  <a:ext uri="{0D108BD9-81ED-4DB2-BD59-A6C34878D82A}">
                    <a16:rowId xmlns:a16="http://schemas.microsoft.com/office/drawing/2014/main" val="10004"/>
                  </a:ext>
                </a:extLst>
              </a:tr>
              <a:tr h="728927">
                <a:tc>
                  <a:txBody>
                    <a:bodyPr/>
                    <a:lstStyle/>
                    <a:p>
                      <a:pPr fontAlgn="ctr"/>
                      <a:r>
                        <a:rPr lang="en-US" sz="1200" dirty="0">
                          <a:effectLst/>
                        </a:rPr>
                        <a:t>Hallucinogens</a:t>
                      </a:r>
                    </a:p>
                  </a:txBody>
                  <a:tcPr marL="48595" marR="48595" marT="24298" marB="24298" anchor="ctr">
                    <a:lnL>
                      <a:noFill/>
                    </a:lnL>
                    <a:lnR>
                      <a:noFill/>
                    </a:lnR>
                    <a:lnT>
                      <a:noFill/>
                    </a:lnT>
                    <a:lnB>
                      <a:noFill/>
                    </a:lnB>
                  </a:tcPr>
                </a:tc>
                <a:tc>
                  <a:txBody>
                    <a:bodyPr/>
                    <a:lstStyle/>
                    <a:p>
                      <a:pPr fontAlgn="ctr"/>
                      <a:r>
                        <a:rPr lang="en-US" sz="1200">
                          <a:effectLst/>
                        </a:rPr>
                        <a:t>Marijuana, LSD, Peyote, mescaline, DMT, dissociative anesthetics including ketamine and PCP</a:t>
                      </a:r>
                    </a:p>
                  </a:txBody>
                  <a:tcPr marL="48595" marR="48595" marT="24298" marB="24298" anchor="ctr">
                    <a:lnL>
                      <a:noFill/>
                    </a:lnL>
                    <a:lnR>
                      <a:noFill/>
                    </a:lnR>
                    <a:lnT>
                      <a:noFill/>
                    </a:lnT>
                    <a:lnB>
                      <a:noFill/>
                    </a:lnB>
                  </a:tcPr>
                </a:tc>
                <a:tc>
                  <a:txBody>
                    <a:bodyPr/>
                    <a:lstStyle/>
                    <a:p>
                      <a:pPr fontAlgn="ctr"/>
                      <a:r>
                        <a:rPr lang="en-US" sz="1200">
                          <a:effectLst/>
                        </a:rPr>
                        <a:t>Increased heart rate and blood pressure that may dissipate over time</a:t>
                      </a:r>
                    </a:p>
                  </a:txBody>
                  <a:tcPr marL="48595" marR="48595" marT="24298" marB="24298" anchor="ctr">
                    <a:lnL>
                      <a:noFill/>
                    </a:lnL>
                    <a:lnR>
                      <a:noFill/>
                    </a:lnR>
                    <a:lnT>
                      <a:noFill/>
                    </a:lnT>
                    <a:lnB>
                      <a:noFill/>
                    </a:lnB>
                  </a:tcPr>
                </a:tc>
                <a:tc>
                  <a:txBody>
                    <a:bodyPr/>
                    <a:lstStyle/>
                    <a:p>
                      <a:pPr fontAlgn="ctr"/>
                      <a:r>
                        <a:rPr lang="en-US" sz="1200">
                          <a:effectLst/>
                        </a:rPr>
                        <a:t>Mild to intense perceptual changes with high variability in effects based on strain, method of ingestion, and individual differences</a:t>
                      </a:r>
                    </a:p>
                  </a:txBody>
                  <a:tcPr marL="48595" marR="48595" marT="24298" marB="24298" anchor="ctr">
                    <a:lnL>
                      <a:noFill/>
                    </a:lnL>
                    <a:lnR>
                      <a:noFill/>
                    </a:lnR>
                    <a:lnT>
                      <a:noFill/>
                    </a:lnT>
                    <a:lnB>
                      <a:noFill/>
                    </a:lnB>
                  </a:tcPr>
                </a:tc>
                <a:tc>
                  <a:txBody>
                    <a:bodyPr/>
                    <a:lstStyle/>
                    <a:p>
                      <a:pPr fontAlgn="ctr"/>
                      <a:r>
                        <a:rPr lang="en-US" sz="1200" dirty="0">
                          <a:effectLst/>
                        </a:rPr>
                        <a:t>Yes</a:t>
                      </a:r>
                    </a:p>
                  </a:txBody>
                  <a:tcPr marL="48595" marR="48595" marT="24298" marB="24298"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23341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67"/>
        <p:cNvGrpSpPr/>
        <p:nvPr/>
      </p:nvGrpSpPr>
      <p:grpSpPr>
        <a:xfrm>
          <a:off x="0" y="0"/>
          <a:ext cx="0" cy="0"/>
          <a:chOff x="0" y="0"/>
          <a:chExt cx="0" cy="0"/>
        </a:xfrm>
      </p:grpSpPr>
      <p:sp>
        <p:nvSpPr>
          <p:cNvPr id="268" name="Google Shape;268;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DEPRESSANTS</a:t>
            </a:r>
            <a:endParaRPr/>
          </a:p>
        </p:txBody>
      </p:sp>
      <p:sp>
        <p:nvSpPr>
          <p:cNvPr id="269" name="Google Shape;269;p31"/>
          <p:cNvSpPr txBox="1">
            <a:spLocks noGrp="1"/>
          </p:cNvSpPr>
          <p:nvPr>
            <p:ph type="body" idx="1"/>
          </p:nvPr>
        </p:nvSpPr>
        <p:spPr>
          <a:xfrm>
            <a:off x="457200" y="1132578"/>
            <a:ext cx="8062912" cy="491634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dirty="0"/>
              <a:t>Depressants </a:t>
            </a:r>
            <a:r>
              <a:rPr lang="en-US" sz="1700" dirty="0"/>
              <a:t>– drugs that suppress the central nervous system activity.</a:t>
            </a:r>
            <a:endParaRPr dirty="0"/>
          </a:p>
          <a:p>
            <a:pPr marL="0" lvl="0" indent="0" algn="l" rtl="0">
              <a:spcBef>
                <a:spcPts val="940"/>
              </a:spcBef>
              <a:spcAft>
                <a:spcPts val="0"/>
              </a:spcAft>
              <a:buClr>
                <a:srgbClr val="6CB255"/>
              </a:buClr>
              <a:buSzPts val="1700"/>
              <a:buNone/>
            </a:pPr>
            <a:r>
              <a:rPr lang="en-US" sz="1700" dirty="0"/>
              <a:t>Usually GABA agonists which have a quieting effect on the brain.</a:t>
            </a:r>
            <a:endParaRPr dirty="0"/>
          </a:p>
          <a:p>
            <a:pPr marL="0" lvl="0" indent="0" algn="l" rtl="0">
              <a:spcBef>
                <a:spcPts val="940"/>
              </a:spcBef>
              <a:spcAft>
                <a:spcPts val="0"/>
              </a:spcAft>
              <a:buClr>
                <a:srgbClr val="6CB255"/>
              </a:buClr>
              <a:buSzPts val="1700"/>
              <a:buNone/>
            </a:pPr>
            <a:r>
              <a:rPr lang="en-US" sz="1700" dirty="0"/>
              <a:t>Work by binding to GABA receptors which makes the neuron less likely to fire.</a:t>
            </a:r>
            <a:endParaRPr dirty="0"/>
          </a:p>
          <a:p>
            <a:pPr marL="0" lvl="0" indent="0" algn="l" rtl="0">
              <a:spcBef>
                <a:spcPts val="940"/>
              </a:spcBef>
              <a:spcAft>
                <a:spcPts val="0"/>
              </a:spcAft>
              <a:buClr>
                <a:srgbClr val="6CB255"/>
              </a:buClr>
              <a:buSzPts val="1700"/>
              <a:buNone/>
            </a:pPr>
            <a:r>
              <a:rPr lang="en-US" sz="1700" dirty="0"/>
              <a:t>Include:</a:t>
            </a:r>
            <a:endParaRPr dirty="0"/>
          </a:p>
          <a:p>
            <a:pPr marL="285750" lvl="0" indent="-285750" algn="l" rtl="0">
              <a:spcBef>
                <a:spcPts val="940"/>
              </a:spcBef>
              <a:spcAft>
                <a:spcPts val="0"/>
              </a:spcAft>
              <a:buSzPts val="1700"/>
              <a:buFont typeface="Arial"/>
              <a:buChar char="-"/>
            </a:pPr>
            <a:r>
              <a:rPr lang="en-US" sz="1700" dirty="0"/>
              <a:t>Alcohol</a:t>
            </a:r>
            <a:endParaRPr dirty="0"/>
          </a:p>
          <a:p>
            <a:pPr marL="285750" lvl="0" indent="-285750" algn="l" rtl="0">
              <a:spcBef>
                <a:spcPts val="940"/>
              </a:spcBef>
              <a:spcAft>
                <a:spcPts val="0"/>
              </a:spcAft>
              <a:buSzPts val="1700"/>
              <a:buFont typeface="Arial"/>
              <a:buChar char="-"/>
            </a:pPr>
            <a:r>
              <a:rPr lang="en-US" sz="1700" dirty="0"/>
              <a:t>Barbiturates (anticonvulsant medication)</a:t>
            </a:r>
            <a:endParaRPr dirty="0"/>
          </a:p>
          <a:p>
            <a:pPr marL="285750" lvl="0" indent="-285750" algn="l" rtl="0">
              <a:spcBef>
                <a:spcPts val="940"/>
              </a:spcBef>
              <a:spcAft>
                <a:spcPts val="0"/>
              </a:spcAft>
              <a:buSzPts val="1700"/>
              <a:buFont typeface="Arial"/>
              <a:buChar char="-"/>
            </a:pPr>
            <a:r>
              <a:rPr lang="en-US" sz="1700" dirty="0"/>
              <a:t>Benzodiazepines (anti-anxiety medication)</a:t>
            </a:r>
            <a:endParaRPr dirty="0"/>
          </a:p>
          <a:p>
            <a:pPr marL="0" lvl="0" indent="0" algn="l" rtl="0">
              <a:spcBef>
                <a:spcPts val="940"/>
              </a:spcBef>
              <a:spcAft>
                <a:spcPts val="0"/>
              </a:spcAft>
              <a:buClr>
                <a:srgbClr val="6CB255"/>
              </a:buClr>
              <a:buSzPts val="1700"/>
              <a:buNone/>
            </a:pPr>
            <a:r>
              <a:rPr lang="en-US" sz="1700" b="1" dirty="0"/>
              <a:t>Alcohol:</a:t>
            </a:r>
            <a:endParaRPr dirty="0"/>
          </a:p>
          <a:p>
            <a:pPr marL="285750" lvl="0" indent="-285750" algn="l" rtl="0">
              <a:spcBef>
                <a:spcPts val="940"/>
              </a:spcBef>
              <a:spcAft>
                <a:spcPts val="0"/>
              </a:spcAft>
              <a:buSzPts val="1700"/>
              <a:buFont typeface="Arial"/>
              <a:buChar char="-"/>
            </a:pPr>
            <a:r>
              <a:rPr lang="en-US" sz="1700" dirty="0"/>
              <a:t>Decreases reaction time and visual acuity.</a:t>
            </a:r>
            <a:endParaRPr dirty="0"/>
          </a:p>
          <a:p>
            <a:pPr marL="285750" lvl="0" indent="-285750" algn="l" rtl="0">
              <a:spcBef>
                <a:spcPts val="940"/>
              </a:spcBef>
              <a:spcAft>
                <a:spcPts val="0"/>
              </a:spcAft>
              <a:buSzPts val="1700"/>
              <a:buFont typeface="Arial"/>
              <a:buChar char="-"/>
            </a:pPr>
            <a:r>
              <a:rPr lang="en-US" sz="1700" dirty="0"/>
              <a:t>Lowers levels of alertness.</a:t>
            </a:r>
            <a:endParaRPr dirty="0"/>
          </a:p>
          <a:p>
            <a:pPr marL="285750" lvl="0" indent="-285750" algn="l" rtl="0">
              <a:spcBef>
                <a:spcPts val="940"/>
              </a:spcBef>
              <a:spcAft>
                <a:spcPts val="0"/>
              </a:spcAft>
              <a:buSzPts val="1700"/>
              <a:buFont typeface="Arial"/>
              <a:buChar char="-"/>
            </a:pPr>
            <a:r>
              <a:rPr lang="en-US" sz="1700" dirty="0"/>
              <a:t>Reduces behavioral control.</a:t>
            </a:r>
            <a:endParaRPr dirty="0"/>
          </a:p>
          <a:p>
            <a:pPr marL="285750" lvl="0" indent="-285750" algn="l" rtl="0">
              <a:spcBef>
                <a:spcPts val="940"/>
              </a:spcBef>
              <a:spcAft>
                <a:spcPts val="0"/>
              </a:spcAft>
              <a:buSzPts val="1700"/>
              <a:buFont typeface="Arial"/>
              <a:buChar char="-"/>
            </a:pPr>
            <a:r>
              <a:rPr lang="en-US" sz="1700" dirty="0"/>
              <a:t>Can result in complete loss of consciousness.</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74"/>
        <p:cNvGrpSpPr/>
        <p:nvPr/>
      </p:nvGrpSpPr>
      <p:grpSpPr>
        <a:xfrm>
          <a:off x="0" y="0"/>
          <a:ext cx="0" cy="0"/>
          <a:chOff x="0" y="0"/>
          <a:chExt cx="0" cy="0"/>
        </a:xfrm>
      </p:grpSpPr>
      <p:sp>
        <p:nvSpPr>
          <p:cNvPr id="275" name="Google Shape;275;p3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GABA</a:t>
            </a:r>
            <a:endParaRPr/>
          </a:p>
        </p:txBody>
      </p:sp>
      <p:sp>
        <p:nvSpPr>
          <p:cNvPr id="276" name="Google Shape;276;p32"/>
          <p:cNvSpPr txBox="1">
            <a:spLocks noGrp="1"/>
          </p:cNvSpPr>
          <p:nvPr>
            <p:ph type="body" idx="1"/>
          </p:nvPr>
        </p:nvSpPr>
        <p:spPr>
          <a:xfrm>
            <a:off x="338264" y="1464784"/>
            <a:ext cx="3814636" cy="17126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The GABA-gated chloride (Cl-) channel is embedded in the cell membrane of certain neurons. </a:t>
            </a:r>
          </a:p>
          <a:p>
            <a:pPr marL="0" lvl="0" indent="0" algn="l" rtl="0">
              <a:spcBef>
                <a:spcPts val="0"/>
              </a:spcBef>
              <a:spcAft>
                <a:spcPts val="0"/>
              </a:spcAft>
              <a:buClr>
                <a:srgbClr val="6CB255"/>
              </a:buClr>
              <a:buSzPts val="1600"/>
              <a:buNone/>
            </a:pPr>
            <a:endParaRPr lang="en-US" sz="1600" dirty="0"/>
          </a:p>
          <a:p>
            <a:pPr marL="0" lvl="0" indent="0" algn="l" rtl="0">
              <a:spcBef>
                <a:spcPts val="0"/>
              </a:spcBef>
              <a:spcAft>
                <a:spcPts val="0"/>
              </a:spcAft>
              <a:buClr>
                <a:srgbClr val="6CB255"/>
              </a:buClr>
              <a:buSzPts val="1600"/>
              <a:buNone/>
            </a:pPr>
            <a:r>
              <a:rPr lang="en-US" sz="1600" dirty="0"/>
              <a:t>The channel has multiple receptor sites where alcohol, barbiturates, and benzodiazepines bind to exert their effects. </a:t>
            </a:r>
          </a:p>
          <a:p>
            <a:pPr marL="0" lvl="0" indent="0" algn="l" rtl="0">
              <a:spcBef>
                <a:spcPts val="0"/>
              </a:spcBef>
              <a:spcAft>
                <a:spcPts val="0"/>
              </a:spcAft>
              <a:buClr>
                <a:srgbClr val="6CB255"/>
              </a:buClr>
              <a:buSzPts val="1600"/>
              <a:buNone/>
            </a:pPr>
            <a:endParaRPr lang="en-US" sz="1600" dirty="0"/>
          </a:p>
          <a:p>
            <a:pPr marL="0" lvl="0" indent="0" algn="l" rtl="0">
              <a:spcBef>
                <a:spcPts val="0"/>
              </a:spcBef>
              <a:spcAft>
                <a:spcPts val="0"/>
              </a:spcAft>
              <a:buClr>
                <a:srgbClr val="6CB255"/>
              </a:buClr>
              <a:buSzPts val="1600"/>
              <a:buNone/>
            </a:pPr>
            <a:endParaRPr lang="en-US" sz="1600" dirty="0"/>
          </a:p>
          <a:p>
            <a:pPr marL="0" lvl="0" indent="0" algn="l" rtl="0">
              <a:spcBef>
                <a:spcPts val="0"/>
              </a:spcBef>
              <a:spcAft>
                <a:spcPts val="0"/>
              </a:spcAft>
              <a:buClr>
                <a:srgbClr val="6CB255"/>
              </a:buClr>
              <a:buSzPts val="1600"/>
              <a:buNone/>
            </a:pPr>
            <a:r>
              <a:rPr lang="en-US" sz="1600" dirty="0"/>
              <a:t>This opens the chloride channel, allowing negatively-charged chloride ions (Cl-) into the neuron's cell body. </a:t>
            </a:r>
          </a:p>
          <a:p>
            <a:pPr marL="0" lvl="0" indent="0" algn="l" rtl="0">
              <a:spcBef>
                <a:spcPts val="0"/>
              </a:spcBef>
              <a:spcAft>
                <a:spcPts val="0"/>
              </a:spcAft>
              <a:buClr>
                <a:srgbClr val="6CB255"/>
              </a:buClr>
              <a:buSzPts val="1600"/>
              <a:buNone/>
            </a:pPr>
            <a:endParaRPr lang="en-US" sz="1600" dirty="0"/>
          </a:p>
          <a:p>
            <a:pPr marL="0" lvl="0" indent="0" algn="l" rtl="0">
              <a:spcBef>
                <a:spcPts val="0"/>
              </a:spcBef>
              <a:spcAft>
                <a:spcPts val="0"/>
              </a:spcAft>
              <a:buClr>
                <a:srgbClr val="6CB255"/>
              </a:buClr>
              <a:buSzPts val="1600"/>
              <a:buNone/>
            </a:pPr>
            <a:r>
              <a:rPr lang="en-US" sz="1600" dirty="0"/>
              <a:t>Changing its charge in a negative direction pushes the neuron </a:t>
            </a:r>
            <a:r>
              <a:rPr lang="en-US" sz="1600" i="1" dirty="0"/>
              <a:t>away </a:t>
            </a:r>
            <a:r>
              <a:rPr lang="en-US" sz="1600" dirty="0"/>
              <a:t>from firing; thus, activating a GABA neuron has a quieting effect on the brain.</a:t>
            </a:r>
            <a:endParaRPr dirty="0"/>
          </a:p>
        </p:txBody>
      </p:sp>
      <p:pic>
        <p:nvPicPr>
          <p:cNvPr id="8" name="Figure" descr="An illustration of a GABA-gated chloride channel in a cell membrane shows  receptor sites for barbiturate, benzodiazepine, GABA, alcohol, and neurosteroids, as well as three negatively-charged chloride ions passing through the channel. Each drug type has a specific shape, such as triangular, rectangular or square, which corresponds to a similarly shaped receptor spot."/>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61455" r="-61455"/>
          <a:stretch>
            <a:fillRect/>
          </a:stretch>
        </p:blipFill>
        <p:spPr>
          <a:xfrm>
            <a:off x="2682208" y="571093"/>
            <a:ext cx="8062913" cy="375960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83"/>
        <p:cNvGrpSpPr/>
        <p:nvPr/>
      </p:nvGrpSpPr>
      <p:grpSpPr>
        <a:xfrm>
          <a:off x="0" y="0"/>
          <a:ext cx="0" cy="0"/>
          <a:chOff x="0" y="0"/>
          <a:chExt cx="0" cy="0"/>
        </a:xfrm>
      </p:grpSpPr>
      <p:sp>
        <p:nvSpPr>
          <p:cNvPr id="284" name="Google Shape;284;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STIMULANTS</a:t>
            </a:r>
            <a:endParaRPr/>
          </a:p>
        </p:txBody>
      </p:sp>
      <p:sp>
        <p:nvSpPr>
          <p:cNvPr id="285" name="Google Shape;285;p33"/>
          <p:cNvSpPr txBox="1">
            <a:spLocks noGrp="1"/>
          </p:cNvSpPr>
          <p:nvPr>
            <p:ph type="body" idx="1"/>
          </p:nvPr>
        </p:nvSpPr>
        <p:spPr>
          <a:xfrm>
            <a:off x="457200" y="1062152"/>
            <a:ext cx="8062912" cy="34788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a:t>Stimulants</a:t>
            </a:r>
            <a:r>
              <a:rPr lang="en-US" sz="1700"/>
              <a:t> – Increase overall levels of neural activity.</a:t>
            </a:r>
            <a:endParaRPr/>
          </a:p>
          <a:p>
            <a:pPr marL="0" lvl="0" indent="0" algn="l" rtl="0">
              <a:spcBef>
                <a:spcPts val="940"/>
              </a:spcBef>
              <a:spcAft>
                <a:spcPts val="0"/>
              </a:spcAft>
              <a:buClr>
                <a:srgbClr val="6CB255"/>
              </a:buClr>
              <a:buSzPts val="1700"/>
              <a:buNone/>
            </a:pPr>
            <a:r>
              <a:rPr lang="en-US" sz="1700"/>
              <a:t>Usually dopamine agonists which work by preventing the reuptake of dopamine.</a:t>
            </a:r>
            <a:endParaRPr/>
          </a:p>
          <a:p>
            <a:pPr marL="0" lvl="0" indent="0" algn="l" rtl="0">
              <a:spcBef>
                <a:spcPts val="940"/>
              </a:spcBef>
              <a:spcAft>
                <a:spcPts val="0"/>
              </a:spcAft>
              <a:buClr>
                <a:srgbClr val="6CB255"/>
              </a:buClr>
              <a:buSzPts val="1700"/>
              <a:buNone/>
            </a:pPr>
            <a:r>
              <a:rPr lang="en-US" sz="1700"/>
              <a:t>Dopamine activity is associated with reward and craving, therefore these drugs can be highly addictive.</a:t>
            </a:r>
            <a:endParaRPr/>
          </a:p>
          <a:p>
            <a:pPr marL="0" lvl="0" indent="0" algn="l" rtl="0">
              <a:spcBef>
                <a:spcPts val="940"/>
              </a:spcBef>
              <a:spcAft>
                <a:spcPts val="0"/>
              </a:spcAft>
              <a:buClr>
                <a:srgbClr val="6CB255"/>
              </a:buClr>
              <a:buSzPts val="1700"/>
              <a:buNone/>
            </a:pPr>
            <a:r>
              <a:rPr lang="en-US" sz="1700"/>
              <a:t>Include:</a:t>
            </a:r>
            <a:endParaRPr sz="1700"/>
          </a:p>
          <a:p>
            <a:pPr marL="285750" lvl="0" indent="-285750" algn="l" rtl="0">
              <a:spcBef>
                <a:spcPts val="940"/>
              </a:spcBef>
              <a:spcAft>
                <a:spcPts val="0"/>
              </a:spcAft>
              <a:buSzPts val="1700"/>
              <a:buFont typeface="Arial"/>
              <a:buChar char="-"/>
            </a:pPr>
            <a:r>
              <a:rPr lang="en-US" sz="1700"/>
              <a:t>Cocaine</a:t>
            </a:r>
            <a:endParaRPr/>
          </a:p>
          <a:p>
            <a:pPr marL="285750" lvl="0" indent="-285750" algn="l" rtl="0">
              <a:spcBef>
                <a:spcPts val="940"/>
              </a:spcBef>
              <a:spcAft>
                <a:spcPts val="0"/>
              </a:spcAft>
              <a:buSzPts val="1700"/>
              <a:buFont typeface="Arial"/>
              <a:buChar char="-"/>
            </a:pPr>
            <a:r>
              <a:rPr lang="en-US" sz="1700"/>
              <a:t>Amphetamine</a:t>
            </a:r>
            <a:endParaRPr/>
          </a:p>
          <a:p>
            <a:pPr marL="285750" lvl="0" indent="-285750" algn="l" rtl="0">
              <a:spcBef>
                <a:spcPts val="940"/>
              </a:spcBef>
              <a:spcAft>
                <a:spcPts val="0"/>
              </a:spcAft>
              <a:buSzPts val="1700"/>
              <a:buFont typeface="Arial"/>
              <a:buChar char="-"/>
            </a:pPr>
            <a:r>
              <a:rPr lang="en-US" sz="1700"/>
              <a:t>Cathinones (i.e., bath salts)</a:t>
            </a:r>
            <a:endParaRPr/>
          </a:p>
          <a:p>
            <a:pPr marL="285750" lvl="0" indent="-285750" algn="l" rtl="0">
              <a:spcBef>
                <a:spcPts val="940"/>
              </a:spcBef>
              <a:spcAft>
                <a:spcPts val="0"/>
              </a:spcAft>
              <a:buSzPts val="1700"/>
              <a:buFont typeface="Arial"/>
              <a:buChar char="-"/>
            </a:pPr>
            <a:r>
              <a:rPr lang="en-US" sz="1700"/>
              <a:t>MDMA</a:t>
            </a:r>
            <a:endParaRPr/>
          </a:p>
        </p:txBody>
      </p:sp>
      <p:sp>
        <p:nvSpPr>
          <p:cNvPr id="288" name="Google Shape;288;p33"/>
          <p:cNvSpPr txBox="1"/>
          <p:nvPr/>
        </p:nvSpPr>
        <p:spPr>
          <a:xfrm>
            <a:off x="4971001" y="4935066"/>
            <a:ext cx="3134613" cy="165832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CB255"/>
              </a:buClr>
              <a:buSzPts val="1480"/>
              <a:buFont typeface="Arial"/>
              <a:buNone/>
            </a:pPr>
            <a:r>
              <a:rPr lang="en-US" sz="1480" b="0" dirty="0">
                <a:solidFill>
                  <a:srgbClr val="000000"/>
                </a:solidFill>
                <a:latin typeface="Arial"/>
                <a:ea typeface="Arial"/>
                <a:cs typeface="Arial"/>
                <a:sym typeface="Arial"/>
              </a:rPr>
              <a:t>Crack rocks like these are smoked to achieve a high. Smoking a drug allows it to enter the brain more rapidly, which can often enhance the user’s experience. </a:t>
            </a:r>
            <a:endParaRPr dirty="0"/>
          </a:p>
          <a:p>
            <a:pPr marL="0" marR="0" lvl="0" indent="0" algn="l" rtl="0">
              <a:lnSpc>
                <a:spcPct val="90000"/>
              </a:lnSpc>
              <a:spcBef>
                <a:spcPts val="859"/>
              </a:spcBef>
              <a:spcAft>
                <a:spcPts val="0"/>
              </a:spcAft>
              <a:buClr>
                <a:srgbClr val="6CB255"/>
              </a:buClr>
              <a:buSzPts val="1295"/>
              <a:buFont typeface="Arial"/>
              <a:buNone/>
            </a:pPr>
            <a:r>
              <a:rPr lang="en-US" sz="1295" b="0" dirty="0">
                <a:solidFill>
                  <a:srgbClr val="000000"/>
                </a:solidFill>
                <a:latin typeface="Arial"/>
                <a:ea typeface="Arial"/>
                <a:cs typeface="Arial"/>
                <a:sym typeface="Arial"/>
              </a:rPr>
              <a:t>(credit: modification of work by U.S. Department of Justice)</a:t>
            </a:r>
            <a:endParaRPr sz="1295" b="0" dirty="0">
              <a:solidFill>
                <a:srgbClr val="000000"/>
              </a:solidFill>
              <a:latin typeface="Arial"/>
              <a:ea typeface="Arial"/>
              <a:cs typeface="Arial"/>
              <a:sym typeface="Arial"/>
            </a:endParaRPr>
          </a:p>
        </p:txBody>
      </p:sp>
      <p:sp>
        <p:nvSpPr>
          <p:cNvPr id="289" name="Google Shape;289;p33"/>
          <p:cNvSpPr txBox="1"/>
          <p:nvPr/>
        </p:nvSpPr>
        <p:spPr>
          <a:xfrm>
            <a:off x="457200" y="4525504"/>
            <a:ext cx="3975315" cy="155683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Side effects can include nausea, elevated blood pressure, increased heart rate, feelings of anxiety, hallucinations and paranoia.</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pic>
        <p:nvPicPr>
          <p:cNvPr id="10" name="Figure" descr="A photograph shows crack rocks. A ruler indicates that each crack rock is approximately 1–2 inches wide."/>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60929" r="-60929"/>
          <a:stretch>
            <a:fillRect/>
          </a:stretch>
        </p:blipFill>
        <p:spPr>
          <a:xfrm>
            <a:off x="3630801" y="2410798"/>
            <a:ext cx="5815012" cy="252426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293"/>
        <p:cNvGrpSpPr/>
        <p:nvPr/>
      </p:nvGrpSpPr>
      <p:grpSpPr>
        <a:xfrm>
          <a:off x="0" y="0"/>
          <a:ext cx="0" cy="0"/>
          <a:chOff x="0" y="0"/>
          <a:chExt cx="0" cy="0"/>
        </a:xfrm>
      </p:grpSpPr>
      <p:sp>
        <p:nvSpPr>
          <p:cNvPr id="294" name="Google Shape;294;p3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DOPAMINE AGONISTS</a:t>
            </a:r>
            <a:endParaRPr/>
          </a:p>
        </p:txBody>
      </p:sp>
      <p:sp>
        <p:nvSpPr>
          <p:cNvPr id="295" name="Google Shape;295;p34"/>
          <p:cNvSpPr txBox="1">
            <a:spLocks noGrp="1"/>
          </p:cNvSpPr>
          <p:nvPr>
            <p:ph type="body" idx="1"/>
          </p:nvPr>
        </p:nvSpPr>
        <p:spPr>
          <a:xfrm>
            <a:off x="457199" y="5423921"/>
            <a:ext cx="8367221"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As one of their mechanisms of action, cocaine and amphetamines block the reuptake of dopamine from the synapse into the presynaptic cell.</a:t>
            </a:r>
            <a:endParaRPr/>
          </a:p>
          <a:p>
            <a:pPr marL="0" lvl="0" indent="0" algn="l" rtl="0">
              <a:spcBef>
                <a:spcPts val="1080"/>
              </a:spcBef>
              <a:spcAft>
                <a:spcPts val="0"/>
              </a:spcAft>
              <a:buSzPts val="1700"/>
              <a:buNone/>
            </a:pPr>
            <a:r>
              <a:rPr lang="en-US" sz="1700"/>
              <a:t>This results in a larger amount of dopamine in the synapse.</a:t>
            </a:r>
            <a:endParaRPr sz="1700"/>
          </a:p>
        </p:txBody>
      </p:sp>
      <p:pic>
        <p:nvPicPr>
          <p:cNvPr id="8" name="Figure" descr="An illustration of a presynaptic cell and a postsynaptic cell shows these cells' interactions with cocaine and dopamine molecules. The presynaptic cell contains two cylinder-shaped channels, one on each side near where it faces the postsynaptic cell. The postsynaptic cell contains several receptors, side-by-side across the area that faces the presynaptic cell. In the space between the two cells, there are both cocaine and dopamine molecules. One of the cocaine molecules attaches to one of the presynaptic cell's channels. This cocaine molecule is labeled &quot;bound cocaine.&quot; An X-shape is shown over the top of the bound cocaine and the channel to indicate that the cocaine does not enter the presynaptic cell. A dopamine molecule is shown inside of the presynaptic cell's other channel. Arrows connect this dopamine molecule to several others inside of the presynaptic cell. More arrows connect to more dopamine molecules, tracing their paths from the channel into the presynaptic cell, and out into the space between the presynaptic cell and the postsynaptic cell. Arrows extend from two of the dopamine molecules in this in-between space to the postsynaptic cell's receptors. Only the dopamine molecules are shown binding to the postsynaptic cell's receptors."/>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46962" r="-46962"/>
          <a:stretch>
            <a:fillRect/>
          </a:stretch>
        </p:blipFill>
        <p:spPr>
          <a:xfrm>
            <a:off x="457199" y="1122386"/>
            <a:ext cx="8062913" cy="350007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302"/>
        <p:cNvGrpSpPr/>
        <p:nvPr/>
      </p:nvGrpSpPr>
      <p:grpSpPr>
        <a:xfrm>
          <a:off x="0" y="0"/>
          <a:ext cx="0" cy="0"/>
          <a:chOff x="0" y="0"/>
          <a:chExt cx="0" cy="0"/>
        </a:xfrm>
      </p:grpSpPr>
      <p:sp>
        <p:nvSpPr>
          <p:cNvPr id="303" name="Google Shape;303;p3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NICOTINE AND CAFFEINE</a:t>
            </a:r>
            <a:endParaRPr/>
          </a:p>
        </p:txBody>
      </p:sp>
      <p:sp>
        <p:nvSpPr>
          <p:cNvPr id="304" name="Google Shape;304;p35"/>
          <p:cNvSpPr txBox="1">
            <a:spLocks noGrp="1"/>
          </p:cNvSpPr>
          <p:nvPr>
            <p:ph type="body" idx="1"/>
          </p:nvPr>
        </p:nvSpPr>
        <p:spPr>
          <a:xfrm>
            <a:off x="457200" y="1294868"/>
            <a:ext cx="4424766" cy="437751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Caffeine and nicotine are also stimulants.</a:t>
            </a:r>
            <a:endParaRPr/>
          </a:p>
          <a:p>
            <a:pPr marL="0" lvl="0" indent="0" algn="l" rtl="0">
              <a:spcBef>
                <a:spcPts val="1080"/>
              </a:spcBef>
              <a:spcAft>
                <a:spcPts val="0"/>
              </a:spcAft>
              <a:buSzPts val="1700"/>
              <a:buNone/>
            </a:pPr>
            <a:r>
              <a:rPr lang="en-US" sz="1700" b="1"/>
              <a:t>Caffeine:</a:t>
            </a:r>
            <a:endParaRPr/>
          </a:p>
          <a:p>
            <a:pPr marL="285750" lvl="0" indent="-285750" algn="l" rtl="0">
              <a:spcBef>
                <a:spcPts val="1080"/>
              </a:spcBef>
              <a:spcAft>
                <a:spcPts val="0"/>
              </a:spcAft>
              <a:buSzPts val="1700"/>
              <a:buFont typeface="Arial"/>
              <a:buChar char="-"/>
            </a:pPr>
            <a:r>
              <a:rPr lang="en-US" sz="1700"/>
              <a:t>Involves antagonizing adenosine activity.</a:t>
            </a:r>
            <a:endParaRPr/>
          </a:p>
          <a:p>
            <a:pPr marL="285750" lvl="0" indent="-285750" algn="l" rtl="0">
              <a:spcBef>
                <a:spcPts val="1080"/>
              </a:spcBef>
              <a:spcAft>
                <a:spcPts val="0"/>
              </a:spcAft>
              <a:buSzPts val="1700"/>
              <a:buFont typeface="Arial"/>
              <a:buChar char="-"/>
            </a:pPr>
            <a:r>
              <a:rPr lang="en-US" sz="1700"/>
              <a:t>Increases levels of alertness and arousal.</a:t>
            </a:r>
            <a:endParaRPr/>
          </a:p>
          <a:p>
            <a:pPr marL="285750" lvl="0" indent="-177800" algn="l" rtl="0">
              <a:spcBef>
                <a:spcPts val="1080"/>
              </a:spcBef>
              <a:spcAft>
                <a:spcPts val="0"/>
              </a:spcAft>
              <a:buSzPts val="1700"/>
              <a:buFont typeface="Arial"/>
              <a:buNone/>
            </a:pPr>
            <a:endParaRPr sz="1700"/>
          </a:p>
          <a:p>
            <a:pPr marL="0" lvl="0" indent="0" algn="l" rtl="0">
              <a:spcBef>
                <a:spcPts val="1080"/>
              </a:spcBef>
              <a:spcAft>
                <a:spcPts val="0"/>
              </a:spcAft>
              <a:buSzPts val="1700"/>
              <a:buNone/>
            </a:pPr>
            <a:r>
              <a:rPr lang="en-US" sz="1700" b="1"/>
              <a:t>Nicotine: </a:t>
            </a:r>
            <a:endParaRPr/>
          </a:p>
          <a:p>
            <a:pPr marL="285750" lvl="0" indent="-285750" algn="l" rtl="0">
              <a:spcBef>
                <a:spcPts val="1080"/>
              </a:spcBef>
              <a:spcAft>
                <a:spcPts val="0"/>
              </a:spcAft>
              <a:buSzPts val="1700"/>
              <a:buFont typeface="Arial"/>
              <a:buChar char="-"/>
            </a:pPr>
            <a:r>
              <a:rPr lang="en-US" sz="1700"/>
              <a:t>Interacts with acetylcholine receptors.</a:t>
            </a:r>
            <a:endParaRPr/>
          </a:p>
          <a:p>
            <a:pPr marL="285750" lvl="0" indent="-285750" algn="l" rtl="0">
              <a:spcBef>
                <a:spcPts val="1080"/>
              </a:spcBef>
              <a:spcAft>
                <a:spcPts val="0"/>
              </a:spcAft>
              <a:buSzPts val="1700"/>
              <a:buFont typeface="Arial"/>
              <a:buChar char="-"/>
            </a:pPr>
            <a:r>
              <a:rPr lang="en-US" sz="1700"/>
              <a:t>Highly addictive.</a:t>
            </a:r>
            <a:endParaRPr/>
          </a:p>
          <a:p>
            <a:pPr marL="285750" lvl="0" indent="-285750" algn="l" rtl="0">
              <a:spcBef>
                <a:spcPts val="1080"/>
              </a:spcBef>
              <a:spcAft>
                <a:spcPts val="0"/>
              </a:spcAft>
              <a:buSzPts val="1700"/>
              <a:buFont typeface="Arial"/>
              <a:buChar char="-"/>
            </a:pPr>
            <a:r>
              <a:rPr lang="en-US" sz="1700"/>
              <a:t>Plays a role in arousal and reward mechanisms.</a:t>
            </a:r>
            <a:endParaRPr sz="1700"/>
          </a:p>
          <a:p>
            <a:pPr marL="0" lvl="0" indent="0" algn="l" rtl="0">
              <a:spcBef>
                <a:spcPts val="1080"/>
              </a:spcBef>
              <a:spcAft>
                <a:spcPts val="0"/>
              </a:spcAft>
              <a:buSzPts val="1700"/>
              <a:buNone/>
            </a:pPr>
            <a:endParaRPr sz="1700"/>
          </a:p>
        </p:txBody>
      </p:sp>
      <p:pic>
        <p:nvPicPr>
          <p:cNvPr id="306" name="Google Shape;306;p35"/>
          <p:cNvPicPr preferRelativeResize="0"/>
          <p:nvPr/>
        </p:nvPicPr>
        <p:blipFill rotWithShape="1">
          <a:blip r:embed="rId3">
            <a:alphaModFix/>
          </a:blip>
          <a:srcRect/>
          <a:stretch/>
        </p:blipFill>
        <p:spPr>
          <a:xfrm>
            <a:off x="5136100" y="3667978"/>
            <a:ext cx="3492500" cy="2616200"/>
          </a:xfrm>
          <a:prstGeom prst="rect">
            <a:avLst/>
          </a:prstGeom>
          <a:noFill/>
          <a:ln>
            <a:noFill/>
          </a:ln>
        </p:spPr>
      </p:pic>
      <p:sp>
        <p:nvSpPr>
          <p:cNvPr id="307" name="Google Shape;307;p35"/>
          <p:cNvSpPr txBox="1"/>
          <p:nvPr/>
        </p:nvSpPr>
        <p:spPr>
          <a:xfrm>
            <a:off x="5136100" y="6284178"/>
            <a:ext cx="2340244"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(Credit: Wikipedia)</a:t>
            </a:r>
            <a:endParaRPr sz="1400">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311"/>
        <p:cNvGrpSpPr/>
        <p:nvPr/>
      </p:nvGrpSpPr>
      <p:grpSpPr>
        <a:xfrm>
          <a:off x="0" y="0"/>
          <a:ext cx="0" cy="0"/>
          <a:chOff x="0" y="0"/>
          <a:chExt cx="0" cy="0"/>
        </a:xfrm>
      </p:grpSpPr>
      <p:sp>
        <p:nvSpPr>
          <p:cNvPr id="312" name="Google Shape;312;p3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OPIOIDS</a:t>
            </a:r>
            <a:endParaRPr/>
          </a:p>
        </p:txBody>
      </p:sp>
      <p:sp>
        <p:nvSpPr>
          <p:cNvPr id="313" name="Google Shape;313;p36"/>
          <p:cNvSpPr txBox="1">
            <a:spLocks noGrp="1"/>
          </p:cNvSpPr>
          <p:nvPr>
            <p:ph type="body" idx="1"/>
          </p:nvPr>
        </p:nvSpPr>
        <p:spPr>
          <a:xfrm>
            <a:off x="457199" y="1050430"/>
            <a:ext cx="8367221" cy="366105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Serve as analgesics (decrease pain) through their effects on the endogenous opioid neurotransmitter system.</a:t>
            </a:r>
            <a:endParaRPr/>
          </a:p>
          <a:p>
            <a:pPr marL="0" lvl="0" indent="0" algn="l" rtl="0">
              <a:spcBef>
                <a:spcPts val="1080"/>
              </a:spcBef>
              <a:spcAft>
                <a:spcPts val="0"/>
              </a:spcAft>
              <a:buSzPts val="1700"/>
              <a:buNone/>
            </a:pPr>
            <a:r>
              <a:rPr lang="en-US" sz="1700"/>
              <a:t>Highly addictive.</a:t>
            </a:r>
            <a:endParaRPr/>
          </a:p>
          <a:p>
            <a:pPr marL="0" lvl="0" indent="0" algn="l" rtl="0">
              <a:spcBef>
                <a:spcPts val="1080"/>
              </a:spcBef>
              <a:spcAft>
                <a:spcPts val="0"/>
              </a:spcAft>
              <a:buSzPts val="1700"/>
              <a:buNone/>
            </a:pPr>
            <a:r>
              <a:rPr lang="en-US" sz="1700"/>
              <a:t>Includes:</a:t>
            </a:r>
            <a:endParaRPr/>
          </a:p>
          <a:p>
            <a:pPr marL="285750" lvl="0" indent="-285750" algn="l" rtl="0">
              <a:spcBef>
                <a:spcPts val="1080"/>
              </a:spcBef>
              <a:spcAft>
                <a:spcPts val="0"/>
              </a:spcAft>
              <a:buSzPts val="1700"/>
              <a:buFont typeface="Arial"/>
              <a:buChar char="-"/>
            </a:pPr>
            <a:r>
              <a:rPr lang="en-US" sz="1700"/>
              <a:t>Heroine</a:t>
            </a:r>
            <a:endParaRPr/>
          </a:p>
          <a:p>
            <a:pPr marL="285750" lvl="0" indent="-285750" algn="l" rtl="0">
              <a:spcBef>
                <a:spcPts val="1080"/>
              </a:spcBef>
              <a:spcAft>
                <a:spcPts val="0"/>
              </a:spcAft>
              <a:buSzPts val="1700"/>
              <a:buFont typeface="Arial"/>
              <a:buChar char="-"/>
            </a:pPr>
            <a:r>
              <a:rPr lang="en-US" sz="1700"/>
              <a:t>Morphine</a:t>
            </a:r>
            <a:endParaRPr/>
          </a:p>
          <a:p>
            <a:pPr marL="285750" lvl="0" indent="-285750" algn="l" rtl="0">
              <a:spcBef>
                <a:spcPts val="1080"/>
              </a:spcBef>
              <a:spcAft>
                <a:spcPts val="0"/>
              </a:spcAft>
              <a:buSzPts val="1700"/>
              <a:buFont typeface="Arial"/>
              <a:buChar char="-"/>
            </a:pPr>
            <a:r>
              <a:rPr lang="en-US" sz="1700"/>
              <a:t>Methadone</a:t>
            </a:r>
            <a:endParaRPr/>
          </a:p>
          <a:p>
            <a:pPr marL="285750" lvl="0" indent="-285750" algn="l" rtl="0">
              <a:spcBef>
                <a:spcPts val="1080"/>
              </a:spcBef>
              <a:spcAft>
                <a:spcPts val="0"/>
              </a:spcAft>
              <a:buSzPts val="1700"/>
              <a:buFont typeface="Arial"/>
              <a:buChar char="-"/>
            </a:pPr>
            <a:r>
              <a:rPr lang="en-US" sz="1700"/>
              <a:t>Codeine</a:t>
            </a:r>
            <a:endParaRPr/>
          </a:p>
        </p:txBody>
      </p:sp>
      <p:pic>
        <p:nvPicPr>
          <p:cNvPr id="8" name="Figure" descr="Photograph A shows various paraphernalia spread out on a black surface.  The items include a tourniquet, three syringes of varying widths, three cotton-balls, a tiny cooking vessel, a condom, a capsule of sterile water, and an alcohol swab. Photograph B shows a hand holding a spoon containing heroin tar above a small candle."/>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10410" b="-10410"/>
          <a:stretch>
            <a:fillRect/>
          </a:stretch>
        </p:blipFill>
        <p:spPr>
          <a:xfrm>
            <a:off x="1758703" y="3923500"/>
            <a:ext cx="5764212" cy="250221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320"/>
        <p:cNvGrpSpPr/>
        <p:nvPr/>
      </p:nvGrpSpPr>
      <p:grpSpPr>
        <a:xfrm>
          <a:off x="0" y="0"/>
          <a:ext cx="0" cy="0"/>
          <a:chOff x="0" y="0"/>
          <a:chExt cx="0" cy="0"/>
        </a:xfrm>
      </p:grpSpPr>
      <p:sp>
        <p:nvSpPr>
          <p:cNvPr id="321" name="Google Shape;321;p3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HALLUCINOGENS</a:t>
            </a:r>
            <a:endParaRPr/>
          </a:p>
        </p:txBody>
      </p:sp>
      <p:sp>
        <p:nvSpPr>
          <p:cNvPr id="322" name="Google Shape;322;p37"/>
          <p:cNvSpPr txBox="1">
            <a:spLocks noGrp="1"/>
          </p:cNvSpPr>
          <p:nvPr>
            <p:ph type="body" idx="1"/>
          </p:nvPr>
        </p:nvSpPr>
        <p:spPr>
          <a:xfrm>
            <a:off x="5359361" y="4038599"/>
            <a:ext cx="3181717" cy="97639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Figure 4.21 Psychedelic images like these are often associated with hallucinogenic compounds. (credit: modification of work by “new 1lluminati”/Flickr)</a:t>
            </a:r>
            <a:endParaRPr dirty="0"/>
          </a:p>
        </p:txBody>
      </p:sp>
      <p:sp>
        <p:nvSpPr>
          <p:cNvPr id="325" name="Google Shape;325;p37"/>
          <p:cNvSpPr txBox="1"/>
          <p:nvPr/>
        </p:nvSpPr>
        <p:spPr>
          <a:xfrm>
            <a:off x="457199" y="1191715"/>
            <a:ext cx="4176793" cy="38164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Cause changes in sensory and perceptual experiences.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Can involve vivid hallucinations.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Variable with regards to the specific neurotransmitter systems they affect.</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Mescaline and LSD (serotonin agonists).</a:t>
            </a:r>
            <a:endParaRPr/>
          </a:p>
          <a:p>
            <a:pPr marL="285750" marR="0" lvl="0" indent="-285750" algn="l" rtl="0">
              <a:spcBef>
                <a:spcPts val="1080"/>
              </a:spcBef>
              <a:spcAft>
                <a:spcPts val="0"/>
              </a:spcAft>
              <a:buClr>
                <a:srgbClr val="72A510"/>
              </a:buClr>
              <a:buSzPts val="1700"/>
              <a:buFont typeface="Arial"/>
              <a:buChar char="-"/>
            </a:pPr>
            <a:r>
              <a:rPr lang="en-US" sz="1700">
                <a:solidFill>
                  <a:schemeClr val="dk1"/>
                </a:solidFill>
                <a:latin typeface="Arial"/>
                <a:ea typeface="Arial"/>
                <a:cs typeface="Arial"/>
                <a:sym typeface="Arial"/>
              </a:rPr>
              <a:t>PCP and ketamine (NMDA glutamate receptor antagonists).</a:t>
            </a:r>
            <a:endParaRPr/>
          </a:p>
          <a:p>
            <a:pPr marL="285750" marR="0" lvl="0" indent="-177800" algn="l" rtl="0">
              <a:spcBef>
                <a:spcPts val="1080"/>
              </a:spcBef>
              <a:spcAft>
                <a:spcPts val="0"/>
              </a:spcAft>
              <a:buClr>
                <a:schemeClr val="dk1"/>
              </a:buClr>
              <a:buSzPts val="1700"/>
              <a:buFont typeface="Arial"/>
              <a:buNone/>
            </a:pP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sp>
        <p:nvSpPr>
          <p:cNvPr id="327" name="Google Shape;327;p37"/>
          <p:cNvSpPr txBox="1"/>
          <p:nvPr/>
        </p:nvSpPr>
        <p:spPr>
          <a:xfrm>
            <a:off x="4633991" y="5733063"/>
            <a:ext cx="4190429" cy="7904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400"/>
              <a:buFont typeface="Arial"/>
              <a:buNone/>
            </a:pPr>
            <a:r>
              <a:rPr lang="en-US" sz="1400" b="0" dirty="0">
                <a:solidFill>
                  <a:srgbClr val="000000"/>
                </a:solidFill>
                <a:latin typeface="Arial"/>
                <a:ea typeface="Arial"/>
                <a:cs typeface="Arial"/>
                <a:sym typeface="Arial"/>
              </a:rPr>
              <a:t>Medical marijuana shops are becoming more and more common in the United States.(credit: Laurie Avocado)</a:t>
            </a:r>
            <a:endParaRPr sz="1400" b="0" dirty="0">
              <a:solidFill>
                <a:srgbClr val="000000"/>
              </a:solidFill>
              <a:latin typeface="Arial"/>
              <a:ea typeface="Arial"/>
              <a:cs typeface="Arial"/>
              <a:sym typeface="Arial"/>
            </a:endParaRPr>
          </a:p>
        </p:txBody>
      </p:sp>
      <p:pic>
        <p:nvPicPr>
          <p:cNvPr id="10" name="Figure" descr="An illustration shows a colorful spiral pattern."/>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36475" r="-36475"/>
          <a:stretch>
            <a:fillRect/>
          </a:stretch>
        </p:blipFill>
        <p:spPr>
          <a:xfrm>
            <a:off x="4351235" y="1764212"/>
            <a:ext cx="5045177" cy="2190087"/>
          </a:xfrm>
          <a:prstGeom prst="rect">
            <a:avLst/>
          </a:prstGeom>
        </p:spPr>
      </p:pic>
      <p:pic>
        <p:nvPicPr>
          <p:cNvPr id="11" name="Figure" descr="A photograph shows a window with a neon sign. The sign includes the word &quot;medical&quot; above the shape of a marijuana leaf."/>
          <p:cNvPicPr>
            <a:picLocks noGrp="1" noChangeAspect="1"/>
          </p:cNvPicPr>
          <p:nvPr>
            <p:ph type="pic" sz="quarter" idx="4294967295"/>
          </p:nvPr>
        </p:nvPicPr>
        <p:blipFill>
          <a:blip r:embed="rId4">
            <a:extLst>
              <a:ext uri="{28A0092B-C50C-407E-A947-70E740481C1C}">
                <a14:useLocalDpi xmlns:a14="http://schemas.microsoft.com/office/drawing/2010/main" val="0"/>
              </a:ext>
            </a:extLst>
          </a:blip>
          <a:srcRect l="-12730" r="-12730"/>
          <a:stretch>
            <a:fillRect/>
          </a:stretch>
        </p:blipFill>
        <p:spPr>
          <a:xfrm>
            <a:off x="-30227" y="4526796"/>
            <a:ext cx="4902162" cy="212800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331"/>
        <p:cNvGrpSpPr/>
        <p:nvPr/>
      </p:nvGrpSpPr>
      <p:grpSpPr>
        <a:xfrm>
          <a:off x="0" y="0"/>
          <a:ext cx="0" cy="0"/>
          <a:chOff x="0" y="0"/>
          <a:chExt cx="0" cy="0"/>
        </a:xfrm>
      </p:grpSpPr>
      <p:sp>
        <p:nvSpPr>
          <p:cNvPr id="332" name="Google Shape;332;p38"/>
          <p:cNvSpPr txBox="1">
            <a:spLocks noGrp="1"/>
          </p:cNvSpPr>
          <p:nvPr>
            <p:ph type="title"/>
          </p:nvPr>
        </p:nvSpPr>
        <p:spPr>
          <a:xfrm>
            <a:off x="705452" y="241326"/>
            <a:ext cx="8062912" cy="86629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400"/>
              <a:buFont typeface="Arial Black"/>
              <a:buNone/>
            </a:pPr>
            <a:r>
              <a:rPr lang="en-US"/>
              <a:t>OTHER STATES OF CONSCIOUSNESS:</a:t>
            </a:r>
            <a:br>
              <a:rPr lang="en-US"/>
            </a:br>
            <a:r>
              <a:rPr lang="en-US"/>
              <a:t>HYPNOSIS</a:t>
            </a:r>
            <a:endParaRPr sz="2400">
              <a:solidFill>
                <a:srgbClr val="6CB255"/>
              </a:solidFill>
            </a:endParaRPr>
          </a:p>
        </p:txBody>
      </p:sp>
      <p:sp>
        <p:nvSpPr>
          <p:cNvPr id="334" name="Google Shape;334;p38"/>
          <p:cNvSpPr txBox="1">
            <a:spLocks noGrp="1"/>
          </p:cNvSpPr>
          <p:nvPr>
            <p:ph type="body" idx="1"/>
          </p:nvPr>
        </p:nvSpPr>
        <p:spPr>
          <a:xfrm>
            <a:off x="380694" y="1652428"/>
            <a:ext cx="5995357" cy="442290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dirty="0">
                <a:solidFill>
                  <a:schemeClr val="dk1"/>
                </a:solidFill>
              </a:rPr>
              <a:t>Hypnosis is an extreme focus on the self that involves suggested changes of behavior and experience.</a:t>
            </a:r>
            <a:endParaRPr dirty="0"/>
          </a:p>
          <a:p>
            <a:pPr marL="285750" lvl="0" indent="-285750" algn="l" rtl="0">
              <a:spcBef>
                <a:spcPts val="1080"/>
              </a:spcBef>
              <a:spcAft>
                <a:spcPts val="0"/>
              </a:spcAft>
              <a:buSzPts val="1700"/>
              <a:buFont typeface="Arial"/>
              <a:buChar char="-"/>
            </a:pPr>
            <a:r>
              <a:rPr lang="en-US" sz="1700" dirty="0">
                <a:solidFill>
                  <a:schemeClr val="dk1"/>
                </a:solidFill>
              </a:rPr>
              <a:t>Clinicians may use relaxation and suggestion in an attempt to alter the thoughts and perceptions of a patient.</a:t>
            </a:r>
            <a:endParaRPr dirty="0"/>
          </a:p>
          <a:p>
            <a:pPr marL="285750" lvl="0" indent="-285750" algn="l" rtl="0">
              <a:spcBef>
                <a:spcPts val="1080"/>
              </a:spcBef>
              <a:spcAft>
                <a:spcPts val="0"/>
              </a:spcAft>
              <a:buSzPts val="1700"/>
              <a:buFont typeface="Arial"/>
              <a:buChar char="-"/>
            </a:pPr>
            <a:r>
              <a:rPr lang="en-US" sz="1700" dirty="0">
                <a:solidFill>
                  <a:schemeClr val="dk1"/>
                </a:solidFill>
              </a:rPr>
              <a:t>Has been used to draw out information believed to be buried in someone’s memory.</a:t>
            </a:r>
            <a:endParaRPr dirty="0"/>
          </a:p>
          <a:p>
            <a:pPr marL="285750" lvl="0" indent="-285750" algn="l" rtl="0">
              <a:spcBef>
                <a:spcPts val="1080"/>
              </a:spcBef>
              <a:spcAft>
                <a:spcPts val="0"/>
              </a:spcAft>
              <a:buSzPts val="1700"/>
              <a:buFont typeface="Arial"/>
              <a:buChar char="-"/>
            </a:pPr>
            <a:r>
              <a:rPr lang="en-US" sz="1700" dirty="0">
                <a:solidFill>
                  <a:schemeClr val="dk1"/>
                </a:solidFill>
              </a:rPr>
              <a:t>Unlike portrayals in the media, individuals undergoing hypnosis are in control of their own behaviors.</a:t>
            </a:r>
            <a:endParaRPr dirty="0"/>
          </a:p>
          <a:p>
            <a:pPr marL="285750" lvl="0" indent="-285750" algn="l" rtl="0">
              <a:spcBef>
                <a:spcPts val="1080"/>
              </a:spcBef>
              <a:spcAft>
                <a:spcPts val="0"/>
              </a:spcAft>
              <a:buSzPts val="1700"/>
              <a:buFont typeface="Arial"/>
              <a:buChar char="-"/>
            </a:pPr>
            <a:r>
              <a:rPr lang="en-US" sz="1700" dirty="0">
                <a:solidFill>
                  <a:schemeClr val="dk1"/>
                </a:solidFill>
              </a:rPr>
              <a:t>People vary in their ability to be hypnotized.</a:t>
            </a:r>
            <a:endParaRPr dirty="0"/>
          </a:p>
          <a:p>
            <a:pPr marL="285750" lvl="0" indent="-285750" algn="l" rtl="0">
              <a:spcBef>
                <a:spcPts val="1080"/>
              </a:spcBef>
              <a:spcAft>
                <a:spcPts val="0"/>
              </a:spcAft>
              <a:buSzPts val="1700"/>
              <a:buFont typeface="Arial"/>
              <a:buChar char="-"/>
            </a:pPr>
            <a:r>
              <a:rPr lang="en-US" sz="1700" dirty="0">
                <a:solidFill>
                  <a:schemeClr val="dk1"/>
                </a:solidFill>
              </a:rPr>
              <a:t>Uses include pain management, treatment of depression and anxiety, quitting smoking and weight loss.</a:t>
            </a:r>
            <a:endParaRPr sz="1700" dirty="0">
              <a:solidFill>
                <a:schemeClr val="dk1"/>
              </a:solidFill>
            </a:endParaRPr>
          </a:p>
        </p:txBody>
      </p:sp>
      <p:sp>
        <p:nvSpPr>
          <p:cNvPr id="336" name="Google Shape;336;p38"/>
          <p:cNvSpPr txBox="1"/>
          <p:nvPr/>
        </p:nvSpPr>
        <p:spPr>
          <a:xfrm>
            <a:off x="6502685" y="5238427"/>
            <a:ext cx="2293750" cy="123110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Popular portrayals of hypnosis have led to some widely-held misconceptions.</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pic>
        <p:nvPicPr>
          <p:cNvPr id="8" name="Figure" descr="A poster titled &quot;Barnum the Hypnotist&quot; shows illustrations of a person performing hypnotism."/>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6746" r="-6746"/>
          <a:stretch>
            <a:fillRect/>
          </a:stretch>
        </p:blipFill>
        <p:spPr>
          <a:xfrm>
            <a:off x="6185208" y="1560834"/>
            <a:ext cx="2611227" cy="340518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340"/>
        <p:cNvGrpSpPr/>
        <p:nvPr/>
      </p:nvGrpSpPr>
      <p:grpSpPr>
        <a:xfrm>
          <a:off x="0" y="0"/>
          <a:ext cx="0" cy="0"/>
          <a:chOff x="0" y="0"/>
          <a:chExt cx="0" cy="0"/>
        </a:xfrm>
      </p:grpSpPr>
      <p:sp>
        <p:nvSpPr>
          <p:cNvPr id="341" name="Google Shape;341;p39"/>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OTHER STATES OF CONSCIOUSNESS:</a:t>
            </a:r>
            <a:br>
              <a:rPr lang="en-US" sz="2160"/>
            </a:br>
            <a:r>
              <a:rPr lang="en-US" sz="2160"/>
              <a:t>MEDITATION</a:t>
            </a:r>
            <a:endParaRPr sz="2160"/>
          </a:p>
        </p:txBody>
      </p:sp>
      <p:sp>
        <p:nvSpPr>
          <p:cNvPr id="342" name="Google Shape;342;p39"/>
          <p:cNvSpPr txBox="1">
            <a:spLocks noGrp="1"/>
          </p:cNvSpPr>
          <p:nvPr>
            <p:ph type="body" idx="1"/>
          </p:nvPr>
        </p:nvSpPr>
        <p:spPr>
          <a:xfrm>
            <a:off x="457199" y="5563342"/>
            <a:ext cx="8367221" cy="1132014"/>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SzPts val="1400"/>
              <a:buAutoNum type="alphaLcParenBoth"/>
            </a:pPr>
            <a:r>
              <a:rPr lang="en-US" sz="1400" dirty="0"/>
              <a:t>This is a statue of a meditating Buddha, representing one of the many religious traditions of which meditation plays a part.</a:t>
            </a:r>
            <a:endParaRPr dirty="0"/>
          </a:p>
          <a:p>
            <a:pPr marL="342900" lvl="0" indent="-342900" algn="l" rtl="0">
              <a:lnSpc>
                <a:spcPct val="90000"/>
              </a:lnSpc>
              <a:spcBef>
                <a:spcPts val="880"/>
              </a:spcBef>
              <a:spcAft>
                <a:spcPts val="0"/>
              </a:spcAft>
              <a:buSzPts val="1400"/>
              <a:buAutoNum type="alphaLcParenBoth"/>
            </a:pPr>
            <a:r>
              <a:rPr lang="en-US" sz="1400" dirty="0"/>
              <a:t>People practicing meditation may experience an alternate state of consciousness. </a:t>
            </a:r>
            <a:endParaRPr sz="1400" dirty="0"/>
          </a:p>
          <a:p>
            <a:pPr marL="0" lvl="0" indent="0" algn="l" rtl="0">
              <a:lnSpc>
                <a:spcPct val="90000"/>
              </a:lnSpc>
              <a:spcBef>
                <a:spcPts val="880"/>
              </a:spcBef>
              <a:spcAft>
                <a:spcPts val="0"/>
              </a:spcAft>
              <a:buClr>
                <a:srgbClr val="6CB255"/>
              </a:buClr>
              <a:buSzPts val="1400"/>
              <a:buNone/>
            </a:pPr>
            <a:r>
              <a:rPr lang="en-US" sz="1400" dirty="0"/>
              <a:t>(credit a: modification of work by Jim </a:t>
            </a:r>
            <a:r>
              <a:rPr lang="en-US" sz="1400" dirty="0" err="1"/>
              <a:t>Epler</a:t>
            </a:r>
            <a:r>
              <a:rPr lang="en-US" sz="1400" dirty="0"/>
              <a:t>; credit b: modification of work by Caleb </a:t>
            </a:r>
            <a:r>
              <a:rPr lang="en-US" sz="1400" dirty="0" err="1"/>
              <a:t>Roenigk</a:t>
            </a:r>
            <a:r>
              <a:rPr lang="en-US" sz="1400" dirty="0"/>
              <a:t>)</a:t>
            </a:r>
            <a:endParaRPr sz="1400" dirty="0"/>
          </a:p>
        </p:txBody>
      </p:sp>
      <p:sp>
        <p:nvSpPr>
          <p:cNvPr id="345" name="Google Shape;345;p39"/>
          <p:cNvSpPr txBox="1"/>
          <p:nvPr/>
        </p:nvSpPr>
        <p:spPr>
          <a:xfrm>
            <a:off x="457199" y="1115152"/>
            <a:ext cx="8367221" cy="172867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Meditation is the act of focusing on a single target such as breath or a repeated sound to increase awareness of the moment.</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Meditation involves relaxed, yet focused, awareness.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Shows promise in stress management, sleep quality, pain management and treatment of mood and anxiety disorder.</a:t>
            </a:r>
            <a:endParaRPr sz="1700">
              <a:solidFill>
                <a:schemeClr val="dk1"/>
              </a:solidFill>
              <a:latin typeface="Arial"/>
              <a:ea typeface="Arial"/>
              <a:cs typeface="Arial"/>
              <a:sym typeface="Arial"/>
            </a:endParaRPr>
          </a:p>
        </p:txBody>
      </p:sp>
      <p:pic>
        <p:nvPicPr>
          <p:cNvPr id="8" name="Figure" descr="Photograph A shows a statue of Buddha with eyes closed and legs crisscrossed. Photograph B shows a person in a similar position."/>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5545" r="-5545"/>
          <a:stretch>
            <a:fillRect/>
          </a:stretch>
        </p:blipFill>
        <p:spPr>
          <a:xfrm>
            <a:off x="1428750" y="2965947"/>
            <a:ext cx="6119812" cy="265658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a:extLst>
              <a:ext uri="{FF2B5EF4-FFF2-40B4-BE49-F238E27FC236}">
                <a16:creationId xmlns:a16="http://schemas.microsoft.com/office/drawing/2014/main" id="{0903B794-59BE-6041-93C6-DE66103DCB3F}"/>
              </a:ext>
            </a:extLst>
          </p:cNvPr>
          <p:cNvSpPr>
            <a:spLocks noGrp="1"/>
          </p:cNvSpPr>
          <p:nvPr>
            <p:ph type="ftr" sz="quarter" idx="11"/>
          </p:nvPr>
        </p:nvSpPr>
        <p:spPr>
          <a:xfrm>
            <a:off x="220749" y="3250118"/>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extLst>
      <p:ext uri="{BB962C8B-B14F-4D97-AF65-F5344CB8AC3E}">
        <p14:creationId xmlns:p14="http://schemas.microsoft.com/office/powerpoint/2010/main" val="2831436057"/>
      </p:ext>
    </p:extLst>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3056</Words>
  <Application>Microsoft Macintosh PowerPoint</Application>
  <PresentationFormat>On-screen Show (4:3)</PresentationFormat>
  <Paragraphs>333</Paragraphs>
  <Slides>36</Slides>
  <Notes>34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Arial Black</vt:lpstr>
      <vt:lpstr>Calibri</vt:lpstr>
      <vt:lpstr>Essential</vt:lpstr>
      <vt:lpstr>PowerPoint Presentation</vt:lpstr>
      <vt:lpstr>WHAT IS CONSCIOUSNESS?</vt:lpstr>
      <vt:lpstr>BIOLOGICAL RHYTHMS</vt:lpstr>
      <vt:lpstr>CIRCADIAN RHYTHMS</vt:lpstr>
      <vt:lpstr>THE SUPRACHIASMATIC NUCLEUS (SCN)</vt:lpstr>
      <vt:lpstr>MELATONIN AND SLEEP REGULATION</vt:lpstr>
      <vt:lpstr>DISRUPTIONS OF NORMAL SLEEP</vt:lpstr>
      <vt:lpstr>SLEEP DEPRIVATION</vt:lpstr>
      <vt:lpstr>SLEEP NEEDS</vt:lpstr>
      <vt:lpstr>WHAT IS SLEEP?</vt:lpstr>
      <vt:lpstr>BRAIN AREAS INVOLVED IN SLEEP</vt:lpstr>
      <vt:lpstr>WHY DO WE SLEEP?</vt:lpstr>
      <vt:lpstr>BRAINWAVES DURING SLEEP</vt:lpstr>
      <vt:lpstr>STAGES 1 AND 2</vt:lpstr>
      <vt:lpstr>STAGES 3 AND 4</vt:lpstr>
      <vt:lpstr>RAPID EYE MOVEMENT (REM)</vt:lpstr>
      <vt:lpstr>HYPNOGRAM OF SLEEP STAGES</vt:lpstr>
      <vt:lpstr>DREAMS</vt:lpstr>
      <vt:lpstr>INSOMNIA</vt:lpstr>
      <vt:lpstr>PARASOMNIA</vt:lpstr>
      <vt:lpstr>SLEEP APNEA</vt:lpstr>
      <vt:lpstr>SUDDEN INFANT DEATH SYNDROME (SIDS)</vt:lpstr>
      <vt:lpstr>NARCOLEPSY</vt:lpstr>
      <vt:lpstr>SUBSTANCE USE DISORDERS</vt:lpstr>
      <vt:lpstr>DRUG CATEGORIES</vt:lpstr>
      <vt:lpstr>DRUG CATEGORIES</vt:lpstr>
      <vt:lpstr>DEPRESSANTS</vt:lpstr>
      <vt:lpstr>GABA</vt:lpstr>
      <vt:lpstr>STIMULANTS</vt:lpstr>
      <vt:lpstr>DOPAMINE AGONISTS</vt:lpstr>
      <vt:lpstr>NICOTINE AND CAFFEINE</vt:lpstr>
      <vt:lpstr>OPIOIDS</vt:lpstr>
      <vt:lpstr>HALLUCINOGENS</vt:lpstr>
      <vt:lpstr>OTHER STATES OF CONSCIOUSNESS: HYPNOSIS</vt:lpstr>
      <vt:lpstr>OTHER STATES OF CONSCIOUSNESS: MEDITATION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8</cp:revision>
  <dcterms:modified xsi:type="dcterms:W3CDTF">2020-07-20T15:44:04Z</dcterms:modified>
</cp:coreProperties>
</file>