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2" r:id="rId1"/>
  </p:sldMasterIdLst>
  <p:notesMasterIdLst>
    <p:notesMasterId r:id="rId54"/>
  </p:notesMasterIdLst>
  <p:handoutMasterIdLst>
    <p:handoutMasterId r:id="rId55"/>
  </p:handoutMasterIdLst>
  <p:sldIdLst>
    <p:sldId id="256" r:id="rId2"/>
    <p:sldId id="280" r:id="rId3"/>
    <p:sldId id="321" r:id="rId4"/>
    <p:sldId id="322" r:id="rId5"/>
    <p:sldId id="282" r:id="rId6"/>
    <p:sldId id="277" r:id="rId7"/>
    <p:sldId id="323" r:id="rId8"/>
    <p:sldId id="281" r:id="rId9"/>
    <p:sldId id="324" r:id="rId10"/>
    <p:sldId id="306" r:id="rId11"/>
    <p:sldId id="286" r:id="rId12"/>
    <p:sldId id="325" r:id="rId13"/>
    <p:sldId id="326" r:id="rId14"/>
    <p:sldId id="283" r:id="rId15"/>
    <p:sldId id="289" r:id="rId16"/>
    <p:sldId id="288" r:id="rId17"/>
    <p:sldId id="327" r:id="rId18"/>
    <p:sldId id="287" r:id="rId19"/>
    <p:sldId id="290" r:id="rId20"/>
    <p:sldId id="328" r:id="rId21"/>
    <p:sldId id="329" r:id="rId22"/>
    <p:sldId id="291" r:id="rId23"/>
    <p:sldId id="330" r:id="rId24"/>
    <p:sldId id="331" r:id="rId25"/>
    <p:sldId id="315" r:id="rId26"/>
    <p:sldId id="332" r:id="rId27"/>
    <p:sldId id="295" r:id="rId28"/>
    <p:sldId id="297" r:id="rId29"/>
    <p:sldId id="296" r:id="rId30"/>
    <p:sldId id="333" r:id="rId31"/>
    <p:sldId id="307" r:id="rId32"/>
    <p:sldId id="334" r:id="rId33"/>
    <p:sldId id="300" r:id="rId34"/>
    <p:sldId id="301" r:id="rId35"/>
    <p:sldId id="335" r:id="rId36"/>
    <p:sldId id="308" r:id="rId37"/>
    <p:sldId id="336" r:id="rId38"/>
    <p:sldId id="309" r:id="rId39"/>
    <p:sldId id="337" r:id="rId40"/>
    <p:sldId id="310" r:id="rId41"/>
    <p:sldId id="338" r:id="rId42"/>
    <p:sldId id="311" r:id="rId43"/>
    <p:sldId id="339" r:id="rId44"/>
    <p:sldId id="312" r:id="rId45"/>
    <p:sldId id="340" r:id="rId46"/>
    <p:sldId id="313" r:id="rId47"/>
    <p:sldId id="305" r:id="rId48"/>
    <p:sldId id="319" r:id="rId49"/>
    <p:sldId id="302" r:id="rId50"/>
    <p:sldId id="341" r:id="rId51"/>
    <p:sldId id="320" r:id="rId52"/>
    <p:sldId id="342"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94632" autoAdjust="0"/>
  </p:normalViewPr>
  <p:slideViewPr>
    <p:cSldViewPr snapToGrid="0" snapToObjects="1">
      <p:cViewPr varScale="1">
        <p:scale>
          <a:sx n="106" d="100"/>
          <a:sy n="106" d="100"/>
        </p:scale>
        <p:origin x="69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7/20/20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666D1B-2D1F-6F4A-B021-8C2E6F521AC5}" type="datetimeFigureOut">
              <a:rPr lang="en-US" smtClean="0"/>
              <a:t>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A61BD6-6004-D94F-BB71-8810A2A94AF2}" type="slidenum">
              <a:rPr lang="en-US" smtClean="0"/>
              <a:t>‹#›</a:t>
            </a:fld>
            <a:endParaRPr lang="en-US"/>
          </a:p>
        </p:txBody>
      </p:sp>
    </p:spTree>
    <p:extLst>
      <p:ext uri="{BB962C8B-B14F-4D97-AF65-F5344CB8AC3E}">
        <p14:creationId xmlns:p14="http://schemas.microsoft.com/office/powerpoint/2010/main" val="342271035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BA61BD6-6004-D94F-BB71-8810A2A94AF2}" type="slidenum">
              <a:rPr lang="en-US" smtClean="0"/>
              <a:t>1</a:t>
            </a:fld>
            <a:endParaRPr lang="en-US"/>
          </a:p>
        </p:txBody>
      </p:sp>
    </p:spTree>
    <p:extLst>
      <p:ext uri="{BB962C8B-B14F-4D97-AF65-F5344CB8AC3E}">
        <p14:creationId xmlns:p14="http://schemas.microsoft.com/office/powerpoint/2010/main" val="1701235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2548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 name="Google Shape;6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3846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A61BD6-6004-D94F-BB71-8810A2A94AF2}" type="slidenum">
              <a:rPr lang="en-US" smtClean="0"/>
              <a:t>5</a:t>
            </a:fld>
            <a:endParaRPr lang="en-US"/>
          </a:p>
        </p:txBody>
      </p:sp>
    </p:spTree>
    <p:extLst>
      <p:ext uri="{BB962C8B-B14F-4D97-AF65-F5344CB8AC3E}">
        <p14:creationId xmlns:p14="http://schemas.microsoft.com/office/powerpoint/2010/main" val="1979398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5269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3985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A61BD6-6004-D94F-BB71-8810A2A94AF2}" type="slidenum">
              <a:rPr lang="en-US" smtClean="0"/>
              <a:t>11</a:t>
            </a:fld>
            <a:endParaRPr lang="en-US"/>
          </a:p>
        </p:txBody>
      </p:sp>
    </p:spTree>
    <p:extLst>
      <p:ext uri="{BB962C8B-B14F-4D97-AF65-F5344CB8AC3E}">
        <p14:creationId xmlns:p14="http://schemas.microsoft.com/office/powerpoint/2010/main" val="1348909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064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 name="Google Shape;155;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5616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1854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8663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22252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A61BD6-6004-D94F-BB71-8810A2A94AF2}" type="slidenum">
              <a:rPr lang="en-US" smtClean="0"/>
              <a:t>22</a:t>
            </a:fld>
            <a:endParaRPr lang="en-US"/>
          </a:p>
        </p:txBody>
      </p:sp>
    </p:spTree>
    <p:extLst>
      <p:ext uri="{BB962C8B-B14F-4D97-AF65-F5344CB8AC3E}">
        <p14:creationId xmlns:p14="http://schemas.microsoft.com/office/powerpoint/2010/main" val="2530390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3443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1432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9201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8120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0355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4546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2" name="Google Shape;352;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32718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0" name="Google Shape;370;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2116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 name="Google Shape;380;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23599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25225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8" name="Google Shape;398;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025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99FF627E-0F40-4637-A98C-5491E3FA63E9}" type="datetime4">
              <a:rPr lang="en-US" smtClean="0"/>
              <a:t>July 20, 2020</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3E5FAC4-8315-4530-AF10-945EBD08DDEF}" type="datetime4">
              <a:rPr lang="en-US" smtClean="0"/>
              <a:t>July 20, 2020</a:t>
            </a:fld>
            <a:endParaRPr lang="en-US"/>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9AF1505D-65F2-4ACB-8B2F-E457155798D5}" type="datetime4">
              <a:rPr lang="en-US" smtClean="0"/>
              <a:t>July 20, 2020</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F37F234-A7B0-4125-9251-AD5BB48F2291}" type="datetime4">
              <a:rPr lang="en-US" smtClean="0"/>
              <a:t>July 20, 2020</a:t>
            </a:fld>
            <a:endParaRPr lang="en-US" dirty="0"/>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and Content">
  <p:cSld name="1_Title and Content">
    <p:spTree>
      <p:nvGrpSpPr>
        <p:cNvPr id="1" name="Shape 20"/>
        <p:cNvGrpSpPr/>
        <p:nvPr/>
      </p:nvGrpSpPr>
      <p:grpSpPr>
        <a:xfrm>
          <a:off x="0" y="0"/>
          <a:ext cx="0" cy="0"/>
          <a:chOff x="0" y="0"/>
          <a:chExt cx="0" cy="0"/>
        </a:xfrm>
      </p:grpSpPr>
      <p:sp>
        <p:nvSpPr>
          <p:cNvPr id="21" name="Google Shape;21;p3"/>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a:spLocks noGrp="1"/>
          </p:cNvSpPr>
          <p:nvPr>
            <p:ph type="pic" idx="2"/>
          </p:nvPr>
        </p:nvSpPr>
        <p:spPr>
          <a:xfrm>
            <a:off x="457199" y="1122386"/>
            <a:ext cx="8062913" cy="3500071"/>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000000"/>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extLst>
      <p:ext uri="{BB962C8B-B14F-4D97-AF65-F5344CB8AC3E}">
        <p14:creationId xmlns:p14="http://schemas.microsoft.com/office/powerpoint/2010/main" val="13715156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7296ED11-C263-4D79-A70B-0E84718C4DD9}" type="datetime4">
              <a:rPr lang="en-US" smtClean="0"/>
              <a:t>July 20, 2020</a:t>
            </a:fld>
            <a:endParaRPr lang="en-US" dirty="0"/>
          </a:p>
        </p:txBody>
      </p:sp>
      <p:sp>
        <p:nvSpPr>
          <p:cNvPr id="5" name="Footer Placeholder 4"/>
          <p:cNvSpPr>
            <a:spLocks noGrp="1"/>
          </p:cNvSpPr>
          <p:nvPr>
            <p:ph type="ftr" sz="quarter" idx="3"/>
          </p:nvPr>
        </p:nvSpPr>
        <p:spPr>
          <a:xfrm>
            <a:off x="457200" y="6492875"/>
            <a:ext cx="7715956" cy="283845"/>
          </a:xfrm>
          <a:prstGeom prst="rect">
            <a:avLst/>
          </a:prstGeom>
        </p:spPr>
        <p:txBody>
          <a:bodyPr vert="horz" lIns="91440" tIns="45720" rIns="91440" bIns="45720" rtlCol="0" anchor="t"/>
          <a:lstStyle>
            <a:lvl1pPr algn="l">
              <a:defRPr sz="800">
                <a:solidFill>
                  <a:schemeClr val="tx1"/>
                </a:solidFill>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 id="2147483921" r:id="rId5"/>
  </p:sldLayoutIdLst>
  <p:hf sldNum="0" hd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1286" y="1600201"/>
            <a:ext cx="9144000" cy="647700"/>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2000" b="1" cap="none" dirty="0">
                <a:solidFill>
                  <a:srgbClr val="212F62"/>
                </a:solidFill>
                <a:latin typeface="+mn-lt"/>
              </a:rPr>
              <a:t>Chapter 3 BIOPSYCHOLOGY</a:t>
            </a:r>
          </a:p>
          <a:p>
            <a:pPr algn="ctr"/>
            <a:r>
              <a:rPr lang="en-US" sz="1600" cap="none" dirty="0">
                <a:solidFill>
                  <a:schemeClr val="tx1"/>
                </a:solidFill>
                <a:latin typeface="+mn-lt"/>
              </a:rPr>
              <a:t>PowerPoint Image Slideshow</a:t>
            </a:r>
          </a:p>
        </p:txBody>
      </p:sp>
      <p:sp>
        <p:nvSpPr>
          <p:cNvPr id="2" name="Title"/>
          <p:cNvSpPr>
            <a:spLocks noGrp="1"/>
          </p:cNvSpPr>
          <p:nvPr>
            <p:ph type="title" idx="4294967295"/>
          </p:nvPr>
        </p:nvSpPr>
        <p:spPr>
          <a:xfrm>
            <a:off x="0" y="732845"/>
            <a:ext cx="9144000" cy="693738"/>
          </a:xfrm>
        </p:spPr>
        <p:txBody>
          <a:bodyPr>
            <a:normAutofit/>
          </a:bodyPr>
          <a:lstStyle/>
          <a:p>
            <a:pPr algn="ctr"/>
            <a:r>
              <a:rPr lang="en-US" sz="3600" dirty="0">
                <a:solidFill>
                  <a:srgbClr val="00B050"/>
                </a:solidFill>
              </a:rPr>
              <a:t>Psychology 2e</a:t>
            </a:r>
          </a:p>
        </p:txBody>
      </p:sp>
      <p:pic>
        <p:nvPicPr>
          <p:cNvPr id="4" name="Picture 3" descr="Psychology second edi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6915" y="2507274"/>
            <a:ext cx="3050170" cy="3298825"/>
          </a:xfrm>
          <a:prstGeom prst="rect">
            <a:avLst/>
          </a:prstGeom>
        </p:spPr>
      </p:pic>
      <p:pic>
        <p:nvPicPr>
          <p:cNvPr id="6" name="Picture 5" descr="The OpenStax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6575" y="5201877"/>
            <a:ext cx="1628774" cy="1208445"/>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isclaimer"/>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7" name="Figure Legend"/>
          <p:cNvSpPr>
            <a:spLocks noGrp="1"/>
          </p:cNvSpPr>
          <p:nvPr>
            <p:ph type="body" sz="quarter" idx="14"/>
          </p:nvPr>
        </p:nvSpPr>
        <p:spPr>
          <a:xfrm>
            <a:off x="642552" y="4909931"/>
            <a:ext cx="3534032" cy="1166382"/>
          </a:xfrm>
        </p:spPr>
        <p:txBody>
          <a:bodyPr>
            <a:normAutofit fontScale="55000" lnSpcReduction="20000"/>
          </a:bodyPr>
          <a:lstStyle/>
          <a:p>
            <a:r>
              <a:rPr lang="en-US" sz="1600" dirty="0"/>
              <a:t>Different brain imaging techniques provide scientists with insight into different aspects of how the human brain functions. Left to right, PET scan (positron emission tomography), CT scan (computed tomography), and fMRI (functional magnetic resonance imaging) are three types of scans. (credit “left”: modification of work by Health and Human Services Department, National Institutes of Health; credit “center”: modification of work by “Aceofhearts1968”/Wikimedia Commons; credit “right”: modification of work by Kim J, Matthews NL, Park S.)</a:t>
            </a:r>
          </a:p>
        </p:txBody>
      </p:sp>
      <p:pic>
        <p:nvPicPr>
          <p:cNvPr id="4" name="Figure" descr="Three brain-imaging scans are shown."/>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tretch>
            <a:fillRect/>
          </a:stretch>
        </p:blipFill>
        <p:spPr>
          <a:xfrm>
            <a:off x="4666347" y="4671007"/>
            <a:ext cx="4027948" cy="1644229"/>
          </a:xfrm>
        </p:spPr>
      </p:pic>
      <p:sp>
        <p:nvSpPr>
          <p:cNvPr id="5" name="Figure Number"/>
          <p:cNvSpPr>
            <a:spLocks noGrp="1"/>
          </p:cNvSpPr>
          <p:nvPr>
            <p:ph type="title"/>
          </p:nvPr>
        </p:nvSpPr>
        <p:spPr>
          <a:xfrm>
            <a:off x="457200" y="-18168"/>
            <a:ext cx="8062912" cy="659535"/>
          </a:xfrm>
        </p:spPr>
        <p:txBody>
          <a:bodyPr/>
          <a:lstStyle/>
          <a:p>
            <a:r>
              <a:rPr lang="en-US" dirty="0"/>
              <a:t>Biopsychology</a:t>
            </a:r>
          </a:p>
        </p:txBody>
      </p:sp>
      <p:sp>
        <p:nvSpPr>
          <p:cNvPr id="9" name="Google Shape;56;p7"/>
          <p:cNvSpPr txBox="1"/>
          <p:nvPr/>
        </p:nvSpPr>
        <p:spPr>
          <a:xfrm>
            <a:off x="457200" y="1523324"/>
            <a:ext cx="8237095" cy="29700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0" i="0" u="none" strike="noStrike" cap="none" dirty="0">
                <a:solidFill>
                  <a:schemeClr val="dk1"/>
                </a:solidFill>
                <a:latin typeface="Arial"/>
                <a:ea typeface="Arial"/>
                <a:cs typeface="Arial"/>
                <a:sym typeface="Arial"/>
              </a:rPr>
              <a:t>Biopsychology explores the biological mechanisms that underlie behavior. </a:t>
            </a:r>
            <a:endParaRPr dirty="0"/>
          </a:p>
          <a:p>
            <a:pPr marL="0" marR="0" lvl="0" indent="0" algn="l" rtl="0">
              <a:spcBef>
                <a:spcPts val="0"/>
              </a:spcBef>
              <a:spcAft>
                <a:spcPts val="0"/>
              </a:spcAft>
              <a:buNone/>
            </a:pPr>
            <a:r>
              <a:rPr lang="en-US" sz="1700" dirty="0">
                <a:solidFill>
                  <a:schemeClr val="dk1"/>
                </a:solidFill>
                <a:latin typeface="Arial"/>
                <a:ea typeface="Arial"/>
                <a:cs typeface="Arial"/>
                <a:sym typeface="Arial"/>
              </a:rPr>
              <a:t>Among many things, it studies:</a:t>
            </a:r>
            <a:endParaRPr dirty="0"/>
          </a:p>
          <a:p>
            <a:pPr marL="0" marR="0" lvl="0" indent="0" algn="l" rtl="0">
              <a:spcBef>
                <a:spcPts val="0"/>
              </a:spcBef>
              <a:spcAft>
                <a:spcPts val="0"/>
              </a:spcAft>
              <a:buNone/>
            </a:pPr>
            <a:endParaRPr sz="1700" dirty="0">
              <a:solidFill>
                <a:schemeClr val="dk1"/>
              </a:solidFill>
              <a:latin typeface="Arial"/>
              <a:ea typeface="Arial"/>
              <a:cs typeface="Arial"/>
              <a:sym typeface="Arial"/>
            </a:endParaRPr>
          </a:p>
          <a:p>
            <a:pPr marL="285750" marR="0" lvl="0" indent="-285750" algn="l" rtl="0">
              <a:spcBef>
                <a:spcPts val="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Genetics - focusing on how inherited genes can affect not just the physiological, but psychological traits of a person. </a:t>
            </a:r>
            <a:endParaRPr sz="1700" dirty="0">
              <a:solidFill>
                <a:schemeClr val="dk1"/>
              </a:solidFill>
              <a:latin typeface="Arial"/>
              <a:ea typeface="Arial"/>
              <a:cs typeface="Arial"/>
              <a:sym typeface="Arial"/>
            </a:endParaRPr>
          </a:p>
          <a:p>
            <a:pPr marL="285750" marR="0" lvl="0" indent="-177800" algn="l" rtl="0">
              <a:spcBef>
                <a:spcPts val="0"/>
              </a:spcBef>
              <a:spcAft>
                <a:spcPts val="0"/>
              </a:spcAft>
              <a:buClr>
                <a:srgbClr val="6CB255"/>
              </a:buClr>
              <a:buSzPts val="1700"/>
              <a:buFont typeface="Arial"/>
              <a:buNone/>
            </a:pPr>
            <a:endParaRPr sz="1700" dirty="0">
              <a:solidFill>
                <a:schemeClr val="dk1"/>
              </a:solidFill>
              <a:latin typeface="Arial"/>
              <a:ea typeface="Arial"/>
              <a:cs typeface="Arial"/>
              <a:sym typeface="Arial"/>
            </a:endParaRPr>
          </a:p>
          <a:p>
            <a:pPr marL="285750" marR="0" lvl="0" indent="-285750" algn="l" rtl="0">
              <a:spcBef>
                <a:spcPts val="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The structure and function of the nervous system.</a:t>
            </a:r>
            <a:endParaRPr dirty="0"/>
          </a:p>
          <a:p>
            <a:pPr marL="285750" marR="0" lvl="0" indent="-177800" algn="l" rtl="0">
              <a:spcBef>
                <a:spcPts val="0"/>
              </a:spcBef>
              <a:spcAft>
                <a:spcPts val="0"/>
              </a:spcAft>
              <a:buClr>
                <a:srgbClr val="6CB255"/>
              </a:buClr>
              <a:buSzPts val="1700"/>
              <a:buFont typeface="Arial"/>
              <a:buNone/>
            </a:pPr>
            <a:endParaRPr sz="1700" dirty="0">
              <a:solidFill>
                <a:schemeClr val="dk1"/>
              </a:solidFill>
              <a:latin typeface="Arial"/>
              <a:ea typeface="Arial"/>
              <a:cs typeface="Arial"/>
              <a:sym typeface="Arial"/>
            </a:endParaRPr>
          </a:p>
          <a:p>
            <a:pPr marL="285750" marR="0" lvl="0" indent="-285750" algn="l" rtl="0">
              <a:spcBef>
                <a:spcPts val="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How the nervous system interacts with the endocrine system.</a:t>
            </a:r>
            <a:endParaRPr dirty="0"/>
          </a:p>
          <a:p>
            <a:pPr marL="285750" marR="0" lvl="0" indent="-177800" algn="l" rtl="0">
              <a:spcBef>
                <a:spcPts val="0"/>
              </a:spcBef>
              <a:spcAft>
                <a:spcPts val="0"/>
              </a:spcAft>
              <a:buClr>
                <a:schemeClr val="dk1"/>
              </a:buClr>
              <a:buSzPts val="1700"/>
              <a:buFont typeface="Arial"/>
              <a:buNone/>
            </a:pPr>
            <a:endParaRPr sz="1700" dirty="0">
              <a:solidFill>
                <a:schemeClr val="dk1"/>
              </a:solidFill>
              <a:latin typeface="Arial"/>
              <a:ea typeface="Arial"/>
              <a:cs typeface="Arial"/>
              <a:sym typeface="Arial"/>
            </a:endParaRPr>
          </a:p>
          <a:p>
            <a:pPr marL="285750" marR="0" lvl="0" indent="-177800" algn="l" rtl="0">
              <a:spcBef>
                <a:spcPts val="0"/>
              </a:spcBef>
              <a:spcAft>
                <a:spcPts val="0"/>
              </a:spcAft>
              <a:buClr>
                <a:schemeClr val="dk1"/>
              </a:buClr>
              <a:buSzPts val="1700"/>
              <a:buFont typeface="Arial"/>
              <a:buNone/>
            </a:pPr>
            <a:endParaRPr sz="17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718491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60"/>
        <p:cNvGrpSpPr/>
        <p:nvPr/>
      </p:nvGrpSpPr>
      <p:grpSpPr>
        <a:xfrm>
          <a:off x="0" y="0"/>
          <a:ext cx="0" cy="0"/>
          <a:chOff x="0" y="0"/>
          <a:chExt cx="0" cy="0"/>
        </a:xfrm>
      </p:grpSpPr>
      <p:sp>
        <p:nvSpPr>
          <p:cNvPr id="61" name="Google Shape;61;p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HUMAN GENETICS</a:t>
            </a:r>
            <a:endParaRPr/>
          </a:p>
        </p:txBody>
      </p:sp>
      <p:sp>
        <p:nvSpPr>
          <p:cNvPr id="63" name="Google Shape;63;p8"/>
          <p:cNvSpPr txBox="1"/>
          <p:nvPr/>
        </p:nvSpPr>
        <p:spPr>
          <a:xfrm>
            <a:off x="457200" y="1164485"/>
            <a:ext cx="8062912" cy="218521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Studying human genetics can help researchers understand the biological basis underlying the different behaviors, thoughts and reactions of humans.</a:t>
            </a:r>
            <a:endParaRPr/>
          </a:p>
          <a:p>
            <a:pPr marL="0" marR="0" lvl="0" indent="0" algn="l" rtl="0">
              <a:spcBef>
                <a:spcPts val="0"/>
              </a:spcBef>
              <a:spcAft>
                <a:spcPts val="0"/>
              </a:spcAft>
              <a:buNone/>
            </a:pPr>
            <a:endParaRPr sz="1700">
              <a:solidFill>
                <a:schemeClr val="dk1"/>
              </a:solidFill>
              <a:latin typeface="Arial"/>
              <a:ea typeface="Arial"/>
              <a:cs typeface="Arial"/>
              <a:sym typeface="Arial"/>
            </a:endParaRPr>
          </a:p>
          <a:p>
            <a:pPr marL="285750" marR="0" lvl="0" indent="-285750" algn="l" rtl="0">
              <a:spcBef>
                <a:spcPts val="0"/>
              </a:spcBef>
              <a:spcAft>
                <a:spcPts val="0"/>
              </a:spcAft>
              <a:buClr>
                <a:srgbClr val="6CB255"/>
              </a:buClr>
              <a:buSzPts val="1700"/>
              <a:buFont typeface="Arial"/>
              <a:buChar char="-"/>
            </a:pPr>
            <a:r>
              <a:rPr lang="en-US" sz="1700">
                <a:solidFill>
                  <a:schemeClr val="dk1"/>
                </a:solidFill>
                <a:latin typeface="Arial"/>
                <a:ea typeface="Arial"/>
                <a:cs typeface="Arial"/>
                <a:sym typeface="Arial"/>
              </a:rPr>
              <a:t>Why do two people infected by the same disease have different outcomes?</a:t>
            </a:r>
            <a:endParaRPr/>
          </a:p>
          <a:p>
            <a:pPr marL="285750" marR="0" lvl="0" indent="-177800" algn="l" rtl="0">
              <a:spcBef>
                <a:spcPts val="0"/>
              </a:spcBef>
              <a:spcAft>
                <a:spcPts val="0"/>
              </a:spcAft>
              <a:buClr>
                <a:srgbClr val="6CB255"/>
              </a:buClr>
              <a:buSzPts val="1700"/>
              <a:buFont typeface="Arial"/>
              <a:buNone/>
            </a:pPr>
            <a:endParaRPr sz="1700">
              <a:solidFill>
                <a:schemeClr val="dk1"/>
              </a:solidFill>
              <a:latin typeface="Arial"/>
              <a:ea typeface="Arial"/>
              <a:cs typeface="Arial"/>
              <a:sym typeface="Arial"/>
            </a:endParaRPr>
          </a:p>
          <a:p>
            <a:pPr marL="285750" marR="0" lvl="0" indent="-285750" algn="l" rtl="0">
              <a:spcBef>
                <a:spcPts val="0"/>
              </a:spcBef>
              <a:spcAft>
                <a:spcPts val="0"/>
              </a:spcAft>
              <a:buClr>
                <a:srgbClr val="6CB255"/>
              </a:buClr>
              <a:buSzPts val="1700"/>
              <a:buFont typeface="Arial"/>
              <a:buChar char="-"/>
            </a:pPr>
            <a:r>
              <a:rPr lang="en-US" sz="1700">
                <a:solidFill>
                  <a:schemeClr val="dk1"/>
                </a:solidFill>
                <a:latin typeface="Arial"/>
                <a:ea typeface="Arial"/>
                <a:cs typeface="Arial"/>
                <a:sym typeface="Arial"/>
              </a:rPr>
              <a:t>Are there genetic components to psychological disorders, such as depression?</a:t>
            </a:r>
            <a:endParaRPr/>
          </a:p>
          <a:p>
            <a:pPr marL="285750" marR="0" lvl="0" indent="-177800" algn="l" rtl="0">
              <a:spcBef>
                <a:spcPts val="0"/>
              </a:spcBef>
              <a:spcAft>
                <a:spcPts val="0"/>
              </a:spcAft>
              <a:buClr>
                <a:srgbClr val="6CB255"/>
              </a:buClr>
              <a:buSzPts val="1700"/>
              <a:buFont typeface="Arial"/>
              <a:buNone/>
            </a:pPr>
            <a:endParaRPr sz="1700">
              <a:solidFill>
                <a:schemeClr val="dk1"/>
              </a:solidFill>
              <a:latin typeface="Arial"/>
              <a:ea typeface="Arial"/>
              <a:cs typeface="Arial"/>
              <a:sym typeface="Arial"/>
            </a:endParaRPr>
          </a:p>
          <a:p>
            <a:pPr marL="285750" marR="0" lvl="0" indent="-285750" algn="l" rtl="0">
              <a:spcBef>
                <a:spcPts val="0"/>
              </a:spcBef>
              <a:spcAft>
                <a:spcPts val="0"/>
              </a:spcAft>
              <a:buClr>
                <a:srgbClr val="6CB255"/>
              </a:buClr>
              <a:buSzPts val="1700"/>
              <a:buFont typeface="Arial"/>
              <a:buChar char="-"/>
            </a:pPr>
            <a:r>
              <a:rPr lang="en-US" sz="1700">
                <a:solidFill>
                  <a:schemeClr val="dk1"/>
                </a:solidFill>
                <a:latin typeface="Arial"/>
                <a:ea typeface="Arial"/>
                <a:cs typeface="Arial"/>
                <a:sym typeface="Arial"/>
              </a:rPr>
              <a:t>How are genetic diseases passed through family lines?</a:t>
            </a:r>
            <a:endParaRPr/>
          </a:p>
        </p:txBody>
      </p:sp>
    </p:spTree>
    <p:extLst>
      <p:ext uri="{BB962C8B-B14F-4D97-AF65-F5344CB8AC3E}">
        <p14:creationId xmlns:p14="http://schemas.microsoft.com/office/powerpoint/2010/main" val="2121630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67"/>
        <p:cNvGrpSpPr/>
        <p:nvPr/>
      </p:nvGrpSpPr>
      <p:grpSpPr>
        <a:xfrm>
          <a:off x="0" y="0"/>
          <a:ext cx="0" cy="0"/>
          <a:chOff x="0" y="0"/>
          <a:chExt cx="0" cy="0"/>
        </a:xfrm>
      </p:grpSpPr>
      <p:sp>
        <p:nvSpPr>
          <p:cNvPr id="68" name="Google Shape;68;p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dirty="0"/>
              <a:t>THEORY OF EVOLUTION</a:t>
            </a:r>
            <a:endParaRPr dirty="0"/>
          </a:p>
        </p:txBody>
      </p:sp>
      <p:sp>
        <p:nvSpPr>
          <p:cNvPr id="69" name="Google Shape;69;p9"/>
          <p:cNvSpPr/>
          <p:nvPr/>
        </p:nvSpPr>
        <p:spPr>
          <a:xfrm>
            <a:off x="457200" y="1219761"/>
            <a:ext cx="8062912" cy="355481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Charles Darwin explored the concept of inheritance of traits throughout generations in his theory of evolution through natural selection. </a:t>
            </a:r>
            <a:endParaRPr/>
          </a:p>
          <a:p>
            <a:pPr marL="285750" marR="0" lvl="0" indent="-285750" algn="l" rtl="0">
              <a:spcBef>
                <a:spcPts val="1080"/>
              </a:spcBef>
              <a:spcAft>
                <a:spcPts val="0"/>
              </a:spcAft>
              <a:buClr>
                <a:srgbClr val="6CB255"/>
              </a:buClr>
              <a:buSzPts val="1700"/>
              <a:buFont typeface="Arial"/>
              <a:buChar char="-"/>
            </a:pPr>
            <a:r>
              <a:rPr lang="en-US" sz="1700" b="1">
                <a:solidFill>
                  <a:schemeClr val="dk1"/>
                </a:solidFill>
                <a:latin typeface="Arial"/>
                <a:ea typeface="Arial"/>
                <a:cs typeface="Arial"/>
                <a:sym typeface="Arial"/>
              </a:rPr>
              <a:t>The organisms that are better suited for their environment will survive and reproduce, while those that are poorly suited for their environment will die off.</a:t>
            </a:r>
            <a:endParaRPr sz="1700">
              <a:solidFill>
                <a:schemeClr val="dk1"/>
              </a:solidFill>
              <a:latin typeface="Arial"/>
              <a:ea typeface="Arial"/>
              <a:cs typeface="Arial"/>
              <a:sym typeface="Arial"/>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Characteristics and behaviors that impact survival and reproduction:</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Those that help protect against predators.</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Those that increase access to food.</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Those that help to offspring alive.</a:t>
            </a:r>
            <a:endParaRPr sz="1700">
              <a:solidFill>
                <a:schemeClr val="dk1"/>
              </a:solidFill>
              <a:latin typeface="Arial"/>
              <a:ea typeface="Arial"/>
              <a:cs typeface="Arial"/>
              <a:sym typeface="Arial"/>
            </a:endParaRPr>
          </a:p>
          <a:p>
            <a:pPr marL="285750" marR="0" lvl="0" indent="-177800" algn="l" rtl="0">
              <a:spcBef>
                <a:spcPts val="1080"/>
              </a:spcBef>
              <a:spcAft>
                <a:spcPts val="0"/>
              </a:spcAft>
              <a:buClr>
                <a:schemeClr val="dk1"/>
              </a:buClr>
              <a:buSzPts val="1700"/>
              <a:buFont typeface="Arial"/>
              <a:buNone/>
            </a:pPr>
            <a:endParaRPr sz="1700">
              <a:solidFill>
                <a:schemeClr val="dk1"/>
              </a:solidFill>
              <a:latin typeface="Arial"/>
              <a:ea typeface="Arial"/>
              <a:cs typeface="Arial"/>
              <a:sym typeface="Arial"/>
            </a:endParaRPr>
          </a:p>
        </p:txBody>
      </p:sp>
      <p:sp>
        <p:nvSpPr>
          <p:cNvPr id="71" name="Google Shape;71;p9"/>
          <p:cNvSpPr txBox="1"/>
          <p:nvPr/>
        </p:nvSpPr>
        <p:spPr>
          <a:xfrm>
            <a:off x="550069" y="4803836"/>
            <a:ext cx="7877174" cy="1200329"/>
          </a:xfrm>
          <a:prstGeom prst="rect">
            <a:avLst/>
          </a:prstGeom>
          <a:noFill/>
          <a:ln w="9525" cap="flat" cmpd="sng">
            <a:solidFill>
              <a:srgbClr val="72A51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dirty="0">
                <a:solidFill>
                  <a:schemeClr val="dk1"/>
                </a:solidFill>
                <a:latin typeface="Arial"/>
                <a:ea typeface="Arial"/>
                <a:cs typeface="Arial"/>
                <a:sym typeface="Arial"/>
              </a:rPr>
              <a:t>”It is not the strongest of the species that survives, nor the most intelligent that survives. It is the one that is most adaptable to change.” </a:t>
            </a:r>
            <a:r>
              <a:rPr lang="en-US" sz="1800" dirty="0">
                <a:solidFill>
                  <a:schemeClr val="dk1"/>
                </a:solidFill>
                <a:latin typeface="Arial"/>
                <a:ea typeface="Arial"/>
                <a:cs typeface="Arial"/>
                <a:sym typeface="Arial"/>
              </a:rPr>
              <a:t>– Charles Darwin</a:t>
            </a:r>
            <a:endParaRPr sz="18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334950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lnSpcReduction="10000"/>
          </a:bodyPr>
          <a:lstStyle/>
          <a:p>
            <a:pPr marL="342900" indent="-342900">
              <a:buAutoNum type="alphaLcParenBoth"/>
            </a:pPr>
            <a:r>
              <a:rPr lang="en-US" sz="1600" dirty="0"/>
              <a:t>In 1859, Charles Darwin proposed his theory of evolution by natural selection in his book, </a:t>
            </a:r>
            <a:r>
              <a:rPr lang="en-US" sz="1600" i="1" dirty="0"/>
              <a:t>On the Origin of Species</a:t>
            </a:r>
            <a:r>
              <a:rPr lang="en-US" sz="1600" dirty="0"/>
              <a:t>. </a:t>
            </a:r>
          </a:p>
          <a:p>
            <a:pPr marL="342900" indent="-342900">
              <a:buAutoNum type="alphaLcParenBoth"/>
            </a:pPr>
            <a:r>
              <a:rPr lang="en-US" sz="1600" dirty="0"/>
              <a:t>The book contains just one illustration: this diagram that shows how species evolve over time through natural selection.</a:t>
            </a:r>
          </a:p>
        </p:txBody>
      </p:sp>
      <p:pic>
        <p:nvPicPr>
          <p:cNvPr id="3" name="Figure" descr="Image (a) is a painted portrait of Darwin. Image (b) is a sketch of lines that split apart into branched structures."/>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7670" r="-7670"/>
          <a:stretch>
            <a:fillRect/>
          </a:stretch>
        </p:blipFill>
        <p:spPr/>
      </p:pic>
      <p:sp>
        <p:nvSpPr>
          <p:cNvPr id="5" name="Figure Number"/>
          <p:cNvSpPr>
            <a:spLocks noGrp="1"/>
          </p:cNvSpPr>
          <p:nvPr>
            <p:ph type="title"/>
          </p:nvPr>
        </p:nvSpPr>
        <p:spPr/>
        <p:txBody>
          <a:bodyPr/>
          <a:lstStyle/>
          <a:p>
            <a:r>
              <a:rPr lang="en-US" dirty="0"/>
              <a:t>Charles </a:t>
            </a:r>
            <a:r>
              <a:rPr lang="en-US" dirty="0" err="1"/>
              <a:t>darwin</a:t>
            </a:r>
            <a:endParaRPr lang="en-US" dirty="0"/>
          </a:p>
        </p:txBody>
      </p:sp>
    </p:spTree>
    <p:extLst>
      <p:ext uri="{BB962C8B-B14F-4D97-AF65-F5344CB8AC3E}">
        <p14:creationId xmlns:p14="http://schemas.microsoft.com/office/powerpoint/2010/main" val="2120951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5708821" y="4994882"/>
            <a:ext cx="2601226" cy="1166382"/>
          </a:xfrm>
        </p:spPr>
        <p:txBody>
          <a:bodyPr>
            <a:normAutofit/>
          </a:bodyPr>
          <a:lstStyle/>
          <a:p>
            <a:r>
              <a:rPr lang="en-US" sz="1050" dirty="0"/>
              <a:t>Normal blood cells travel freely through the blood vessels, while sickle-shaped cells form blockages preventing blood flow.</a:t>
            </a:r>
          </a:p>
        </p:txBody>
      </p:sp>
      <p:pic>
        <p:nvPicPr>
          <p:cNvPr id="3" name="Figure" descr="An illustration shows round and sickle-shaped blood cells."/>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65182" r="-65182"/>
          <a:stretch>
            <a:fillRect/>
          </a:stretch>
        </p:blipFill>
        <p:spPr>
          <a:xfrm>
            <a:off x="3682314" y="2115019"/>
            <a:ext cx="6422976" cy="2788182"/>
          </a:xfrm>
        </p:spPr>
      </p:pic>
      <p:sp>
        <p:nvSpPr>
          <p:cNvPr id="5" name="Figure Number"/>
          <p:cNvSpPr>
            <a:spLocks noGrp="1"/>
          </p:cNvSpPr>
          <p:nvPr>
            <p:ph type="title"/>
          </p:nvPr>
        </p:nvSpPr>
        <p:spPr/>
        <p:txBody>
          <a:bodyPr/>
          <a:lstStyle/>
          <a:p>
            <a:r>
              <a:rPr lang="en-US" dirty="0"/>
              <a:t>Theory of Evolution</a:t>
            </a:r>
          </a:p>
        </p:txBody>
      </p:sp>
      <p:sp>
        <p:nvSpPr>
          <p:cNvPr id="9" name="Google Shape;88;p11"/>
          <p:cNvSpPr txBox="1"/>
          <p:nvPr/>
        </p:nvSpPr>
        <p:spPr>
          <a:xfrm>
            <a:off x="571076" y="1842133"/>
            <a:ext cx="4183610" cy="4319131"/>
          </a:xfrm>
          <a:prstGeom prst="rect">
            <a:avLst/>
          </a:prstGeom>
          <a:noFill/>
          <a:ln w="9525" cap="flat" cmpd="sng">
            <a:solidFill>
              <a:srgbClr val="72A51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dirty="0">
                <a:solidFill>
                  <a:schemeClr val="dk1"/>
                </a:solidFill>
                <a:latin typeface="Arial"/>
                <a:ea typeface="Arial"/>
                <a:cs typeface="Arial"/>
                <a:sym typeface="Arial"/>
              </a:rPr>
              <a:t>Example: Sickle cell anemia</a:t>
            </a:r>
            <a:endParaRPr dirty="0"/>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A genetic condition in which red blood cells take on a crescent-like shape affecting how they function.</a:t>
            </a:r>
            <a:endParaRPr dirty="0"/>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Causes many people to die at an early age but it is still common among people of African descent.</a:t>
            </a:r>
            <a:endParaRPr dirty="0"/>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Carriers of only one copy of the sickle cell gene are thought to be immune from malaria, a deadly disease which is common in Africa.</a:t>
            </a:r>
            <a:endParaRPr dirty="0"/>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In this example, carrying the gene makes a person better suited for their environment.</a:t>
            </a:r>
            <a:endParaRPr sz="1700" dirty="0">
              <a:solidFill>
                <a:schemeClr val="dk1"/>
              </a:solidFill>
              <a:latin typeface="Arial"/>
              <a:ea typeface="Arial"/>
              <a:cs typeface="Arial"/>
              <a:sym typeface="Arial"/>
            </a:endParaRPr>
          </a:p>
        </p:txBody>
      </p:sp>
      <p:sp>
        <p:nvSpPr>
          <p:cNvPr id="10" name="Google Shape;86;p11"/>
          <p:cNvSpPr txBox="1">
            <a:spLocks/>
          </p:cNvSpPr>
          <p:nvPr/>
        </p:nvSpPr>
        <p:spPr>
          <a:xfrm>
            <a:off x="457199" y="1067847"/>
            <a:ext cx="8367221" cy="955492"/>
          </a:xfrm>
          <a:prstGeom prst="rect">
            <a:avLst/>
          </a:prstGeom>
          <a:noFill/>
          <a:ln>
            <a:noFill/>
          </a:ln>
        </p:spPr>
        <p:txBody>
          <a:bodyPr spcFirstLastPara="1" wrap="square" lIns="91425" tIns="45700" rIns="91425" bIns="45700" anchor="t" anchorCtr="0">
            <a:no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Bef>
                <a:spcPts val="0"/>
              </a:spcBef>
              <a:spcAft>
                <a:spcPts val="0"/>
              </a:spcAft>
              <a:buSzPts val="1700"/>
            </a:pPr>
            <a:r>
              <a:rPr lang="en-US" sz="1700"/>
              <a:t>So why have certain genetic diseases that cause people to die not become less common? </a:t>
            </a:r>
          </a:p>
        </p:txBody>
      </p:sp>
    </p:spTree>
    <p:extLst>
      <p:ext uri="{BB962C8B-B14F-4D97-AF65-F5344CB8AC3E}">
        <p14:creationId xmlns:p14="http://schemas.microsoft.com/office/powerpoint/2010/main" val="1039996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94"/>
        <p:cNvGrpSpPr/>
        <p:nvPr/>
      </p:nvGrpSpPr>
      <p:grpSpPr>
        <a:xfrm>
          <a:off x="0" y="0"/>
          <a:ext cx="0" cy="0"/>
          <a:chOff x="0" y="0"/>
          <a:chExt cx="0" cy="0"/>
        </a:xfrm>
      </p:grpSpPr>
      <p:sp>
        <p:nvSpPr>
          <p:cNvPr id="95" name="Google Shape;95;p1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GENETIC VARIATION</a:t>
            </a:r>
            <a:endParaRPr/>
          </a:p>
        </p:txBody>
      </p:sp>
      <p:sp>
        <p:nvSpPr>
          <p:cNvPr id="96" name="Google Shape;96;p12"/>
          <p:cNvSpPr txBox="1">
            <a:spLocks noGrp="1"/>
          </p:cNvSpPr>
          <p:nvPr>
            <p:ph type="body" idx="1"/>
          </p:nvPr>
        </p:nvSpPr>
        <p:spPr>
          <a:xfrm>
            <a:off x="457199" y="993034"/>
            <a:ext cx="8367221" cy="559064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800"/>
              <a:buFont typeface="Arial"/>
              <a:buChar char="-"/>
            </a:pPr>
            <a:r>
              <a:rPr lang="en-US" sz="1800"/>
              <a:t>The genetic difference between individuals.</a:t>
            </a:r>
            <a:endParaRPr/>
          </a:p>
          <a:p>
            <a:pPr marL="342900" lvl="0" indent="-342900" algn="l" rtl="0">
              <a:spcBef>
                <a:spcPts val="960"/>
              </a:spcBef>
              <a:spcAft>
                <a:spcPts val="0"/>
              </a:spcAft>
              <a:buSzPts val="1800"/>
              <a:buFont typeface="Arial"/>
              <a:buChar char="-"/>
            </a:pPr>
            <a:r>
              <a:rPr lang="en-US" sz="1800"/>
              <a:t>Contributes to a species’ adaptation to its environment.</a:t>
            </a:r>
            <a:endParaRPr/>
          </a:p>
          <a:p>
            <a:pPr marL="342900" lvl="0" indent="-342900" algn="l" rtl="0">
              <a:spcBef>
                <a:spcPts val="960"/>
              </a:spcBef>
              <a:spcAft>
                <a:spcPts val="0"/>
              </a:spcAft>
              <a:buSzPts val="1800"/>
              <a:buFont typeface="Arial"/>
              <a:buChar char="-"/>
            </a:pPr>
            <a:r>
              <a:rPr lang="en-US" sz="1800"/>
              <a:t>Begins when an egg (containing 23 chromosomes) is fertilized by a sperm (containing 23 chromosomes).</a:t>
            </a:r>
            <a:endParaRPr/>
          </a:p>
          <a:p>
            <a:pPr marL="0" lvl="0" indent="0" algn="l" rtl="0">
              <a:spcBef>
                <a:spcPts val="960"/>
              </a:spcBef>
              <a:spcAft>
                <a:spcPts val="0"/>
              </a:spcAft>
              <a:buClr>
                <a:srgbClr val="6CB255"/>
              </a:buClr>
              <a:buSzPts val="1800"/>
              <a:buNone/>
            </a:pPr>
            <a:r>
              <a:rPr lang="en-US" sz="1800" b="1"/>
              <a:t>Chromosome</a:t>
            </a:r>
            <a:r>
              <a:rPr lang="en-US" sz="1800"/>
              <a:t> - long strand of genetic information known as DNA.</a:t>
            </a:r>
            <a:endParaRPr/>
          </a:p>
          <a:p>
            <a:pPr marL="0" lvl="0" indent="0" algn="l" rtl="0">
              <a:spcBef>
                <a:spcPts val="960"/>
              </a:spcBef>
              <a:spcAft>
                <a:spcPts val="0"/>
              </a:spcAft>
              <a:buClr>
                <a:srgbClr val="6CB255"/>
              </a:buClr>
              <a:buSzPts val="1800"/>
              <a:buNone/>
            </a:pPr>
            <a:r>
              <a:rPr lang="en-US" sz="1800" b="1"/>
              <a:t>Deoxyribonucleic acid (DNA) </a:t>
            </a:r>
            <a:r>
              <a:rPr lang="en-US" sz="1800"/>
              <a:t>- helix-shaped molecule made of nucleotide base pairs.</a:t>
            </a:r>
            <a:endParaRPr/>
          </a:p>
          <a:p>
            <a:pPr marL="0" lvl="0" indent="0" algn="l" rtl="0">
              <a:spcBef>
                <a:spcPts val="960"/>
              </a:spcBef>
              <a:spcAft>
                <a:spcPts val="0"/>
              </a:spcAft>
              <a:buClr>
                <a:srgbClr val="6CB255"/>
              </a:buClr>
              <a:buSzPts val="1800"/>
              <a:buNone/>
            </a:pPr>
            <a:r>
              <a:rPr lang="en-US" sz="1800"/>
              <a:t>In each chromosome, sequences of DNA make up genes.</a:t>
            </a:r>
            <a:endParaRPr/>
          </a:p>
          <a:p>
            <a:pPr marL="0" lvl="0" indent="0" algn="l" rtl="0">
              <a:spcBef>
                <a:spcPts val="960"/>
              </a:spcBef>
              <a:spcAft>
                <a:spcPts val="0"/>
              </a:spcAft>
              <a:buClr>
                <a:srgbClr val="6CB255"/>
              </a:buClr>
              <a:buSzPts val="1800"/>
              <a:buNone/>
            </a:pPr>
            <a:r>
              <a:rPr lang="en-US" sz="1800" b="1"/>
              <a:t>Gene</a:t>
            </a:r>
            <a:r>
              <a:rPr lang="en-US" sz="1800"/>
              <a:t> - sequence of DNA that controls or partially controls physical characteristics known as traits (eye color, hair color etc).</a:t>
            </a:r>
            <a:endParaRPr/>
          </a:p>
          <a:p>
            <a:pPr marL="0" lvl="0" indent="0" algn="l" rtl="0">
              <a:spcBef>
                <a:spcPts val="960"/>
              </a:spcBef>
              <a:spcAft>
                <a:spcPts val="0"/>
              </a:spcAft>
              <a:buClr>
                <a:srgbClr val="6CB255"/>
              </a:buClr>
              <a:buSzPts val="1800"/>
              <a:buNone/>
            </a:pPr>
            <a:r>
              <a:rPr lang="en-US" sz="1800"/>
              <a:t>A gene may have multiple possible variations or </a:t>
            </a:r>
            <a:r>
              <a:rPr lang="en-US" sz="1800" b="1"/>
              <a:t>alleles</a:t>
            </a:r>
            <a:r>
              <a:rPr lang="en-US" sz="1800"/>
              <a:t> (a specific version of a gene).</a:t>
            </a:r>
            <a:endParaRPr/>
          </a:p>
          <a:p>
            <a:pPr marL="285750" lvl="0" indent="-285750" algn="l" rtl="0">
              <a:spcBef>
                <a:spcPts val="960"/>
              </a:spcBef>
              <a:spcAft>
                <a:spcPts val="0"/>
              </a:spcAft>
              <a:buSzPts val="1800"/>
              <a:buFont typeface="Arial"/>
              <a:buChar char="-"/>
            </a:pPr>
            <a:r>
              <a:rPr lang="en-US" sz="1800"/>
              <a:t>A specific gene may code for hair color and the different alleles of that gene affect what the hair color will be.</a:t>
            </a:r>
            <a:endParaRPr/>
          </a:p>
          <a:p>
            <a:pPr marL="0" lvl="0" indent="0" algn="l" rtl="0">
              <a:spcBef>
                <a:spcPts val="940"/>
              </a:spcBef>
              <a:spcAft>
                <a:spcPts val="0"/>
              </a:spcAft>
              <a:buClr>
                <a:srgbClr val="6CB255"/>
              </a:buClr>
              <a:buSzPts val="1700"/>
              <a:buNone/>
            </a:pPr>
            <a:endParaRPr sz="1700"/>
          </a:p>
          <a:p>
            <a:pPr marL="0" lvl="0" indent="0" algn="l" rtl="0">
              <a:spcBef>
                <a:spcPts val="960"/>
              </a:spcBef>
              <a:spcAft>
                <a:spcPts val="0"/>
              </a:spcAft>
              <a:buClr>
                <a:srgbClr val="6CB255"/>
              </a:buClr>
              <a:buSzPts val="1800"/>
              <a:buNone/>
            </a:pPr>
            <a:endParaRPr sz="1800"/>
          </a:p>
          <a:p>
            <a:pPr marL="0" lvl="0" indent="0" algn="l" rtl="0">
              <a:spcBef>
                <a:spcPts val="960"/>
              </a:spcBef>
              <a:spcAft>
                <a:spcPts val="0"/>
              </a:spcAft>
              <a:buClr>
                <a:srgbClr val="6CB255"/>
              </a:buClr>
              <a:buSzPts val="1800"/>
              <a:buNone/>
            </a:pPr>
            <a:endParaRPr sz="1800"/>
          </a:p>
          <a:p>
            <a:pPr marL="0" lvl="0" indent="0" algn="l" rtl="0">
              <a:spcBef>
                <a:spcPts val="940"/>
              </a:spcBef>
              <a:spcAft>
                <a:spcPts val="0"/>
              </a:spcAft>
              <a:buClr>
                <a:srgbClr val="6CB255"/>
              </a:buClr>
              <a:buSzPts val="1700"/>
              <a:buNone/>
            </a:pPr>
            <a:endParaRPr sz="1700"/>
          </a:p>
        </p:txBody>
      </p:sp>
    </p:spTree>
    <p:extLst>
      <p:ext uri="{BB962C8B-B14F-4D97-AF65-F5344CB8AC3E}">
        <p14:creationId xmlns:p14="http://schemas.microsoft.com/office/powerpoint/2010/main" val="1736757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fontScale="85000" lnSpcReduction="20000"/>
          </a:bodyPr>
          <a:lstStyle/>
          <a:p>
            <a:pPr marL="342900" indent="-342900">
              <a:buAutoNum type="alphaLcParenBoth"/>
            </a:pPr>
            <a:r>
              <a:rPr lang="en-US" sz="1600" dirty="0"/>
              <a:t>Genotype refers to the genetic makeup of an individual based on the genetic material (DNA) inherited from one’s parents.</a:t>
            </a:r>
          </a:p>
          <a:p>
            <a:pPr marL="342900" indent="-342900">
              <a:buAutoNum type="alphaLcParenBoth"/>
            </a:pPr>
            <a:r>
              <a:rPr lang="en-US" sz="1600" dirty="0"/>
              <a:t>Phenotype describes an individual’s observable characteristics, such as hair color, skin color, height, and build. (credit a: modification of work by Caroline Davis; credit b: modification of work by Cory </a:t>
            </a:r>
            <a:r>
              <a:rPr lang="en-US" sz="1600" dirty="0" err="1"/>
              <a:t>Zanker</a:t>
            </a:r>
            <a:r>
              <a:rPr lang="en-US" sz="1600" dirty="0"/>
              <a:t>)</a:t>
            </a:r>
          </a:p>
        </p:txBody>
      </p:sp>
      <p:pic>
        <p:nvPicPr>
          <p:cNvPr id="3" name="Figure" descr="Image (a) shows the helical structure of DNA. Image (b) shows a person's face."/>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1736" b="-11736"/>
          <a:stretch>
            <a:fillRect/>
          </a:stretch>
        </p:blipFill>
        <p:spPr/>
      </p:pic>
      <p:sp>
        <p:nvSpPr>
          <p:cNvPr id="5" name="Figure Number"/>
          <p:cNvSpPr>
            <a:spLocks noGrp="1"/>
          </p:cNvSpPr>
          <p:nvPr>
            <p:ph type="title"/>
          </p:nvPr>
        </p:nvSpPr>
        <p:spPr/>
        <p:txBody>
          <a:bodyPr/>
          <a:lstStyle/>
          <a:p>
            <a:r>
              <a:rPr lang="en-US" dirty="0"/>
              <a:t>Genotype vs phenotype</a:t>
            </a:r>
          </a:p>
        </p:txBody>
      </p:sp>
    </p:spTree>
    <p:extLst>
      <p:ext uri="{BB962C8B-B14F-4D97-AF65-F5344CB8AC3E}">
        <p14:creationId xmlns:p14="http://schemas.microsoft.com/office/powerpoint/2010/main" val="1308571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11"/>
        <p:cNvGrpSpPr/>
        <p:nvPr/>
      </p:nvGrpSpPr>
      <p:grpSpPr>
        <a:xfrm>
          <a:off x="0" y="0"/>
          <a:ext cx="0" cy="0"/>
          <a:chOff x="0" y="0"/>
          <a:chExt cx="0" cy="0"/>
        </a:xfrm>
      </p:grpSpPr>
      <p:sp>
        <p:nvSpPr>
          <p:cNvPr id="112" name="Google Shape;112;p1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DOMINANT V RECESSIVE ALLELES</a:t>
            </a:r>
            <a:endParaRPr/>
          </a:p>
        </p:txBody>
      </p:sp>
      <p:sp>
        <p:nvSpPr>
          <p:cNvPr id="113" name="Google Shape;113;p14"/>
          <p:cNvSpPr txBox="1">
            <a:spLocks noGrp="1"/>
          </p:cNvSpPr>
          <p:nvPr>
            <p:ph type="body" idx="1"/>
          </p:nvPr>
        </p:nvSpPr>
        <p:spPr>
          <a:xfrm>
            <a:off x="449579" y="1134006"/>
            <a:ext cx="8374841" cy="365230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The majority inheritable traits are controlled by more than just one gene and in such cases, they are known as polygenic traits.</a:t>
            </a:r>
            <a:endParaRPr/>
          </a:p>
          <a:p>
            <a:pPr marL="0" lvl="0" indent="0" algn="l" rtl="0">
              <a:spcBef>
                <a:spcPts val="1080"/>
              </a:spcBef>
              <a:spcAft>
                <a:spcPts val="0"/>
              </a:spcAft>
              <a:buSzPts val="1700"/>
              <a:buNone/>
            </a:pPr>
            <a:r>
              <a:rPr lang="en-US" sz="1700"/>
              <a:t>Some traits are controlled by one gene. </a:t>
            </a:r>
            <a:endParaRPr/>
          </a:p>
          <a:p>
            <a:pPr marL="0" lvl="0" indent="0" algn="l" rtl="0">
              <a:spcBef>
                <a:spcPts val="1080"/>
              </a:spcBef>
              <a:spcAft>
                <a:spcPts val="0"/>
              </a:spcAft>
              <a:buSzPts val="1700"/>
              <a:buNone/>
            </a:pPr>
            <a:r>
              <a:rPr lang="en-US" sz="1700"/>
              <a:t>Alleles can be dominant or recessive. In the example below, A is the dominant allele for flower color (purple) and a is the recessive allele for flower color (white).</a:t>
            </a:r>
            <a:endParaRPr/>
          </a:p>
          <a:p>
            <a:pPr marL="0" lvl="0" indent="0" algn="l" rtl="0">
              <a:spcBef>
                <a:spcPts val="1080"/>
              </a:spcBef>
              <a:spcAft>
                <a:spcPts val="0"/>
              </a:spcAft>
              <a:buSzPts val="1700"/>
              <a:buNone/>
            </a:pPr>
            <a:r>
              <a:rPr lang="en-US" sz="1700"/>
              <a:t>Possession of a dominant allele will always result in expression of that phenotype. This could be inherited from one parent (Aa) or both parents (AA).</a:t>
            </a:r>
            <a:endParaRPr/>
          </a:p>
          <a:p>
            <a:pPr marL="0" lvl="0" indent="0" algn="l" rtl="0">
              <a:spcBef>
                <a:spcPts val="1080"/>
              </a:spcBef>
              <a:spcAft>
                <a:spcPts val="0"/>
              </a:spcAft>
              <a:buSzPts val="1700"/>
              <a:buNone/>
            </a:pPr>
            <a:r>
              <a:rPr lang="en-US" sz="1700"/>
              <a:t>The phenotype of a recessive allele will only be physically expressed if the person is homozygous for that allele, meaning they inherited a recessive allele from BOTH parents (aa).</a:t>
            </a:r>
            <a:endParaRPr/>
          </a:p>
          <a:p>
            <a:pPr marL="0" lvl="0" indent="0" algn="l" rtl="0">
              <a:spcBef>
                <a:spcPts val="1080"/>
              </a:spcBef>
              <a:spcAft>
                <a:spcPts val="0"/>
              </a:spcAft>
              <a:buSzPts val="1700"/>
              <a:buNone/>
            </a:pPr>
            <a:endParaRPr sz="1700"/>
          </a:p>
          <a:p>
            <a:pPr marL="0" lvl="0" indent="0" algn="l" rtl="0">
              <a:spcBef>
                <a:spcPts val="1080"/>
              </a:spcBef>
              <a:spcAft>
                <a:spcPts val="0"/>
              </a:spcAft>
              <a:buSzPts val="1700"/>
              <a:buNone/>
            </a:pPr>
            <a:endParaRPr sz="1700"/>
          </a:p>
        </p:txBody>
      </p:sp>
      <p:pic>
        <p:nvPicPr>
          <p:cNvPr id="115" name="Google Shape;115;p14" descr="Two indicators represent the dominant and recessive alleles for flower color.  When the plant has both cominant alleles, the flower is the color of the dominant allele.  When the plant has both ressessive alleles, the flower is the color of the recessive allele.  When the plant has one dominant and one ressessive, it is the color of the dominant allele."/>
          <p:cNvPicPr preferRelativeResize="0"/>
          <p:nvPr/>
        </p:nvPicPr>
        <p:blipFill rotWithShape="1">
          <a:blip r:embed="rId3">
            <a:alphaModFix/>
          </a:blip>
          <a:srcRect/>
          <a:stretch/>
        </p:blipFill>
        <p:spPr>
          <a:xfrm>
            <a:off x="3262067" y="4279819"/>
            <a:ext cx="6200775" cy="2090149"/>
          </a:xfrm>
          <a:prstGeom prst="rect">
            <a:avLst/>
          </a:prstGeom>
          <a:noFill/>
          <a:ln>
            <a:noFill/>
          </a:ln>
        </p:spPr>
      </p:pic>
      <p:sp>
        <p:nvSpPr>
          <p:cNvPr id="116" name="Google Shape;116;p14"/>
          <p:cNvSpPr txBox="1"/>
          <p:nvPr/>
        </p:nvSpPr>
        <p:spPr>
          <a:xfrm>
            <a:off x="457200" y="4447701"/>
            <a:ext cx="3486150" cy="16979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dirty="0">
                <a:solidFill>
                  <a:schemeClr val="dk1"/>
                </a:solidFill>
                <a:latin typeface="Arial"/>
                <a:ea typeface="Arial"/>
                <a:cs typeface="Arial"/>
                <a:sym typeface="Arial"/>
              </a:rPr>
              <a:t>Heterozygous</a:t>
            </a:r>
            <a:r>
              <a:rPr lang="en-US" sz="1700" dirty="0">
                <a:solidFill>
                  <a:schemeClr val="dk1"/>
                </a:solidFill>
                <a:latin typeface="Arial"/>
                <a:ea typeface="Arial"/>
                <a:cs typeface="Arial"/>
                <a:sym typeface="Arial"/>
              </a:rPr>
              <a:t> - consisting of two different alleles (Aa).</a:t>
            </a:r>
            <a:endParaRPr sz="1700" dirty="0">
              <a:solidFill>
                <a:schemeClr val="dk1"/>
              </a:solidFill>
              <a:latin typeface="Arial"/>
              <a:ea typeface="Arial"/>
              <a:cs typeface="Arial"/>
              <a:sym typeface="Arial"/>
            </a:endParaRPr>
          </a:p>
          <a:p>
            <a:pPr marL="0" marR="0" lvl="0" indent="0" algn="l" rtl="0">
              <a:spcBef>
                <a:spcPts val="1080"/>
              </a:spcBef>
              <a:spcAft>
                <a:spcPts val="0"/>
              </a:spcAft>
              <a:buNone/>
            </a:pPr>
            <a:r>
              <a:rPr lang="en-US" sz="1700" b="1" dirty="0">
                <a:solidFill>
                  <a:schemeClr val="dk1"/>
                </a:solidFill>
                <a:latin typeface="Arial"/>
                <a:ea typeface="Arial"/>
                <a:cs typeface="Arial"/>
                <a:sym typeface="Arial"/>
              </a:rPr>
              <a:t>Homozygous</a:t>
            </a:r>
            <a:r>
              <a:rPr lang="en-US" sz="1700" dirty="0">
                <a:solidFill>
                  <a:schemeClr val="dk1"/>
                </a:solidFill>
                <a:latin typeface="Arial"/>
                <a:ea typeface="Arial"/>
                <a:cs typeface="Arial"/>
                <a:sym typeface="Arial"/>
              </a:rPr>
              <a:t> - consisting of two identical alleles (AA/aa).</a:t>
            </a:r>
            <a:endParaRPr sz="1700" dirty="0">
              <a:solidFill>
                <a:schemeClr val="dk1"/>
              </a:solidFill>
              <a:latin typeface="Arial"/>
              <a:ea typeface="Arial"/>
              <a:cs typeface="Arial"/>
              <a:sym typeface="Arial"/>
            </a:endParaRPr>
          </a:p>
          <a:p>
            <a:pPr marL="0" marR="0" lvl="0" indent="0" algn="l" rtl="0">
              <a:spcBef>
                <a:spcPts val="1080"/>
              </a:spcBef>
              <a:spcAft>
                <a:spcPts val="0"/>
              </a:spcAft>
              <a:buNone/>
            </a:pPr>
            <a:endParaRPr sz="1800" dirty="0">
              <a:solidFill>
                <a:schemeClr val="dk1"/>
              </a:solidFill>
              <a:latin typeface="Arial"/>
              <a:ea typeface="Arial"/>
              <a:cs typeface="Arial"/>
              <a:sym typeface="Arial"/>
            </a:endParaRPr>
          </a:p>
        </p:txBody>
      </p:sp>
      <p:sp>
        <p:nvSpPr>
          <p:cNvPr id="117" name="Google Shape;117;p14"/>
          <p:cNvSpPr txBox="1"/>
          <p:nvPr/>
        </p:nvSpPr>
        <p:spPr>
          <a:xfrm>
            <a:off x="4488656" y="6216079"/>
            <a:ext cx="2143125"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(Credit: B4FA)</a:t>
            </a:r>
            <a:endParaRPr sz="1400">
              <a:solidFill>
                <a:schemeClr val="dk1"/>
              </a:solidFill>
              <a:latin typeface="Arial"/>
              <a:ea typeface="Arial"/>
              <a:cs typeface="Arial"/>
              <a:sym typeface="Arial"/>
            </a:endParaRPr>
          </a:p>
        </p:txBody>
      </p:sp>
    </p:spTree>
    <p:extLst>
      <p:ext uri="{BB962C8B-B14F-4D97-AF65-F5344CB8AC3E}">
        <p14:creationId xmlns:p14="http://schemas.microsoft.com/office/powerpoint/2010/main" val="1610431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fontScale="92500" lnSpcReduction="20000"/>
          </a:bodyPr>
          <a:lstStyle/>
          <a:p>
            <a:pPr marL="342900" indent="-342900">
              <a:buAutoNum type="alphaLcParenBoth"/>
            </a:pPr>
            <a:r>
              <a:rPr lang="en-US" sz="1400" dirty="0"/>
              <a:t>A </a:t>
            </a:r>
            <a:r>
              <a:rPr lang="en-US" sz="1400" dirty="0" err="1"/>
              <a:t>Punnett</a:t>
            </a:r>
            <a:r>
              <a:rPr lang="en-US" sz="1400" dirty="0"/>
              <a:t> square is a tool used to predict how genes will interact in the production of offspring. The       capital B represents the dominant allele, and the lowercase b represents the recessive allele. In the example of the cleft chin, where B is cleft chin (dominant allele), wherever a pair contains the dominant allele, B, you can expect a cleft chin phenotype. You can expect a smooth chin phenotype only when there are two copies of the recessive allele, bb.</a:t>
            </a:r>
          </a:p>
          <a:p>
            <a:pPr marL="342900" indent="-342900">
              <a:buAutoNum type="alphaLcParenBoth"/>
            </a:pPr>
            <a:r>
              <a:rPr lang="en-US" sz="1400" dirty="0"/>
              <a:t> A cleft chin, shown here, is an inherited trait.</a:t>
            </a:r>
            <a:endParaRPr lang="en-US" sz="1600" dirty="0"/>
          </a:p>
        </p:txBody>
      </p:sp>
      <p:pic>
        <p:nvPicPr>
          <p:cNvPr id="3" name="Figure" descr="Image (a) is a Punnett square showing the four possible combinations (Bb, bb, Bb, bb) resulting from the pairing of a bb father and a Bb mother. Image (b) is a close-up photograph showing a cleft chin."/>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256" r="-2256"/>
          <a:stretch>
            <a:fillRect/>
          </a:stretch>
        </p:blipFill>
        <p:spPr/>
      </p:pic>
      <p:sp>
        <p:nvSpPr>
          <p:cNvPr id="5" name="Figure Number"/>
          <p:cNvSpPr>
            <a:spLocks noGrp="1"/>
          </p:cNvSpPr>
          <p:nvPr>
            <p:ph type="title"/>
          </p:nvPr>
        </p:nvSpPr>
        <p:spPr/>
        <p:txBody>
          <a:bodyPr/>
          <a:lstStyle/>
          <a:p>
            <a:r>
              <a:rPr lang="en-US" dirty="0"/>
              <a:t>Punnett squares</a:t>
            </a:r>
          </a:p>
        </p:txBody>
      </p:sp>
    </p:spTree>
    <p:extLst>
      <p:ext uri="{BB962C8B-B14F-4D97-AF65-F5344CB8AC3E}">
        <p14:creationId xmlns:p14="http://schemas.microsoft.com/office/powerpoint/2010/main" val="3402334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5016843" y="5102684"/>
            <a:ext cx="3503269" cy="1166382"/>
          </a:xfrm>
        </p:spPr>
        <p:txBody>
          <a:bodyPr>
            <a:normAutofit fontScale="77500" lnSpcReduction="20000"/>
          </a:bodyPr>
          <a:lstStyle/>
          <a:p>
            <a:r>
              <a:rPr lang="en-US" sz="1600" dirty="0"/>
              <a:t>In this </a:t>
            </a:r>
            <a:r>
              <a:rPr lang="en-US" sz="1600" dirty="0" err="1"/>
              <a:t>Punnett</a:t>
            </a:r>
            <a:r>
              <a:rPr lang="en-US" sz="1600" dirty="0"/>
              <a:t> square, N represents the normal allele, and p represents the recessive allele that is associated with PKU. If two individuals mate who are both heterozygous for the allele associated with PKU, their offspring have a 25% chance of expressing the PKU phenotype.</a:t>
            </a:r>
          </a:p>
        </p:txBody>
      </p:sp>
      <p:pic>
        <p:nvPicPr>
          <p:cNvPr id="3" name="Figure" descr="A Punnett square shows the four possible combinations (NN, Np, Np, pp) resulting from the pairing of two Np parents."/>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65182" r="-65182"/>
          <a:stretch>
            <a:fillRect/>
          </a:stretch>
        </p:blipFill>
        <p:spPr>
          <a:xfrm>
            <a:off x="2560320" y="1251737"/>
            <a:ext cx="8062913" cy="3500071"/>
          </a:xfrm>
        </p:spPr>
      </p:pic>
      <p:sp>
        <p:nvSpPr>
          <p:cNvPr id="5" name="Figure Number"/>
          <p:cNvSpPr>
            <a:spLocks noGrp="1"/>
          </p:cNvSpPr>
          <p:nvPr>
            <p:ph type="title"/>
          </p:nvPr>
        </p:nvSpPr>
        <p:spPr/>
        <p:txBody>
          <a:bodyPr/>
          <a:lstStyle/>
          <a:p>
            <a:r>
              <a:rPr lang="en-US" dirty="0"/>
              <a:t>Punnett Squares</a:t>
            </a:r>
          </a:p>
        </p:txBody>
      </p:sp>
      <p:sp>
        <p:nvSpPr>
          <p:cNvPr id="9" name="Google Shape;132;p16"/>
          <p:cNvSpPr txBox="1">
            <a:spLocks/>
          </p:cNvSpPr>
          <p:nvPr/>
        </p:nvSpPr>
        <p:spPr>
          <a:xfrm>
            <a:off x="457200" y="1000239"/>
            <a:ext cx="4206240" cy="4950209"/>
          </a:xfrm>
          <a:prstGeom prst="rect">
            <a:avLst/>
          </a:prstGeom>
          <a:noFill/>
          <a:ln>
            <a:noFill/>
          </a:ln>
        </p:spPr>
        <p:txBody>
          <a:bodyPr spcFirstLastPara="1" wrap="square" lIns="91425" tIns="45700" rIns="91425" bIns="45700" anchor="t" anchorCtr="0">
            <a:no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90000"/>
              </a:lnSpc>
              <a:spcBef>
                <a:spcPts val="0"/>
              </a:spcBef>
              <a:spcAft>
                <a:spcPts val="0"/>
              </a:spcAft>
              <a:buSzPts val="1700"/>
            </a:pPr>
            <a:r>
              <a:rPr lang="en-US" sz="1700" dirty="0"/>
              <a:t>In this Punnett square, N represents the dominant allele, and p represents the recessive allele that is associated with PKU. </a:t>
            </a:r>
          </a:p>
          <a:p>
            <a:pPr>
              <a:lnSpc>
                <a:spcPct val="90000"/>
              </a:lnSpc>
              <a:spcBef>
                <a:spcPts val="1080"/>
              </a:spcBef>
              <a:spcAft>
                <a:spcPts val="0"/>
              </a:spcAft>
              <a:buSzPts val="1700"/>
            </a:pPr>
            <a:r>
              <a:rPr lang="en-US" sz="1700" dirty="0"/>
              <a:t>If two individuals mate who are both heterozygous (Np) for the allele associated with PKU, their offspring have a 25% chance of expressing the PKU phenotype.</a:t>
            </a:r>
            <a:endParaRPr lang="en-US" dirty="0"/>
          </a:p>
          <a:p>
            <a:pPr>
              <a:lnSpc>
                <a:spcPct val="90000"/>
              </a:lnSpc>
              <a:spcBef>
                <a:spcPts val="1080"/>
              </a:spcBef>
              <a:spcAft>
                <a:spcPts val="0"/>
              </a:spcAft>
              <a:buSzPts val="1700"/>
            </a:pPr>
            <a:r>
              <a:rPr lang="en-US" sz="1700" b="1" dirty="0">
                <a:solidFill>
                  <a:srgbClr val="6CB255"/>
                </a:solidFill>
              </a:rPr>
              <a:t>Where do harmful genes like PKU come from?</a:t>
            </a:r>
            <a:endParaRPr lang="en-US" dirty="0"/>
          </a:p>
          <a:p>
            <a:pPr>
              <a:lnSpc>
                <a:spcPct val="90000"/>
              </a:lnSpc>
              <a:spcBef>
                <a:spcPts val="1080"/>
              </a:spcBef>
              <a:spcAft>
                <a:spcPts val="0"/>
              </a:spcAft>
              <a:buSzPts val="1700"/>
            </a:pPr>
            <a:r>
              <a:rPr lang="en-US" sz="1700" dirty="0">
                <a:solidFill>
                  <a:schemeClr val="dk1"/>
                </a:solidFill>
              </a:rPr>
              <a:t>Some are the result of mutations. </a:t>
            </a:r>
            <a:endParaRPr lang="en-US" dirty="0"/>
          </a:p>
          <a:p>
            <a:pPr>
              <a:lnSpc>
                <a:spcPct val="90000"/>
              </a:lnSpc>
              <a:spcBef>
                <a:spcPts val="1080"/>
              </a:spcBef>
              <a:spcAft>
                <a:spcPts val="0"/>
              </a:spcAft>
              <a:buSzPts val="1700"/>
            </a:pPr>
            <a:r>
              <a:rPr lang="en-US" sz="1700" b="1" dirty="0">
                <a:solidFill>
                  <a:schemeClr val="dk1"/>
                </a:solidFill>
              </a:rPr>
              <a:t>Mutations</a:t>
            </a:r>
            <a:r>
              <a:rPr lang="en-US" sz="1700" dirty="0">
                <a:solidFill>
                  <a:schemeClr val="dk1"/>
                </a:solidFill>
              </a:rPr>
              <a:t> - </a:t>
            </a:r>
            <a:r>
              <a:rPr lang="en-US" sz="1800" dirty="0"/>
              <a:t>sudden, permanent change in a gene.</a:t>
            </a:r>
            <a:endParaRPr lang="en-US" dirty="0"/>
          </a:p>
          <a:p>
            <a:pPr>
              <a:lnSpc>
                <a:spcPct val="90000"/>
              </a:lnSpc>
              <a:spcBef>
                <a:spcPts val="1080"/>
              </a:spcBef>
              <a:spcAft>
                <a:spcPts val="0"/>
              </a:spcAft>
              <a:buSzPts val="1800"/>
            </a:pPr>
            <a:r>
              <a:rPr lang="en-US" sz="1800" dirty="0"/>
              <a:t>Many mutations are harmful but some can also be beneficial.</a:t>
            </a:r>
          </a:p>
          <a:p>
            <a:pPr>
              <a:lnSpc>
                <a:spcPct val="90000"/>
              </a:lnSpc>
              <a:spcBef>
                <a:spcPts val="1080"/>
              </a:spcBef>
              <a:spcAft>
                <a:spcPts val="0"/>
              </a:spcAft>
              <a:buSzPts val="1700"/>
            </a:pPr>
            <a:endParaRPr lang="en-US" sz="1700" dirty="0">
              <a:solidFill>
                <a:schemeClr val="dk1"/>
              </a:solidFill>
            </a:endParaRPr>
          </a:p>
        </p:txBody>
      </p:sp>
    </p:spTree>
    <p:extLst>
      <p:ext uri="{BB962C8B-B14F-4D97-AF65-F5344CB8AC3E}">
        <p14:creationId xmlns:p14="http://schemas.microsoft.com/office/powerpoint/2010/main" val="2271996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39"/>
        <p:cNvGrpSpPr/>
        <p:nvPr/>
      </p:nvGrpSpPr>
      <p:grpSpPr>
        <a:xfrm>
          <a:off x="0" y="0"/>
          <a:ext cx="0" cy="0"/>
          <a:chOff x="0" y="0"/>
          <a:chExt cx="0" cy="0"/>
        </a:xfrm>
      </p:grpSpPr>
      <p:sp>
        <p:nvSpPr>
          <p:cNvPr id="140" name="Google Shape;140;p1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GENE-ENVIRONMENT INTERACTIONS</a:t>
            </a:r>
            <a:endParaRPr/>
          </a:p>
        </p:txBody>
      </p:sp>
      <p:sp>
        <p:nvSpPr>
          <p:cNvPr id="141" name="Google Shape;141;p17"/>
          <p:cNvSpPr txBox="1">
            <a:spLocks noGrp="1"/>
          </p:cNvSpPr>
          <p:nvPr>
            <p:ph type="body" idx="1"/>
          </p:nvPr>
        </p:nvSpPr>
        <p:spPr>
          <a:xfrm>
            <a:off x="457199" y="1131854"/>
            <a:ext cx="8367221" cy="1199132"/>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rgbClr val="6CB255"/>
              </a:buClr>
              <a:buSzPts val="1700"/>
              <a:buNone/>
            </a:pPr>
            <a:r>
              <a:rPr lang="en-US" sz="1700" dirty="0"/>
              <a:t>Nature and nurture work together like complex pieces of a human puzzle. </a:t>
            </a:r>
            <a:endParaRPr dirty="0"/>
          </a:p>
          <a:p>
            <a:pPr marL="0" lvl="0" indent="0" algn="l" rtl="0">
              <a:lnSpc>
                <a:spcPct val="80000"/>
              </a:lnSpc>
              <a:spcBef>
                <a:spcPts val="940"/>
              </a:spcBef>
              <a:spcAft>
                <a:spcPts val="0"/>
              </a:spcAft>
              <a:buClr>
                <a:srgbClr val="6CB255"/>
              </a:buClr>
              <a:buSzPts val="1700"/>
              <a:buNone/>
            </a:pPr>
            <a:r>
              <a:rPr lang="en-US" sz="1700" dirty="0"/>
              <a:t>The interaction of our environment and genes makes us the individuals we are.</a:t>
            </a:r>
            <a:endParaRPr dirty="0"/>
          </a:p>
          <a:p>
            <a:pPr marL="0" lvl="0" indent="0" algn="l" rtl="0">
              <a:lnSpc>
                <a:spcPct val="80000"/>
              </a:lnSpc>
              <a:spcBef>
                <a:spcPts val="940"/>
              </a:spcBef>
              <a:spcAft>
                <a:spcPts val="0"/>
              </a:spcAft>
              <a:buClr>
                <a:srgbClr val="6CB255"/>
              </a:buClr>
              <a:buSzPts val="1700"/>
              <a:buNone/>
            </a:pPr>
            <a:endParaRPr lang="en-US" sz="1700" dirty="0"/>
          </a:p>
          <a:p>
            <a:pPr marL="0" lvl="0" indent="0" algn="l" rtl="0">
              <a:lnSpc>
                <a:spcPct val="80000"/>
              </a:lnSpc>
              <a:spcBef>
                <a:spcPts val="940"/>
              </a:spcBef>
              <a:spcAft>
                <a:spcPts val="0"/>
              </a:spcAft>
              <a:buClr>
                <a:srgbClr val="6CB255"/>
              </a:buClr>
              <a:buSzPts val="1700"/>
              <a:buNone/>
            </a:pPr>
            <a:endParaRPr lang="en-US" sz="1700" dirty="0"/>
          </a:p>
          <a:p>
            <a:pPr marL="0" lvl="0" indent="0" algn="l" rtl="0">
              <a:lnSpc>
                <a:spcPct val="80000"/>
              </a:lnSpc>
              <a:spcBef>
                <a:spcPts val="940"/>
              </a:spcBef>
              <a:spcAft>
                <a:spcPts val="0"/>
              </a:spcAft>
              <a:buClr>
                <a:srgbClr val="6CB255"/>
              </a:buClr>
              <a:buSzPts val="1700"/>
              <a:buNone/>
            </a:pPr>
            <a:r>
              <a:rPr lang="en-US" sz="1700" dirty="0"/>
              <a:t>There are many different ways to look at this interaction:</a:t>
            </a:r>
            <a:endParaRPr dirty="0"/>
          </a:p>
          <a:p>
            <a:pPr marL="0" lvl="0" indent="0" algn="l" rtl="0">
              <a:lnSpc>
                <a:spcPct val="80000"/>
              </a:lnSpc>
              <a:spcBef>
                <a:spcPts val="780"/>
              </a:spcBef>
              <a:spcAft>
                <a:spcPts val="0"/>
              </a:spcAft>
              <a:buClr>
                <a:srgbClr val="6CB255"/>
              </a:buClr>
              <a:buSzPts val="900"/>
              <a:buNone/>
            </a:pPr>
            <a:r>
              <a:rPr lang="en-US" sz="900" dirty="0"/>
              <a:t> </a:t>
            </a:r>
            <a:endParaRPr dirty="0"/>
          </a:p>
          <a:p>
            <a:pPr marL="0" lvl="0" indent="0" algn="l" rtl="0">
              <a:lnSpc>
                <a:spcPct val="80000"/>
              </a:lnSpc>
              <a:spcBef>
                <a:spcPts val="680"/>
              </a:spcBef>
              <a:spcAft>
                <a:spcPts val="0"/>
              </a:spcAft>
              <a:buClr>
                <a:srgbClr val="6CB255"/>
              </a:buClr>
              <a:buSzPts val="400"/>
              <a:buNone/>
            </a:pPr>
            <a:endParaRPr sz="400" dirty="0"/>
          </a:p>
          <a:p>
            <a:pPr marL="0" lvl="0" indent="0" algn="l" rtl="0">
              <a:lnSpc>
                <a:spcPct val="80000"/>
              </a:lnSpc>
              <a:spcBef>
                <a:spcPts val="680"/>
              </a:spcBef>
              <a:spcAft>
                <a:spcPts val="0"/>
              </a:spcAft>
              <a:buClr>
                <a:srgbClr val="6CB255"/>
              </a:buClr>
              <a:buSzPts val="400"/>
              <a:buNone/>
            </a:pPr>
            <a:endParaRPr sz="400" dirty="0"/>
          </a:p>
        </p:txBody>
      </p:sp>
      <p:sp>
        <p:nvSpPr>
          <p:cNvPr id="145" name="Google Shape;145;p17"/>
          <p:cNvSpPr txBox="1"/>
          <p:nvPr/>
        </p:nvSpPr>
        <p:spPr>
          <a:xfrm>
            <a:off x="457199" y="2837613"/>
            <a:ext cx="8062913" cy="365484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dirty="0">
                <a:solidFill>
                  <a:schemeClr val="dk1"/>
                </a:solidFill>
                <a:latin typeface="Arial"/>
                <a:ea typeface="Arial"/>
                <a:cs typeface="Arial"/>
                <a:sym typeface="Arial"/>
              </a:rPr>
              <a:t>Range of reaction </a:t>
            </a:r>
            <a:r>
              <a:rPr lang="en-US" sz="1700" dirty="0">
                <a:solidFill>
                  <a:schemeClr val="dk1"/>
                </a:solidFill>
                <a:latin typeface="Arial"/>
                <a:ea typeface="Arial"/>
                <a:cs typeface="Arial"/>
                <a:sym typeface="Arial"/>
              </a:rPr>
              <a:t>- asserts our genes set the boundaries within which we can operate, and our environment interacts with the genes to determine where in that range we will fall.</a:t>
            </a:r>
            <a:endParaRPr sz="1700" dirty="0">
              <a:solidFill>
                <a:schemeClr val="dk1"/>
              </a:solidFill>
              <a:latin typeface="Arial"/>
              <a:ea typeface="Arial"/>
              <a:cs typeface="Arial"/>
              <a:sym typeface="Arial"/>
            </a:endParaRPr>
          </a:p>
          <a:p>
            <a:pPr marL="0" marR="0" lvl="0" indent="0" algn="l" rtl="0">
              <a:spcBef>
                <a:spcPts val="1080"/>
              </a:spcBef>
              <a:spcAft>
                <a:spcPts val="0"/>
              </a:spcAft>
              <a:buNone/>
            </a:pPr>
            <a:r>
              <a:rPr lang="en-US" sz="1700" b="1" dirty="0">
                <a:solidFill>
                  <a:schemeClr val="dk1"/>
                </a:solidFill>
                <a:latin typeface="Arial"/>
                <a:ea typeface="Arial"/>
                <a:cs typeface="Arial"/>
                <a:sym typeface="Arial"/>
              </a:rPr>
              <a:t>Genetic environmental correlation </a:t>
            </a:r>
            <a:r>
              <a:rPr lang="en-US" sz="1700" dirty="0">
                <a:solidFill>
                  <a:schemeClr val="dk1"/>
                </a:solidFill>
                <a:latin typeface="Arial"/>
                <a:ea typeface="Arial"/>
                <a:cs typeface="Arial"/>
                <a:sym typeface="Arial"/>
              </a:rPr>
              <a:t>- view of gene-environment interaction that asserts our genes affect our environment, and our environment influences the expression of our genes.</a:t>
            </a:r>
            <a:endParaRPr sz="1700" dirty="0">
              <a:solidFill>
                <a:schemeClr val="dk1"/>
              </a:solidFill>
              <a:latin typeface="Arial"/>
              <a:ea typeface="Arial"/>
              <a:cs typeface="Arial"/>
              <a:sym typeface="Arial"/>
            </a:endParaRPr>
          </a:p>
          <a:p>
            <a:pPr marL="0" marR="0" lvl="0" indent="0" algn="l" rtl="0">
              <a:spcBef>
                <a:spcPts val="1080"/>
              </a:spcBef>
              <a:spcAft>
                <a:spcPts val="0"/>
              </a:spcAft>
              <a:buNone/>
            </a:pPr>
            <a:r>
              <a:rPr lang="en-US" sz="1700" b="1" dirty="0">
                <a:solidFill>
                  <a:schemeClr val="dk1"/>
                </a:solidFill>
                <a:latin typeface="Arial"/>
                <a:ea typeface="Arial"/>
                <a:cs typeface="Arial"/>
                <a:sym typeface="Arial"/>
              </a:rPr>
              <a:t>Epigenetics </a:t>
            </a:r>
            <a:r>
              <a:rPr lang="en-US" sz="1700" dirty="0">
                <a:solidFill>
                  <a:schemeClr val="dk1"/>
                </a:solidFill>
                <a:latin typeface="Arial"/>
                <a:ea typeface="Arial"/>
                <a:cs typeface="Arial"/>
                <a:sym typeface="Arial"/>
              </a:rPr>
              <a:t>- study of gene-environment interactions such as how the same genotype leads to different phenotypes.</a:t>
            </a:r>
            <a:endParaRPr dirty="0"/>
          </a:p>
          <a:p>
            <a:pPr marL="0" marR="0" lvl="0" indent="0" algn="l" rtl="0">
              <a:spcBef>
                <a:spcPts val="1080"/>
              </a:spcBef>
              <a:spcAft>
                <a:spcPts val="0"/>
              </a:spcAft>
              <a:buNone/>
            </a:pPr>
            <a:endParaRPr sz="17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453863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56"/>
        <p:cNvGrpSpPr/>
        <p:nvPr/>
      </p:nvGrpSpPr>
      <p:grpSpPr>
        <a:xfrm>
          <a:off x="0" y="0"/>
          <a:ext cx="0" cy="0"/>
          <a:chOff x="0" y="0"/>
          <a:chExt cx="0" cy="0"/>
        </a:xfrm>
      </p:grpSpPr>
      <p:sp>
        <p:nvSpPr>
          <p:cNvPr id="157" name="Google Shape;157;p1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NEURON STRUCTURE</a:t>
            </a:r>
            <a:endParaRPr/>
          </a:p>
        </p:txBody>
      </p:sp>
      <p:sp>
        <p:nvSpPr>
          <p:cNvPr id="162" name="Google Shape;162;p19"/>
          <p:cNvSpPr txBox="1"/>
          <p:nvPr/>
        </p:nvSpPr>
        <p:spPr>
          <a:xfrm>
            <a:off x="426068" y="957440"/>
            <a:ext cx="8519811" cy="25186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The function of a neuron is aided by specific aspects of its structure. </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Its semi-permeable membrane allows smaller molecules or molecules without an electrical charge to pass through it, while stopping larger or highly charged molecules.</a:t>
            </a:r>
            <a:endParaRPr sz="1700">
              <a:solidFill>
                <a:schemeClr val="dk1"/>
              </a:solidFill>
              <a:latin typeface="Arial"/>
              <a:ea typeface="Arial"/>
              <a:cs typeface="Arial"/>
              <a:sym typeface="Arial"/>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Incoming electrical signals from other neurons are received by the dendrites which then send the signal down the axon.</a:t>
            </a:r>
            <a:endParaRPr sz="1700">
              <a:solidFill>
                <a:schemeClr val="dk1"/>
              </a:solidFill>
              <a:latin typeface="Arial"/>
              <a:ea typeface="Arial"/>
              <a:cs typeface="Arial"/>
              <a:sym typeface="Arial"/>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1254392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487852" y="4498019"/>
            <a:ext cx="8062912" cy="1166382"/>
          </a:xfrm>
        </p:spPr>
        <p:txBody>
          <a:bodyPr>
            <a:normAutofit/>
          </a:bodyPr>
          <a:lstStyle/>
          <a:p>
            <a:r>
              <a:rPr lang="en-US" sz="1600" dirty="0"/>
              <a:t>This illustration shows a prototypical neuron, which is being </a:t>
            </a:r>
            <a:r>
              <a:rPr lang="en-US" sz="1600" dirty="0" err="1"/>
              <a:t>myelinated</a:t>
            </a:r>
            <a:r>
              <a:rPr lang="en-US" sz="1600" dirty="0"/>
              <a:t>.</a:t>
            </a:r>
          </a:p>
        </p:txBody>
      </p:sp>
      <p:pic>
        <p:nvPicPr>
          <p:cNvPr id="3" name="Figure" descr="An illustration shows a neuron with labeled parts for the cell membrane, dendrite, cell body, axon, and terminal buttons. A myelin sheath covers part of the neuron."/>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1361" r="-31361"/>
          <a:stretch>
            <a:fillRect/>
          </a:stretch>
        </p:blipFill>
        <p:spPr>
          <a:xfrm>
            <a:off x="457199" y="958691"/>
            <a:ext cx="8062913" cy="3500071"/>
          </a:xfrm>
        </p:spPr>
      </p:pic>
      <p:sp>
        <p:nvSpPr>
          <p:cNvPr id="5" name="Figure Number"/>
          <p:cNvSpPr>
            <a:spLocks noGrp="1"/>
          </p:cNvSpPr>
          <p:nvPr>
            <p:ph type="title"/>
          </p:nvPr>
        </p:nvSpPr>
        <p:spPr/>
        <p:txBody>
          <a:bodyPr/>
          <a:lstStyle/>
          <a:p>
            <a:r>
              <a:rPr lang="en-US" dirty="0"/>
              <a:t>Figure 3.8</a:t>
            </a:r>
          </a:p>
        </p:txBody>
      </p:sp>
      <p:sp>
        <p:nvSpPr>
          <p:cNvPr id="9" name="Google Shape;161;p19"/>
          <p:cNvSpPr txBox="1"/>
          <p:nvPr/>
        </p:nvSpPr>
        <p:spPr>
          <a:xfrm>
            <a:off x="648490" y="4835927"/>
            <a:ext cx="6913846" cy="202207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dirty="0">
                <a:solidFill>
                  <a:schemeClr val="dk1"/>
                </a:solidFill>
                <a:latin typeface="Arial"/>
                <a:ea typeface="Arial"/>
                <a:cs typeface="Arial"/>
                <a:sym typeface="Arial"/>
              </a:rPr>
              <a:t>Axons are covered in a myelin sheath made of a fatty substance that insulates axons and allows the signal to travel down the axon quicker.</a:t>
            </a:r>
            <a:endParaRPr sz="1700" dirty="0">
              <a:solidFill>
                <a:schemeClr val="dk1"/>
              </a:solidFill>
              <a:latin typeface="Arial"/>
              <a:ea typeface="Arial"/>
              <a:cs typeface="Arial"/>
              <a:sym typeface="Arial"/>
            </a:endParaRPr>
          </a:p>
          <a:p>
            <a:pPr marL="0" marR="0" lvl="0" indent="0" algn="l" rtl="0">
              <a:spcBef>
                <a:spcPts val="1080"/>
              </a:spcBef>
              <a:spcAft>
                <a:spcPts val="0"/>
              </a:spcAft>
              <a:buNone/>
            </a:pPr>
            <a:r>
              <a:rPr lang="en-US" sz="1700" dirty="0">
                <a:solidFill>
                  <a:schemeClr val="dk1"/>
                </a:solidFill>
                <a:latin typeface="Arial"/>
                <a:ea typeface="Arial"/>
                <a:cs typeface="Arial"/>
                <a:sym typeface="Arial"/>
              </a:rPr>
              <a:t>At the end of the axons are terminal buttons which contain synaptic vessels (storage sites for chemical messengers called neurotransmitters).</a:t>
            </a:r>
            <a:endParaRPr dirty="0"/>
          </a:p>
          <a:p>
            <a:pPr marL="0" marR="0" lvl="0" indent="0" algn="l" rtl="0">
              <a:spcBef>
                <a:spcPts val="1080"/>
              </a:spcBef>
              <a:spcAft>
                <a:spcPts val="0"/>
              </a:spcAft>
              <a:buNone/>
            </a:pPr>
            <a:endParaRPr sz="17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800407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Autofit/>
          </a:bodyPr>
          <a:lstStyle/>
          <a:p>
            <a:pPr marL="342900" indent="-342900">
              <a:buAutoNum type="alphaLcParenBoth"/>
            </a:pPr>
            <a:r>
              <a:rPr lang="en-US" sz="1250" dirty="0"/>
              <a:t>The synapse is the space between the terminal button of one neuron and the dendrite of another neuron.</a:t>
            </a:r>
          </a:p>
          <a:p>
            <a:pPr marL="342900" indent="-342900">
              <a:buAutoNum type="alphaLcParenBoth"/>
            </a:pPr>
            <a:r>
              <a:rPr lang="en-US" sz="1250" dirty="0"/>
              <a:t>In this pseudo-colored image from a scanning electron microscope, a terminal button (green) has been opened to reveal the synaptic vesicles (orange and blue) inside. Each vesicle contains about 10,000 neurotransmitter molecules. (credit b: modification of work by Tina </a:t>
            </a:r>
            <a:r>
              <a:rPr lang="en-US" sz="1250" dirty="0" err="1"/>
              <a:t>Carvalho</a:t>
            </a:r>
            <a:r>
              <a:rPr lang="en-US" sz="1250" dirty="0"/>
              <a:t>, NIH-NIGMS; scale-bar data from Matt Russell)</a:t>
            </a:r>
          </a:p>
        </p:txBody>
      </p:sp>
      <p:pic>
        <p:nvPicPr>
          <p:cNvPr id="3" name="Figure" descr="Image (a) shows the synaptic space between two neurons, with neurotransmitters being released into the synapse and attaching to receptors. Image (b) is a micrograph showing a spherical terminal button with part of the exterior removed, revealing a solid interior of small round parts."/>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510" r="-510"/>
          <a:stretch>
            <a:fillRect/>
          </a:stretch>
        </p:blipFill>
        <p:spPr/>
      </p:pic>
      <p:sp>
        <p:nvSpPr>
          <p:cNvPr id="5" name="Figure Number"/>
          <p:cNvSpPr>
            <a:spLocks noGrp="1"/>
          </p:cNvSpPr>
          <p:nvPr>
            <p:ph type="title"/>
          </p:nvPr>
        </p:nvSpPr>
        <p:spPr/>
        <p:txBody>
          <a:bodyPr/>
          <a:lstStyle/>
          <a:p>
            <a:r>
              <a:rPr lang="en-US" dirty="0"/>
              <a:t>The synapse</a:t>
            </a:r>
          </a:p>
        </p:txBody>
      </p:sp>
    </p:spTree>
    <p:extLst>
      <p:ext uri="{BB962C8B-B14F-4D97-AF65-F5344CB8AC3E}">
        <p14:creationId xmlns:p14="http://schemas.microsoft.com/office/powerpoint/2010/main" val="2732458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fontScale="92500" lnSpcReduction="10000"/>
          </a:bodyPr>
          <a:lstStyle/>
          <a:p>
            <a:r>
              <a:rPr lang="en-US" sz="1600" dirty="0"/>
              <a:t>At resting potential, Na</a:t>
            </a:r>
            <a:r>
              <a:rPr lang="en-US" sz="1600" baseline="30000" dirty="0"/>
              <a:t>+</a:t>
            </a:r>
            <a:r>
              <a:rPr lang="en-US" sz="1600" dirty="0"/>
              <a:t> (blue pentagons) is more highly concentrated outside the cell in the extracellular fluid (shown in blue), whereas K</a:t>
            </a:r>
            <a:r>
              <a:rPr lang="en-US" sz="1600" baseline="30000" dirty="0"/>
              <a:t>+</a:t>
            </a:r>
            <a:r>
              <a:rPr lang="en-US" sz="1600" dirty="0"/>
              <a:t> (purple squares) is more highly concentrated near the membrane in the cytoplasm or intracellular fluid. Other molecules, such as chloride ions (yellow circles) and negatively charged proteins (brown squares), help contribute to a positive net charge in the extracellular fluid and a negative net charge in the intracellular fluid.</a:t>
            </a:r>
          </a:p>
        </p:txBody>
      </p:sp>
      <p:pic>
        <p:nvPicPr>
          <p:cNvPr id="3" name="Figure" descr="A close-up illustration depicts the difference in charges across the cell membrane, and shows how Na+ and K+ cells concentrate more closely near the membrane."/>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t="-7506" b="-7506"/>
          <a:stretch>
            <a:fillRect/>
          </a:stretch>
        </p:blipFill>
        <p:spPr/>
      </p:pic>
      <p:sp>
        <p:nvSpPr>
          <p:cNvPr id="5" name="Figure Number"/>
          <p:cNvSpPr>
            <a:spLocks noGrp="1"/>
          </p:cNvSpPr>
          <p:nvPr>
            <p:ph type="title"/>
          </p:nvPr>
        </p:nvSpPr>
        <p:spPr/>
        <p:txBody>
          <a:bodyPr/>
          <a:lstStyle/>
          <a:p>
            <a:r>
              <a:rPr lang="en-US" dirty="0"/>
              <a:t>Figure 3.10</a:t>
            </a:r>
          </a:p>
        </p:txBody>
      </p:sp>
    </p:spTree>
    <p:extLst>
      <p:ext uri="{BB962C8B-B14F-4D97-AF65-F5344CB8AC3E}">
        <p14:creationId xmlns:p14="http://schemas.microsoft.com/office/powerpoint/2010/main" val="4147597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191"/>
        <p:cNvGrpSpPr/>
        <p:nvPr/>
      </p:nvGrpSpPr>
      <p:grpSpPr>
        <a:xfrm>
          <a:off x="0" y="0"/>
          <a:ext cx="0" cy="0"/>
          <a:chOff x="0" y="0"/>
          <a:chExt cx="0" cy="0"/>
        </a:xfrm>
      </p:grpSpPr>
      <p:sp>
        <p:nvSpPr>
          <p:cNvPr id="192" name="Google Shape;192;p2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ACTION POTENTIAL</a:t>
            </a:r>
            <a:endParaRPr/>
          </a:p>
        </p:txBody>
      </p:sp>
      <p:sp>
        <p:nvSpPr>
          <p:cNvPr id="193" name="Google Shape;193;p23"/>
          <p:cNvSpPr/>
          <p:nvPr/>
        </p:nvSpPr>
        <p:spPr>
          <a:xfrm>
            <a:off x="457200" y="1164261"/>
            <a:ext cx="7741920" cy="5437386"/>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6CB255"/>
              </a:buClr>
              <a:buSzPts val="1700"/>
              <a:buFont typeface="Arial"/>
              <a:buAutoNum type="arabicPeriod"/>
            </a:pPr>
            <a:r>
              <a:rPr lang="en-US" sz="1700">
                <a:solidFill>
                  <a:schemeClr val="dk1"/>
                </a:solidFill>
                <a:latin typeface="Arial"/>
                <a:ea typeface="Arial"/>
                <a:cs typeface="Arial"/>
                <a:sym typeface="Arial"/>
              </a:rPr>
              <a:t>Neurotransmitters from nearby neurons attach to receptors on dendrites causing the membrane potential to change. </a:t>
            </a:r>
            <a:endParaRPr/>
          </a:p>
          <a:p>
            <a:pPr marL="800100" marR="0" lvl="1" indent="-342900" algn="l" rtl="0">
              <a:spcBef>
                <a:spcPts val="1080"/>
              </a:spcBef>
              <a:spcAft>
                <a:spcPts val="0"/>
              </a:spcAft>
              <a:buClr>
                <a:srgbClr val="6CB255"/>
              </a:buClr>
              <a:buSzPts val="1700"/>
              <a:buFont typeface="Arial"/>
              <a:buChar char="•"/>
            </a:pPr>
            <a:r>
              <a:rPr lang="en-US" sz="1700" b="1" i="0" u="none" strike="noStrike" cap="none">
                <a:solidFill>
                  <a:schemeClr val="dk1"/>
                </a:solidFill>
                <a:latin typeface="Arial"/>
                <a:ea typeface="Arial"/>
                <a:cs typeface="Arial"/>
                <a:sym typeface="Arial"/>
              </a:rPr>
              <a:t>Depolarization</a:t>
            </a:r>
            <a:r>
              <a:rPr lang="en-US" sz="1700" b="0" i="0" u="none" strike="noStrike" cap="none">
                <a:solidFill>
                  <a:schemeClr val="dk1"/>
                </a:solidFill>
                <a:latin typeface="Arial"/>
                <a:ea typeface="Arial"/>
                <a:cs typeface="Arial"/>
                <a:sym typeface="Arial"/>
              </a:rPr>
              <a:t> – membrane potential becomes less negative making the neuron more likely to fire (excitation).</a:t>
            </a:r>
            <a:endParaRPr/>
          </a:p>
          <a:p>
            <a:pPr marL="800100" marR="0" lvl="1" indent="-342900" algn="l" rtl="0">
              <a:spcBef>
                <a:spcPts val="1080"/>
              </a:spcBef>
              <a:spcAft>
                <a:spcPts val="0"/>
              </a:spcAft>
              <a:buClr>
                <a:srgbClr val="6CB255"/>
              </a:buClr>
              <a:buSzPts val="1700"/>
              <a:buFont typeface="Arial"/>
              <a:buChar char="•"/>
            </a:pPr>
            <a:r>
              <a:rPr lang="en-US" sz="1700" b="1" i="0" u="none" strike="noStrike" cap="none">
                <a:solidFill>
                  <a:schemeClr val="dk1"/>
                </a:solidFill>
                <a:latin typeface="Arial"/>
                <a:ea typeface="Arial"/>
                <a:cs typeface="Arial"/>
                <a:sym typeface="Arial"/>
              </a:rPr>
              <a:t>Hyperpolarization</a:t>
            </a:r>
            <a:r>
              <a:rPr lang="en-US" sz="1700" b="0" i="0" u="none" strike="noStrike" cap="none">
                <a:solidFill>
                  <a:schemeClr val="dk1"/>
                </a:solidFill>
                <a:latin typeface="Arial"/>
                <a:ea typeface="Arial"/>
                <a:cs typeface="Arial"/>
                <a:sym typeface="Arial"/>
              </a:rPr>
              <a:t> – membrane potential becomes more negative making the neuron less likely to fire (inhibition).</a:t>
            </a:r>
            <a:endParaRPr/>
          </a:p>
          <a:p>
            <a:pPr marL="342900" marR="0" lvl="0" indent="-342900" algn="l" rtl="0">
              <a:spcBef>
                <a:spcPts val="1080"/>
              </a:spcBef>
              <a:spcAft>
                <a:spcPts val="0"/>
              </a:spcAft>
              <a:buClr>
                <a:srgbClr val="6CB255"/>
              </a:buClr>
              <a:buSzPts val="1700"/>
              <a:buFont typeface="Arial"/>
              <a:buAutoNum type="arabicPeriod"/>
            </a:pPr>
            <a:r>
              <a:rPr lang="en-US" sz="1700">
                <a:solidFill>
                  <a:schemeClr val="dk1"/>
                </a:solidFill>
                <a:latin typeface="Arial"/>
                <a:ea typeface="Arial"/>
                <a:cs typeface="Arial"/>
                <a:sym typeface="Arial"/>
              </a:rPr>
              <a:t>If the level of charge reaches the threshold of excitation an action potential will occur. Ion channels open causing Na+ to rush into the cell and the inside to momentarily become more positive.</a:t>
            </a:r>
            <a:endParaRPr/>
          </a:p>
          <a:p>
            <a:pPr marL="742950" marR="0" lvl="1" indent="-285750" algn="l" rtl="0">
              <a:spcBef>
                <a:spcPts val="1080"/>
              </a:spcBef>
              <a:spcAft>
                <a:spcPts val="0"/>
              </a:spcAft>
              <a:buClr>
                <a:srgbClr val="6CB255"/>
              </a:buClr>
              <a:buSzPts val="1700"/>
              <a:buFont typeface="Arial"/>
              <a:buChar char="•"/>
            </a:pPr>
            <a:r>
              <a:rPr lang="en-US" sz="1700" b="1" i="0" u="none" strike="noStrike" cap="none">
                <a:solidFill>
                  <a:schemeClr val="dk1"/>
                </a:solidFill>
                <a:latin typeface="Arial"/>
                <a:ea typeface="Arial"/>
                <a:cs typeface="Arial"/>
                <a:sym typeface="Arial"/>
              </a:rPr>
              <a:t>Threshold of excitation </a:t>
            </a:r>
            <a:r>
              <a:rPr lang="en-US" sz="1700" b="0" i="0" u="none" strike="noStrike" cap="none">
                <a:solidFill>
                  <a:schemeClr val="dk1"/>
                </a:solidFill>
                <a:latin typeface="Arial"/>
                <a:ea typeface="Arial"/>
                <a:cs typeface="Arial"/>
                <a:sym typeface="Arial"/>
              </a:rPr>
              <a:t>–  level of charge in the membrane that causes the neuron to become active.</a:t>
            </a:r>
            <a:endParaRPr/>
          </a:p>
          <a:p>
            <a:pPr marL="742950" marR="0" lvl="1" indent="-285750" algn="l" rtl="0">
              <a:spcBef>
                <a:spcPts val="1080"/>
              </a:spcBef>
              <a:spcAft>
                <a:spcPts val="0"/>
              </a:spcAft>
              <a:buClr>
                <a:srgbClr val="6CB255"/>
              </a:buClr>
              <a:buSzPts val="1700"/>
              <a:buFont typeface="Arial"/>
              <a:buChar char="•"/>
            </a:pPr>
            <a:r>
              <a:rPr lang="en-US" sz="1700" b="1" i="0" u="none" strike="noStrike" cap="none">
                <a:solidFill>
                  <a:schemeClr val="dk1"/>
                </a:solidFill>
                <a:latin typeface="Arial"/>
                <a:ea typeface="Arial"/>
                <a:cs typeface="Arial"/>
                <a:sym typeface="Arial"/>
              </a:rPr>
              <a:t>Action Potential </a:t>
            </a:r>
            <a:r>
              <a:rPr lang="en-US" sz="1700" b="0" i="0" u="none" strike="noStrike" cap="none">
                <a:solidFill>
                  <a:schemeClr val="dk1"/>
                </a:solidFill>
                <a:latin typeface="Arial"/>
                <a:ea typeface="Arial"/>
                <a:cs typeface="Arial"/>
                <a:sym typeface="Arial"/>
              </a:rPr>
              <a:t>– an electrical signal.</a:t>
            </a:r>
            <a:endParaRPr/>
          </a:p>
          <a:p>
            <a:pPr marL="742950" marR="0" lvl="1" indent="-285750" algn="l" rtl="0">
              <a:spcBef>
                <a:spcPts val="1080"/>
              </a:spcBef>
              <a:spcAft>
                <a:spcPts val="0"/>
              </a:spcAft>
              <a:buClr>
                <a:srgbClr val="6CB255"/>
              </a:buClr>
              <a:buSzPts val="1700"/>
              <a:buFont typeface="Arial"/>
              <a:buChar char="•"/>
            </a:pPr>
            <a:r>
              <a:rPr lang="en-US" sz="1700" b="0" i="0" u="none" strike="noStrike" cap="none">
                <a:solidFill>
                  <a:schemeClr val="dk1"/>
                </a:solidFill>
                <a:latin typeface="Arial"/>
                <a:ea typeface="Arial"/>
                <a:cs typeface="Arial"/>
                <a:sym typeface="Arial"/>
              </a:rPr>
              <a:t>Action potentials act on an all-or-none principle - the incoming signal is either sufficient to reach the threshold of excitation or it is not.</a:t>
            </a:r>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1158813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a:bodyPr>
          <a:lstStyle/>
          <a:p>
            <a:r>
              <a:rPr lang="en-US" sz="1600" dirty="0"/>
              <a:t>During the action potential, the electrical charge across the membrane changes dramatically.</a:t>
            </a:r>
          </a:p>
        </p:txBody>
      </p:sp>
      <p:pic>
        <p:nvPicPr>
          <p:cNvPr id="3" name="Figure" descr="A graph shows the increase, peak, and decrease in membrane potential. The millivolts through the phases are approximately -70mV at resting potential, -55mV at threshold of excitation, 30mV at peak action potential, 5mV at repolarization, and -80mV at hyperpolarization."/>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3253" r="-33253"/>
          <a:stretch>
            <a:fillRect/>
          </a:stretch>
        </p:blipFill>
        <p:spPr/>
      </p:pic>
      <p:sp>
        <p:nvSpPr>
          <p:cNvPr id="5" name="Figure Number"/>
          <p:cNvSpPr>
            <a:spLocks noGrp="1"/>
          </p:cNvSpPr>
          <p:nvPr>
            <p:ph type="title"/>
          </p:nvPr>
        </p:nvSpPr>
        <p:spPr/>
        <p:txBody>
          <a:bodyPr/>
          <a:lstStyle/>
          <a:p>
            <a:r>
              <a:rPr lang="en-US" dirty="0"/>
              <a:t>Action potential</a:t>
            </a:r>
          </a:p>
        </p:txBody>
      </p:sp>
    </p:spTree>
    <p:extLst>
      <p:ext uri="{BB962C8B-B14F-4D97-AF65-F5344CB8AC3E}">
        <p14:creationId xmlns:p14="http://schemas.microsoft.com/office/powerpoint/2010/main" val="85287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457199" y="5208414"/>
            <a:ext cx="8062912" cy="1166382"/>
          </a:xfrm>
        </p:spPr>
        <p:txBody>
          <a:bodyPr>
            <a:noAutofit/>
          </a:bodyPr>
          <a:lstStyle/>
          <a:p>
            <a:r>
              <a:rPr lang="en-US" sz="1600" dirty="0"/>
              <a:t>Reuptake involves moving a neurotransmitter from the synapse back into the axon terminal from which it was released.</a:t>
            </a:r>
            <a:endParaRPr lang="en-US" sz="1500" dirty="0"/>
          </a:p>
        </p:txBody>
      </p:sp>
      <p:pic>
        <p:nvPicPr>
          <p:cNvPr id="3" name="Figure" descr="The synaptic space between two neurons is shown. Some neurotransmitters that have been released into the synapse are attaching to receptors while others undergo reuptake into the axon terminal."/>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24185" r="-24185"/>
          <a:stretch>
            <a:fillRect/>
          </a:stretch>
        </p:blipFill>
        <p:spPr>
          <a:xfrm>
            <a:off x="1445741" y="2199838"/>
            <a:ext cx="7074370" cy="3070949"/>
          </a:xfrm>
        </p:spPr>
      </p:pic>
      <p:sp>
        <p:nvSpPr>
          <p:cNvPr id="5" name="Figure Number"/>
          <p:cNvSpPr>
            <a:spLocks noGrp="1"/>
          </p:cNvSpPr>
          <p:nvPr>
            <p:ph type="title"/>
          </p:nvPr>
        </p:nvSpPr>
        <p:spPr/>
        <p:txBody>
          <a:bodyPr/>
          <a:lstStyle/>
          <a:p>
            <a:r>
              <a:rPr lang="en-US" dirty="0"/>
              <a:t>Reuptake</a:t>
            </a:r>
          </a:p>
        </p:txBody>
      </p:sp>
      <p:sp>
        <p:nvSpPr>
          <p:cNvPr id="9" name="Google Shape;212;p25"/>
          <p:cNvSpPr txBox="1"/>
          <p:nvPr/>
        </p:nvSpPr>
        <p:spPr>
          <a:xfrm>
            <a:off x="457198" y="993035"/>
            <a:ext cx="8062913" cy="16979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Once an action potential has occurred, excess neurotransmitters in the synapse either drift away, are broken down or are reabsorbed.</a:t>
            </a:r>
            <a:endParaRPr/>
          </a:p>
          <a:p>
            <a:pPr marL="0" marR="0" lvl="0" indent="0" algn="l" rtl="0">
              <a:spcBef>
                <a:spcPts val="1080"/>
              </a:spcBef>
              <a:spcAft>
                <a:spcPts val="0"/>
              </a:spcAft>
              <a:buNone/>
            </a:pPr>
            <a:r>
              <a:rPr lang="en-US" sz="1700" dirty="0">
                <a:solidFill>
                  <a:schemeClr val="dk1"/>
                </a:solidFill>
                <a:latin typeface="Arial"/>
                <a:ea typeface="Arial"/>
                <a:cs typeface="Arial"/>
                <a:sym typeface="Arial"/>
              </a:rPr>
              <a:t>Reuptake involves moving a neurotransmitter from the synapse back into the axon terminal from which it was released.</a:t>
            </a:r>
            <a:endParaRPr dirty="0"/>
          </a:p>
          <a:p>
            <a:pPr marL="0" marR="0" lvl="0" indent="0" algn="l" rtl="0">
              <a:spcBef>
                <a:spcPts val="1080"/>
              </a:spcBef>
              <a:spcAft>
                <a:spcPts val="0"/>
              </a:spcAft>
              <a:buNone/>
            </a:pPr>
            <a:endParaRPr sz="18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448937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216"/>
        <p:cNvGrpSpPr/>
        <p:nvPr/>
      </p:nvGrpSpPr>
      <p:grpSpPr>
        <a:xfrm>
          <a:off x="0" y="0"/>
          <a:ext cx="0" cy="0"/>
          <a:chOff x="0" y="0"/>
          <a:chExt cx="0" cy="0"/>
        </a:xfrm>
      </p:grpSpPr>
      <p:sp>
        <p:nvSpPr>
          <p:cNvPr id="217" name="Google Shape;217;p2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NEUROTRANSMITTERS</a:t>
            </a:r>
            <a:endParaRPr/>
          </a:p>
        </p:txBody>
      </p:sp>
      <p:sp>
        <p:nvSpPr>
          <p:cNvPr id="218" name="Google Shape;218;p26"/>
          <p:cNvSpPr txBox="1">
            <a:spLocks noGrp="1"/>
          </p:cNvSpPr>
          <p:nvPr>
            <p:ph type="body" idx="1"/>
          </p:nvPr>
        </p:nvSpPr>
        <p:spPr>
          <a:xfrm>
            <a:off x="457200" y="1276322"/>
            <a:ext cx="8062912" cy="42405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b="1"/>
              <a:t>Neurotransmitter </a:t>
            </a:r>
            <a:r>
              <a:rPr lang="en-US" sz="1700"/>
              <a:t>– chemical messenger of the nervous system.</a:t>
            </a:r>
            <a:endParaRPr/>
          </a:p>
          <a:p>
            <a:pPr marL="0" lvl="0" indent="0" algn="l" rtl="0">
              <a:spcBef>
                <a:spcPts val="940"/>
              </a:spcBef>
              <a:spcAft>
                <a:spcPts val="0"/>
              </a:spcAft>
              <a:buClr>
                <a:srgbClr val="6CB255"/>
              </a:buClr>
              <a:buSzPts val="1700"/>
              <a:buNone/>
            </a:pPr>
            <a:r>
              <a:rPr lang="en-US" sz="1700"/>
              <a:t>Different neurons release different types of neurotransmitters that have many different functions.</a:t>
            </a:r>
            <a:endParaRPr/>
          </a:p>
          <a:p>
            <a:pPr marL="0" lvl="0" indent="0" algn="l" rtl="0">
              <a:spcBef>
                <a:spcPts val="940"/>
              </a:spcBef>
              <a:spcAft>
                <a:spcPts val="0"/>
              </a:spcAft>
              <a:buClr>
                <a:srgbClr val="6CB255"/>
              </a:buClr>
              <a:buSzPts val="1700"/>
              <a:buNone/>
            </a:pPr>
            <a:r>
              <a:rPr lang="en-US" sz="1700" b="1"/>
              <a:t>Biological perspective </a:t>
            </a:r>
            <a:r>
              <a:rPr lang="en-US" sz="1700"/>
              <a:t>- view that psychological disorders like depression and schizophrenia are associated with imbalances in one or more neurotransmitter systems.</a:t>
            </a:r>
            <a:endParaRPr/>
          </a:p>
          <a:p>
            <a:pPr marL="0" lvl="0" indent="0" algn="l" rtl="0">
              <a:spcBef>
                <a:spcPts val="940"/>
              </a:spcBef>
              <a:spcAft>
                <a:spcPts val="0"/>
              </a:spcAft>
              <a:buClr>
                <a:srgbClr val="6CB255"/>
              </a:buClr>
              <a:buSzPts val="1700"/>
              <a:buNone/>
            </a:pPr>
            <a:r>
              <a:rPr lang="en-US" sz="1700" b="1"/>
              <a:t>Acetylcholine</a:t>
            </a:r>
            <a:r>
              <a:rPr lang="en-US" sz="1700"/>
              <a:t> – muscle action and memory.</a:t>
            </a:r>
            <a:endParaRPr/>
          </a:p>
          <a:p>
            <a:pPr marL="0" lvl="0" indent="0" algn="l" rtl="0">
              <a:spcBef>
                <a:spcPts val="940"/>
              </a:spcBef>
              <a:spcAft>
                <a:spcPts val="0"/>
              </a:spcAft>
              <a:buClr>
                <a:srgbClr val="6CB255"/>
              </a:buClr>
              <a:buSzPts val="1700"/>
              <a:buNone/>
            </a:pPr>
            <a:r>
              <a:rPr lang="en-US" sz="1700" b="1"/>
              <a:t>Beta-endorphin</a:t>
            </a:r>
            <a:r>
              <a:rPr lang="en-US" sz="1700"/>
              <a:t> – pain and pleasure.</a:t>
            </a:r>
            <a:endParaRPr/>
          </a:p>
          <a:p>
            <a:pPr marL="0" lvl="0" indent="0" algn="l" rtl="0">
              <a:spcBef>
                <a:spcPts val="940"/>
              </a:spcBef>
              <a:spcAft>
                <a:spcPts val="0"/>
              </a:spcAft>
              <a:buClr>
                <a:srgbClr val="6CB255"/>
              </a:buClr>
              <a:buSzPts val="1700"/>
              <a:buNone/>
            </a:pPr>
            <a:r>
              <a:rPr lang="en-US" sz="1700" b="1"/>
              <a:t>Dopamine </a:t>
            </a:r>
            <a:r>
              <a:rPr lang="en-US" sz="1700"/>
              <a:t>– mood, sleep, and learning.</a:t>
            </a:r>
            <a:endParaRPr/>
          </a:p>
          <a:p>
            <a:pPr marL="0" lvl="0" indent="0" algn="l" rtl="0">
              <a:spcBef>
                <a:spcPts val="940"/>
              </a:spcBef>
              <a:spcAft>
                <a:spcPts val="0"/>
              </a:spcAft>
              <a:buClr>
                <a:srgbClr val="6CB255"/>
              </a:buClr>
              <a:buSzPts val="1700"/>
              <a:buNone/>
            </a:pPr>
            <a:r>
              <a:rPr lang="en-US" sz="1700" b="1"/>
              <a:t>Norepinephrine </a:t>
            </a:r>
            <a:r>
              <a:rPr lang="en-US" sz="1700"/>
              <a:t>– Heart, intestines, and alertness.</a:t>
            </a:r>
            <a:endParaRPr/>
          </a:p>
          <a:p>
            <a:pPr marL="0" lvl="0" indent="0" algn="l" rtl="0">
              <a:spcBef>
                <a:spcPts val="940"/>
              </a:spcBef>
              <a:spcAft>
                <a:spcPts val="0"/>
              </a:spcAft>
              <a:buClr>
                <a:srgbClr val="6CB255"/>
              </a:buClr>
              <a:buSzPts val="1700"/>
              <a:buNone/>
            </a:pPr>
            <a:r>
              <a:rPr lang="en-US" sz="1700" b="1"/>
              <a:t>Serotonin</a:t>
            </a:r>
            <a:r>
              <a:rPr lang="en-US" sz="1700"/>
              <a:t> – mood and sleep.</a:t>
            </a:r>
            <a:endParaRPr sz="1700"/>
          </a:p>
          <a:p>
            <a:pPr marL="0" lvl="0" indent="0" algn="l" rtl="0">
              <a:spcBef>
                <a:spcPts val="940"/>
              </a:spcBef>
              <a:spcAft>
                <a:spcPts val="0"/>
              </a:spcAft>
              <a:buClr>
                <a:srgbClr val="6CB255"/>
              </a:buClr>
              <a:buSzPts val="1700"/>
              <a:buNone/>
            </a:pPr>
            <a:endParaRPr sz="1700"/>
          </a:p>
          <a:p>
            <a:pPr marL="0" lvl="0" indent="0" algn="l" rtl="0">
              <a:spcBef>
                <a:spcPts val="1000"/>
              </a:spcBef>
              <a:spcAft>
                <a:spcPts val="0"/>
              </a:spcAft>
              <a:buClr>
                <a:srgbClr val="6CB255"/>
              </a:buClr>
              <a:buSzPts val="2000"/>
              <a:buNone/>
            </a:pPr>
            <a:endParaRPr/>
          </a:p>
        </p:txBody>
      </p:sp>
    </p:spTree>
    <p:extLst>
      <p:ext uri="{BB962C8B-B14F-4D97-AF65-F5344CB8AC3E}">
        <p14:creationId xmlns:p14="http://schemas.microsoft.com/office/powerpoint/2010/main" val="2114990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25"/>
        <p:cNvGrpSpPr/>
        <p:nvPr/>
      </p:nvGrpSpPr>
      <p:grpSpPr>
        <a:xfrm>
          <a:off x="0" y="0"/>
          <a:ext cx="0" cy="0"/>
          <a:chOff x="0" y="0"/>
          <a:chExt cx="0" cy="0"/>
        </a:xfrm>
      </p:grpSpPr>
      <p:sp>
        <p:nvSpPr>
          <p:cNvPr id="226" name="Google Shape;226;p2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DRUGS</a:t>
            </a:r>
            <a:endParaRPr/>
          </a:p>
        </p:txBody>
      </p:sp>
      <p:sp>
        <p:nvSpPr>
          <p:cNvPr id="227" name="Google Shape;227;p27"/>
          <p:cNvSpPr txBox="1">
            <a:spLocks noGrp="1"/>
          </p:cNvSpPr>
          <p:nvPr>
            <p:ph type="body" idx="1"/>
          </p:nvPr>
        </p:nvSpPr>
        <p:spPr>
          <a:xfrm>
            <a:off x="457200" y="1129231"/>
            <a:ext cx="8062912" cy="185685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b="1"/>
              <a:t>Psychotropic medication </a:t>
            </a:r>
            <a:r>
              <a:rPr lang="en-US" sz="1700"/>
              <a:t>- drugs that treat psychiatric symptoms by restoring neurotransmitter balance.</a:t>
            </a:r>
            <a:endParaRPr/>
          </a:p>
          <a:p>
            <a:pPr marL="0" lvl="0" indent="0" algn="l" rtl="0">
              <a:spcBef>
                <a:spcPts val="940"/>
              </a:spcBef>
              <a:spcAft>
                <a:spcPts val="0"/>
              </a:spcAft>
              <a:buClr>
                <a:srgbClr val="6CB255"/>
              </a:buClr>
              <a:buSzPts val="1700"/>
              <a:buNone/>
            </a:pPr>
            <a:r>
              <a:rPr lang="en-US" sz="1700" b="1"/>
              <a:t>Agonist</a:t>
            </a:r>
            <a:r>
              <a:rPr lang="en-US" sz="1700"/>
              <a:t> - drug that mimics or strengthens the effects of a neurotransmitter.</a:t>
            </a:r>
            <a:endParaRPr/>
          </a:p>
          <a:p>
            <a:pPr marL="0" lvl="0" indent="0" algn="l" rtl="0">
              <a:spcBef>
                <a:spcPts val="940"/>
              </a:spcBef>
              <a:spcAft>
                <a:spcPts val="0"/>
              </a:spcAft>
              <a:buClr>
                <a:srgbClr val="6CB255"/>
              </a:buClr>
              <a:buSzPts val="1700"/>
              <a:buNone/>
            </a:pPr>
            <a:r>
              <a:rPr lang="en-US" sz="1700" b="1"/>
              <a:t>Antagonist </a:t>
            </a:r>
            <a:r>
              <a:rPr lang="en-US" sz="1700"/>
              <a:t>- drug that blocks or impedes the normal activity of a given neurotransmitter.</a:t>
            </a:r>
            <a:endParaRPr/>
          </a:p>
          <a:p>
            <a:pPr marL="0" lvl="0" indent="0" algn="l" rtl="0">
              <a:spcBef>
                <a:spcPts val="1000"/>
              </a:spcBef>
              <a:spcAft>
                <a:spcPts val="0"/>
              </a:spcAft>
              <a:buClr>
                <a:srgbClr val="6CB255"/>
              </a:buClr>
              <a:buSzPts val="2000"/>
              <a:buNone/>
            </a:pPr>
            <a:endParaRPr/>
          </a:p>
        </p:txBody>
      </p:sp>
      <p:sp>
        <p:nvSpPr>
          <p:cNvPr id="230" name="Google Shape;230;p27"/>
          <p:cNvSpPr txBox="1"/>
          <p:nvPr/>
        </p:nvSpPr>
        <p:spPr>
          <a:xfrm>
            <a:off x="502443" y="2861536"/>
            <a:ext cx="4098131" cy="34086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Agonist/antagonist drugs are prescribed to correct neurotransmitter imbalances.</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E.g. Parkinson’s disease is associated with low levels of dopamine. Dopamine agonists are often prescribed as one form of treatment.</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Schizophrenia on the other hand is associated with too much dopamine. Many antipsychotic drugs are therefore dopamine antagonists.</a:t>
            </a:r>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615203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a:bodyPr>
          <a:lstStyle/>
          <a:p>
            <a:r>
              <a:rPr lang="en-US" sz="1600" dirty="0"/>
              <a:t>The nervous system is divided into two major parts:</a:t>
            </a:r>
          </a:p>
          <a:p>
            <a:pPr marL="342900" indent="-342900">
              <a:buAutoNum type="alphaLcParenBoth"/>
            </a:pPr>
            <a:r>
              <a:rPr lang="en-US" sz="1600" dirty="0"/>
              <a:t>the Central Nervous System and</a:t>
            </a:r>
          </a:p>
          <a:p>
            <a:pPr marL="342900" indent="-342900">
              <a:buAutoNum type="alphaLcParenBoth"/>
            </a:pPr>
            <a:r>
              <a:rPr lang="en-US" sz="1600" dirty="0"/>
              <a:t>the </a:t>
            </a:r>
            <a:r>
              <a:rPr lang="cs-CZ" sz="1600" dirty="0" err="1"/>
              <a:t>Peripheral</a:t>
            </a:r>
            <a:r>
              <a:rPr lang="cs-CZ" sz="1600" dirty="0"/>
              <a:t> </a:t>
            </a:r>
            <a:r>
              <a:rPr lang="cs-CZ" sz="1600" dirty="0" err="1"/>
              <a:t>Nervous</a:t>
            </a:r>
            <a:r>
              <a:rPr lang="cs-CZ" sz="1600" dirty="0"/>
              <a:t> </a:t>
            </a:r>
            <a:r>
              <a:rPr lang="cs-CZ" sz="1600" dirty="0" err="1"/>
              <a:t>System</a:t>
            </a:r>
            <a:r>
              <a:rPr lang="cs-CZ" sz="1600" dirty="0"/>
              <a:t>.</a:t>
            </a:r>
          </a:p>
        </p:txBody>
      </p:sp>
      <p:pic>
        <p:nvPicPr>
          <p:cNvPr id="3" name="Figure" descr="Image (a) shows an outline of a human body with the brain and spinal cord illustrated. Image (b) shows an outline of a human body with a network of nerves depicted."/>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34112" r="-34112"/>
          <a:stretch>
            <a:fillRect/>
          </a:stretch>
        </p:blipFill>
        <p:spPr/>
      </p:pic>
      <p:sp>
        <p:nvSpPr>
          <p:cNvPr id="5" name="Figure Number"/>
          <p:cNvSpPr>
            <a:spLocks noGrp="1"/>
          </p:cNvSpPr>
          <p:nvPr>
            <p:ph type="title"/>
          </p:nvPr>
        </p:nvSpPr>
        <p:spPr/>
        <p:txBody>
          <a:bodyPr/>
          <a:lstStyle/>
          <a:p>
            <a:r>
              <a:rPr lang="en-US" dirty="0"/>
              <a:t>Parts of the nervous system</a:t>
            </a:r>
          </a:p>
        </p:txBody>
      </p:sp>
    </p:spTree>
    <p:extLst>
      <p:ext uri="{BB962C8B-B14F-4D97-AF65-F5344CB8AC3E}">
        <p14:creationId xmlns:p14="http://schemas.microsoft.com/office/powerpoint/2010/main" val="1281868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245"/>
        <p:cNvGrpSpPr/>
        <p:nvPr/>
      </p:nvGrpSpPr>
      <p:grpSpPr>
        <a:xfrm>
          <a:off x="0" y="0"/>
          <a:ext cx="0" cy="0"/>
          <a:chOff x="0" y="0"/>
          <a:chExt cx="0" cy="0"/>
        </a:xfrm>
      </p:grpSpPr>
      <p:sp>
        <p:nvSpPr>
          <p:cNvPr id="246" name="Google Shape;246;p2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PERIPHERAL NERVOUS SYSTEM</a:t>
            </a:r>
            <a:endParaRPr/>
          </a:p>
        </p:txBody>
      </p:sp>
      <p:sp>
        <p:nvSpPr>
          <p:cNvPr id="247" name="Google Shape;247;p29"/>
          <p:cNvSpPr txBox="1">
            <a:spLocks noGrp="1"/>
          </p:cNvSpPr>
          <p:nvPr>
            <p:ph type="body" idx="1"/>
          </p:nvPr>
        </p:nvSpPr>
        <p:spPr>
          <a:xfrm>
            <a:off x="457199" y="1338782"/>
            <a:ext cx="8367221" cy="536095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700"/>
              <a:buNone/>
            </a:pPr>
            <a:r>
              <a:rPr lang="en-US" sz="1700"/>
              <a:t>The Peripheral nervous system is made up of two different parts:</a:t>
            </a:r>
            <a:endParaRPr/>
          </a:p>
          <a:p>
            <a:pPr marL="0" lvl="0" indent="0" algn="l" rtl="0">
              <a:lnSpc>
                <a:spcPct val="90000"/>
              </a:lnSpc>
              <a:spcBef>
                <a:spcPts val="940"/>
              </a:spcBef>
              <a:spcAft>
                <a:spcPts val="0"/>
              </a:spcAft>
              <a:buClr>
                <a:srgbClr val="6CB255"/>
              </a:buClr>
              <a:buSzPts val="1700"/>
              <a:buNone/>
            </a:pPr>
            <a:r>
              <a:rPr lang="en-US" sz="1700" b="1"/>
              <a:t>1. Somatic nervous system </a:t>
            </a:r>
            <a:r>
              <a:rPr lang="en-US" sz="1700"/>
              <a:t>- relays sensory and motor information to and from the CNS.</a:t>
            </a:r>
            <a:endParaRPr/>
          </a:p>
          <a:p>
            <a:pPr marL="0" lvl="0" indent="0" algn="l" rtl="0">
              <a:lnSpc>
                <a:spcPct val="90000"/>
              </a:lnSpc>
              <a:spcBef>
                <a:spcPts val="940"/>
              </a:spcBef>
              <a:spcAft>
                <a:spcPts val="0"/>
              </a:spcAft>
              <a:buClr>
                <a:srgbClr val="6CB255"/>
              </a:buClr>
              <a:buSzPts val="1700"/>
              <a:buNone/>
            </a:pPr>
            <a:r>
              <a:rPr lang="en-US" sz="1700" b="1">
                <a:solidFill>
                  <a:schemeClr val="dk1"/>
                </a:solidFill>
              </a:rPr>
              <a:t>2. Autonomic nervous system </a:t>
            </a:r>
            <a:r>
              <a:rPr lang="en-US" sz="1700">
                <a:solidFill>
                  <a:schemeClr val="dk1"/>
                </a:solidFill>
              </a:rPr>
              <a:t>- controls our internal organs and glands and can be divided into the Sympathetic and Parasympathetic nervous systems.</a:t>
            </a:r>
            <a:endParaRPr sz="1700">
              <a:solidFill>
                <a:schemeClr val="dk1"/>
              </a:solidFill>
            </a:endParaRPr>
          </a:p>
          <a:p>
            <a:pPr marL="285750" lvl="0" indent="-285750" algn="l" rtl="0">
              <a:lnSpc>
                <a:spcPct val="90000"/>
              </a:lnSpc>
              <a:spcBef>
                <a:spcPts val="940"/>
              </a:spcBef>
              <a:spcAft>
                <a:spcPts val="0"/>
              </a:spcAft>
              <a:buSzPts val="1700"/>
              <a:buFont typeface="Arial"/>
              <a:buChar char="-"/>
            </a:pPr>
            <a:r>
              <a:rPr lang="en-US" sz="1700" b="1"/>
              <a:t>Sympathetic nervous system </a:t>
            </a:r>
            <a:r>
              <a:rPr lang="en-US" sz="1700"/>
              <a:t>- involved in stress-related activities and functions; prepares us for fight or flight.</a:t>
            </a:r>
            <a:endParaRPr/>
          </a:p>
          <a:p>
            <a:pPr marL="1017270" lvl="1" indent="-285750" algn="l" rtl="0">
              <a:lnSpc>
                <a:spcPct val="90000"/>
              </a:lnSpc>
              <a:spcBef>
                <a:spcPts val="940"/>
              </a:spcBef>
              <a:spcAft>
                <a:spcPts val="0"/>
              </a:spcAft>
              <a:buSzPts val="1700"/>
              <a:buFont typeface="Arial"/>
              <a:buChar char="-"/>
            </a:pPr>
            <a:r>
              <a:rPr lang="en-US" sz="1700" b="1"/>
              <a:t>Fight or flight response </a:t>
            </a:r>
            <a:r>
              <a:rPr lang="en-US" sz="1700"/>
              <a:t>- activation of the sympathetic division of the autonomic nervous system, allowing access to energy reserves and heightened sensory capacity so that we might fight off a given threat or run away to safety.</a:t>
            </a:r>
            <a:endParaRPr sz="1700"/>
          </a:p>
          <a:p>
            <a:pPr marL="285750" lvl="0" indent="-285750" algn="l" rtl="0">
              <a:lnSpc>
                <a:spcPct val="90000"/>
              </a:lnSpc>
              <a:spcBef>
                <a:spcPts val="940"/>
              </a:spcBef>
              <a:spcAft>
                <a:spcPts val="0"/>
              </a:spcAft>
              <a:buSzPts val="1700"/>
              <a:buFont typeface="Arial"/>
              <a:buChar char="-"/>
            </a:pPr>
            <a:r>
              <a:rPr lang="en-US" sz="1700" b="1">
                <a:solidFill>
                  <a:schemeClr val="dk1"/>
                </a:solidFill>
              </a:rPr>
              <a:t>Parasympathetic nervous system </a:t>
            </a:r>
            <a:r>
              <a:rPr lang="en-US" sz="1700">
                <a:solidFill>
                  <a:schemeClr val="dk1"/>
                </a:solidFill>
              </a:rPr>
              <a:t>- associated with routine, day-to-day operations of the body under relaxed conditions.</a:t>
            </a:r>
            <a:endParaRPr/>
          </a:p>
          <a:p>
            <a:pPr marL="1017270" lvl="1" indent="-285750" algn="l" rtl="0">
              <a:lnSpc>
                <a:spcPct val="90000"/>
              </a:lnSpc>
              <a:spcBef>
                <a:spcPts val="940"/>
              </a:spcBef>
              <a:spcAft>
                <a:spcPts val="0"/>
              </a:spcAft>
              <a:buSzPts val="1700"/>
              <a:buFont typeface="Arial"/>
              <a:buChar char="-"/>
            </a:pPr>
            <a:r>
              <a:rPr lang="en-US" sz="1700"/>
              <a:t>Rest and restore response – relaxes the body after fight or flight (aka rest and digest).</a:t>
            </a:r>
            <a:endParaRPr sz="1700">
              <a:solidFill>
                <a:schemeClr val="dk1"/>
              </a:solidFill>
            </a:endParaRPr>
          </a:p>
          <a:p>
            <a:pPr marL="0" lvl="0" indent="0" algn="l" rtl="0">
              <a:lnSpc>
                <a:spcPct val="90000"/>
              </a:lnSpc>
              <a:spcBef>
                <a:spcPts val="940"/>
              </a:spcBef>
              <a:spcAft>
                <a:spcPts val="0"/>
              </a:spcAft>
              <a:buClr>
                <a:srgbClr val="6CB255"/>
              </a:buClr>
              <a:buSzPts val="1700"/>
              <a:buNone/>
            </a:pPr>
            <a:r>
              <a:rPr lang="en-US" sz="1700">
                <a:solidFill>
                  <a:schemeClr val="dk1"/>
                </a:solidFill>
              </a:rPr>
              <a:t>The Sympathetic and Parasympathetic nervous systems complement each other to maintain homeostasis, a state of equilibrium in the body.</a:t>
            </a:r>
            <a:endParaRPr/>
          </a:p>
          <a:p>
            <a:pPr marL="0" lvl="0" indent="0" algn="l" rtl="0">
              <a:lnSpc>
                <a:spcPct val="90000"/>
              </a:lnSpc>
              <a:spcBef>
                <a:spcPts val="1000"/>
              </a:spcBef>
              <a:spcAft>
                <a:spcPts val="0"/>
              </a:spcAft>
              <a:buClr>
                <a:srgbClr val="6CB255"/>
              </a:buClr>
              <a:buSzPts val="2000"/>
              <a:buNone/>
            </a:pPr>
            <a:endParaRPr/>
          </a:p>
        </p:txBody>
      </p:sp>
    </p:spTree>
    <p:extLst>
      <p:ext uri="{BB962C8B-B14F-4D97-AF65-F5344CB8AC3E}">
        <p14:creationId xmlns:p14="http://schemas.microsoft.com/office/powerpoint/2010/main" val="198572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52"/>
        <p:cNvGrpSpPr/>
        <p:nvPr/>
      </p:nvGrpSpPr>
      <p:grpSpPr>
        <a:xfrm>
          <a:off x="0" y="0"/>
          <a:ext cx="0" cy="0"/>
          <a:chOff x="0" y="0"/>
          <a:chExt cx="0" cy="0"/>
        </a:xfrm>
      </p:grpSpPr>
      <p:sp>
        <p:nvSpPr>
          <p:cNvPr id="253" name="Google Shape;253;p3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SUBDIVISIONS OF THE NERVOUS SYSTEM</a:t>
            </a:r>
            <a:endParaRPr/>
          </a:p>
        </p:txBody>
      </p:sp>
      <p:sp>
        <p:nvSpPr>
          <p:cNvPr id="254" name="Google Shape;254;p30"/>
          <p:cNvSpPr txBox="1">
            <a:spLocks noGrp="1"/>
          </p:cNvSpPr>
          <p:nvPr>
            <p:ph type="body" idx="1"/>
          </p:nvPr>
        </p:nvSpPr>
        <p:spPr>
          <a:xfrm>
            <a:off x="6858000" y="6180413"/>
            <a:ext cx="1943466" cy="41381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400"/>
              <a:buNone/>
            </a:pPr>
            <a:r>
              <a:rPr lang="en-US" sz="1400"/>
              <a:t>(Credit: Indiana.edu)</a:t>
            </a:r>
            <a:endParaRPr sz="1400"/>
          </a:p>
        </p:txBody>
      </p:sp>
      <p:pic>
        <p:nvPicPr>
          <p:cNvPr id="255" name="Google Shape;255;p30"/>
          <p:cNvPicPr preferRelativeResize="0"/>
          <p:nvPr/>
        </p:nvPicPr>
        <p:blipFill rotWithShape="1">
          <a:blip r:embed="rId3">
            <a:alphaModFix/>
          </a:blip>
          <a:srcRect/>
          <a:stretch/>
        </p:blipFill>
        <p:spPr>
          <a:xfrm>
            <a:off x="365545" y="1360852"/>
            <a:ext cx="8435921" cy="4389315"/>
          </a:xfrm>
          <a:prstGeom prst="rect">
            <a:avLst/>
          </a:prstGeom>
          <a:noFill/>
          <a:ln>
            <a:noFill/>
          </a:ln>
        </p:spPr>
      </p:pic>
    </p:spTree>
    <p:extLst>
      <p:ext uri="{BB962C8B-B14F-4D97-AF65-F5344CB8AC3E}">
        <p14:creationId xmlns:p14="http://schemas.microsoft.com/office/powerpoint/2010/main" val="1815305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Figure Legend"/>
          <p:cNvSpPr>
            <a:spLocks noGrp="1"/>
          </p:cNvSpPr>
          <p:nvPr>
            <p:ph type="body" sz="quarter" idx="14"/>
          </p:nvPr>
        </p:nvSpPr>
        <p:spPr>
          <a:xfrm>
            <a:off x="5301047" y="4998279"/>
            <a:ext cx="3490913" cy="1669344"/>
          </a:xfrm>
        </p:spPr>
        <p:txBody>
          <a:bodyPr>
            <a:noAutofit/>
          </a:bodyPr>
          <a:lstStyle/>
          <a:p>
            <a:r>
              <a:rPr lang="en-US" sz="1600" dirty="0">
                <a:solidFill>
                  <a:schemeClr val="tx1"/>
                </a:solidFill>
              </a:rPr>
              <a:t>The sympathetic and parasympathetic divisions of the autonomic nervous system have the opposite effects on various systems.</a:t>
            </a:r>
          </a:p>
        </p:txBody>
      </p:sp>
      <p:pic>
        <p:nvPicPr>
          <p:cNvPr id="2" name="Figure" descr="A diagram of a human body lists the different functions of the sympathetic and parasympathetic nervous system. The parasympathetic system can constrict pupils, stimulate salivation, slow heart rate, constrict bronchi, stimulate digestion, stimulate bile secretion, and cause the bladder to contract. The sympathetic nervous system can dilate pupils, inhibit salivation, increase heart rate, dilate bronchi, inhibit digestion, stimulate the breakdown of glycogen, stimulate secretion of adrenaline and noradrenaline, and inhibit contraction of the bladder."/>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tretch>
            <a:fillRect/>
          </a:stretch>
        </p:blipFill>
        <p:spPr>
          <a:xfrm>
            <a:off x="457200" y="1394403"/>
            <a:ext cx="4695568" cy="4883391"/>
          </a:xfrm>
        </p:spPr>
      </p:pic>
      <p:sp>
        <p:nvSpPr>
          <p:cNvPr id="5" name="Figure Number"/>
          <p:cNvSpPr>
            <a:spLocks noGrp="1"/>
          </p:cNvSpPr>
          <p:nvPr>
            <p:ph type="title"/>
          </p:nvPr>
        </p:nvSpPr>
        <p:spPr/>
        <p:txBody>
          <a:bodyPr>
            <a:normAutofit/>
          </a:bodyPr>
          <a:lstStyle/>
          <a:p>
            <a:r>
              <a:rPr lang="en-US" sz="2400" dirty="0">
                <a:solidFill>
                  <a:srgbClr val="6CB255"/>
                </a:solidFill>
              </a:rPr>
              <a:t>The autonomic nervous systems</a:t>
            </a:r>
          </a:p>
        </p:txBody>
      </p:sp>
    </p:spTree>
    <p:extLst>
      <p:ext uri="{BB962C8B-B14F-4D97-AF65-F5344CB8AC3E}">
        <p14:creationId xmlns:p14="http://schemas.microsoft.com/office/powerpoint/2010/main" val="1136497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68"/>
        <p:cNvGrpSpPr/>
        <p:nvPr/>
      </p:nvGrpSpPr>
      <p:grpSpPr>
        <a:xfrm>
          <a:off x="0" y="0"/>
          <a:ext cx="0" cy="0"/>
          <a:chOff x="0" y="0"/>
          <a:chExt cx="0" cy="0"/>
        </a:xfrm>
      </p:grpSpPr>
      <p:sp>
        <p:nvSpPr>
          <p:cNvPr id="269" name="Google Shape;269;p3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BRAIN AND SPINAL CORD</a:t>
            </a:r>
            <a:endParaRPr/>
          </a:p>
        </p:txBody>
      </p:sp>
      <p:sp>
        <p:nvSpPr>
          <p:cNvPr id="270" name="Google Shape;270;p32"/>
          <p:cNvSpPr txBox="1">
            <a:spLocks noGrp="1"/>
          </p:cNvSpPr>
          <p:nvPr>
            <p:ph type="body" idx="1"/>
          </p:nvPr>
        </p:nvSpPr>
        <p:spPr>
          <a:xfrm>
            <a:off x="457200" y="993035"/>
            <a:ext cx="8367221" cy="561886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b="1" u="sng">
                <a:solidFill>
                  <a:srgbClr val="6CB255"/>
                </a:solidFill>
              </a:rPr>
              <a:t>THE BRAIN</a:t>
            </a:r>
            <a:endParaRPr/>
          </a:p>
          <a:p>
            <a:pPr marL="342900" lvl="0" indent="-342900" algn="l" rtl="0">
              <a:spcBef>
                <a:spcPts val="940"/>
              </a:spcBef>
              <a:spcAft>
                <a:spcPts val="0"/>
              </a:spcAft>
              <a:buSzPts val="1700"/>
              <a:buFont typeface="Arial"/>
              <a:buChar char="-"/>
            </a:pPr>
            <a:r>
              <a:rPr lang="en-US" sz="1700"/>
              <a:t>Comprised of billions of interconnected neurons and glia.</a:t>
            </a:r>
            <a:endParaRPr/>
          </a:p>
          <a:p>
            <a:pPr marL="342900" lvl="0" indent="-342900" algn="l" rtl="0">
              <a:spcBef>
                <a:spcPts val="940"/>
              </a:spcBef>
              <a:spcAft>
                <a:spcPts val="0"/>
              </a:spcAft>
              <a:buSzPts val="1700"/>
              <a:buFont typeface="Arial"/>
              <a:buChar char="-"/>
            </a:pPr>
            <a:r>
              <a:rPr lang="en-US" sz="1700"/>
              <a:t>Bilateral (two-sided).</a:t>
            </a:r>
            <a:endParaRPr/>
          </a:p>
          <a:p>
            <a:pPr marL="342900" lvl="0" indent="-342900" algn="l" rtl="0">
              <a:spcBef>
                <a:spcPts val="940"/>
              </a:spcBef>
              <a:spcAft>
                <a:spcPts val="0"/>
              </a:spcAft>
              <a:buSzPts val="1700"/>
              <a:buFont typeface="Arial"/>
              <a:buChar char="-"/>
            </a:pPr>
            <a:r>
              <a:rPr lang="en-US" sz="1700"/>
              <a:t>Can be separated into distinct lobes but all areas interact with one another.</a:t>
            </a:r>
            <a:endParaRPr/>
          </a:p>
          <a:p>
            <a:pPr marL="0" lvl="0" indent="0" algn="l" rtl="0">
              <a:spcBef>
                <a:spcPts val="940"/>
              </a:spcBef>
              <a:spcAft>
                <a:spcPts val="0"/>
              </a:spcAft>
              <a:buClr>
                <a:srgbClr val="6CB255"/>
              </a:buClr>
              <a:buSzPts val="1700"/>
              <a:buNone/>
            </a:pPr>
            <a:r>
              <a:rPr lang="en-US" sz="1700" b="1" u="sng">
                <a:solidFill>
                  <a:srgbClr val="6CB255"/>
                </a:solidFill>
              </a:rPr>
              <a:t>THE SPINAL CORD</a:t>
            </a:r>
            <a:endParaRPr/>
          </a:p>
          <a:p>
            <a:pPr marL="342900" lvl="0" indent="-342900" algn="l" rtl="0">
              <a:spcBef>
                <a:spcPts val="940"/>
              </a:spcBef>
              <a:spcAft>
                <a:spcPts val="0"/>
              </a:spcAft>
              <a:buSzPts val="1700"/>
              <a:buFont typeface="Arial"/>
              <a:buChar char="-"/>
            </a:pPr>
            <a:r>
              <a:rPr lang="en-US" sz="1700"/>
              <a:t>Delivers messages to and from the brain.</a:t>
            </a:r>
            <a:endParaRPr/>
          </a:p>
          <a:p>
            <a:pPr marL="342900" lvl="0" indent="-342900" algn="l" rtl="0">
              <a:spcBef>
                <a:spcPts val="940"/>
              </a:spcBef>
              <a:spcAft>
                <a:spcPts val="0"/>
              </a:spcAft>
              <a:buSzPts val="1700"/>
              <a:buFont typeface="Arial"/>
              <a:buChar char="-"/>
            </a:pPr>
            <a:r>
              <a:rPr lang="en-US" sz="1700"/>
              <a:t>Has its own system of reflexes.</a:t>
            </a:r>
            <a:endParaRPr/>
          </a:p>
          <a:p>
            <a:pPr marL="342900" lvl="0" indent="-342900" algn="l" rtl="0">
              <a:spcBef>
                <a:spcPts val="940"/>
              </a:spcBef>
              <a:spcAft>
                <a:spcPts val="0"/>
              </a:spcAft>
              <a:buSzPts val="1700"/>
              <a:buFont typeface="Arial"/>
              <a:buChar char="-"/>
            </a:pPr>
            <a:r>
              <a:rPr lang="en-US" sz="1700"/>
              <a:t>The top merges with the brain stem and the bottom ends just below the ribs</a:t>
            </a:r>
            <a:endParaRPr/>
          </a:p>
          <a:p>
            <a:pPr marL="342900" lvl="0" indent="-342900" algn="l" rtl="0">
              <a:spcBef>
                <a:spcPts val="940"/>
              </a:spcBef>
              <a:spcAft>
                <a:spcPts val="0"/>
              </a:spcAft>
              <a:buSzPts val="1700"/>
              <a:buFont typeface="Arial"/>
              <a:buChar char="-"/>
            </a:pPr>
            <a:r>
              <a:rPr lang="en-US" sz="1700"/>
              <a:t>Functionally organized into 30 segments, each connected to a specific part of the body through the PNS.</a:t>
            </a:r>
            <a:endParaRPr/>
          </a:p>
          <a:p>
            <a:pPr marL="342900" lvl="0" indent="-342900" algn="l" rtl="0">
              <a:spcBef>
                <a:spcPts val="940"/>
              </a:spcBef>
              <a:spcAft>
                <a:spcPts val="0"/>
              </a:spcAft>
              <a:buSzPts val="1700"/>
              <a:buFont typeface="Arial"/>
              <a:buChar char="-"/>
            </a:pPr>
            <a:r>
              <a:rPr lang="en-US" sz="1700"/>
              <a:t>Sensory nerves bring messages in and up to the brain; motor nerves send messages out to the muscles and organs.</a:t>
            </a:r>
            <a:endParaRPr/>
          </a:p>
          <a:p>
            <a:pPr marL="342900" lvl="0" indent="-342900" algn="l" rtl="0">
              <a:spcBef>
                <a:spcPts val="940"/>
              </a:spcBef>
              <a:spcAft>
                <a:spcPts val="0"/>
              </a:spcAft>
              <a:buSzPts val="1700"/>
              <a:buFont typeface="Arial"/>
              <a:buChar char="-"/>
            </a:pPr>
            <a:r>
              <a:rPr lang="en-US" sz="1700"/>
              <a:t>In moments of survival, automatic reflexes allow motor commands to be initiated without sending signals from sensory nerves to the brain first, allowing for very quick reactions.</a:t>
            </a:r>
            <a:endParaRPr sz="1700"/>
          </a:p>
          <a:p>
            <a:pPr marL="342900" lvl="0" indent="-215900" algn="l" rtl="0">
              <a:spcBef>
                <a:spcPts val="1000"/>
              </a:spcBef>
              <a:spcAft>
                <a:spcPts val="0"/>
              </a:spcAft>
              <a:buSzPts val="2000"/>
              <a:buFont typeface="Arial"/>
              <a:buNone/>
            </a:pPr>
            <a:endParaRPr/>
          </a:p>
        </p:txBody>
      </p:sp>
    </p:spTree>
    <p:extLst>
      <p:ext uri="{BB962C8B-B14F-4D97-AF65-F5344CB8AC3E}">
        <p14:creationId xmlns:p14="http://schemas.microsoft.com/office/powerpoint/2010/main" val="82709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457200" y="5449463"/>
            <a:ext cx="8062912" cy="1166382"/>
          </a:xfrm>
        </p:spPr>
        <p:txBody>
          <a:bodyPr>
            <a:normAutofit/>
          </a:bodyPr>
          <a:lstStyle/>
          <a:p>
            <a:r>
              <a:rPr lang="en-US" sz="1600" dirty="0"/>
              <a:t>The surface of the brain is covered with </a:t>
            </a:r>
            <a:r>
              <a:rPr lang="en-US" sz="1600" dirty="0" err="1"/>
              <a:t>gyri</a:t>
            </a:r>
            <a:r>
              <a:rPr lang="en-US" sz="1600" dirty="0"/>
              <a:t> and sulci. A deep sulcus is called a fissure, such as the longitudinal fissure that divides the brain into left and right hemispheres. (credit: modification of work by Bruce </a:t>
            </a:r>
            <a:r>
              <a:rPr lang="en-US" sz="1600" dirty="0" err="1"/>
              <a:t>Blaus</a:t>
            </a:r>
            <a:r>
              <a:rPr lang="en-US" sz="1600" dirty="0"/>
              <a:t>)</a:t>
            </a:r>
          </a:p>
        </p:txBody>
      </p:sp>
      <p:pic>
        <p:nvPicPr>
          <p:cNvPr id="3" name="Figure" descr="An illustration of the brain's exterior surface shows the ridges and depressions, and the deep fissure that runs through the cente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8523" r="-28523"/>
          <a:stretch>
            <a:fillRect/>
          </a:stretch>
        </p:blipFill>
        <p:spPr>
          <a:xfrm>
            <a:off x="2891481" y="1835704"/>
            <a:ext cx="7352270" cy="3213799"/>
          </a:xfrm>
        </p:spPr>
      </p:pic>
      <p:sp>
        <p:nvSpPr>
          <p:cNvPr id="5" name="Figure Number"/>
          <p:cNvSpPr>
            <a:spLocks noGrp="1"/>
          </p:cNvSpPr>
          <p:nvPr>
            <p:ph type="title"/>
          </p:nvPr>
        </p:nvSpPr>
        <p:spPr/>
        <p:txBody>
          <a:bodyPr/>
          <a:lstStyle/>
          <a:p>
            <a:r>
              <a:rPr lang="en-US" dirty="0"/>
              <a:t>The two hemispheres</a:t>
            </a:r>
          </a:p>
        </p:txBody>
      </p:sp>
      <p:sp>
        <p:nvSpPr>
          <p:cNvPr id="9" name="Google Shape;281;p33"/>
          <p:cNvSpPr txBox="1"/>
          <p:nvPr/>
        </p:nvSpPr>
        <p:spPr>
          <a:xfrm>
            <a:off x="457200" y="2425708"/>
            <a:ext cx="3886200" cy="262379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Lateralization</a:t>
            </a:r>
            <a:r>
              <a:rPr lang="en-US" sz="1700">
                <a:solidFill>
                  <a:schemeClr val="dk1"/>
                </a:solidFill>
                <a:latin typeface="Arial"/>
                <a:ea typeface="Arial"/>
                <a:cs typeface="Arial"/>
                <a:sym typeface="Arial"/>
              </a:rPr>
              <a:t> - concept that each hemisphere of the brain is associated with specialized functions.</a:t>
            </a:r>
            <a:endParaRPr sz="1700">
              <a:solidFill>
                <a:schemeClr val="dk1"/>
              </a:solidFill>
              <a:latin typeface="Arial"/>
              <a:ea typeface="Arial"/>
              <a:cs typeface="Arial"/>
              <a:sym typeface="Arial"/>
            </a:endParaRPr>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The left hemisphere controls the right side of the body.</a:t>
            </a:r>
            <a:endParaRPr dirty="0"/>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The right hemisphere controls the left side of the body.</a:t>
            </a:r>
            <a:endParaRPr sz="1700" dirty="0">
              <a:solidFill>
                <a:schemeClr val="dk1"/>
              </a:solidFill>
              <a:latin typeface="Arial"/>
              <a:ea typeface="Arial"/>
              <a:cs typeface="Arial"/>
              <a:sym typeface="Arial"/>
            </a:endParaRPr>
          </a:p>
          <a:p>
            <a:pPr marL="0" marR="0" lvl="0" indent="0" algn="l" rtl="0">
              <a:spcBef>
                <a:spcPts val="1080"/>
              </a:spcBef>
              <a:spcAft>
                <a:spcPts val="0"/>
              </a:spcAft>
              <a:buNone/>
            </a:pPr>
            <a:endParaRPr sz="18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632850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457200" y="5468415"/>
            <a:ext cx="8062912" cy="1166382"/>
          </a:xfrm>
        </p:spPr>
        <p:txBody>
          <a:bodyPr>
            <a:normAutofit/>
          </a:bodyPr>
          <a:lstStyle/>
          <a:p>
            <a:r>
              <a:rPr lang="en-US" sz="1600" dirty="0">
                <a:solidFill>
                  <a:srgbClr val="6CB255"/>
                </a:solidFill>
              </a:rPr>
              <a:t>(a, b) </a:t>
            </a:r>
            <a:r>
              <a:rPr lang="en-US" sz="1600" dirty="0"/>
              <a:t>The corpus callosum connects the left and right hemispheres of the brain. </a:t>
            </a:r>
            <a:r>
              <a:rPr lang="en-US" sz="1600" dirty="0">
                <a:solidFill>
                  <a:srgbClr val="6CB255"/>
                </a:solidFill>
              </a:rPr>
              <a:t>(c)</a:t>
            </a:r>
            <a:r>
              <a:rPr lang="en-US" sz="1600" dirty="0"/>
              <a:t> A scientist spreads this dissected sheep brain apart to show the corpus callosum between the hemispheres. (credit c: modification of work by Aaron Bornstein)</a:t>
            </a:r>
          </a:p>
        </p:txBody>
      </p:sp>
      <p:pic>
        <p:nvPicPr>
          <p:cNvPr id="3" name="Figure" descr="Illustrations (a) and (b) show the corpus callosum's location in the brain in front and side views. Photograph (c) shows the corpus callosum in a dissected brain."/>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t="-31707" b="-31707"/>
          <a:stretch>
            <a:fillRect/>
          </a:stretch>
        </p:blipFill>
        <p:spPr/>
      </p:pic>
      <p:sp>
        <p:nvSpPr>
          <p:cNvPr id="5" name="Figure Number"/>
          <p:cNvSpPr>
            <a:spLocks noGrp="1"/>
          </p:cNvSpPr>
          <p:nvPr>
            <p:ph type="title"/>
          </p:nvPr>
        </p:nvSpPr>
        <p:spPr/>
        <p:txBody>
          <a:bodyPr/>
          <a:lstStyle/>
          <a:p>
            <a:r>
              <a:rPr lang="en-US" dirty="0"/>
              <a:t>The corpus callosum</a:t>
            </a:r>
          </a:p>
        </p:txBody>
      </p:sp>
    </p:spTree>
    <p:extLst>
      <p:ext uri="{BB962C8B-B14F-4D97-AF65-F5344CB8AC3E}">
        <p14:creationId xmlns:p14="http://schemas.microsoft.com/office/powerpoint/2010/main" val="40809474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a:bodyPr>
          <a:lstStyle/>
          <a:p>
            <a:r>
              <a:rPr lang="en-US" sz="1600" dirty="0"/>
              <a:t>The brain and its parts can be divided into three main categories: the forebrain, midbrain, and hindbrain.</a:t>
            </a:r>
          </a:p>
        </p:txBody>
      </p:sp>
      <p:pic>
        <p:nvPicPr>
          <p:cNvPr id="3" name="Figure" descr="An illustration shows the position and size of the forebrain (the largest portion), midbrain (a small central portion), and hindbrain (a portion in the lower back part of the brain)."/>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3962" r="-33962"/>
          <a:stretch>
            <a:fillRect/>
          </a:stretch>
        </p:blipFill>
        <p:spPr/>
      </p:pic>
      <p:sp>
        <p:nvSpPr>
          <p:cNvPr id="5" name="Figure Number"/>
          <p:cNvSpPr>
            <a:spLocks noGrp="1"/>
          </p:cNvSpPr>
          <p:nvPr>
            <p:ph type="title"/>
          </p:nvPr>
        </p:nvSpPr>
        <p:spPr/>
        <p:txBody>
          <a:bodyPr/>
          <a:lstStyle/>
          <a:p>
            <a:r>
              <a:rPr lang="en-US" dirty="0"/>
              <a:t>FOREBRAIN, MIDBRAIN &amp; HINDBRAIN</a:t>
            </a:r>
          </a:p>
        </p:txBody>
      </p:sp>
    </p:spTree>
    <p:extLst>
      <p:ext uri="{BB962C8B-B14F-4D97-AF65-F5344CB8AC3E}">
        <p14:creationId xmlns:p14="http://schemas.microsoft.com/office/powerpoint/2010/main" val="3317067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302"/>
        <p:cNvGrpSpPr/>
        <p:nvPr/>
      </p:nvGrpSpPr>
      <p:grpSpPr>
        <a:xfrm>
          <a:off x="0" y="0"/>
          <a:ext cx="0" cy="0"/>
          <a:chOff x="0" y="0"/>
          <a:chExt cx="0" cy="0"/>
        </a:xfrm>
      </p:grpSpPr>
      <p:sp>
        <p:nvSpPr>
          <p:cNvPr id="303" name="Google Shape;303;p3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FOREBRAIN STRUCTURES</a:t>
            </a:r>
            <a:endParaRPr/>
          </a:p>
        </p:txBody>
      </p:sp>
      <p:sp>
        <p:nvSpPr>
          <p:cNvPr id="304" name="Google Shape;304;p36"/>
          <p:cNvSpPr txBox="1">
            <a:spLocks noGrp="1"/>
          </p:cNvSpPr>
          <p:nvPr>
            <p:ph type="body" idx="1"/>
          </p:nvPr>
        </p:nvSpPr>
        <p:spPr>
          <a:xfrm>
            <a:off x="457200" y="1384502"/>
            <a:ext cx="8062912" cy="34770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The forebrain is the largest part of the brain.</a:t>
            </a:r>
            <a:endParaRPr/>
          </a:p>
          <a:p>
            <a:pPr marL="0" lvl="0" indent="0" algn="l" rtl="0">
              <a:spcBef>
                <a:spcPts val="940"/>
              </a:spcBef>
              <a:spcAft>
                <a:spcPts val="0"/>
              </a:spcAft>
              <a:buClr>
                <a:srgbClr val="6CB255"/>
              </a:buClr>
              <a:buSzPts val="1700"/>
              <a:buNone/>
            </a:pPr>
            <a:r>
              <a:rPr lang="en-US" sz="1700"/>
              <a:t>It contains:</a:t>
            </a:r>
            <a:endParaRPr/>
          </a:p>
          <a:p>
            <a:pPr marL="342900" lvl="0" indent="-342900" algn="l" rtl="0">
              <a:spcBef>
                <a:spcPts val="940"/>
              </a:spcBef>
              <a:spcAft>
                <a:spcPts val="0"/>
              </a:spcAft>
              <a:buSzPts val="1700"/>
              <a:buFont typeface="Arial"/>
              <a:buChar char="-"/>
            </a:pPr>
            <a:r>
              <a:rPr lang="en-US" sz="1700"/>
              <a:t>The cerebral cortex – higher level processes</a:t>
            </a:r>
            <a:endParaRPr/>
          </a:p>
          <a:p>
            <a:pPr marL="342900" lvl="0" indent="-342900" algn="l" rtl="0">
              <a:spcBef>
                <a:spcPts val="940"/>
              </a:spcBef>
              <a:spcAft>
                <a:spcPts val="0"/>
              </a:spcAft>
              <a:buSzPts val="1700"/>
              <a:buFont typeface="Arial"/>
              <a:buChar char="-"/>
            </a:pPr>
            <a:r>
              <a:rPr lang="en-US" sz="1700"/>
              <a:t>Thalamus - sensory relay</a:t>
            </a:r>
            <a:endParaRPr/>
          </a:p>
          <a:p>
            <a:pPr marL="342900" lvl="0" indent="-342900" algn="l" rtl="0">
              <a:spcBef>
                <a:spcPts val="940"/>
              </a:spcBef>
              <a:spcAft>
                <a:spcPts val="0"/>
              </a:spcAft>
              <a:buSzPts val="1700"/>
              <a:buFont typeface="Arial"/>
              <a:buChar char="-"/>
            </a:pPr>
            <a:r>
              <a:rPr lang="en-US" sz="1700"/>
              <a:t>Hypothalamus - homeostasis</a:t>
            </a:r>
            <a:endParaRPr/>
          </a:p>
          <a:p>
            <a:pPr marL="342900" lvl="0" indent="-342900" algn="l" rtl="0">
              <a:spcBef>
                <a:spcPts val="940"/>
              </a:spcBef>
              <a:spcAft>
                <a:spcPts val="0"/>
              </a:spcAft>
              <a:buSzPts val="1700"/>
              <a:buFont typeface="Arial"/>
              <a:buChar char="-"/>
            </a:pPr>
            <a:r>
              <a:rPr lang="en-US" sz="1700"/>
              <a:t>Pituitary gland – master gland of the endocrine system</a:t>
            </a:r>
            <a:endParaRPr/>
          </a:p>
          <a:p>
            <a:pPr marL="342900" lvl="0" indent="-342900" algn="l" rtl="0">
              <a:spcBef>
                <a:spcPts val="940"/>
              </a:spcBef>
              <a:spcAft>
                <a:spcPts val="0"/>
              </a:spcAft>
              <a:buSzPts val="1700"/>
              <a:buFont typeface="Arial"/>
              <a:buChar char="-"/>
            </a:pPr>
            <a:r>
              <a:rPr lang="en-US" sz="1700"/>
              <a:t>Limbic system – emotion and memory circuit</a:t>
            </a:r>
            <a:endParaRPr sz="1700"/>
          </a:p>
        </p:txBody>
      </p:sp>
    </p:spTree>
    <p:extLst>
      <p:ext uri="{BB962C8B-B14F-4D97-AF65-F5344CB8AC3E}">
        <p14:creationId xmlns:p14="http://schemas.microsoft.com/office/powerpoint/2010/main" val="11234244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Figure" descr="An illustration shows the four lobes of the brain."/>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3962" r="-33962"/>
          <a:stretch>
            <a:fillRect/>
          </a:stretch>
        </p:blipFill>
        <p:spPr>
          <a:xfrm>
            <a:off x="2792627" y="2734921"/>
            <a:ext cx="6351373" cy="2757100"/>
          </a:xfrm>
        </p:spPr>
      </p:pic>
      <p:sp>
        <p:nvSpPr>
          <p:cNvPr id="5" name="Figure Number"/>
          <p:cNvSpPr>
            <a:spLocks noGrp="1"/>
          </p:cNvSpPr>
          <p:nvPr>
            <p:ph type="title"/>
          </p:nvPr>
        </p:nvSpPr>
        <p:spPr/>
        <p:txBody>
          <a:bodyPr>
            <a:normAutofit fontScale="90000"/>
          </a:bodyPr>
          <a:lstStyle/>
          <a:p>
            <a:r>
              <a:rPr lang="en-US" dirty="0"/>
              <a:t>CEREBRAL CORTEX:</a:t>
            </a:r>
            <a:br>
              <a:rPr lang="en-US" dirty="0"/>
            </a:br>
            <a:r>
              <a:rPr lang="en-US" dirty="0"/>
              <a:t>LOBES OF THE BRAIN</a:t>
            </a:r>
          </a:p>
        </p:txBody>
      </p:sp>
      <p:sp>
        <p:nvSpPr>
          <p:cNvPr id="9" name="Google Shape;314;p37"/>
          <p:cNvSpPr txBox="1"/>
          <p:nvPr/>
        </p:nvSpPr>
        <p:spPr>
          <a:xfrm>
            <a:off x="472440" y="1143000"/>
            <a:ext cx="8183880" cy="16979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dirty="0">
                <a:solidFill>
                  <a:schemeClr val="dk1"/>
                </a:solidFill>
                <a:latin typeface="Arial"/>
                <a:ea typeface="Arial"/>
                <a:cs typeface="Arial"/>
                <a:sym typeface="Arial"/>
              </a:rPr>
              <a:t>Cerebral cortex </a:t>
            </a:r>
            <a:r>
              <a:rPr lang="en-US" sz="1700" dirty="0">
                <a:solidFill>
                  <a:schemeClr val="dk1"/>
                </a:solidFill>
                <a:latin typeface="Arial"/>
                <a:ea typeface="Arial"/>
                <a:cs typeface="Arial"/>
                <a:sym typeface="Arial"/>
              </a:rPr>
              <a:t>- surface of the brain that is associated with out highest mental capabilities such as consciousness, thought, emotion, reasoning, language and memory.</a:t>
            </a:r>
            <a:endParaRPr dirty="0"/>
          </a:p>
          <a:p>
            <a:pPr marL="0" marR="0" lvl="0" indent="0" algn="l" rtl="0">
              <a:spcBef>
                <a:spcPts val="1080"/>
              </a:spcBef>
              <a:spcAft>
                <a:spcPts val="0"/>
              </a:spcAft>
              <a:buNone/>
            </a:pPr>
            <a:r>
              <a:rPr lang="en-US" sz="1700" dirty="0">
                <a:solidFill>
                  <a:schemeClr val="dk1"/>
                </a:solidFill>
                <a:latin typeface="Arial"/>
                <a:ea typeface="Arial"/>
                <a:cs typeface="Arial"/>
                <a:sym typeface="Arial"/>
              </a:rPr>
              <a:t>It can be broken up into four lobes, each with a different function.</a:t>
            </a:r>
            <a:endParaRPr sz="1700" dirty="0">
              <a:solidFill>
                <a:schemeClr val="dk1"/>
              </a:solidFill>
              <a:latin typeface="Arial"/>
              <a:ea typeface="Arial"/>
              <a:cs typeface="Arial"/>
              <a:sym typeface="Arial"/>
            </a:endParaRPr>
          </a:p>
          <a:p>
            <a:pPr marL="0" marR="0" lvl="0" indent="0" algn="l" rtl="0">
              <a:spcBef>
                <a:spcPts val="1080"/>
              </a:spcBef>
              <a:spcAft>
                <a:spcPts val="0"/>
              </a:spcAft>
              <a:buNone/>
            </a:pPr>
            <a:endParaRPr sz="18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577173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318"/>
        <p:cNvGrpSpPr/>
        <p:nvPr/>
      </p:nvGrpSpPr>
      <p:grpSpPr>
        <a:xfrm>
          <a:off x="0" y="0"/>
          <a:ext cx="0" cy="0"/>
          <a:chOff x="0" y="0"/>
          <a:chExt cx="0" cy="0"/>
        </a:xfrm>
      </p:grpSpPr>
      <p:sp>
        <p:nvSpPr>
          <p:cNvPr id="319" name="Google Shape;319;p3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FRONTAL LOBE</a:t>
            </a:r>
            <a:endParaRPr/>
          </a:p>
        </p:txBody>
      </p:sp>
      <p:sp>
        <p:nvSpPr>
          <p:cNvPr id="320" name="Google Shape;320;p38"/>
          <p:cNvSpPr txBox="1">
            <a:spLocks noGrp="1"/>
          </p:cNvSpPr>
          <p:nvPr>
            <p:ph type="body" idx="1"/>
          </p:nvPr>
        </p:nvSpPr>
        <p:spPr>
          <a:xfrm>
            <a:off x="457199" y="1198106"/>
            <a:ext cx="8367221" cy="2443552"/>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rgbClr val="6CB255"/>
              </a:buClr>
              <a:buSzPts val="1720"/>
              <a:buNone/>
            </a:pPr>
            <a:r>
              <a:rPr lang="en-US" sz="1720"/>
              <a:t>Involved in executive functioning (planning, organization, judgement, attention, reasoning), motor control, emotion, and language.</a:t>
            </a:r>
            <a:endParaRPr/>
          </a:p>
          <a:p>
            <a:pPr marL="0" lvl="0" indent="0" algn="l" rtl="0">
              <a:lnSpc>
                <a:spcPct val="80000"/>
              </a:lnSpc>
              <a:spcBef>
                <a:spcPts val="944"/>
              </a:spcBef>
              <a:spcAft>
                <a:spcPts val="0"/>
              </a:spcAft>
              <a:buClr>
                <a:srgbClr val="6CB255"/>
              </a:buClr>
              <a:buSzPts val="1720"/>
              <a:buNone/>
            </a:pPr>
            <a:r>
              <a:rPr lang="en-US" sz="1720"/>
              <a:t>It contains:</a:t>
            </a:r>
            <a:endParaRPr/>
          </a:p>
          <a:p>
            <a:pPr marL="0" lvl="0" indent="0" algn="l" rtl="0">
              <a:lnSpc>
                <a:spcPct val="80000"/>
              </a:lnSpc>
              <a:spcBef>
                <a:spcPts val="944"/>
              </a:spcBef>
              <a:spcAft>
                <a:spcPts val="0"/>
              </a:spcAft>
              <a:buClr>
                <a:srgbClr val="6CB255"/>
              </a:buClr>
              <a:buSzPts val="1720"/>
              <a:buNone/>
            </a:pPr>
            <a:r>
              <a:rPr lang="en-US" sz="1720" b="1"/>
              <a:t>The Motor cortex </a:t>
            </a:r>
            <a:r>
              <a:rPr lang="en-US" sz="1720"/>
              <a:t>- strip of cortex involved in planning and coordinating movement.</a:t>
            </a:r>
            <a:endParaRPr/>
          </a:p>
          <a:p>
            <a:pPr marL="0" lvl="0" indent="0" algn="l" rtl="0">
              <a:lnSpc>
                <a:spcPct val="80000"/>
              </a:lnSpc>
              <a:spcBef>
                <a:spcPts val="944"/>
              </a:spcBef>
              <a:spcAft>
                <a:spcPts val="0"/>
              </a:spcAft>
              <a:buClr>
                <a:srgbClr val="6CB255"/>
              </a:buClr>
              <a:buSzPts val="1720"/>
              <a:buNone/>
            </a:pPr>
            <a:r>
              <a:rPr lang="en-US" sz="1720" b="1"/>
              <a:t>The Prefrontal cortex </a:t>
            </a:r>
            <a:r>
              <a:rPr lang="en-US" sz="1720"/>
              <a:t>- responsible for higher-level cognitive functioning.</a:t>
            </a:r>
            <a:endParaRPr/>
          </a:p>
          <a:p>
            <a:pPr marL="0" lvl="0" indent="0" algn="l" rtl="0">
              <a:lnSpc>
                <a:spcPct val="80000"/>
              </a:lnSpc>
              <a:spcBef>
                <a:spcPts val="944"/>
              </a:spcBef>
              <a:spcAft>
                <a:spcPts val="0"/>
              </a:spcAft>
              <a:buClr>
                <a:srgbClr val="6CB255"/>
              </a:buClr>
              <a:buSzPts val="1720"/>
              <a:buNone/>
            </a:pPr>
            <a:r>
              <a:rPr lang="en-US" sz="1720" b="1"/>
              <a:t>Broca’s area </a:t>
            </a:r>
            <a:r>
              <a:rPr lang="en-US" sz="1720"/>
              <a:t>- region in the left hemisphere that is essential for language production.</a:t>
            </a:r>
            <a:endParaRPr/>
          </a:p>
          <a:p>
            <a:pPr marL="571500" lvl="0" indent="-571500" algn="l" rtl="0">
              <a:lnSpc>
                <a:spcPct val="80000"/>
              </a:lnSpc>
              <a:spcBef>
                <a:spcPts val="944"/>
              </a:spcBef>
              <a:spcAft>
                <a:spcPts val="0"/>
              </a:spcAft>
              <a:buSzPts val="1720"/>
              <a:buFont typeface="Arial"/>
              <a:buChar char="-"/>
            </a:pPr>
            <a:r>
              <a:rPr lang="en-US" sz="1720"/>
              <a:t>Damage to Broca’s area leads to difficulties producing language.</a:t>
            </a:r>
            <a:endParaRPr/>
          </a:p>
          <a:p>
            <a:pPr marL="0" lvl="0" indent="0" algn="l" rtl="0">
              <a:lnSpc>
                <a:spcPct val="80000"/>
              </a:lnSpc>
              <a:spcBef>
                <a:spcPts val="736"/>
              </a:spcBef>
              <a:spcAft>
                <a:spcPts val="0"/>
              </a:spcAft>
              <a:buClr>
                <a:srgbClr val="6CB255"/>
              </a:buClr>
              <a:buSzPts val="680"/>
              <a:buNone/>
            </a:pPr>
            <a:r>
              <a:rPr lang="en-US" sz="680"/>
              <a:t>.</a:t>
            </a:r>
            <a:endParaRPr sz="680"/>
          </a:p>
          <a:p>
            <a:pPr marL="0" lvl="0" indent="0" algn="l" rtl="0">
              <a:lnSpc>
                <a:spcPct val="80000"/>
              </a:lnSpc>
              <a:spcBef>
                <a:spcPts val="760"/>
              </a:spcBef>
              <a:spcAft>
                <a:spcPts val="0"/>
              </a:spcAft>
              <a:buClr>
                <a:srgbClr val="6CB255"/>
              </a:buClr>
              <a:buSzPts val="800"/>
              <a:buNone/>
            </a:pPr>
            <a:endParaRPr sz="800"/>
          </a:p>
          <a:p>
            <a:pPr marL="0" lvl="0" indent="0" algn="l" rtl="0">
              <a:lnSpc>
                <a:spcPct val="80000"/>
              </a:lnSpc>
              <a:spcBef>
                <a:spcPts val="760"/>
              </a:spcBef>
              <a:spcAft>
                <a:spcPts val="0"/>
              </a:spcAft>
              <a:buClr>
                <a:srgbClr val="6CB255"/>
              </a:buClr>
              <a:buSzPts val="800"/>
              <a:buNone/>
            </a:pPr>
            <a:endParaRPr sz="800"/>
          </a:p>
        </p:txBody>
      </p:sp>
      <p:sp>
        <p:nvSpPr>
          <p:cNvPr id="322" name="Google Shape;322;p38"/>
          <p:cNvSpPr txBox="1"/>
          <p:nvPr/>
        </p:nvSpPr>
        <p:spPr>
          <a:xfrm>
            <a:off x="355333" y="3582853"/>
            <a:ext cx="8469087" cy="3167534"/>
          </a:xfrm>
          <a:prstGeom prst="rect">
            <a:avLst/>
          </a:prstGeom>
          <a:noFill/>
          <a:ln w="9525" cap="flat" cmpd="sng">
            <a:solidFill>
              <a:srgbClr val="72A51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u="sng">
                <a:solidFill>
                  <a:srgbClr val="6CB255"/>
                </a:solidFill>
                <a:latin typeface="Arial"/>
                <a:ea typeface="Arial"/>
                <a:cs typeface="Arial"/>
                <a:sym typeface="Arial"/>
              </a:rPr>
              <a:t>Damage to the Frontal Lobe: Phineas Gage</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While working as a railroad foreman, an accident caused an iron rod to penetrate through Gage’s skull and frontal lobe. After the accident, people noticed changes in his personality.</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Before the accident - Well-mannered and soft-spoken.</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After the accident - Started behaving in odd and inappropriate ways.</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These changes were consistent with loss of impulse control (a function of the frontal lobe).</a:t>
            </a:r>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14116590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Autofit/>
          </a:bodyPr>
          <a:lstStyle/>
          <a:p>
            <a:pPr marL="342900" indent="-342900">
              <a:buAutoNum type="alphaLcParenBoth"/>
            </a:pPr>
            <a:r>
              <a:rPr lang="en-US" sz="1400" dirty="0"/>
              <a:t>Phineas Gage holds the iron rod that penetrated his skull in an 1848 railroad construction  accident.</a:t>
            </a:r>
          </a:p>
          <a:p>
            <a:pPr marL="342900" indent="-342900">
              <a:buAutoNum type="alphaLcParenBoth"/>
            </a:pPr>
            <a:r>
              <a:rPr lang="en-US" sz="1400" dirty="0"/>
              <a:t>Gage’s prefrontal cortex was severely damaged in the left hemisphere. The rod entered Gage’s face on the left side, passed behind his eye, and exited through the top of his skull, before landing about 80 feet away. (credit a: modification of work by Jack and Beverly </a:t>
            </a:r>
            <a:r>
              <a:rPr lang="en-US" sz="1400" dirty="0" err="1"/>
              <a:t>Wilgus</a:t>
            </a:r>
            <a:r>
              <a:rPr lang="en-US" sz="1400" dirty="0"/>
              <a:t>)</a:t>
            </a:r>
          </a:p>
        </p:txBody>
      </p:sp>
      <p:pic>
        <p:nvPicPr>
          <p:cNvPr id="4" name="Figure" descr="Image (a) is a photograph of Phineas Gage holding a metal rod. Image (b) is an illustration of a skull with a metal rod passing through it from the cheek area to the top of the skull."/>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42713" r="-42713"/>
          <a:stretch>
            <a:fillRect/>
          </a:stretch>
        </p:blipFill>
        <p:spPr/>
      </p:pic>
      <p:sp>
        <p:nvSpPr>
          <p:cNvPr id="5" name="Figure Number"/>
          <p:cNvSpPr>
            <a:spLocks noGrp="1"/>
          </p:cNvSpPr>
          <p:nvPr>
            <p:ph type="title"/>
          </p:nvPr>
        </p:nvSpPr>
        <p:spPr/>
        <p:txBody>
          <a:bodyPr/>
          <a:lstStyle/>
          <a:p>
            <a:r>
              <a:rPr lang="en-US" dirty="0"/>
              <a:t>Phineas gage</a:t>
            </a:r>
          </a:p>
        </p:txBody>
      </p:sp>
    </p:spTree>
    <p:extLst>
      <p:ext uri="{BB962C8B-B14F-4D97-AF65-F5344CB8AC3E}">
        <p14:creationId xmlns:p14="http://schemas.microsoft.com/office/powerpoint/2010/main" val="35670908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Figure" descr="A diagram shows the organization in the somatosensory cortex, with functions for these parts in this proximal sequential order: toes, ankles, knees, hips, trunk, shoulders, elbows, wrists, hands, fingers, thumbs, neck, eyebrows and eyelids, eyeballs, face, lips, jaw, tongue, salivation, chewing, and swallowing."/>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37851" r="-37851"/>
          <a:stretch>
            <a:fillRect/>
          </a:stretch>
        </p:blipFill>
        <p:spPr>
          <a:xfrm>
            <a:off x="2619633" y="1330217"/>
            <a:ext cx="7185582" cy="3119226"/>
          </a:xfrm>
        </p:spPr>
      </p:pic>
      <p:sp>
        <p:nvSpPr>
          <p:cNvPr id="5" name="Figure Number"/>
          <p:cNvSpPr>
            <a:spLocks noGrp="1"/>
          </p:cNvSpPr>
          <p:nvPr>
            <p:ph type="title"/>
          </p:nvPr>
        </p:nvSpPr>
        <p:spPr/>
        <p:txBody>
          <a:bodyPr/>
          <a:lstStyle/>
          <a:p>
            <a:r>
              <a:rPr lang="en-US" dirty="0"/>
              <a:t>THE PARIETAL LOBE</a:t>
            </a:r>
          </a:p>
        </p:txBody>
      </p:sp>
      <p:sp>
        <p:nvSpPr>
          <p:cNvPr id="9" name="Google Shape;339;p40"/>
          <p:cNvSpPr txBox="1"/>
          <p:nvPr/>
        </p:nvSpPr>
        <p:spPr>
          <a:xfrm>
            <a:off x="457199" y="1295399"/>
            <a:ext cx="3571103" cy="426514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dirty="0">
                <a:solidFill>
                  <a:schemeClr val="dk1"/>
                </a:solidFill>
                <a:latin typeface="Arial"/>
                <a:ea typeface="Arial"/>
                <a:cs typeface="Arial"/>
                <a:sym typeface="Arial"/>
              </a:rPr>
              <a:t>Involved in processing various sensory and perceptual information. </a:t>
            </a:r>
            <a:endParaRPr sz="1700" dirty="0">
              <a:solidFill>
                <a:schemeClr val="dk1"/>
              </a:solidFill>
              <a:latin typeface="Arial"/>
              <a:ea typeface="Arial"/>
              <a:cs typeface="Arial"/>
              <a:sym typeface="Arial"/>
            </a:endParaRPr>
          </a:p>
          <a:p>
            <a:pPr marL="0" marR="0" lvl="0" indent="0" algn="l" rtl="0">
              <a:spcBef>
                <a:spcPts val="1080"/>
              </a:spcBef>
              <a:spcAft>
                <a:spcPts val="0"/>
              </a:spcAft>
              <a:buNone/>
            </a:pPr>
            <a:r>
              <a:rPr lang="en-US" sz="1700" dirty="0">
                <a:solidFill>
                  <a:schemeClr val="dk1"/>
                </a:solidFill>
                <a:latin typeface="Arial"/>
                <a:ea typeface="Arial"/>
                <a:cs typeface="Arial"/>
                <a:sym typeface="Arial"/>
              </a:rPr>
              <a:t>Contains the primary somatosensory cortex.</a:t>
            </a:r>
            <a:endParaRPr sz="1700" dirty="0">
              <a:solidFill>
                <a:schemeClr val="dk1"/>
              </a:solidFill>
              <a:latin typeface="Arial"/>
              <a:ea typeface="Arial"/>
              <a:cs typeface="Arial"/>
              <a:sym typeface="Arial"/>
            </a:endParaRPr>
          </a:p>
          <a:p>
            <a:pPr marL="0" marR="0" lvl="0" indent="0" algn="l" rtl="0">
              <a:spcBef>
                <a:spcPts val="1080"/>
              </a:spcBef>
              <a:spcAft>
                <a:spcPts val="0"/>
              </a:spcAft>
              <a:buNone/>
            </a:pPr>
            <a:r>
              <a:rPr lang="en-US" sz="1700" b="1" dirty="0">
                <a:solidFill>
                  <a:schemeClr val="dk1"/>
                </a:solidFill>
                <a:latin typeface="Arial"/>
                <a:ea typeface="Arial"/>
                <a:cs typeface="Arial"/>
                <a:sym typeface="Arial"/>
              </a:rPr>
              <a:t>Somatosensory cortex </a:t>
            </a:r>
            <a:r>
              <a:rPr lang="en-US" sz="1700" dirty="0">
                <a:solidFill>
                  <a:schemeClr val="dk1"/>
                </a:solidFill>
                <a:latin typeface="Arial"/>
                <a:ea typeface="Arial"/>
                <a:cs typeface="Arial"/>
                <a:sym typeface="Arial"/>
              </a:rPr>
              <a:t>– essential for processing sensory information from across the body, such as touch, temperature, and pain.</a:t>
            </a:r>
            <a:endParaRPr dirty="0"/>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Organized topographically.</a:t>
            </a:r>
            <a:endParaRPr sz="1700" dirty="0">
              <a:solidFill>
                <a:schemeClr val="dk1"/>
              </a:solidFill>
              <a:latin typeface="Arial"/>
              <a:ea typeface="Arial"/>
              <a:cs typeface="Arial"/>
              <a:sym typeface="Arial"/>
            </a:endParaRPr>
          </a:p>
          <a:p>
            <a:pPr marL="0" marR="0" lvl="0" indent="0" algn="l" rtl="0">
              <a:spcBef>
                <a:spcPts val="1080"/>
              </a:spcBef>
              <a:spcAft>
                <a:spcPts val="0"/>
              </a:spcAft>
              <a:buNone/>
            </a:pPr>
            <a:endParaRPr sz="18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5930080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343"/>
        <p:cNvGrpSpPr/>
        <p:nvPr/>
      </p:nvGrpSpPr>
      <p:grpSpPr>
        <a:xfrm>
          <a:off x="0" y="0"/>
          <a:ext cx="0" cy="0"/>
          <a:chOff x="0" y="0"/>
          <a:chExt cx="0" cy="0"/>
        </a:xfrm>
      </p:grpSpPr>
      <p:sp>
        <p:nvSpPr>
          <p:cNvPr id="344" name="Google Shape;344;p4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TEMPORAL LOBE</a:t>
            </a:r>
            <a:endParaRPr/>
          </a:p>
        </p:txBody>
      </p:sp>
      <p:sp>
        <p:nvSpPr>
          <p:cNvPr id="345" name="Google Shape;345;p41"/>
          <p:cNvSpPr txBox="1">
            <a:spLocks noGrp="1"/>
          </p:cNvSpPr>
          <p:nvPr>
            <p:ph type="body" idx="1"/>
          </p:nvPr>
        </p:nvSpPr>
        <p:spPr>
          <a:xfrm>
            <a:off x="457200" y="5834582"/>
            <a:ext cx="8062912" cy="67289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400"/>
              <a:buNone/>
            </a:pPr>
            <a:r>
              <a:rPr lang="en-US" sz="1400"/>
              <a:t>Figure 3.21 Damage to either Broca’s area or Wernicke’s area can result in language deficits. The types of deficits are very different, however, depending on which area is affected.</a:t>
            </a:r>
            <a:endParaRPr/>
          </a:p>
        </p:txBody>
      </p:sp>
      <p:pic>
        <p:nvPicPr>
          <p:cNvPr id="347" name="Google Shape;347;p41" descr="An illustration shows the locations of Broca's and Wernicke's areas."/>
          <p:cNvPicPr preferRelativeResize="0">
            <a:picLocks noGrp="1"/>
          </p:cNvPicPr>
          <p:nvPr>
            <p:ph type="pic" idx="2"/>
          </p:nvPr>
        </p:nvPicPr>
        <p:blipFill rotWithShape="1">
          <a:blip r:embed="rId3">
            <a:alphaModFix/>
          </a:blip>
          <a:srcRect l="-21191" r="-21191"/>
          <a:stretch/>
        </p:blipFill>
        <p:spPr>
          <a:xfrm>
            <a:off x="2333176" y="3148863"/>
            <a:ext cx="6186936" cy="2685719"/>
          </a:xfrm>
          <a:prstGeom prst="rect">
            <a:avLst/>
          </a:prstGeom>
          <a:noFill/>
          <a:ln>
            <a:noFill/>
          </a:ln>
        </p:spPr>
      </p:pic>
      <p:sp>
        <p:nvSpPr>
          <p:cNvPr id="348" name="Google Shape;348;p41"/>
          <p:cNvSpPr txBox="1"/>
          <p:nvPr/>
        </p:nvSpPr>
        <p:spPr>
          <a:xfrm>
            <a:off x="457199" y="1070613"/>
            <a:ext cx="8367221" cy="22416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Associated with hearing, memory, emotion and some aspects of language.</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Located on the side of the head (near the temples).</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It contains:</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The Auditory cortex </a:t>
            </a:r>
            <a:r>
              <a:rPr lang="en-US" sz="1700">
                <a:solidFill>
                  <a:schemeClr val="dk1"/>
                </a:solidFill>
                <a:latin typeface="Arial"/>
                <a:ea typeface="Arial"/>
                <a:cs typeface="Arial"/>
                <a:sym typeface="Arial"/>
              </a:rPr>
              <a:t>- strip of cortex in the temporal lobe that is responsible for processing auditory information.</a:t>
            </a:r>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sp>
        <p:nvSpPr>
          <p:cNvPr id="349" name="Google Shape;349;p41"/>
          <p:cNvSpPr txBox="1"/>
          <p:nvPr/>
        </p:nvSpPr>
        <p:spPr>
          <a:xfrm>
            <a:off x="457199" y="2979111"/>
            <a:ext cx="2800351" cy="246734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Wernicke’s area </a:t>
            </a:r>
            <a:r>
              <a:rPr lang="en-US" sz="1700">
                <a:solidFill>
                  <a:schemeClr val="dk1"/>
                </a:solidFill>
                <a:latin typeface="Arial"/>
                <a:ea typeface="Arial"/>
                <a:cs typeface="Arial"/>
                <a:sym typeface="Arial"/>
              </a:rPr>
              <a:t>- important for speech comprehension.</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Damage to Wernicke’s area results in difficulty understanding language.</a:t>
            </a:r>
            <a:endParaRPr sz="1700">
              <a:solidFill>
                <a:schemeClr val="dk1"/>
              </a:solidFill>
              <a:latin typeface="Arial"/>
              <a:ea typeface="Arial"/>
              <a:cs typeface="Arial"/>
              <a:sym typeface="Arial"/>
            </a:endParaRPr>
          </a:p>
          <a:p>
            <a:pPr marL="0" marR="0" lvl="0" indent="0" algn="l" rtl="0">
              <a:spcBef>
                <a:spcPts val="1080"/>
              </a:spcBef>
              <a:spcAft>
                <a:spcPts val="0"/>
              </a:spcAft>
              <a:buNone/>
            </a:pPr>
            <a:endParaRPr sz="1700">
              <a:solidFill>
                <a:schemeClr val="dk1"/>
              </a:solidFill>
              <a:latin typeface="Arial"/>
              <a:ea typeface="Arial"/>
              <a:cs typeface="Arial"/>
              <a:sym typeface="Arial"/>
            </a:endParaRPr>
          </a:p>
        </p:txBody>
      </p:sp>
    </p:spTree>
    <p:extLst>
      <p:ext uri="{BB962C8B-B14F-4D97-AF65-F5344CB8AC3E}">
        <p14:creationId xmlns:p14="http://schemas.microsoft.com/office/powerpoint/2010/main" val="11217720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a:bodyPr>
          <a:lstStyle/>
          <a:p>
            <a:r>
              <a:rPr lang="en-US" sz="1600" dirty="0"/>
              <a:t>Damage to either </a:t>
            </a:r>
            <a:r>
              <a:rPr lang="en-US" sz="1600" dirty="0" err="1"/>
              <a:t>Broca’s</a:t>
            </a:r>
            <a:r>
              <a:rPr lang="en-US" sz="1600" dirty="0"/>
              <a:t> area or Wernicke’s area can result in language deficits. The types of deficits are very different, however, depending on which area is affected.</a:t>
            </a:r>
          </a:p>
        </p:txBody>
      </p:sp>
      <p:pic>
        <p:nvPicPr>
          <p:cNvPr id="4" name="Figure" descr="An illustration shows the locations of Broca's and Wernicke's areas."/>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1191" r="-21191"/>
          <a:stretch>
            <a:fillRect/>
          </a:stretch>
        </p:blipFill>
        <p:spPr/>
      </p:pic>
      <p:sp>
        <p:nvSpPr>
          <p:cNvPr id="5" name="Figure Number"/>
          <p:cNvSpPr>
            <a:spLocks noGrp="1"/>
          </p:cNvSpPr>
          <p:nvPr>
            <p:ph type="title"/>
          </p:nvPr>
        </p:nvSpPr>
        <p:spPr/>
        <p:txBody>
          <a:bodyPr/>
          <a:lstStyle/>
          <a:p>
            <a:r>
              <a:rPr lang="en-US" dirty="0"/>
              <a:t>Figure 3.21</a:t>
            </a:r>
          </a:p>
        </p:txBody>
      </p:sp>
    </p:spTree>
    <p:extLst>
      <p:ext uri="{BB962C8B-B14F-4D97-AF65-F5344CB8AC3E}">
        <p14:creationId xmlns:p14="http://schemas.microsoft.com/office/powerpoint/2010/main" val="21296291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353"/>
        <p:cNvGrpSpPr/>
        <p:nvPr/>
      </p:nvGrpSpPr>
      <p:grpSpPr>
        <a:xfrm>
          <a:off x="0" y="0"/>
          <a:ext cx="0" cy="0"/>
          <a:chOff x="0" y="0"/>
          <a:chExt cx="0" cy="0"/>
        </a:xfrm>
      </p:grpSpPr>
      <p:sp>
        <p:nvSpPr>
          <p:cNvPr id="354" name="Google Shape;354;p4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OCCIPITAL LOBE</a:t>
            </a:r>
            <a:endParaRPr/>
          </a:p>
        </p:txBody>
      </p:sp>
      <p:sp>
        <p:nvSpPr>
          <p:cNvPr id="355" name="Google Shape;355;p42"/>
          <p:cNvSpPr txBox="1">
            <a:spLocks noGrp="1"/>
          </p:cNvSpPr>
          <p:nvPr>
            <p:ph type="body" idx="1"/>
          </p:nvPr>
        </p:nvSpPr>
        <p:spPr>
          <a:xfrm>
            <a:off x="457200" y="1460702"/>
            <a:ext cx="8062912" cy="169683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Associated with visual processing.</a:t>
            </a:r>
            <a:endParaRPr sz="1700"/>
          </a:p>
          <a:p>
            <a:pPr marL="0" lvl="0" indent="0" algn="l" rtl="0">
              <a:spcBef>
                <a:spcPts val="940"/>
              </a:spcBef>
              <a:spcAft>
                <a:spcPts val="0"/>
              </a:spcAft>
              <a:buClr>
                <a:srgbClr val="6CB255"/>
              </a:buClr>
              <a:buSzPts val="1700"/>
              <a:buNone/>
            </a:pPr>
            <a:r>
              <a:rPr lang="en-US" sz="1700"/>
              <a:t>Contains the primary visual cortex which is responsible for interpreting incoming visual information.</a:t>
            </a:r>
            <a:endParaRPr/>
          </a:p>
          <a:p>
            <a:pPr marL="0" lvl="0" indent="0" algn="l" rtl="0">
              <a:spcBef>
                <a:spcPts val="940"/>
              </a:spcBef>
              <a:spcAft>
                <a:spcPts val="0"/>
              </a:spcAft>
              <a:buClr>
                <a:srgbClr val="6CB255"/>
              </a:buClr>
              <a:buSzPts val="1700"/>
              <a:buNone/>
            </a:pPr>
            <a:r>
              <a:rPr lang="en-US" sz="1700"/>
              <a:t>Organized retinotopically.</a:t>
            </a:r>
            <a:endParaRPr sz="1700"/>
          </a:p>
          <a:p>
            <a:pPr marL="0" lvl="0" indent="0" algn="l" rtl="0">
              <a:spcBef>
                <a:spcPts val="940"/>
              </a:spcBef>
              <a:spcAft>
                <a:spcPts val="0"/>
              </a:spcAft>
              <a:buClr>
                <a:srgbClr val="6CB255"/>
              </a:buClr>
              <a:buSzPts val="1700"/>
              <a:buNone/>
            </a:pPr>
            <a:endParaRPr sz="1700"/>
          </a:p>
          <a:p>
            <a:pPr marL="0" lvl="0" indent="0" algn="l" rtl="0">
              <a:spcBef>
                <a:spcPts val="1000"/>
              </a:spcBef>
              <a:spcAft>
                <a:spcPts val="0"/>
              </a:spcAft>
              <a:buClr>
                <a:srgbClr val="6CB255"/>
              </a:buClr>
              <a:buSzPts val="2000"/>
              <a:buNone/>
            </a:pPr>
            <a:endParaRPr/>
          </a:p>
        </p:txBody>
      </p:sp>
      <p:pic>
        <p:nvPicPr>
          <p:cNvPr id="357" name="Google Shape;357;p42"/>
          <p:cNvPicPr preferRelativeResize="0"/>
          <p:nvPr/>
        </p:nvPicPr>
        <p:blipFill rotWithShape="1">
          <a:blip r:embed="rId3">
            <a:alphaModFix/>
          </a:blip>
          <a:srcRect/>
          <a:stretch/>
        </p:blipFill>
        <p:spPr>
          <a:xfrm>
            <a:off x="2124074" y="3157538"/>
            <a:ext cx="4348163" cy="2378179"/>
          </a:xfrm>
          <a:prstGeom prst="rect">
            <a:avLst/>
          </a:prstGeom>
          <a:noFill/>
          <a:ln>
            <a:noFill/>
          </a:ln>
        </p:spPr>
      </p:pic>
      <p:sp>
        <p:nvSpPr>
          <p:cNvPr id="358" name="Google Shape;358;p42"/>
          <p:cNvSpPr txBox="1"/>
          <p:nvPr/>
        </p:nvSpPr>
        <p:spPr>
          <a:xfrm>
            <a:off x="6186487" y="6286501"/>
            <a:ext cx="2957513"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dirty="0">
                <a:solidFill>
                  <a:schemeClr val="dk1"/>
                </a:solidFill>
                <a:latin typeface="Arial"/>
                <a:ea typeface="Arial"/>
                <a:cs typeface="Arial"/>
                <a:sym typeface="Arial"/>
              </a:rPr>
              <a:t>(Credit: The brain made simple)</a:t>
            </a:r>
            <a:endParaRPr sz="14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3615968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457200" y="5845480"/>
            <a:ext cx="8062912" cy="703602"/>
          </a:xfrm>
        </p:spPr>
        <p:txBody>
          <a:bodyPr>
            <a:normAutofit/>
          </a:bodyPr>
          <a:lstStyle/>
          <a:p>
            <a:r>
              <a:rPr lang="en-US" sz="1600" dirty="0"/>
              <a:t>The thalamus serves as the relay center of the brain where most senses are routed for processing.</a:t>
            </a:r>
          </a:p>
        </p:txBody>
      </p:sp>
      <p:pic>
        <p:nvPicPr>
          <p:cNvPr id="4" name="Figure" descr="An illustration shows the location of the thalamus in the brain."/>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46498" r="-46498"/>
          <a:stretch>
            <a:fillRect/>
          </a:stretch>
        </p:blipFill>
        <p:spPr>
          <a:xfrm>
            <a:off x="457199" y="2103785"/>
            <a:ext cx="8062913" cy="3500071"/>
          </a:xfrm>
        </p:spPr>
      </p:pic>
      <p:sp>
        <p:nvSpPr>
          <p:cNvPr id="5" name="Figure Number"/>
          <p:cNvSpPr>
            <a:spLocks noGrp="1"/>
          </p:cNvSpPr>
          <p:nvPr>
            <p:ph type="title"/>
          </p:nvPr>
        </p:nvSpPr>
        <p:spPr/>
        <p:txBody>
          <a:bodyPr/>
          <a:lstStyle/>
          <a:p>
            <a:r>
              <a:rPr lang="en-US" dirty="0"/>
              <a:t>The thalamus</a:t>
            </a:r>
          </a:p>
        </p:txBody>
      </p:sp>
      <p:sp>
        <p:nvSpPr>
          <p:cNvPr id="9" name="Google Shape;367;p43"/>
          <p:cNvSpPr txBox="1"/>
          <p:nvPr/>
        </p:nvSpPr>
        <p:spPr>
          <a:xfrm>
            <a:off x="457199" y="1334247"/>
            <a:ext cx="8367221"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The thalamus serves as the relay center of the brain where most senses (excluding smell) are routed before being directed to other areas of the brain for processing.</a:t>
            </a:r>
            <a:endParaRPr sz="1700">
              <a:solidFill>
                <a:schemeClr val="dk1"/>
              </a:solidFill>
              <a:latin typeface="Arial"/>
              <a:ea typeface="Arial"/>
              <a:cs typeface="Arial"/>
              <a:sym typeface="Arial"/>
            </a:endParaRPr>
          </a:p>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4908261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371"/>
        <p:cNvGrpSpPr/>
        <p:nvPr/>
      </p:nvGrpSpPr>
      <p:grpSpPr>
        <a:xfrm>
          <a:off x="0" y="0"/>
          <a:ext cx="0" cy="0"/>
          <a:chOff x="0" y="0"/>
          <a:chExt cx="0" cy="0"/>
        </a:xfrm>
      </p:grpSpPr>
      <p:sp>
        <p:nvSpPr>
          <p:cNvPr id="372" name="Google Shape;372;p4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LIMBIC SYSTEM</a:t>
            </a:r>
            <a:endParaRPr/>
          </a:p>
        </p:txBody>
      </p:sp>
      <p:pic>
        <p:nvPicPr>
          <p:cNvPr id="375" name="Google Shape;375;p44" descr="An illustration shows the locations of parts of the brain involved in the limbic system: the hypothalamus, amygdala, and hippocampus."/>
          <p:cNvPicPr preferRelativeResize="0">
            <a:picLocks noGrp="1"/>
          </p:cNvPicPr>
          <p:nvPr>
            <p:ph type="pic" idx="2"/>
          </p:nvPr>
        </p:nvPicPr>
        <p:blipFill rotWithShape="1">
          <a:blip r:embed="rId3">
            <a:alphaModFix/>
          </a:blip>
          <a:srcRect l="-46498" r="-46498"/>
          <a:stretch/>
        </p:blipFill>
        <p:spPr>
          <a:xfrm>
            <a:off x="2834640" y="2357650"/>
            <a:ext cx="7773353" cy="3374374"/>
          </a:xfrm>
          <a:prstGeom prst="rect">
            <a:avLst/>
          </a:prstGeom>
          <a:noFill/>
          <a:ln>
            <a:noFill/>
          </a:ln>
        </p:spPr>
      </p:pic>
      <p:sp>
        <p:nvSpPr>
          <p:cNvPr id="376" name="Google Shape;376;p44"/>
          <p:cNvSpPr txBox="1"/>
          <p:nvPr/>
        </p:nvSpPr>
        <p:spPr>
          <a:xfrm>
            <a:off x="457200" y="2290510"/>
            <a:ext cx="4084320" cy="34086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Amygdala</a:t>
            </a:r>
            <a:r>
              <a:rPr lang="en-US" sz="1700">
                <a:solidFill>
                  <a:schemeClr val="dk1"/>
                </a:solidFill>
                <a:latin typeface="Arial"/>
                <a:ea typeface="Arial"/>
                <a:cs typeface="Arial"/>
                <a:sym typeface="Arial"/>
              </a:rPr>
              <a:t> - involved in our experience of emotion and tying emotional meaning to our memories. Involved in processing fear.</a:t>
            </a:r>
            <a:endParaRPr sz="1700">
              <a:solidFill>
                <a:schemeClr val="dk1"/>
              </a:solidFill>
              <a:latin typeface="Arial"/>
              <a:ea typeface="Arial"/>
              <a:cs typeface="Arial"/>
              <a:sym typeface="Arial"/>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Hippocampus</a:t>
            </a:r>
            <a:r>
              <a:rPr lang="en-US" sz="1700">
                <a:solidFill>
                  <a:schemeClr val="dk1"/>
                </a:solidFill>
                <a:latin typeface="Arial"/>
                <a:ea typeface="Arial"/>
                <a:cs typeface="Arial"/>
                <a:sym typeface="Arial"/>
              </a:rPr>
              <a:t> - structure associated with learning and memory (in particular spatial memory).</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Hypothalamus</a:t>
            </a:r>
            <a:r>
              <a:rPr lang="en-US" sz="1700">
                <a:solidFill>
                  <a:schemeClr val="dk1"/>
                </a:solidFill>
                <a:latin typeface="Arial"/>
                <a:ea typeface="Arial"/>
                <a:cs typeface="Arial"/>
                <a:sym typeface="Arial"/>
              </a:rPr>
              <a:t> – regulates homeostatic processes including body temperature, appetite and blood pressure.</a:t>
            </a:r>
            <a:endParaRPr sz="1700">
              <a:solidFill>
                <a:schemeClr val="dk1"/>
              </a:solidFill>
              <a:latin typeface="Arial"/>
              <a:ea typeface="Arial"/>
              <a:cs typeface="Arial"/>
              <a:sym typeface="Arial"/>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sp>
        <p:nvSpPr>
          <p:cNvPr id="377" name="Google Shape;377;p44"/>
          <p:cNvSpPr txBox="1"/>
          <p:nvPr/>
        </p:nvSpPr>
        <p:spPr>
          <a:xfrm>
            <a:off x="457200" y="1084722"/>
            <a:ext cx="8367221" cy="143629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The Limbic system is involved in mediating emotional response and memory.</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It is made up of a number of different structures, some of the most important ones being:</a:t>
            </a:r>
            <a:endParaRPr sz="1700">
              <a:solidFill>
                <a:schemeClr val="dk1"/>
              </a:solidFill>
              <a:latin typeface="Arial"/>
              <a:ea typeface="Arial"/>
              <a:cs typeface="Arial"/>
              <a:sym typeface="Arial"/>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11106211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isclaimer"/>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7" name="Figure Legend"/>
          <p:cNvSpPr>
            <a:spLocks noGrp="1"/>
          </p:cNvSpPr>
          <p:nvPr>
            <p:ph type="body" sz="quarter" idx="14"/>
          </p:nvPr>
        </p:nvSpPr>
        <p:spPr/>
        <p:txBody>
          <a:bodyPr>
            <a:normAutofit/>
          </a:bodyPr>
          <a:lstStyle/>
          <a:p>
            <a:r>
              <a:rPr lang="ro-RO" sz="1600" dirty="0"/>
              <a:t>The limbic system is involved in mediating emotional response and memory.</a:t>
            </a:r>
            <a:endParaRPr lang="en-US" sz="1600" dirty="0"/>
          </a:p>
        </p:txBody>
      </p:sp>
      <p:pic>
        <p:nvPicPr>
          <p:cNvPr id="4" name="Figure" descr="An illustration shows the locations of parts of the brain involved in the limbic system: the hypothalamus, amygdala, and hippocampus."/>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46498" r="-46498"/>
          <a:stretch>
            <a:fillRect/>
          </a:stretch>
        </p:blipFill>
        <p:spPr/>
      </p:pic>
      <p:sp>
        <p:nvSpPr>
          <p:cNvPr id="5" name="Figure Number"/>
          <p:cNvSpPr>
            <a:spLocks noGrp="1"/>
          </p:cNvSpPr>
          <p:nvPr>
            <p:ph type="title"/>
          </p:nvPr>
        </p:nvSpPr>
        <p:spPr/>
        <p:txBody>
          <a:bodyPr/>
          <a:lstStyle/>
          <a:p>
            <a:r>
              <a:rPr lang="en-US" dirty="0"/>
              <a:t>Figure 3.23</a:t>
            </a:r>
          </a:p>
        </p:txBody>
      </p:sp>
    </p:spTree>
    <p:extLst>
      <p:ext uri="{BB962C8B-B14F-4D97-AF65-F5344CB8AC3E}">
        <p14:creationId xmlns:p14="http://schemas.microsoft.com/office/powerpoint/2010/main" val="27222736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Shape 381"/>
        <p:cNvGrpSpPr/>
        <p:nvPr/>
      </p:nvGrpSpPr>
      <p:grpSpPr>
        <a:xfrm>
          <a:off x="0" y="0"/>
          <a:ext cx="0" cy="0"/>
          <a:chOff x="0" y="0"/>
          <a:chExt cx="0" cy="0"/>
        </a:xfrm>
      </p:grpSpPr>
      <p:sp>
        <p:nvSpPr>
          <p:cNvPr id="382" name="Google Shape;382;p4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MIDBRAIN</a:t>
            </a:r>
            <a:endParaRPr/>
          </a:p>
        </p:txBody>
      </p:sp>
      <p:pic>
        <p:nvPicPr>
          <p:cNvPr id="385" name="Google Shape;385;p45" descr="CNX_Psych_03_04_Midbrain.jpg"/>
          <p:cNvPicPr preferRelativeResize="0">
            <a:picLocks noGrp="1"/>
          </p:cNvPicPr>
          <p:nvPr>
            <p:ph type="pic" idx="2"/>
          </p:nvPr>
        </p:nvPicPr>
        <p:blipFill rotWithShape="1">
          <a:blip r:embed="rId3">
            <a:alphaModFix/>
          </a:blip>
          <a:srcRect l="-46498" r="-46498"/>
          <a:stretch/>
        </p:blipFill>
        <p:spPr>
          <a:xfrm>
            <a:off x="528605" y="3243426"/>
            <a:ext cx="7920101" cy="3438077"/>
          </a:xfrm>
          <a:prstGeom prst="rect">
            <a:avLst/>
          </a:prstGeom>
          <a:noFill/>
          <a:ln>
            <a:noFill/>
          </a:ln>
        </p:spPr>
      </p:pic>
      <p:sp>
        <p:nvSpPr>
          <p:cNvPr id="386" name="Google Shape;386;p45"/>
          <p:cNvSpPr txBox="1"/>
          <p:nvPr/>
        </p:nvSpPr>
        <p:spPr>
          <a:xfrm>
            <a:off x="457199" y="1158240"/>
            <a:ext cx="8367221" cy="20851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Reticular formation </a:t>
            </a:r>
            <a:r>
              <a:rPr lang="en-US" sz="1700">
                <a:solidFill>
                  <a:schemeClr val="dk1"/>
                </a:solidFill>
                <a:latin typeface="Arial"/>
                <a:ea typeface="Arial"/>
                <a:cs typeface="Arial"/>
                <a:sym typeface="Arial"/>
              </a:rPr>
              <a:t>- important in regulating the sleep/wake cycle, arousal, alertness, and motor activity.</a:t>
            </a:r>
            <a:endParaRPr sz="1700">
              <a:solidFill>
                <a:schemeClr val="dk1"/>
              </a:solidFill>
              <a:latin typeface="Arial"/>
              <a:ea typeface="Arial"/>
              <a:cs typeface="Arial"/>
              <a:sym typeface="Arial"/>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Substantia Nigra </a:t>
            </a:r>
            <a:r>
              <a:rPr lang="en-US" sz="1700">
                <a:solidFill>
                  <a:schemeClr val="dk1"/>
                </a:solidFill>
                <a:latin typeface="Arial"/>
                <a:ea typeface="Arial"/>
                <a:cs typeface="Arial"/>
                <a:sym typeface="Arial"/>
              </a:rPr>
              <a:t>- where dopamine is produced; involved in control of movement.</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Ventral tegmental area (VTA) </a:t>
            </a:r>
            <a:r>
              <a:rPr lang="en-US" sz="1700">
                <a:solidFill>
                  <a:schemeClr val="dk1"/>
                </a:solidFill>
                <a:latin typeface="Arial"/>
                <a:ea typeface="Arial"/>
                <a:cs typeface="Arial"/>
                <a:sym typeface="Arial"/>
              </a:rPr>
              <a:t>- where dopamine is produced; associated with mood, reward, and addiction.</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Degeneration of the Substantia Nigra and VTA is involved in Parkinson’s disease.</a:t>
            </a:r>
            <a:endParaRPr sz="1700">
              <a:solidFill>
                <a:schemeClr val="dk1"/>
              </a:solidFill>
              <a:latin typeface="Arial"/>
              <a:ea typeface="Arial"/>
              <a:cs typeface="Arial"/>
              <a:sym typeface="Arial"/>
            </a:endParaRP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12407912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a:bodyPr>
          <a:lstStyle/>
          <a:p>
            <a:r>
              <a:rPr lang="en-US" sz="1600" dirty="0"/>
              <a:t>The </a:t>
            </a:r>
            <a:r>
              <a:rPr lang="en-US" sz="1600" dirty="0" err="1"/>
              <a:t>substantia</a:t>
            </a:r>
            <a:r>
              <a:rPr lang="en-US" sz="1600" dirty="0"/>
              <a:t> </a:t>
            </a:r>
            <a:r>
              <a:rPr lang="en-US" sz="1600" dirty="0" err="1"/>
              <a:t>nigra</a:t>
            </a:r>
            <a:r>
              <a:rPr lang="en-US" sz="1600" dirty="0"/>
              <a:t> and ventral tegmental area (VTA) are located in the midbrain.</a:t>
            </a:r>
          </a:p>
        </p:txBody>
      </p:sp>
      <p:pic>
        <p:nvPicPr>
          <p:cNvPr id="4" name="Figure" descr="An illustration shows the location of the substantia negra and VTA in the brain."/>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46498" r="-46498"/>
          <a:stretch>
            <a:fillRect/>
          </a:stretch>
        </p:blipFill>
        <p:spPr/>
      </p:pic>
      <p:sp>
        <p:nvSpPr>
          <p:cNvPr id="5" name="Figure Number"/>
          <p:cNvSpPr>
            <a:spLocks noGrp="1"/>
          </p:cNvSpPr>
          <p:nvPr>
            <p:ph type="title"/>
          </p:nvPr>
        </p:nvSpPr>
        <p:spPr/>
        <p:txBody>
          <a:bodyPr/>
          <a:lstStyle/>
          <a:p>
            <a:r>
              <a:rPr lang="en-US" dirty="0"/>
              <a:t>Figure 3.24</a:t>
            </a:r>
          </a:p>
        </p:txBody>
      </p:sp>
    </p:spTree>
    <p:extLst>
      <p:ext uri="{BB962C8B-B14F-4D97-AF65-F5344CB8AC3E}">
        <p14:creationId xmlns:p14="http://schemas.microsoft.com/office/powerpoint/2010/main" val="21968600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390"/>
        <p:cNvGrpSpPr/>
        <p:nvPr/>
      </p:nvGrpSpPr>
      <p:grpSpPr>
        <a:xfrm>
          <a:off x="0" y="0"/>
          <a:ext cx="0" cy="0"/>
          <a:chOff x="0" y="0"/>
          <a:chExt cx="0" cy="0"/>
        </a:xfrm>
      </p:grpSpPr>
      <p:sp>
        <p:nvSpPr>
          <p:cNvPr id="391" name="Google Shape;391;p4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HINDBRAIN</a:t>
            </a:r>
            <a:endParaRPr/>
          </a:p>
        </p:txBody>
      </p:sp>
      <p:pic>
        <p:nvPicPr>
          <p:cNvPr id="394" name="Google Shape;394;p46" descr="CNX_Psych_03_04_Hindbrain.jpg"/>
          <p:cNvPicPr preferRelativeResize="0">
            <a:picLocks noGrp="1"/>
          </p:cNvPicPr>
          <p:nvPr>
            <p:ph type="pic" idx="2"/>
          </p:nvPr>
        </p:nvPicPr>
        <p:blipFill rotWithShape="1">
          <a:blip r:embed="rId3">
            <a:alphaModFix/>
          </a:blip>
          <a:srcRect l="-46498" r="-46498"/>
          <a:stretch/>
        </p:blipFill>
        <p:spPr>
          <a:xfrm>
            <a:off x="748515" y="3439396"/>
            <a:ext cx="7480282" cy="3247153"/>
          </a:xfrm>
          <a:prstGeom prst="rect">
            <a:avLst/>
          </a:prstGeom>
          <a:noFill/>
          <a:ln>
            <a:noFill/>
          </a:ln>
        </p:spPr>
      </p:pic>
      <p:sp>
        <p:nvSpPr>
          <p:cNvPr id="395" name="Google Shape;395;p46"/>
          <p:cNvSpPr txBox="1"/>
          <p:nvPr/>
        </p:nvSpPr>
        <p:spPr>
          <a:xfrm>
            <a:off x="457199" y="993035"/>
            <a:ext cx="8367222" cy="276485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Medulla</a:t>
            </a:r>
            <a:r>
              <a:rPr lang="en-US" sz="1700">
                <a:solidFill>
                  <a:schemeClr val="dk1"/>
                </a:solidFill>
                <a:latin typeface="Arial"/>
                <a:ea typeface="Arial"/>
                <a:cs typeface="Arial"/>
                <a:sym typeface="Arial"/>
              </a:rPr>
              <a:t> - controls automated processes like breathing, blood pressure, and heart rate.</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Pons </a:t>
            </a:r>
            <a:r>
              <a:rPr lang="en-US" sz="1700">
                <a:solidFill>
                  <a:schemeClr val="dk1"/>
                </a:solidFill>
                <a:latin typeface="Arial"/>
                <a:ea typeface="Arial"/>
                <a:cs typeface="Arial"/>
                <a:sym typeface="Arial"/>
              </a:rPr>
              <a:t>- connects the brain and the spinal cord; involved in regulating brain activity during sleep.</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Cerebellum </a:t>
            </a:r>
            <a:r>
              <a:rPr lang="en-US" sz="1700">
                <a:solidFill>
                  <a:schemeClr val="dk1"/>
                </a:solidFill>
                <a:latin typeface="Arial"/>
                <a:ea typeface="Arial"/>
                <a:cs typeface="Arial"/>
                <a:sym typeface="Arial"/>
              </a:rPr>
              <a:t>- controls our balance, coordination, movement, and motor skills, and it is thought to be important in processing some types of memory.</a:t>
            </a:r>
            <a:endParaRPr sz="1700">
              <a:solidFill>
                <a:schemeClr val="dk1"/>
              </a:solidFill>
              <a:latin typeface="Arial"/>
              <a:ea typeface="Arial"/>
              <a:cs typeface="Arial"/>
              <a:sym typeface="Arial"/>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These 3 structures combined are known as the brain stem.</a:t>
            </a:r>
            <a:endParaRPr sz="1700">
              <a:solidFill>
                <a:schemeClr val="dk1"/>
              </a:solidFill>
              <a:latin typeface="Arial"/>
              <a:ea typeface="Arial"/>
              <a:cs typeface="Arial"/>
              <a:sym typeface="Arial"/>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20206371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a:bodyPr>
          <a:lstStyle/>
          <a:p>
            <a:r>
              <a:rPr lang="en-US" sz="1600" dirty="0"/>
              <a:t>The pons, medulla, and cerebellum make up the hindbrain.</a:t>
            </a:r>
          </a:p>
        </p:txBody>
      </p:sp>
      <p:pic>
        <p:nvPicPr>
          <p:cNvPr id="4" name="Figure" descr="An illustration shows the location of the pons, medulla, and cerebellum."/>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46498" r="-46498"/>
          <a:stretch>
            <a:fillRect/>
          </a:stretch>
        </p:blipFill>
        <p:spPr/>
      </p:pic>
      <p:sp>
        <p:nvSpPr>
          <p:cNvPr id="5" name="Figure Number"/>
          <p:cNvSpPr>
            <a:spLocks noGrp="1"/>
          </p:cNvSpPr>
          <p:nvPr>
            <p:ph type="title"/>
          </p:nvPr>
        </p:nvSpPr>
        <p:spPr/>
        <p:txBody>
          <a:bodyPr/>
          <a:lstStyle/>
          <a:p>
            <a:r>
              <a:rPr lang="en-US" dirty="0"/>
              <a:t>Figure 3.25</a:t>
            </a:r>
          </a:p>
        </p:txBody>
      </p:sp>
    </p:spTree>
    <p:extLst>
      <p:ext uri="{BB962C8B-B14F-4D97-AF65-F5344CB8AC3E}">
        <p14:creationId xmlns:p14="http://schemas.microsoft.com/office/powerpoint/2010/main" val="11417093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Shape 399"/>
        <p:cNvGrpSpPr/>
        <p:nvPr/>
      </p:nvGrpSpPr>
      <p:grpSpPr>
        <a:xfrm>
          <a:off x="0" y="0"/>
          <a:ext cx="0" cy="0"/>
          <a:chOff x="0" y="0"/>
          <a:chExt cx="0" cy="0"/>
        </a:xfrm>
      </p:grpSpPr>
      <p:sp>
        <p:nvSpPr>
          <p:cNvPr id="400" name="Google Shape;400;p4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BRAIN IMAGING</a:t>
            </a:r>
            <a:endParaRPr/>
          </a:p>
        </p:txBody>
      </p:sp>
      <p:sp>
        <p:nvSpPr>
          <p:cNvPr id="401" name="Google Shape;401;p47"/>
          <p:cNvSpPr txBox="1">
            <a:spLocks noGrp="1"/>
          </p:cNvSpPr>
          <p:nvPr>
            <p:ph type="body" idx="1"/>
          </p:nvPr>
        </p:nvSpPr>
        <p:spPr>
          <a:xfrm>
            <a:off x="457200" y="1336283"/>
            <a:ext cx="8062912" cy="4449920"/>
          </a:xfrm>
          <a:prstGeom prst="rect">
            <a:avLst/>
          </a:prstGeom>
          <a:solidFill>
            <a:srgbClr val="6CB255"/>
          </a:solidFill>
          <a:ln>
            <a:noFill/>
          </a:ln>
        </p:spPr>
        <p:txBody>
          <a:bodyPr spcFirstLastPara="1" wrap="square" lIns="91425" tIns="45700" rIns="91425" bIns="45700" anchor="t" anchorCtr="0">
            <a:noAutofit/>
          </a:bodyPr>
          <a:lstStyle/>
          <a:p>
            <a:pPr marL="0" lvl="0" indent="0" algn="ctr" rtl="0">
              <a:spcBef>
                <a:spcPts val="0"/>
              </a:spcBef>
              <a:spcAft>
                <a:spcPts val="0"/>
              </a:spcAft>
              <a:buSzPts val="2400"/>
              <a:buNone/>
            </a:pPr>
            <a:r>
              <a:rPr lang="en-US" sz="2400" b="1"/>
              <a:t>Techniques Involving Radiation</a:t>
            </a:r>
            <a:endParaRPr/>
          </a:p>
          <a:p>
            <a:pPr marL="0" lvl="0" indent="0" algn="ctr" rtl="0">
              <a:spcBef>
                <a:spcPts val="1000"/>
              </a:spcBef>
              <a:spcAft>
                <a:spcPts val="0"/>
              </a:spcAft>
              <a:buSzPts val="2000"/>
              <a:buNone/>
            </a:pPr>
            <a:r>
              <a:rPr lang="en-US"/>
              <a:t>CT Scan</a:t>
            </a:r>
            <a:endParaRPr/>
          </a:p>
          <a:p>
            <a:pPr marL="0" lvl="0" indent="0" algn="ctr" rtl="0">
              <a:spcBef>
                <a:spcPts val="1000"/>
              </a:spcBef>
              <a:spcAft>
                <a:spcPts val="0"/>
              </a:spcAft>
              <a:buSzPts val="2000"/>
              <a:buNone/>
            </a:pPr>
            <a:r>
              <a:rPr lang="en-US"/>
              <a:t>PET Scan</a:t>
            </a:r>
            <a:endParaRPr sz="2400"/>
          </a:p>
          <a:p>
            <a:pPr marL="0" lvl="0" indent="0" algn="ctr" rtl="0">
              <a:spcBef>
                <a:spcPts val="1080"/>
              </a:spcBef>
              <a:spcAft>
                <a:spcPts val="0"/>
              </a:spcAft>
              <a:buSzPts val="2400"/>
              <a:buNone/>
            </a:pPr>
            <a:r>
              <a:rPr lang="en-US" sz="2400" b="1"/>
              <a:t>Techniques Involving Magnetic Fields</a:t>
            </a:r>
            <a:endParaRPr/>
          </a:p>
          <a:p>
            <a:pPr marL="0" lvl="0" indent="0" algn="ctr" rtl="0">
              <a:spcBef>
                <a:spcPts val="1000"/>
              </a:spcBef>
              <a:spcAft>
                <a:spcPts val="0"/>
              </a:spcAft>
              <a:buSzPts val="2000"/>
              <a:buNone/>
            </a:pPr>
            <a:r>
              <a:rPr lang="en-US"/>
              <a:t>MRI</a:t>
            </a:r>
            <a:endParaRPr/>
          </a:p>
          <a:p>
            <a:pPr marL="0" lvl="0" indent="0" algn="ctr" rtl="0">
              <a:spcBef>
                <a:spcPts val="1000"/>
              </a:spcBef>
              <a:spcAft>
                <a:spcPts val="0"/>
              </a:spcAft>
              <a:buSzPts val="2000"/>
              <a:buNone/>
            </a:pPr>
            <a:r>
              <a:rPr lang="en-US" i="1"/>
              <a:t>F</a:t>
            </a:r>
            <a:r>
              <a:rPr lang="en-US"/>
              <a:t>MRI</a:t>
            </a:r>
            <a:endParaRPr/>
          </a:p>
          <a:p>
            <a:pPr marL="0" lvl="0" indent="0" algn="ctr" rtl="0">
              <a:spcBef>
                <a:spcPts val="1080"/>
              </a:spcBef>
              <a:spcAft>
                <a:spcPts val="0"/>
              </a:spcAft>
              <a:buSzPts val="2400"/>
              <a:buNone/>
            </a:pPr>
            <a:r>
              <a:rPr lang="en-US" sz="2400" b="1"/>
              <a:t>Techniques Involving Electrical Activity</a:t>
            </a:r>
            <a:endParaRPr/>
          </a:p>
          <a:p>
            <a:pPr marL="0" lvl="0" indent="0" algn="ctr" rtl="0">
              <a:spcBef>
                <a:spcPts val="1080"/>
              </a:spcBef>
              <a:spcAft>
                <a:spcPts val="0"/>
              </a:spcAft>
              <a:buSzPts val="2400"/>
              <a:buNone/>
            </a:pPr>
            <a:r>
              <a:rPr lang="en-US" sz="2400"/>
              <a:t>EEG</a:t>
            </a:r>
            <a:endParaRPr sz="2400"/>
          </a:p>
        </p:txBody>
      </p:sp>
    </p:spTree>
    <p:extLst>
      <p:ext uri="{BB962C8B-B14F-4D97-AF65-F5344CB8AC3E}">
        <p14:creationId xmlns:p14="http://schemas.microsoft.com/office/powerpoint/2010/main" val="13045859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457197" y="5535960"/>
            <a:ext cx="8062912" cy="1166382"/>
          </a:xfrm>
        </p:spPr>
        <p:txBody>
          <a:bodyPr>
            <a:normAutofit/>
          </a:bodyPr>
          <a:lstStyle/>
          <a:p>
            <a:r>
              <a:rPr lang="en-US" sz="1600" dirty="0"/>
              <a:t>A CT scan can be used to show brain tumors. </a:t>
            </a:r>
            <a:r>
              <a:rPr lang="en-US" sz="1600" dirty="0">
                <a:solidFill>
                  <a:srgbClr val="6CB255"/>
                </a:solidFill>
              </a:rPr>
              <a:t>(a) </a:t>
            </a:r>
            <a:r>
              <a:rPr lang="en-US" sz="1600" dirty="0"/>
              <a:t>The image on the left shows a healthy brain, whereas </a:t>
            </a:r>
            <a:r>
              <a:rPr lang="en-US" sz="1600" dirty="0">
                <a:solidFill>
                  <a:srgbClr val="6CB255"/>
                </a:solidFill>
              </a:rPr>
              <a:t>(b)</a:t>
            </a:r>
            <a:r>
              <a:rPr lang="en-US" sz="1600" dirty="0"/>
              <a:t> the image on the right indicates a brain tumor in the left frontal lobe. (credit a: modification of work by “Aceofhearts1968”/Wikimedia Commons; credit b: modification of work by Roland Schmitt et al)</a:t>
            </a:r>
          </a:p>
        </p:txBody>
      </p:sp>
      <p:pic>
        <p:nvPicPr>
          <p:cNvPr id="4" name="Figure" descr="Image (a) shows a brain scan where the brain matter's appearance is fairly uniform. Image (b) shows a section of the brain that looks different from the surrounding tissue and is labeled &quot;tumor.&quot;"/>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4908" r="-14908"/>
          <a:stretch>
            <a:fillRect/>
          </a:stretch>
        </p:blipFill>
        <p:spPr>
          <a:xfrm>
            <a:off x="1365420" y="2669628"/>
            <a:ext cx="6246466" cy="2711560"/>
          </a:xfrm>
        </p:spPr>
      </p:pic>
      <p:sp>
        <p:nvSpPr>
          <p:cNvPr id="5" name="Figure Number"/>
          <p:cNvSpPr>
            <a:spLocks noGrp="1"/>
          </p:cNvSpPr>
          <p:nvPr>
            <p:ph type="title"/>
          </p:nvPr>
        </p:nvSpPr>
        <p:spPr/>
        <p:txBody>
          <a:bodyPr/>
          <a:lstStyle/>
          <a:p>
            <a:r>
              <a:rPr lang="en-US" dirty="0"/>
              <a:t>Computerized tomography (CT) scan</a:t>
            </a:r>
          </a:p>
        </p:txBody>
      </p:sp>
      <p:sp>
        <p:nvSpPr>
          <p:cNvPr id="9" name="Google Shape;411;p48"/>
          <p:cNvSpPr txBox="1"/>
          <p:nvPr/>
        </p:nvSpPr>
        <p:spPr>
          <a:xfrm>
            <a:off x="457197" y="1122832"/>
            <a:ext cx="8367223" cy="101822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dirty="0">
                <a:solidFill>
                  <a:schemeClr val="dk1"/>
                </a:solidFill>
                <a:latin typeface="Arial"/>
                <a:ea typeface="Arial"/>
                <a:cs typeface="Arial"/>
                <a:sym typeface="Arial"/>
              </a:rPr>
              <a:t>Involves x-rays and creates an image through x-rays passing through varied densities within the brain.</a:t>
            </a:r>
            <a:endParaRPr dirty="0"/>
          </a:p>
          <a:p>
            <a:pPr marL="0" marR="0" lvl="0" indent="0" algn="l" rtl="0">
              <a:spcBef>
                <a:spcPts val="1080"/>
              </a:spcBef>
              <a:spcAft>
                <a:spcPts val="0"/>
              </a:spcAft>
              <a:buNone/>
            </a:pPr>
            <a:r>
              <a:rPr lang="en-US" sz="1700" dirty="0">
                <a:solidFill>
                  <a:schemeClr val="dk1"/>
                </a:solidFill>
                <a:latin typeface="Arial"/>
                <a:ea typeface="Arial"/>
                <a:cs typeface="Arial"/>
                <a:sym typeface="Arial"/>
              </a:rPr>
              <a:t>A CT scan be used to show brain tumors.</a:t>
            </a:r>
            <a:endParaRPr sz="17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7739043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sclaimer"/>
          <p:cNvSpPr>
            <a:spLocks noGrp="1"/>
          </p:cNvSpPr>
          <p:nvPr>
            <p:ph type="ftr" sz="quarter" idx="11"/>
          </p:nvPr>
        </p:nvSpPr>
        <p:spPr>
          <a:xfrm>
            <a:off x="457200" y="6492875"/>
            <a:ext cx="7715956" cy="283845"/>
          </a:xfrm>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chemeClr val="tx1"/>
                </a:solidFill>
              </a:rPr>
              <a:t>A PET scan is helpful for showing activity in different parts of the brain. (credit: Health and Human Services Department, National Institutes of Health)</a:t>
            </a:r>
          </a:p>
        </p:txBody>
      </p:sp>
      <p:pic>
        <p:nvPicPr>
          <p:cNvPr id="2" name="Figure" descr="A brain scan shows different parts of the brain in different colors."/>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4489450" y="1167460"/>
            <a:ext cx="4030663" cy="5137443"/>
          </a:xfrm>
        </p:spPr>
      </p:pic>
      <p:sp>
        <p:nvSpPr>
          <p:cNvPr id="5" name="Figure Number"/>
          <p:cNvSpPr>
            <a:spLocks noGrp="1"/>
          </p:cNvSpPr>
          <p:nvPr>
            <p:ph type="title"/>
          </p:nvPr>
        </p:nvSpPr>
        <p:spPr/>
        <p:txBody>
          <a:bodyPr>
            <a:normAutofit/>
          </a:bodyPr>
          <a:lstStyle/>
          <a:p>
            <a:pPr algn="r"/>
            <a:r>
              <a:rPr lang="en-US" dirty="0"/>
              <a:t>Positron emission tomography (PET) scan</a:t>
            </a:r>
            <a:endParaRPr lang="en-US" sz="2400" dirty="0">
              <a:solidFill>
                <a:srgbClr val="6CB255"/>
              </a:solidFill>
            </a:endParaRPr>
          </a:p>
        </p:txBody>
      </p:sp>
      <p:sp>
        <p:nvSpPr>
          <p:cNvPr id="7" name="Google Shape;418;p49"/>
          <p:cNvSpPr txBox="1">
            <a:spLocks/>
          </p:cNvSpPr>
          <p:nvPr/>
        </p:nvSpPr>
        <p:spPr>
          <a:xfrm>
            <a:off x="338138" y="3037448"/>
            <a:ext cx="3913188" cy="1986103"/>
          </a:xfrm>
          <a:prstGeom prst="rect">
            <a:avLst/>
          </a:prstGeom>
          <a:noFill/>
          <a:ln>
            <a:noFill/>
          </a:ln>
        </p:spPr>
        <p:txBody>
          <a:bodyPr spcFirstLastPara="1" wrap="square" lIns="91425" tIns="45700" rIns="91425" bIns="45700" anchor="t" anchorCtr="0">
            <a:no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spcBef>
                <a:spcPts val="0"/>
              </a:spcBef>
              <a:spcAft>
                <a:spcPts val="0"/>
              </a:spcAft>
              <a:buSzPts val="1700"/>
            </a:pPr>
            <a:r>
              <a:rPr lang="en-US" sz="1700" dirty="0">
                <a:solidFill>
                  <a:schemeClr val="dk1"/>
                </a:solidFill>
              </a:rPr>
              <a:t>Involves injecting individuals with a mildly radioactive substance and monitoring changes in blood flow to different regions of the brain.</a:t>
            </a:r>
          </a:p>
          <a:p>
            <a:pPr>
              <a:spcBef>
                <a:spcPts val="1080"/>
              </a:spcBef>
              <a:spcAft>
                <a:spcPts val="0"/>
              </a:spcAft>
              <a:buSzPts val="1700"/>
            </a:pPr>
            <a:r>
              <a:rPr lang="en-US" sz="1700" dirty="0">
                <a:solidFill>
                  <a:schemeClr val="dk1"/>
                </a:solidFill>
              </a:rPr>
              <a:t>A PET scan is helpful for showing activity in different parts of the brain. </a:t>
            </a:r>
          </a:p>
        </p:txBody>
      </p:sp>
    </p:spTree>
    <p:extLst>
      <p:ext uri="{BB962C8B-B14F-4D97-AF65-F5344CB8AC3E}">
        <p14:creationId xmlns:p14="http://schemas.microsoft.com/office/powerpoint/2010/main" val="13425107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Figure Legend"/>
          <p:cNvSpPr>
            <a:spLocks noGrp="1"/>
          </p:cNvSpPr>
          <p:nvPr>
            <p:ph type="body" sz="quarter" idx="14"/>
          </p:nvPr>
        </p:nvSpPr>
        <p:spPr>
          <a:xfrm>
            <a:off x="4606925" y="5380141"/>
            <a:ext cx="3913188" cy="984449"/>
          </a:xfrm>
        </p:spPr>
        <p:txBody>
          <a:bodyPr>
            <a:noAutofit/>
          </a:bodyPr>
          <a:lstStyle/>
          <a:p>
            <a:r>
              <a:rPr lang="en-US" sz="1600" dirty="0">
                <a:solidFill>
                  <a:schemeClr val="tx1"/>
                </a:solidFill>
              </a:rPr>
              <a:t>An fMRI shows activity in the brain over time. This image represents a single frame from an fMRI. (credit: modification of work by Kim J, Matthews NL, Park S.)</a:t>
            </a:r>
          </a:p>
        </p:txBody>
      </p:sp>
      <p:pic>
        <p:nvPicPr>
          <p:cNvPr id="2" name="Figure" descr="A brain scan shows brain tissue in gray with some small areas highlighted red."/>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520608" y="1639411"/>
            <a:ext cx="3905434" cy="4193540"/>
          </a:xfrm>
        </p:spPr>
      </p:pic>
      <p:sp>
        <p:nvSpPr>
          <p:cNvPr id="5" name="Figure Number"/>
          <p:cNvSpPr>
            <a:spLocks noGrp="1"/>
          </p:cNvSpPr>
          <p:nvPr>
            <p:ph type="title"/>
          </p:nvPr>
        </p:nvSpPr>
        <p:spPr/>
        <p:txBody>
          <a:bodyPr>
            <a:normAutofit/>
          </a:bodyPr>
          <a:lstStyle/>
          <a:p>
            <a:r>
              <a:rPr lang="en-US" sz="2400" dirty="0" err="1">
                <a:solidFill>
                  <a:srgbClr val="6CB255"/>
                </a:solidFill>
              </a:rPr>
              <a:t>Mri</a:t>
            </a:r>
            <a:r>
              <a:rPr lang="en-US" sz="2400" dirty="0">
                <a:solidFill>
                  <a:srgbClr val="6CB255"/>
                </a:solidFill>
              </a:rPr>
              <a:t> and </a:t>
            </a:r>
            <a:r>
              <a:rPr lang="en-US" sz="2400" i="1" dirty="0" err="1">
                <a:solidFill>
                  <a:srgbClr val="6CB255"/>
                </a:solidFill>
              </a:rPr>
              <a:t>F</a:t>
            </a:r>
            <a:r>
              <a:rPr lang="en-US" sz="2400" dirty="0" err="1">
                <a:solidFill>
                  <a:srgbClr val="6CB255"/>
                </a:solidFill>
              </a:rPr>
              <a:t>mri</a:t>
            </a:r>
            <a:endParaRPr lang="en-US" sz="2400" dirty="0">
              <a:solidFill>
                <a:srgbClr val="6CB255"/>
              </a:solidFill>
            </a:endParaRPr>
          </a:p>
        </p:txBody>
      </p:sp>
      <p:sp>
        <p:nvSpPr>
          <p:cNvPr id="7" name="Google Shape;429;p50"/>
          <p:cNvSpPr txBox="1"/>
          <p:nvPr/>
        </p:nvSpPr>
        <p:spPr>
          <a:xfrm>
            <a:off x="4606925" y="1797658"/>
            <a:ext cx="3886661" cy="24827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dirty="0">
                <a:solidFill>
                  <a:schemeClr val="dk1"/>
                </a:solidFill>
                <a:latin typeface="Arial"/>
                <a:ea typeface="Arial"/>
                <a:cs typeface="Arial"/>
                <a:sym typeface="Arial"/>
              </a:rPr>
              <a:t>Magnetic resonance imaging (MRI) </a:t>
            </a:r>
            <a:r>
              <a:rPr lang="en-US" sz="1700" dirty="0">
                <a:solidFill>
                  <a:schemeClr val="dk1"/>
                </a:solidFill>
                <a:latin typeface="Arial"/>
                <a:ea typeface="Arial"/>
                <a:cs typeface="Arial"/>
                <a:sym typeface="Arial"/>
              </a:rPr>
              <a:t>- magnetic fields used to produce a picture of the tissue being imaged.</a:t>
            </a:r>
            <a:endParaRPr dirty="0"/>
          </a:p>
          <a:p>
            <a:pPr marL="0" marR="0" lvl="0" indent="0" algn="l" rtl="0">
              <a:spcBef>
                <a:spcPts val="1080"/>
              </a:spcBef>
              <a:spcAft>
                <a:spcPts val="0"/>
              </a:spcAft>
              <a:buNone/>
            </a:pPr>
            <a:r>
              <a:rPr lang="en-US" sz="1700" b="1" dirty="0">
                <a:solidFill>
                  <a:schemeClr val="dk1"/>
                </a:solidFill>
                <a:latin typeface="Arial"/>
                <a:ea typeface="Arial"/>
                <a:cs typeface="Arial"/>
                <a:sym typeface="Arial"/>
              </a:rPr>
              <a:t>Functional magnetic resonance imaging (</a:t>
            </a:r>
            <a:r>
              <a:rPr lang="en-US" sz="1700" b="1" i="1" dirty="0">
                <a:solidFill>
                  <a:schemeClr val="dk1"/>
                </a:solidFill>
                <a:latin typeface="Arial"/>
                <a:ea typeface="Arial"/>
                <a:cs typeface="Arial"/>
                <a:sym typeface="Arial"/>
              </a:rPr>
              <a:t>f</a:t>
            </a:r>
            <a:r>
              <a:rPr lang="en-US" sz="1700" b="1" dirty="0">
                <a:solidFill>
                  <a:schemeClr val="dk1"/>
                </a:solidFill>
                <a:latin typeface="Arial"/>
                <a:ea typeface="Arial"/>
                <a:cs typeface="Arial"/>
                <a:sym typeface="Arial"/>
              </a:rPr>
              <a:t>MRI) </a:t>
            </a:r>
            <a:r>
              <a:rPr lang="en-US" sz="1700" dirty="0">
                <a:solidFill>
                  <a:schemeClr val="dk1"/>
                </a:solidFill>
                <a:latin typeface="Arial"/>
                <a:ea typeface="Arial"/>
                <a:cs typeface="Arial"/>
                <a:sym typeface="Arial"/>
              </a:rPr>
              <a:t>- MRI that show changes in metabolic activity over time.</a:t>
            </a:r>
            <a:endParaRPr dirty="0"/>
          </a:p>
          <a:p>
            <a:pPr marL="0" marR="0" lvl="0" indent="0" algn="l" rtl="0">
              <a:spcBef>
                <a:spcPts val="1080"/>
              </a:spcBef>
              <a:spcAft>
                <a:spcPts val="0"/>
              </a:spcAft>
              <a:buNone/>
            </a:pPr>
            <a:endParaRPr sz="18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7442708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457199" y="5511247"/>
            <a:ext cx="8062912" cy="1166382"/>
          </a:xfrm>
        </p:spPr>
        <p:txBody>
          <a:bodyPr>
            <a:normAutofit/>
          </a:bodyPr>
          <a:lstStyle/>
          <a:p>
            <a:r>
              <a:rPr lang="en-US" sz="1600" dirty="0"/>
              <a:t>Using caps with electrodes, modern EEG research can study the precise timing of overall brain activities. (credit: SMI Eye Tracking)</a:t>
            </a:r>
          </a:p>
        </p:txBody>
      </p:sp>
      <p:pic>
        <p:nvPicPr>
          <p:cNvPr id="4" name="Figure" descr="A photograph depicts a person looking at a computer screen and using the keyboard and mouse. The person wears a white cap covered in electrodes and wires."/>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2697" r="-22697"/>
          <a:stretch>
            <a:fillRect/>
          </a:stretch>
        </p:blipFill>
        <p:spPr>
          <a:xfrm>
            <a:off x="1025610" y="2703096"/>
            <a:ext cx="6073475" cy="2636466"/>
          </a:xfrm>
        </p:spPr>
      </p:pic>
      <p:sp>
        <p:nvSpPr>
          <p:cNvPr id="5" name="Figure Number"/>
          <p:cNvSpPr>
            <a:spLocks noGrp="1"/>
          </p:cNvSpPr>
          <p:nvPr>
            <p:ph type="title"/>
          </p:nvPr>
        </p:nvSpPr>
        <p:spPr/>
        <p:txBody>
          <a:bodyPr/>
          <a:lstStyle/>
          <a:p>
            <a:r>
              <a:rPr lang="en-US" dirty="0"/>
              <a:t>Electroencephalography (EEG)</a:t>
            </a:r>
          </a:p>
        </p:txBody>
      </p:sp>
      <p:sp>
        <p:nvSpPr>
          <p:cNvPr id="9" name="Google Shape;438;p51"/>
          <p:cNvSpPr txBox="1"/>
          <p:nvPr/>
        </p:nvSpPr>
        <p:spPr>
          <a:xfrm>
            <a:off x="457199" y="1095120"/>
            <a:ext cx="8062912" cy="143629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dirty="0">
                <a:solidFill>
                  <a:schemeClr val="dk1"/>
                </a:solidFill>
                <a:latin typeface="Arial"/>
                <a:ea typeface="Arial"/>
                <a:cs typeface="Arial"/>
                <a:sym typeface="Arial"/>
              </a:rPr>
              <a:t>Involves recording the electrical activity of the brain via electrodes on the scalp.</a:t>
            </a:r>
            <a:endParaRPr dirty="0"/>
          </a:p>
          <a:p>
            <a:pPr marL="0" marR="0" lvl="0" indent="0" algn="l" rtl="0">
              <a:spcBef>
                <a:spcPts val="1080"/>
              </a:spcBef>
              <a:spcAft>
                <a:spcPts val="0"/>
              </a:spcAft>
              <a:buNone/>
            </a:pPr>
            <a:r>
              <a:rPr lang="en-US" sz="1700" dirty="0">
                <a:solidFill>
                  <a:schemeClr val="dk1"/>
                </a:solidFill>
                <a:latin typeface="Arial"/>
                <a:ea typeface="Arial"/>
                <a:cs typeface="Arial"/>
                <a:sym typeface="Arial"/>
              </a:rPr>
              <a:t>Using caps with electrodes, modern EEG research can study the precise timing of overall brain activities</a:t>
            </a:r>
            <a:r>
              <a:rPr lang="en-US" sz="1600" dirty="0">
                <a:solidFill>
                  <a:schemeClr val="dk1"/>
                </a:solidFill>
                <a:latin typeface="Arial"/>
                <a:ea typeface="Arial"/>
                <a:cs typeface="Arial"/>
                <a:sym typeface="Arial"/>
              </a:rPr>
              <a:t> by tracking amplitude and frequency of brainwaves.</a:t>
            </a:r>
            <a:endParaRPr sz="1700" dirty="0">
              <a:solidFill>
                <a:schemeClr val="dk1"/>
              </a:solidFill>
              <a:latin typeface="Arial"/>
              <a:ea typeface="Arial"/>
              <a:cs typeface="Arial"/>
              <a:sym typeface="Arial"/>
            </a:endParaRPr>
          </a:p>
          <a:p>
            <a:pPr marL="0" marR="0" lvl="0" indent="0" algn="l" rtl="0">
              <a:spcBef>
                <a:spcPts val="1080"/>
              </a:spcBef>
              <a:spcAft>
                <a:spcPts val="0"/>
              </a:spcAft>
              <a:buNone/>
            </a:pPr>
            <a:endParaRPr sz="18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6008275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Figure" descr="A diagram of the human body illustrates the locations of the thymus, several parts within the brain (pineal gland, hypothalamus, thalamus, pituitary gland), several parts within the thyroid (cartilage, thyroid gland, parathyroid glands, trachea), the adrenal glands, pancreas, uterus, ovaries, and testes."/>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55066" r="-55066"/>
          <a:stretch>
            <a:fillRect/>
          </a:stretch>
        </p:blipFill>
        <p:spPr>
          <a:xfrm>
            <a:off x="3731062" y="2630845"/>
            <a:ext cx="5733535" cy="2733018"/>
          </a:xfrm>
        </p:spPr>
      </p:pic>
      <p:sp>
        <p:nvSpPr>
          <p:cNvPr id="5" name="Figure Number"/>
          <p:cNvSpPr>
            <a:spLocks noGrp="1"/>
          </p:cNvSpPr>
          <p:nvPr>
            <p:ph type="title"/>
          </p:nvPr>
        </p:nvSpPr>
        <p:spPr/>
        <p:txBody>
          <a:bodyPr/>
          <a:lstStyle/>
          <a:p>
            <a:r>
              <a:rPr lang="en-US" dirty="0"/>
              <a:t>THE ENDOCRINE SYSTEM</a:t>
            </a:r>
          </a:p>
        </p:txBody>
      </p:sp>
      <p:sp>
        <p:nvSpPr>
          <p:cNvPr id="9" name="Google Shape;447;p52"/>
          <p:cNvSpPr txBox="1"/>
          <p:nvPr/>
        </p:nvSpPr>
        <p:spPr>
          <a:xfrm>
            <a:off x="457200" y="2100648"/>
            <a:ext cx="4473146" cy="427015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dirty="0">
                <a:solidFill>
                  <a:schemeClr val="dk1"/>
                </a:solidFill>
                <a:latin typeface="Arial"/>
                <a:ea typeface="Arial"/>
                <a:cs typeface="Arial"/>
                <a:sym typeface="Arial"/>
              </a:rPr>
              <a:t>Pituitary gland </a:t>
            </a:r>
            <a:r>
              <a:rPr lang="en-US" sz="1700" dirty="0">
                <a:solidFill>
                  <a:schemeClr val="dk1"/>
                </a:solidFill>
                <a:latin typeface="Arial"/>
                <a:ea typeface="Arial"/>
                <a:cs typeface="Arial"/>
                <a:sym typeface="Arial"/>
              </a:rPr>
              <a:t>– serves as the master gland, controlling the secretions of all other glands.</a:t>
            </a:r>
            <a:endParaRPr sz="1700" b="1" dirty="0">
              <a:solidFill>
                <a:schemeClr val="dk1"/>
              </a:solidFill>
              <a:latin typeface="Arial"/>
              <a:ea typeface="Arial"/>
              <a:cs typeface="Arial"/>
              <a:sym typeface="Arial"/>
            </a:endParaRPr>
          </a:p>
          <a:p>
            <a:pPr marL="0" marR="0" lvl="0" indent="0" algn="l" rtl="0">
              <a:spcBef>
                <a:spcPts val="1080"/>
              </a:spcBef>
              <a:spcAft>
                <a:spcPts val="0"/>
              </a:spcAft>
              <a:buNone/>
            </a:pPr>
            <a:r>
              <a:rPr lang="en-US" sz="1700" b="1" dirty="0">
                <a:solidFill>
                  <a:schemeClr val="dk1"/>
                </a:solidFill>
                <a:latin typeface="Arial"/>
                <a:ea typeface="Arial"/>
                <a:cs typeface="Arial"/>
                <a:sym typeface="Arial"/>
              </a:rPr>
              <a:t>Thyroid </a:t>
            </a:r>
            <a:r>
              <a:rPr lang="en-US" sz="1700" dirty="0">
                <a:solidFill>
                  <a:schemeClr val="dk1"/>
                </a:solidFill>
                <a:latin typeface="Arial"/>
                <a:ea typeface="Arial"/>
                <a:cs typeface="Arial"/>
                <a:sym typeface="Arial"/>
              </a:rPr>
              <a:t>– secretes </a:t>
            </a:r>
            <a:r>
              <a:rPr lang="en-US" sz="1700" dirty="0" err="1">
                <a:solidFill>
                  <a:schemeClr val="dk1"/>
                </a:solidFill>
                <a:latin typeface="Arial"/>
                <a:ea typeface="Arial"/>
                <a:cs typeface="Arial"/>
                <a:sym typeface="Arial"/>
              </a:rPr>
              <a:t>Thyroxine</a:t>
            </a:r>
            <a:r>
              <a:rPr lang="en-US" sz="1700" dirty="0">
                <a:solidFill>
                  <a:schemeClr val="dk1"/>
                </a:solidFill>
                <a:latin typeface="Arial"/>
                <a:ea typeface="Arial"/>
                <a:cs typeface="Arial"/>
                <a:sym typeface="Arial"/>
              </a:rPr>
              <a:t> which regulates growth, metabolism and appetite</a:t>
            </a:r>
            <a:endParaRPr sz="1700" b="1" dirty="0">
              <a:solidFill>
                <a:schemeClr val="dk1"/>
              </a:solidFill>
              <a:latin typeface="Arial"/>
              <a:ea typeface="Arial"/>
              <a:cs typeface="Arial"/>
              <a:sym typeface="Arial"/>
            </a:endParaRPr>
          </a:p>
          <a:p>
            <a:pPr marL="0" marR="0" lvl="0" indent="0" algn="l" rtl="0">
              <a:spcBef>
                <a:spcPts val="1080"/>
              </a:spcBef>
              <a:spcAft>
                <a:spcPts val="0"/>
              </a:spcAft>
              <a:buNone/>
            </a:pPr>
            <a:r>
              <a:rPr lang="en-US" sz="1700" b="1" dirty="0">
                <a:solidFill>
                  <a:schemeClr val="dk1"/>
                </a:solidFill>
                <a:latin typeface="Arial"/>
                <a:ea typeface="Arial"/>
                <a:cs typeface="Arial"/>
                <a:sym typeface="Arial"/>
              </a:rPr>
              <a:t>Adrenal gland </a:t>
            </a:r>
            <a:r>
              <a:rPr lang="en-US" sz="1700" dirty="0">
                <a:solidFill>
                  <a:schemeClr val="dk1"/>
                </a:solidFill>
                <a:latin typeface="Arial"/>
                <a:ea typeface="Arial"/>
                <a:cs typeface="Arial"/>
                <a:sym typeface="Arial"/>
              </a:rPr>
              <a:t>- secretes hormones involved in the stress response.</a:t>
            </a:r>
            <a:endParaRPr sz="1700" dirty="0">
              <a:solidFill>
                <a:schemeClr val="dk1"/>
              </a:solidFill>
              <a:latin typeface="Arial"/>
              <a:ea typeface="Arial"/>
              <a:cs typeface="Arial"/>
              <a:sym typeface="Arial"/>
            </a:endParaRPr>
          </a:p>
          <a:p>
            <a:pPr marL="0" marR="0" lvl="0" indent="0" algn="l" rtl="0">
              <a:spcBef>
                <a:spcPts val="1080"/>
              </a:spcBef>
              <a:spcAft>
                <a:spcPts val="0"/>
              </a:spcAft>
              <a:buNone/>
            </a:pPr>
            <a:r>
              <a:rPr lang="en-US" sz="1700" b="1" dirty="0">
                <a:solidFill>
                  <a:schemeClr val="dk1"/>
                </a:solidFill>
                <a:latin typeface="Arial"/>
                <a:ea typeface="Arial"/>
                <a:cs typeface="Arial"/>
                <a:sym typeface="Arial"/>
              </a:rPr>
              <a:t>Gonad</a:t>
            </a:r>
            <a:r>
              <a:rPr lang="en-US" sz="1700" dirty="0">
                <a:solidFill>
                  <a:schemeClr val="dk1"/>
                </a:solidFill>
                <a:latin typeface="Arial"/>
                <a:ea typeface="Arial"/>
                <a:cs typeface="Arial"/>
                <a:sym typeface="Arial"/>
              </a:rPr>
              <a:t> - secretes sex hormones, which are important for successful reproduction, and regulate sexual motivation and behavior.</a:t>
            </a:r>
            <a:endParaRPr dirty="0"/>
          </a:p>
          <a:p>
            <a:pPr marL="0" marR="0" lvl="0" indent="0" algn="l" rtl="0">
              <a:spcBef>
                <a:spcPts val="1080"/>
              </a:spcBef>
              <a:spcAft>
                <a:spcPts val="0"/>
              </a:spcAft>
              <a:buNone/>
            </a:pPr>
            <a:r>
              <a:rPr lang="en-US" sz="1700" b="1" dirty="0">
                <a:solidFill>
                  <a:schemeClr val="dk1"/>
                </a:solidFill>
                <a:latin typeface="Arial"/>
                <a:ea typeface="Arial"/>
                <a:cs typeface="Arial"/>
                <a:sym typeface="Arial"/>
              </a:rPr>
              <a:t>Pancreas</a:t>
            </a:r>
            <a:r>
              <a:rPr lang="en-US" sz="1700" dirty="0">
                <a:solidFill>
                  <a:schemeClr val="dk1"/>
                </a:solidFill>
                <a:latin typeface="Arial"/>
                <a:ea typeface="Arial"/>
                <a:cs typeface="Arial"/>
                <a:sym typeface="Arial"/>
              </a:rPr>
              <a:t> - secretes hormones that regulate blood sugar.</a:t>
            </a:r>
            <a:endParaRPr dirty="0"/>
          </a:p>
          <a:p>
            <a:pPr marL="0" marR="0" lvl="0" indent="0" algn="l" rtl="0">
              <a:spcBef>
                <a:spcPts val="1080"/>
              </a:spcBef>
              <a:spcAft>
                <a:spcPts val="0"/>
              </a:spcAft>
              <a:buNone/>
            </a:pPr>
            <a:endParaRPr sz="1700" dirty="0">
              <a:solidFill>
                <a:schemeClr val="dk1"/>
              </a:solidFill>
              <a:latin typeface="Arial"/>
              <a:ea typeface="Arial"/>
              <a:cs typeface="Arial"/>
              <a:sym typeface="Arial"/>
            </a:endParaRPr>
          </a:p>
          <a:p>
            <a:pPr marL="0" marR="0" lvl="0" indent="0" algn="l" rtl="0">
              <a:spcBef>
                <a:spcPts val="1080"/>
              </a:spcBef>
              <a:spcAft>
                <a:spcPts val="0"/>
              </a:spcAft>
              <a:buNone/>
            </a:pPr>
            <a:endParaRPr sz="1800" dirty="0">
              <a:solidFill>
                <a:schemeClr val="dk1"/>
              </a:solidFill>
              <a:latin typeface="Arial"/>
              <a:ea typeface="Arial"/>
              <a:cs typeface="Arial"/>
              <a:sym typeface="Arial"/>
            </a:endParaRPr>
          </a:p>
        </p:txBody>
      </p:sp>
      <p:sp>
        <p:nvSpPr>
          <p:cNvPr id="10" name="Google Shape;448;p52"/>
          <p:cNvSpPr txBox="1"/>
          <p:nvPr/>
        </p:nvSpPr>
        <p:spPr>
          <a:xfrm>
            <a:off x="457200" y="921186"/>
            <a:ext cx="8062912" cy="143629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dirty="0">
                <a:solidFill>
                  <a:schemeClr val="dk1"/>
                </a:solidFill>
                <a:latin typeface="Arial"/>
                <a:ea typeface="Arial"/>
                <a:cs typeface="Arial"/>
                <a:sym typeface="Arial"/>
              </a:rPr>
              <a:t>A series of glands that produce hormones to regulate normal body functions.</a:t>
            </a:r>
            <a:endParaRPr dirty="0"/>
          </a:p>
          <a:p>
            <a:pPr marL="0" marR="0" lvl="0" indent="0" algn="l" rtl="0">
              <a:spcBef>
                <a:spcPts val="1080"/>
              </a:spcBef>
              <a:spcAft>
                <a:spcPts val="0"/>
              </a:spcAft>
              <a:buNone/>
            </a:pPr>
            <a:r>
              <a:rPr lang="en-US" sz="1700">
                <a:solidFill>
                  <a:schemeClr val="dk1"/>
                </a:solidFill>
                <a:latin typeface="Arial"/>
                <a:ea typeface="Arial"/>
                <a:cs typeface="Arial"/>
                <a:sym typeface="Arial"/>
              </a:rPr>
              <a:t>The Hypothalamus links the nervous system and endocrine system by controlling the pituitary gland.</a:t>
            </a:r>
            <a:endParaRPr sz="1700">
              <a:solidFill>
                <a:schemeClr val="dk1"/>
              </a:solidFill>
              <a:latin typeface="Arial"/>
              <a:ea typeface="Arial"/>
              <a:cs typeface="Arial"/>
              <a:sym typeface="Arial"/>
            </a:endParaRPr>
          </a:p>
          <a:p>
            <a:pPr marL="0" marR="0" lvl="0" indent="0" algn="l" rtl="0">
              <a:spcBef>
                <a:spcPts val="1080"/>
              </a:spcBef>
              <a:spcAft>
                <a:spcPts val="0"/>
              </a:spcAft>
              <a:buNone/>
            </a:pPr>
            <a:endParaRPr sz="18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6213423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457200" y="5691618"/>
            <a:ext cx="8062912" cy="1166382"/>
          </a:xfrm>
        </p:spPr>
        <p:txBody>
          <a:bodyPr>
            <a:normAutofit/>
          </a:bodyPr>
          <a:lstStyle/>
          <a:p>
            <a:r>
              <a:rPr lang="en-US" sz="1600" dirty="0"/>
              <a:t>The major glands of the endocrine system are shown.</a:t>
            </a:r>
          </a:p>
        </p:txBody>
      </p:sp>
      <p:pic>
        <p:nvPicPr>
          <p:cNvPr id="3" name="Figure" descr="A diagram of the human body illustrates the locations of the thymus, several parts within the brain (pineal gland, hypothalamus, thalamus, pituitary gland), several parts within the thyroid (cartilage, thyroid gland, parathyroid glands, trachea), the adrenal glands, pancreas, uterus, ovaries, and testes."/>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55066" r="-55066"/>
          <a:stretch>
            <a:fillRect/>
          </a:stretch>
        </p:blipFill>
        <p:spPr>
          <a:xfrm>
            <a:off x="0" y="1492416"/>
            <a:ext cx="9058385" cy="3932201"/>
          </a:xfrm>
        </p:spPr>
      </p:pic>
      <p:sp>
        <p:nvSpPr>
          <p:cNvPr id="5" name="Figure Number"/>
          <p:cNvSpPr>
            <a:spLocks noGrp="1"/>
          </p:cNvSpPr>
          <p:nvPr>
            <p:ph type="title"/>
          </p:nvPr>
        </p:nvSpPr>
        <p:spPr/>
        <p:txBody>
          <a:bodyPr/>
          <a:lstStyle/>
          <a:p>
            <a:r>
              <a:rPr lang="en-US" dirty="0"/>
              <a:t>THE ENDOCRINE SYSTEM</a:t>
            </a:r>
          </a:p>
        </p:txBody>
      </p:sp>
    </p:spTree>
    <p:extLst>
      <p:ext uri="{BB962C8B-B14F-4D97-AF65-F5344CB8AC3E}">
        <p14:creationId xmlns:p14="http://schemas.microsoft.com/office/powerpoint/2010/main" val="36681442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neurotransmitters</a:t>
            </a:r>
          </a:p>
        </p:txBody>
      </p:sp>
      <p:graphicFrame>
        <p:nvGraphicFramePr>
          <p:cNvPr id="6" name="Table 5"/>
          <p:cNvGraphicFramePr>
            <a:graphicFrameLocks noGrp="1"/>
          </p:cNvGraphicFramePr>
          <p:nvPr>
            <p:extLst>
              <p:ext uri="{D42A27DB-BD31-4B8C-83A1-F6EECF244321}">
                <p14:modId xmlns:p14="http://schemas.microsoft.com/office/powerpoint/2010/main" val="446708118"/>
              </p:ext>
            </p:extLst>
          </p:nvPr>
        </p:nvGraphicFramePr>
        <p:xfrm>
          <a:off x="457198" y="2062875"/>
          <a:ext cx="8303742" cy="4058496"/>
        </p:xfrm>
        <a:graphic>
          <a:graphicData uri="http://schemas.openxmlformats.org/drawingml/2006/table">
            <a:tbl>
              <a:tblPr/>
              <a:tblGrid>
                <a:gridCol w="2767914">
                  <a:extLst>
                    <a:ext uri="{9D8B030D-6E8A-4147-A177-3AD203B41FA5}">
                      <a16:colId xmlns:a16="http://schemas.microsoft.com/office/drawing/2014/main" val="20000"/>
                    </a:ext>
                  </a:extLst>
                </a:gridCol>
                <a:gridCol w="2434283">
                  <a:extLst>
                    <a:ext uri="{9D8B030D-6E8A-4147-A177-3AD203B41FA5}">
                      <a16:colId xmlns:a16="http://schemas.microsoft.com/office/drawing/2014/main" val="20001"/>
                    </a:ext>
                  </a:extLst>
                </a:gridCol>
                <a:gridCol w="3101545">
                  <a:extLst>
                    <a:ext uri="{9D8B030D-6E8A-4147-A177-3AD203B41FA5}">
                      <a16:colId xmlns:a16="http://schemas.microsoft.com/office/drawing/2014/main" val="20002"/>
                    </a:ext>
                  </a:extLst>
                </a:gridCol>
              </a:tblGrid>
              <a:tr h="259156">
                <a:tc gridSpan="3">
                  <a:txBody>
                    <a:bodyPr/>
                    <a:lstStyle/>
                    <a:p>
                      <a:pPr algn="ctr" fontAlgn="b"/>
                      <a:r>
                        <a:rPr lang="en-US" sz="1800" b="1" dirty="0">
                          <a:effectLst/>
                        </a:rPr>
                        <a:t>Major Neurotransmitters and How They Affect Behavior</a:t>
                      </a:r>
                    </a:p>
                    <a:p>
                      <a:pPr algn="ctr" fontAlgn="b"/>
                      <a:endParaRPr lang="en-US" sz="1800" b="1" dirty="0">
                        <a:effectLst/>
                      </a:endParaRPr>
                    </a:p>
                  </a:txBody>
                  <a:tcPr marL="64789" marR="64789" marT="32394" marB="32394"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59156">
                <a:tc>
                  <a:txBody>
                    <a:bodyPr/>
                    <a:lstStyle/>
                    <a:p>
                      <a:pPr algn="l" fontAlgn="b"/>
                      <a:r>
                        <a:rPr lang="en-US" sz="1300" b="1">
                          <a:effectLst/>
                        </a:rPr>
                        <a:t>Neurotransmitter</a:t>
                      </a:r>
                    </a:p>
                  </a:txBody>
                  <a:tcPr marL="64789" marR="64789" marT="32394" marB="32394" anchor="b">
                    <a:lnL>
                      <a:noFill/>
                    </a:lnL>
                    <a:lnR>
                      <a:noFill/>
                    </a:lnR>
                    <a:lnT>
                      <a:noFill/>
                    </a:lnT>
                    <a:lnB>
                      <a:noFill/>
                    </a:lnB>
                  </a:tcPr>
                </a:tc>
                <a:tc>
                  <a:txBody>
                    <a:bodyPr/>
                    <a:lstStyle/>
                    <a:p>
                      <a:pPr algn="l" fontAlgn="b"/>
                      <a:r>
                        <a:rPr lang="en-US" sz="1300" b="1">
                          <a:effectLst/>
                        </a:rPr>
                        <a:t>Involved in</a:t>
                      </a:r>
                    </a:p>
                  </a:txBody>
                  <a:tcPr marL="64789" marR="64789" marT="32394" marB="32394" anchor="b">
                    <a:lnL>
                      <a:noFill/>
                    </a:lnL>
                    <a:lnR>
                      <a:noFill/>
                    </a:lnR>
                    <a:lnT>
                      <a:noFill/>
                    </a:lnT>
                    <a:lnB>
                      <a:noFill/>
                    </a:lnB>
                  </a:tcPr>
                </a:tc>
                <a:tc>
                  <a:txBody>
                    <a:bodyPr/>
                    <a:lstStyle/>
                    <a:p>
                      <a:pPr algn="l" fontAlgn="b"/>
                      <a:r>
                        <a:rPr lang="en-US" sz="1300" b="1">
                          <a:effectLst/>
                        </a:rPr>
                        <a:t>Potential Effect on Behavior</a:t>
                      </a:r>
                    </a:p>
                  </a:txBody>
                  <a:tcPr marL="64789" marR="64789" marT="32394" marB="32394" anchor="b">
                    <a:lnL>
                      <a:noFill/>
                    </a:lnL>
                    <a:lnR>
                      <a:noFill/>
                    </a:lnR>
                    <a:lnT>
                      <a:noFill/>
                    </a:lnT>
                    <a:lnB>
                      <a:noFill/>
                    </a:lnB>
                  </a:tcPr>
                </a:tc>
                <a:extLst>
                  <a:ext uri="{0D108BD9-81ED-4DB2-BD59-A6C34878D82A}">
                    <a16:rowId xmlns:a16="http://schemas.microsoft.com/office/drawing/2014/main" val="10001"/>
                  </a:ext>
                </a:extLst>
              </a:tr>
              <a:tr h="453522">
                <a:tc>
                  <a:txBody>
                    <a:bodyPr/>
                    <a:lstStyle/>
                    <a:p>
                      <a:pPr fontAlgn="ctr"/>
                      <a:r>
                        <a:rPr lang="en-US" sz="1300">
                          <a:effectLst/>
                        </a:rPr>
                        <a:t>Acetylcholine</a:t>
                      </a:r>
                    </a:p>
                  </a:txBody>
                  <a:tcPr marL="64789" marR="64789" marT="32394" marB="32394" anchor="ctr">
                    <a:lnL>
                      <a:noFill/>
                    </a:lnL>
                    <a:lnR>
                      <a:noFill/>
                    </a:lnR>
                    <a:lnT>
                      <a:noFill/>
                    </a:lnT>
                    <a:lnB>
                      <a:noFill/>
                    </a:lnB>
                  </a:tcPr>
                </a:tc>
                <a:tc>
                  <a:txBody>
                    <a:bodyPr/>
                    <a:lstStyle/>
                    <a:p>
                      <a:pPr fontAlgn="ctr"/>
                      <a:r>
                        <a:rPr lang="en-US" sz="1300">
                          <a:effectLst/>
                        </a:rPr>
                        <a:t>Muscle action, memory</a:t>
                      </a:r>
                    </a:p>
                  </a:txBody>
                  <a:tcPr marL="64789" marR="64789" marT="32394" marB="32394" anchor="ctr">
                    <a:lnL>
                      <a:noFill/>
                    </a:lnL>
                    <a:lnR>
                      <a:noFill/>
                    </a:lnR>
                    <a:lnT>
                      <a:noFill/>
                    </a:lnT>
                    <a:lnB>
                      <a:noFill/>
                    </a:lnB>
                  </a:tcPr>
                </a:tc>
                <a:tc>
                  <a:txBody>
                    <a:bodyPr/>
                    <a:lstStyle/>
                    <a:p>
                      <a:pPr fontAlgn="ctr"/>
                      <a:r>
                        <a:rPr lang="en-US" sz="1300">
                          <a:effectLst/>
                        </a:rPr>
                        <a:t>Increased arousal, enhanced cognition</a:t>
                      </a:r>
                    </a:p>
                  </a:txBody>
                  <a:tcPr marL="64789" marR="64789" marT="32394" marB="32394" anchor="ctr">
                    <a:lnL>
                      <a:noFill/>
                    </a:lnL>
                    <a:lnR>
                      <a:noFill/>
                    </a:lnR>
                    <a:lnT>
                      <a:noFill/>
                    </a:lnT>
                    <a:lnB>
                      <a:noFill/>
                    </a:lnB>
                  </a:tcPr>
                </a:tc>
                <a:extLst>
                  <a:ext uri="{0D108BD9-81ED-4DB2-BD59-A6C34878D82A}">
                    <a16:rowId xmlns:a16="http://schemas.microsoft.com/office/drawing/2014/main" val="10002"/>
                  </a:ext>
                </a:extLst>
              </a:tr>
              <a:tr h="453522">
                <a:tc>
                  <a:txBody>
                    <a:bodyPr/>
                    <a:lstStyle/>
                    <a:p>
                      <a:pPr fontAlgn="ctr"/>
                      <a:r>
                        <a:rPr lang="en-US" sz="1300">
                          <a:effectLst/>
                        </a:rPr>
                        <a:t>Beta-endorphin</a:t>
                      </a:r>
                    </a:p>
                  </a:txBody>
                  <a:tcPr marL="64789" marR="64789" marT="32394" marB="32394" anchor="ctr">
                    <a:lnL>
                      <a:noFill/>
                    </a:lnL>
                    <a:lnR>
                      <a:noFill/>
                    </a:lnR>
                    <a:lnT>
                      <a:noFill/>
                    </a:lnT>
                    <a:lnB>
                      <a:noFill/>
                    </a:lnB>
                  </a:tcPr>
                </a:tc>
                <a:tc>
                  <a:txBody>
                    <a:bodyPr/>
                    <a:lstStyle/>
                    <a:p>
                      <a:pPr fontAlgn="ctr"/>
                      <a:r>
                        <a:rPr lang="en-US" sz="1300">
                          <a:effectLst/>
                        </a:rPr>
                        <a:t>Pain, pleasure</a:t>
                      </a:r>
                    </a:p>
                  </a:txBody>
                  <a:tcPr marL="64789" marR="64789" marT="32394" marB="32394" anchor="ctr">
                    <a:lnL>
                      <a:noFill/>
                    </a:lnL>
                    <a:lnR>
                      <a:noFill/>
                    </a:lnR>
                    <a:lnT>
                      <a:noFill/>
                    </a:lnT>
                    <a:lnB>
                      <a:noFill/>
                    </a:lnB>
                  </a:tcPr>
                </a:tc>
                <a:tc>
                  <a:txBody>
                    <a:bodyPr/>
                    <a:lstStyle/>
                    <a:p>
                      <a:pPr fontAlgn="ctr"/>
                      <a:r>
                        <a:rPr lang="en-US" sz="1300">
                          <a:effectLst/>
                        </a:rPr>
                        <a:t>Decreased anxiety, decreased tension</a:t>
                      </a:r>
                    </a:p>
                  </a:txBody>
                  <a:tcPr marL="64789" marR="64789" marT="32394" marB="32394" anchor="ctr">
                    <a:lnL>
                      <a:noFill/>
                    </a:lnL>
                    <a:lnR>
                      <a:noFill/>
                    </a:lnR>
                    <a:lnT>
                      <a:noFill/>
                    </a:lnT>
                    <a:lnB>
                      <a:noFill/>
                    </a:lnB>
                  </a:tcPr>
                </a:tc>
                <a:extLst>
                  <a:ext uri="{0D108BD9-81ED-4DB2-BD59-A6C34878D82A}">
                    <a16:rowId xmlns:a16="http://schemas.microsoft.com/office/drawing/2014/main" val="10003"/>
                  </a:ext>
                </a:extLst>
              </a:tr>
              <a:tr h="453522">
                <a:tc>
                  <a:txBody>
                    <a:bodyPr/>
                    <a:lstStyle/>
                    <a:p>
                      <a:pPr fontAlgn="ctr"/>
                      <a:r>
                        <a:rPr lang="en-US" sz="1300">
                          <a:effectLst/>
                        </a:rPr>
                        <a:t>Dopamine</a:t>
                      </a:r>
                    </a:p>
                  </a:txBody>
                  <a:tcPr marL="64789" marR="64789" marT="32394" marB="32394" anchor="ctr">
                    <a:lnL>
                      <a:noFill/>
                    </a:lnL>
                    <a:lnR>
                      <a:noFill/>
                    </a:lnR>
                    <a:lnT>
                      <a:noFill/>
                    </a:lnT>
                    <a:lnB>
                      <a:noFill/>
                    </a:lnB>
                  </a:tcPr>
                </a:tc>
                <a:tc>
                  <a:txBody>
                    <a:bodyPr/>
                    <a:lstStyle/>
                    <a:p>
                      <a:pPr fontAlgn="ctr"/>
                      <a:r>
                        <a:rPr lang="en-US" sz="1300">
                          <a:effectLst/>
                        </a:rPr>
                        <a:t>Mood, sleep, learning</a:t>
                      </a:r>
                    </a:p>
                  </a:txBody>
                  <a:tcPr marL="64789" marR="64789" marT="32394" marB="32394" anchor="ctr">
                    <a:lnL>
                      <a:noFill/>
                    </a:lnL>
                    <a:lnR>
                      <a:noFill/>
                    </a:lnR>
                    <a:lnT>
                      <a:noFill/>
                    </a:lnT>
                    <a:lnB>
                      <a:noFill/>
                    </a:lnB>
                  </a:tcPr>
                </a:tc>
                <a:tc>
                  <a:txBody>
                    <a:bodyPr/>
                    <a:lstStyle/>
                    <a:p>
                      <a:pPr fontAlgn="ctr"/>
                      <a:r>
                        <a:rPr lang="en-US" sz="1300">
                          <a:effectLst/>
                        </a:rPr>
                        <a:t>Increased pleasure, suppressed appetite</a:t>
                      </a:r>
                    </a:p>
                  </a:txBody>
                  <a:tcPr marL="64789" marR="64789" marT="32394" marB="32394" anchor="ctr">
                    <a:lnL>
                      <a:noFill/>
                    </a:lnL>
                    <a:lnR>
                      <a:noFill/>
                    </a:lnR>
                    <a:lnT>
                      <a:noFill/>
                    </a:lnT>
                    <a:lnB>
                      <a:noFill/>
                    </a:lnB>
                  </a:tcPr>
                </a:tc>
                <a:extLst>
                  <a:ext uri="{0D108BD9-81ED-4DB2-BD59-A6C34878D82A}">
                    <a16:rowId xmlns:a16="http://schemas.microsoft.com/office/drawing/2014/main" val="10004"/>
                  </a:ext>
                </a:extLst>
              </a:tr>
              <a:tr h="453522">
                <a:tc>
                  <a:txBody>
                    <a:bodyPr/>
                    <a:lstStyle/>
                    <a:p>
                      <a:pPr fontAlgn="ctr"/>
                      <a:r>
                        <a:rPr lang="en-US" sz="1300">
                          <a:effectLst/>
                        </a:rPr>
                        <a:t>Gamma-aminobutyric acid (GABA)</a:t>
                      </a:r>
                    </a:p>
                  </a:txBody>
                  <a:tcPr marL="64789" marR="64789" marT="32394" marB="32394" anchor="ctr">
                    <a:lnL>
                      <a:noFill/>
                    </a:lnL>
                    <a:lnR>
                      <a:noFill/>
                    </a:lnR>
                    <a:lnT>
                      <a:noFill/>
                    </a:lnT>
                    <a:lnB>
                      <a:noFill/>
                    </a:lnB>
                  </a:tcPr>
                </a:tc>
                <a:tc>
                  <a:txBody>
                    <a:bodyPr/>
                    <a:lstStyle/>
                    <a:p>
                      <a:pPr fontAlgn="ctr"/>
                      <a:r>
                        <a:rPr lang="en-US" sz="1300" dirty="0">
                          <a:effectLst/>
                        </a:rPr>
                        <a:t>Brain function, sleep</a:t>
                      </a:r>
                    </a:p>
                  </a:txBody>
                  <a:tcPr marL="64789" marR="64789" marT="32394" marB="32394" anchor="ctr">
                    <a:lnL>
                      <a:noFill/>
                    </a:lnL>
                    <a:lnR>
                      <a:noFill/>
                    </a:lnR>
                    <a:lnT>
                      <a:noFill/>
                    </a:lnT>
                    <a:lnB>
                      <a:noFill/>
                    </a:lnB>
                  </a:tcPr>
                </a:tc>
                <a:tc>
                  <a:txBody>
                    <a:bodyPr/>
                    <a:lstStyle/>
                    <a:p>
                      <a:pPr fontAlgn="ctr"/>
                      <a:r>
                        <a:rPr lang="en-US" sz="1300">
                          <a:effectLst/>
                        </a:rPr>
                        <a:t>Decreased anxiety, decreased tension</a:t>
                      </a:r>
                    </a:p>
                  </a:txBody>
                  <a:tcPr marL="64789" marR="64789" marT="32394" marB="32394" anchor="ctr">
                    <a:lnL>
                      <a:noFill/>
                    </a:lnL>
                    <a:lnR>
                      <a:noFill/>
                    </a:lnR>
                    <a:lnT>
                      <a:noFill/>
                    </a:lnT>
                    <a:lnB>
                      <a:noFill/>
                    </a:lnB>
                  </a:tcPr>
                </a:tc>
                <a:extLst>
                  <a:ext uri="{0D108BD9-81ED-4DB2-BD59-A6C34878D82A}">
                    <a16:rowId xmlns:a16="http://schemas.microsoft.com/office/drawing/2014/main" val="10005"/>
                  </a:ext>
                </a:extLst>
              </a:tr>
              <a:tr h="453522">
                <a:tc>
                  <a:txBody>
                    <a:bodyPr/>
                    <a:lstStyle/>
                    <a:p>
                      <a:pPr fontAlgn="ctr"/>
                      <a:r>
                        <a:rPr lang="en-US" sz="1300">
                          <a:effectLst/>
                        </a:rPr>
                        <a:t>Glutamate</a:t>
                      </a:r>
                    </a:p>
                  </a:txBody>
                  <a:tcPr marL="64789" marR="64789" marT="32394" marB="32394" anchor="ctr">
                    <a:lnL>
                      <a:noFill/>
                    </a:lnL>
                    <a:lnR>
                      <a:noFill/>
                    </a:lnR>
                    <a:lnT>
                      <a:noFill/>
                    </a:lnT>
                    <a:lnB>
                      <a:noFill/>
                    </a:lnB>
                  </a:tcPr>
                </a:tc>
                <a:tc>
                  <a:txBody>
                    <a:bodyPr/>
                    <a:lstStyle/>
                    <a:p>
                      <a:pPr fontAlgn="ctr"/>
                      <a:r>
                        <a:rPr lang="en-US" sz="1300">
                          <a:effectLst/>
                        </a:rPr>
                        <a:t>Memory, learning</a:t>
                      </a:r>
                    </a:p>
                  </a:txBody>
                  <a:tcPr marL="64789" marR="64789" marT="32394" marB="32394" anchor="ctr">
                    <a:lnL>
                      <a:noFill/>
                    </a:lnL>
                    <a:lnR>
                      <a:noFill/>
                    </a:lnR>
                    <a:lnT>
                      <a:noFill/>
                    </a:lnT>
                    <a:lnB>
                      <a:noFill/>
                    </a:lnB>
                  </a:tcPr>
                </a:tc>
                <a:tc>
                  <a:txBody>
                    <a:bodyPr/>
                    <a:lstStyle/>
                    <a:p>
                      <a:pPr fontAlgn="ctr"/>
                      <a:r>
                        <a:rPr lang="en-US" sz="1300">
                          <a:effectLst/>
                        </a:rPr>
                        <a:t>Increased learning, enhanced memory</a:t>
                      </a:r>
                    </a:p>
                  </a:txBody>
                  <a:tcPr marL="64789" marR="64789" marT="32394" marB="32394" anchor="ctr">
                    <a:lnL>
                      <a:noFill/>
                    </a:lnL>
                    <a:lnR>
                      <a:noFill/>
                    </a:lnR>
                    <a:lnT>
                      <a:noFill/>
                    </a:lnT>
                    <a:lnB>
                      <a:noFill/>
                    </a:lnB>
                  </a:tcPr>
                </a:tc>
                <a:extLst>
                  <a:ext uri="{0D108BD9-81ED-4DB2-BD59-A6C34878D82A}">
                    <a16:rowId xmlns:a16="http://schemas.microsoft.com/office/drawing/2014/main" val="10006"/>
                  </a:ext>
                </a:extLst>
              </a:tr>
              <a:tr h="453522">
                <a:tc>
                  <a:txBody>
                    <a:bodyPr/>
                    <a:lstStyle/>
                    <a:p>
                      <a:pPr fontAlgn="ctr"/>
                      <a:r>
                        <a:rPr lang="en-US" sz="1300">
                          <a:effectLst/>
                        </a:rPr>
                        <a:t>Norepinephrine</a:t>
                      </a:r>
                    </a:p>
                  </a:txBody>
                  <a:tcPr marL="64789" marR="64789" marT="32394" marB="32394" anchor="ctr">
                    <a:lnL>
                      <a:noFill/>
                    </a:lnL>
                    <a:lnR>
                      <a:noFill/>
                    </a:lnR>
                    <a:lnT>
                      <a:noFill/>
                    </a:lnT>
                    <a:lnB>
                      <a:noFill/>
                    </a:lnB>
                  </a:tcPr>
                </a:tc>
                <a:tc>
                  <a:txBody>
                    <a:bodyPr/>
                    <a:lstStyle/>
                    <a:p>
                      <a:pPr fontAlgn="ctr"/>
                      <a:r>
                        <a:rPr lang="en-US" sz="1300">
                          <a:effectLst/>
                        </a:rPr>
                        <a:t>Heart, intestines, alertness </a:t>
                      </a:r>
                    </a:p>
                  </a:txBody>
                  <a:tcPr marL="64789" marR="64789" marT="32394" marB="32394" anchor="ctr">
                    <a:lnL>
                      <a:noFill/>
                    </a:lnL>
                    <a:lnR>
                      <a:noFill/>
                    </a:lnR>
                    <a:lnT>
                      <a:noFill/>
                    </a:lnT>
                    <a:lnB>
                      <a:noFill/>
                    </a:lnB>
                  </a:tcPr>
                </a:tc>
                <a:tc>
                  <a:txBody>
                    <a:bodyPr/>
                    <a:lstStyle/>
                    <a:p>
                      <a:pPr fontAlgn="ctr"/>
                      <a:r>
                        <a:rPr lang="en-US" sz="1300">
                          <a:effectLst/>
                        </a:rPr>
                        <a:t>Increased arousal, suppressed appetite</a:t>
                      </a:r>
                    </a:p>
                  </a:txBody>
                  <a:tcPr marL="64789" marR="64789" marT="32394" marB="32394" anchor="ctr">
                    <a:lnL>
                      <a:noFill/>
                    </a:lnL>
                    <a:lnR>
                      <a:noFill/>
                    </a:lnR>
                    <a:lnT>
                      <a:noFill/>
                    </a:lnT>
                    <a:lnB>
                      <a:noFill/>
                    </a:lnB>
                  </a:tcPr>
                </a:tc>
                <a:extLst>
                  <a:ext uri="{0D108BD9-81ED-4DB2-BD59-A6C34878D82A}">
                    <a16:rowId xmlns:a16="http://schemas.microsoft.com/office/drawing/2014/main" val="10007"/>
                  </a:ext>
                </a:extLst>
              </a:tr>
              <a:tr h="453522">
                <a:tc>
                  <a:txBody>
                    <a:bodyPr/>
                    <a:lstStyle/>
                    <a:p>
                      <a:pPr fontAlgn="ctr"/>
                      <a:r>
                        <a:rPr lang="en-US" sz="1300">
                          <a:effectLst/>
                        </a:rPr>
                        <a:t>Serotonin</a:t>
                      </a:r>
                    </a:p>
                  </a:txBody>
                  <a:tcPr marL="64789" marR="64789" marT="32394" marB="32394" anchor="ctr">
                    <a:lnL>
                      <a:noFill/>
                    </a:lnL>
                    <a:lnR>
                      <a:noFill/>
                    </a:lnR>
                    <a:lnT>
                      <a:noFill/>
                    </a:lnT>
                    <a:lnB>
                      <a:noFill/>
                    </a:lnB>
                  </a:tcPr>
                </a:tc>
                <a:tc>
                  <a:txBody>
                    <a:bodyPr/>
                    <a:lstStyle/>
                    <a:p>
                      <a:pPr fontAlgn="ctr"/>
                      <a:r>
                        <a:rPr lang="en-US" sz="1300">
                          <a:effectLst/>
                        </a:rPr>
                        <a:t>Mood, sleep</a:t>
                      </a:r>
                    </a:p>
                  </a:txBody>
                  <a:tcPr marL="64789" marR="64789" marT="32394" marB="32394" anchor="ctr">
                    <a:lnL>
                      <a:noFill/>
                    </a:lnL>
                    <a:lnR>
                      <a:noFill/>
                    </a:lnR>
                    <a:lnT>
                      <a:noFill/>
                    </a:lnT>
                    <a:lnB>
                      <a:noFill/>
                    </a:lnB>
                  </a:tcPr>
                </a:tc>
                <a:tc>
                  <a:txBody>
                    <a:bodyPr/>
                    <a:lstStyle/>
                    <a:p>
                      <a:pPr fontAlgn="ctr"/>
                      <a:r>
                        <a:rPr lang="en-US" sz="1300" dirty="0">
                          <a:effectLst/>
                        </a:rPr>
                        <a:t>Modulated mood, suppressed appetite</a:t>
                      </a:r>
                    </a:p>
                  </a:txBody>
                  <a:tcPr marL="64789" marR="64789" marT="32394" marB="32394" anchor="ctr">
                    <a:lnL>
                      <a:noFill/>
                    </a:lnL>
                    <a:lnR>
                      <a:noFill/>
                    </a:lnR>
                    <a:lnT>
                      <a:noFill/>
                    </a:lnT>
                    <a:lnB>
                      <a:noFill/>
                    </a:lnB>
                  </a:tcPr>
                </a:tc>
                <a:extLst>
                  <a:ext uri="{0D108BD9-81ED-4DB2-BD59-A6C34878D82A}">
                    <a16:rowId xmlns:a16="http://schemas.microsoft.com/office/drawing/2014/main" val="10008"/>
                  </a:ext>
                </a:extLst>
              </a:tr>
            </a:tbl>
          </a:graphicData>
        </a:graphic>
      </p:graphicFrame>
      <p:sp>
        <p:nvSpPr>
          <p:cNvPr id="4" name="Footer Placeholder 1">
            <a:extLst>
              <a:ext uri="{FF2B5EF4-FFF2-40B4-BE49-F238E27FC236}">
                <a16:creationId xmlns:a16="http://schemas.microsoft.com/office/drawing/2014/main" id="{B60B5B5B-5BCF-AB4D-9BBD-2F127B4E0CB6}"/>
              </a:ext>
            </a:extLst>
          </p:cNvPr>
          <p:cNvSpPr>
            <a:spLocks noGrp="1"/>
          </p:cNvSpPr>
          <p:nvPr>
            <p:ph type="ftr" sz="quarter" idx="11"/>
          </p:nvPr>
        </p:nvSpPr>
        <p:spPr>
          <a:xfrm>
            <a:off x="220749" y="6409731"/>
            <a:ext cx="8702501" cy="357764"/>
          </a:xfrm>
        </p:spPr>
        <p:txBody>
          <a:bodyPr/>
          <a:lstStyle/>
          <a:p>
            <a:r>
              <a:rPr lang="en-US" sz="900"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p:txBody>
      </p:sp>
    </p:spTree>
    <p:extLst>
      <p:ext uri="{BB962C8B-B14F-4D97-AF65-F5344CB8AC3E}">
        <p14:creationId xmlns:p14="http://schemas.microsoft.com/office/powerpoint/2010/main" val="14633836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930</TotalTime>
  <Words>4083</Words>
  <Application>Microsoft Macintosh PowerPoint</Application>
  <PresentationFormat>On-screen Show (4:3)</PresentationFormat>
  <Paragraphs>307</Paragraphs>
  <Slides>52</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Arial</vt:lpstr>
      <vt:lpstr>Arial Black</vt:lpstr>
      <vt:lpstr>Calibri</vt:lpstr>
      <vt:lpstr>Essential</vt:lpstr>
      <vt:lpstr>Psychology 2e</vt:lpstr>
      <vt:lpstr>Biopsychology</vt:lpstr>
      <vt:lpstr>HUMAN GENETICS</vt:lpstr>
      <vt:lpstr>THEORY OF EVOLUTION</vt:lpstr>
      <vt:lpstr>Charles darwin</vt:lpstr>
      <vt:lpstr>Theory of Evolution</vt:lpstr>
      <vt:lpstr>GENETIC VARIATION</vt:lpstr>
      <vt:lpstr>Genotype vs phenotype</vt:lpstr>
      <vt:lpstr>DOMINANT V RECESSIVE ALLELES</vt:lpstr>
      <vt:lpstr>Punnett squares</vt:lpstr>
      <vt:lpstr>Punnett Squares</vt:lpstr>
      <vt:lpstr>GENE-ENVIRONMENT INTERACTIONS</vt:lpstr>
      <vt:lpstr>NEURON STRUCTURE</vt:lpstr>
      <vt:lpstr>Figure 3.8</vt:lpstr>
      <vt:lpstr>The synapse</vt:lpstr>
      <vt:lpstr>Figure 3.10</vt:lpstr>
      <vt:lpstr>ACTION POTENTIAL</vt:lpstr>
      <vt:lpstr>Action potential</vt:lpstr>
      <vt:lpstr>Reuptake</vt:lpstr>
      <vt:lpstr>NEUROTRANSMITTERS</vt:lpstr>
      <vt:lpstr>DRUGS</vt:lpstr>
      <vt:lpstr>Parts of the nervous system</vt:lpstr>
      <vt:lpstr>THE PERIPHERAL NERVOUS SYSTEM</vt:lpstr>
      <vt:lpstr>SUBDIVISIONS OF THE NERVOUS SYSTEM</vt:lpstr>
      <vt:lpstr>The autonomic nervous systems</vt:lpstr>
      <vt:lpstr>THE BRAIN AND SPINAL CORD</vt:lpstr>
      <vt:lpstr>The two hemispheres</vt:lpstr>
      <vt:lpstr>The corpus callosum</vt:lpstr>
      <vt:lpstr>FOREBRAIN, MIDBRAIN &amp; HINDBRAIN</vt:lpstr>
      <vt:lpstr>FOREBRAIN STRUCTURES</vt:lpstr>
      <vt:lpstr>CEREBRAL CORTEX: LOBES OF THE BRAIN</vt:lpstr>
      <vt:lpstr>THE FRONTAL LOBE</vt:lpstr>
      <vt:lpstr>Phineas gage</vt:lpstr>
      <vt:lpstr>THE PARIETAL LOBE</vt:lpstr>
      <vt:lpstr>THE TEMPORAL LOBE</vt:lpstr>
      <vt:lpstr>Figure 3.21</vt:lpstr>
      <vt:lpstr>THE OCCIPITAL LOBE</vt:lpstr>
      <vt:lpstr>The thalamus</vt:lpstr>
      <vt:lpstr>THE LIMBIC SYSTEM</vt:lpstr>
      <vt:lpstr>Figure 3.23</vt:lpstr>
      <vt:lpstr>THE MIDBRAIN</vt:lpstr>
      <vt:lpstr>Figure 3.24</vt:lpstr>
      <vt:lpstr>THE HINDBRAIN</vt:lpstr>
      <vt:lpstr>Figure 3.25</vt:lpstr>
      <vt:lpstr>BRAIN IMAGING</vt:lpstr>
      <vt:lpstr>Computerized tomography (CT) scan</vt:lpstr>
      <vt:lpstr>Positron emission tomography (PET) scan</vt:lpstr>
      <vt:lpstr>Mri and Fmri</vt:lpstr>
      <vt:lpstr>Electroencephalography (EEG)</vt:lpstr>
      <vt:lpstr>THE ENDOCRINE SYSTEM</vt:lpstr>
      <vt:lpstr>THE ENDOCRINE SYSTEM</vt:lpstr>
      <vt:lpstr>neurotransmitters</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Psychology - Chapter 3 - BIOPSYCHOLOGY</dc:title>
  <dc:creator>Spuddy McSpare</dc:creator>
  <cp:lastModifiedBy>Microsoft Office User</cp:lastModifiedBy>
  <cp:revision>99</cp:revision>
  <dcterms:created xsi:type="dcterms:W3CDTF">2012-06-04T02:13:36Z</dcterms:created>
  <dcterms:modified xsi:type="dcterms:W3CDTF">2020-07-20T15:44:13Z</dcterms:modified>
</cp:coreProperties>
</file>