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2" r:id="rId1"/>
  </p:sldMasterIdLst>
  <p:notesMasterIdLst>
    <p:notesMasterId r:id="rId38"/>
  </p:notesMasterIdLst>
  <p:sldIdLst>
    <p:sldId id="256" r:id="rId2"/>
    <p:sldId id="257" r:id="rId3"/>
    <p:sldId id="259" r:id="rId4"/>
    <p:sldId id="294"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3" r:id="rId28"/>
    <p:sldId id="284" r:id="rId29"/>
    <p:sldId id="285" r:id="rId30"/>
    <p:sldId id="287" r:id="rId31"/>
    <p:sldId id="288" r:id="rId32"/>
    <p:sldId id="289" r:id="rId33"/>
    <p:sldId id="290" r:id="rId34"/>
    <p:sldId id="292" r:id="rId35"/>
    <p:sldId id="293" r:id="rId36"/>
    <p:sldId id="295" r:id="rId37"/>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32"/>
  </p:normalViewPr>
  <p:slideViewPr>
    <p:cSldViewPr snapToGrid="0">
      <p:cViewPr varScale="1">
        <p:scale>
          <a:sx n="106" d="100"/>
          <a:sy n="106" d="100"/>
        </p:scale>
        <p:origin x="1800" y="1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72675798"/>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Google Shape;42;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 name="Google Shape;43;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01197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
        <p:cNvGrpSpPr/>
        <p:nvPr/>
      </p:nvGrpSpPr>
      <p:grpSpPr>
        <a:xfrm>
          <a:off x="0" y="0"/>
          <a:ext cx="0" cy="0"/>
          <a:chOff x="0" y="0"/>
          <a:chExt cx="0" cy="0"/>
        </a:xfrm>
      </p:grpSpPr>
      <p:sp>
        <p:nvSpPr>
          <p:cNvPr id="49" name="Google Shape;49;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 name="Google Shape;50;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095938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5" name="Google Shape;65;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973492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5" name="Google Shape;65;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094735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 name="Google Shape;76;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188267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478400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 name="Google Shape;96;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791277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6" name="Google Shape;106;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274774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5" name="Google Shape;115;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944060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2" name="Google Shape;122;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737600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9" name="Google Shape;129;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808981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8" name="Google Shape;138;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994675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5" name="Google Shape;145;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134695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1" name="Google Shape;151;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98926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0" name="Google Shape;160;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619630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7" name="Google Shape;167;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640297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6" name="Google Shape;176;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404275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6" name="Google Shape;186;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715962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076797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2" name="Google Shape;202;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308345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2" name="Google Shape;212;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865250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9" name="Google Shape;219;p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16653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2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6" name="Google Shape;226;p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596702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2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5" name="Google Shape;235;p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665328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2" name="Google Shape;242;p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555851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2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9" name="Google Shape;249;p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70587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2" name="Google Shape;262;p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41609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2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20758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3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1" name="Google Shape;281;p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354726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3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7" name="Google Shape;297;p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200683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3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6" name="Google Shape;306;p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358063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p3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5" name="Google Shape;315;p3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864009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3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5" name="Google Shape;325;p3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41565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p3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8" name="Google Shape;338;p3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946389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p3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5" name="Google Shape;345;p3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804288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p:cSld name="Title Slide">
    <p:spTree>
      <p:nvGrpSpPr>
        <p:cNvPr id="1" name="Shape 15"/>
        <p:cNvGrpSpPr/>
        <p:nvPr/>
      </p:nvGrpSpPr>
      <p:grpSpPr>
        <a:xfrm>
          <a:off x="0" y="0"/>
          <a:ext cx="0" cy="0"/>
          <a:chOff x="0" y="0"/>
          <a:chExt cx="0" cy="0"/>
        </a:xfrm>
      </p:grpSpPr>
      <p:sp>
        <p:nvSpPr>
          <p:cNvPr id="16" name="Google Shape;16;p2"/>
          <p:cNvSpPr txBox="1">
            <a:spLocks noGrp="1"/>
          </p:cNvSpPr>
          <p:nvPr>
            <p:ph type="dt" idx="10"/>
          </p:nvPr>
        </p:nvSpPr>
        <p:spPr>
          <a:xfrm>
            <a:off x="457200" y="6172201"/>
            <a:ext cx="3429000" cy="304800"/>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2"/>
          <p:cNvSpPr txBox="1">
            <a:spLocks noGrp="1"/>
          </p:cNvSpPr>
          <p:nvPr>
            <p:ph type="ftr" idx="11"/>
          </p:nvPr>
        </p:nvSpPr>
        <p:spPr>
          <a:xfrm>
            <a:off x="457200" y="6492875"/>
            <a:ext cx="3429000" cy="28384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2"/>
          <p:cNvSpPr txBox="1"/>
          <p:nvPr/>
        </p:nvSpPr>
        <p:spPr>
          <a:xfrm>
            <a:off x="0" y="789677"/>
            <a:ext cx="9144000" cy="70915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6CB255"/>
              </a:buClr>
              <a:buSzPts val="3500"/>
              <a:buFont typeface="Arial Black"/>
              <a:buNone/>
            </a:pPr>
            <a:r>
              <a:rPr lang="en-US" sz="3500" b="0" i="0" u="none" strike="noStrike" cap="none">
                <a:solidFill>
                  <a:srgbClr val="6CB255"/>
                </a:solidFill>
                <a:latin typeface="Arial Black"/>
                <a:ea typeface="Arial Black"/>
                <a:cs typeface="Arial Black"/>
                <a:sym typeface="Arial Black"/>
              </a:rPr>
              <a:t>COLLEGE PHYSICS</a:t>
            </a:r>
            <a:endParaRPr/>
          </a:p>
          <a:p>
            <a:pPr marL="0" marR="0" lvl="0" indent="0" algn="ctr" rtl="0">
              <a:spcBef>
                <a:spcPts val="0"/>
              </a:spcBef>
              <a:spcAft>
                <a:spcPts val="0"/>
              </a:spcAft>
              <a:buClr>
                <a:srgbClr val="6CB255"/>
              </a:buClr>
              <a:buSzPts val="1800"/>
              <a:buFont typeface="Arial Black"/>
              <a:buNone/>
            </a:pPr>
            <a:endParaRPr sz="1800" b="0" i="0" u="none" strike="noStrike" cap="none">
              <a:solidFill>
                <a:srgbClr val="EAF1DD"/>
              </a:solidFill>
              <a:latin typeface="Arial"/>
              <a:ea typeface="Arial"/>
              <a:cs typeface="Arial"/>
              <a:sym typeface="Arial"/>
            </a:endParaRPr>
          </a:p>
          <a:p>
            <a:pPr marL="0" marR="0" lvl="0" indent="0" algn="ctr" rtl="0">
              <a:spcBef>
                <a:spcPts val="0"/>
              </a:spcBef>
              <a:spcAft>
                <a:spcPts val="0"/>
              </a:spcAft>
              <a:buClr>
                <a:srgbClr val="212F62"/>
              </a:buClr>
              <a:buSzPts val="2000"/>
              <a:buFont typeface="Arial"/>
              <a:buNone/>
            </a:pPr>
            <a:r>
              <a:rPr lang="en-US" sz="2000" b="1" i="0" u="none" strike="noStrike" cap="none">
                <a:solidFill>
                  <a:srgbClr val="212F62"/>
                </a:solidFill>
                <a:latin typeface="Arial"/>
                <a:ea typeface="Arial"/>
                <a:cs typeface="Arial"/>
                <a:sym typeface="Arial"/>
              </a:rPr>
              <a:t>Chapter # Chapter Title</a:t>
            </a:r>
            <a:endParaRPr/>
          </a:p>
          <a:p>
            <a:pPr marL="0" marR="0" lvl="0" indent="0" algn="ctr" rtl="0">
              <a:spcBef>
                <a:spcPts val="0"/>
              </a:spcBef>
              <a:spcAft>
                <a:spcPts val="0"/>
              </a:spcAft>
              <a:buClr>
                <a:schemeClr val="dk1"/>
              </a:buClr>
              <a:buSzPts val="1600"/>
              <a:buFont typeface="Arial"/>
              <a:buNone/>
            </a:pPr>
            <a:r>
              <a:rPr lang="en-US" sz="1600" b="0" i="0" u="none" strike="noStrike" cap="none">
                <a:solidFill>
                  <a:schemeClr val="dk1"/>
                </a:solidFill>
                <a:latin typeface="Arial"/>
                <a:ea typeface="Arial"/>
                <a:cs typeface="Arial"/>
                <a:sym typeface="Arial"/>
              </a:rPr>
              <a:t>PowerPoint Image Slideshow</a:t>
            </a:r>
            <a:endParaRPr sz="1600" b="0" i="0" u="none" strike="noStrike" cap="none">
              <a:solidFill>
                <a:schemeClr val="dk1"/>
              </a:solidFill>
              <a:latin typeface="Arial"/>
              <a:ea typeface="Arial"/>
              <a:cs typeface="Arial"/>
              <a:sym typeface="Arial"/>
            </a:endParaRPr>
          </a:p>
        </p:txBody>
      </p:sp>
      <p:pic>
        <p:nvPicPr>
          <p:cNvPr id="19" name="Google Shape;19;p2" descr="medium_covers_Page_2.png"/>
          <p:cNvPicPr preferRelativeResize="0"/>
          <p:nvPr/>
        </p:nvPicPr>
        <p:blipFill rotWithShape="1">
          <a:blip r:embed="rId2">
            <a:alphaModFix/>
          </a:blip>
          <a:srcRect/>
          <a:stretch/>
        </p:blipFill>
        <p:spPr>
          <a:xfrm>
            <a:off x="3562758" y="2517424"/>
            <a:ext cx="2010682" cy="2603836"/>
          </a:xfrm>
          <a:prstGeom prst="rect">
            <a:avLst/>
          </a:prstGeom>
          <a:noFill/>
          <a:ln>
            <a:noFill/>
          </a:ln>
          <a:effectLst>
            <a:reflection stA="52000" endA="300" endPos="35000" sy="-100000" algn="bl" rotWithShape="0"/>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Title and Content">
  <p:cSld name="Title and Content">
    <p:spTree>
      <p:nvGrpSpPr>
        <p:cNvPr id="1" name="Shape 20"/>
        <p:cNvGrpSpPr/>
        <p:nvPr/>
      </p:nvGrpSpPr>
      <p:grpSpPr>
        <a:xfrm>
          <a:off x="0" y="0"/>
          <a:ext cx="0" cy="0"/>
          <a:chOff x="0" y="0"/>
          <a:chExt cx="0" cy="0"/>
        </a:xfrm>
      </p:grpSpPr>
      <p:sp>
        <p:nvSpPr>
          <p:cNvPr id="21" name="Google Shape;21;p3"/>
          <p:cNvSpPr txBox="1">
            <a:spLocks noGrp="1"/>
          </p:cNvSpPr>
          <p:nvPr>
            <p:ph type="dt" idx="10"/>
          </p:nvPr>
        </p:nvSpPr>
        <p:spPr>
          <a:xfrm>
            <a:off x="457200" y="6172201"/>
            <a:ext cx="3429000" cy="304800"/>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3"/>
          <p:cNvSpPr txBox="1">
            <a:spLocks noGrp="1"/>
          </p:cNvSpPr>
          <p:nvPr>
            <p:ph type="ftr" idx="11"/>
          </p:nvPr>
        </p:nvSpPr>
        <p:spPr>
          <a:xfrm>
            <a:off x="457200" y="6492875"/>
            <a:ext cx="3429000" cy="28384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3"/>
          <p:cNvSpPr txBox="1">
            <a:spLocks noGrp="1"/>
          </p:cNvSpPr>
          <p:nvPr>
            <p:ph type="sldNum" idx="12"/>
          </p:nvPr>
        </p:nvSpPr>
        <p:spPr>
          <a:xfrm rot="-5400000">
            <a:off x="8044814" y="683895"/>
            <a:ext cx="1315721"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24" name="Google Shape;24;p3"/>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rgbClr val="6CB25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3"/>
          <p:cNvSpPr>
            <a:spLocks noGrp="1"/>
          </p:cNvSpPr>
          <p:nvPr>
            <p:ph type="pic" idx="2"/>
          </p:nvPr>
        </p:nvSpPr>
        <p:spPr>
          <a:xfrm>
            <a:off x="457199" y="1122386"/>
            <a:ext cx="8062913" cy="3500071"/>
          </a:xfrm>
          <a:prstGeom prst="rect">
            <a:avLst/>
          </a:prstGeom>
          <a:noFill/>
          <a:ln>
            <a:noFill/>
          </a:ln>
        </p:spPr>
        <p:txBody>
          <a:bodyPr spcFirstLastPara="1" wrap="square" lIns="91425" tIns="45700" rIns="91425" bIns="45700" anchor="t" anchorCtr="0">
            <a:noAutofit/>
          </a:bodyPr>
          <a:lstStyle>
            <a:lvl1pPr marR="0" lvl="0" algn="l" rtl="0">
              <a:spcBef>
                <a:spcPts val="400"/>
              </a:spcBef>
              <a:spcAft>
                <a:spcPts val="0"/>
              </a:spcAft>
              <a:buClr>
                <a:srgbClr val="6CB255"/>
              </a:buClr>
              <a:buSzPts val="2000"/>
              <a:buFont typeface="Arial"/>
              <a:buNone/>
              <a:defRPr sz="2000" b="0" i="0" u="none" strike="noStrike" cap="none">
                <a:solidFill>
                  <a:schemeClr val="dk1"/>
                </a:solidFill>
                <a:latin typeface="Arial"/>
                <a:ea typeface="Arial"/>
                <a:cs typeface="Arial"/>
                <a:sym typeface="Arial"/>
              </a:defRPr>
            </a:lvl1pPr>
            <a:lvl2pPr marR="0" lvl="1" algn="l" rtl="0">
              <a:spcBef>
                <a:spcPts val="600"/>
              </a:spcBef>
              <a:spcAft>
                <a:spcPts val="0"/>
              </a:spcAft>
              <a:buClr>
                <a:srgbClr val="6CB255"/>
              </a:buClr>
              <a:buSzPts val="2000"/>
              <a:buFont typeface="Arial"/>
              <a:buChar char="•"/>
              <a:defRPr sz="2000" b="0" i="0" u="none" strike="noStrike" cap="none">
                <a:solidFill>
                  <a:srgbClr val="000000"/>
                </a:solidFill>
                <a:latin typeface="Arial"/>
                <a:ea typeface="Arial"/>
                <a:cs typeface="Arial"/>
                <a:sym typeface="Arial"/>
              </a:defRPr>
            </a:lvl2pPr>
            <a:lvl3pPr marR="0" lvl="2"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3pPr>
            <a:lvl4pPr marR="0" lvl="3"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4pPr>
            <a:lvl5pPr marR="0" lvl="4"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5pPr>
            <a:lvl6pPr marR="0" lvl="5"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6pPr>
            <a:lvl7pPr marR="0" lvl="6"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7pPr>
            <a:lvl8pPr marR="0" lvl="7"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8pPr>
            <a:lvl9pPr marR="0" lvl="8"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26" name="Google Shape;26;p3"/>
          <p:cNvSpPr txBox="1">
            <a:spLocks noGrp="1"/>
          </p:cNvSpPr>
          <p:nvPr>
            <p:ph type="body" idx="1"/>
          </p:nvPr>
        </p:nvSpPr>
        <p:spPr>
          <a:xfrm>
            <a:off x="457200" y="4843982"/>
            <a:ext cx="8062912" cy="1166382"/>
          </a:xfrm>
          <a:prstGeom prst="rect">
            <a:avLst/>
          </a:prstGeom>
          <a:noFill/>
          <a:ln>
            <a:noFill/>
          </a:ln>
        </p:spPr>
        <p:txBody>
          <a:bodyPr spcFirstLastPara="1" wrap="square" lIns="91425" tIns="45700" rIns="91425" bIns="45700" anchor="t" anchorCtr="0">
            <a:noAutofit/>
          </a:bodyPr>
          <a:lstStyle>
            <a:lvl1pPr marL="457200" lvl="0" indent="-228600" algn="l">
              <a:spcBef>
                <a:spcPts val="400"/>
              </a:spcBef>
              <a:spcAft>
                <a:spcPts val="0"/>
              </a:spcAft>
              <a:buClr>
                <a:srgbClr val="6CB255"/>
              </a:buClr>
              <a:buSzPts val="2000"/>
              <a:buNone/>
              <a:defRPr>
                <a:solidFill>
                  <a:srgbClr val="000000"/>
                </a:solidFill>
              </a:defRPr>
            </a:lvl1pPr>
            <a:lvl2pPr marL="914400" lvl="1" indent="-355600" algn="l">
              <a:spcBef>
                <a:spcPts val="600"/>
              </a:spcBef>
              <a:spcAft>
                <a:spcPts val="0"/>
              </a:spcAft>
              <a:buClr>
                <a:srgbClr val="6CB255"/>
              </a:buClr>
              <a:buSzPts val="2000"/>
              <a:buFont typeface="Arial Black"/>
              <a:buAutoNum type="alphaLcParenR"/>
              <a:defRPr>
                <a:solidFill>
                  <a:schemeClr val="dk1"/>
                </a:solidFill>
              </a:defRPr>
            </a:lvl2pPr>
            <a:lvl3pPr marL="1371600" lvl="2" indent="-342900" algn="l">
              <a:spcBef>
                <a:spcPts val="360"/>
              </a:spcBef>
              <a:spcAft>
                <a:spcPts val="0"/>
              </a:spcAft>
              <a:buClr>
                <a:srgbClr val="6CB255"/>
              </a:buClr>
              <a:buSzPts val="1800"/>
              <a:buFont typeface="Arial Black"/>
              <a:buAutoNum type="alphaLcParenR"/>
              <a:defRPr>
                <a:solidFill>
                  <a:schemeClr val="dk1"/>
                </a:solidFill>
              </a:defRPr>
            </a:lvl3pPr>
            <a:lvl4pPr marL="1828800" lvl="3" indent="-342900" algn="l">
              <a:spcBef>
                <a:spcPts val="360"/>
              </a:spcBef>
              <a:spcAft>
                <a:spcPts val="0"/>
              </a:spcAft>
              <a:buClr>
                <a:srgbClr val="6CB255"/>
              </a:buClr>
              <a:buSzPts val="1800"/>
              <a:buFont typeface="Arial Black"/>
              <a:buAutoNum type="alphaLcParenR"/>
              <a:defRPr>
                <a:solidFill>
                  <a:schemeClr val="dk1"/>
                </a:solidFill>
              </a:defRPr>
            </a:lvl4pPr>
            <a:lvl5pPr marL="2286000" lvl="4" indent="-342900" algn="l">
              <a:spcBef>
                <a:spcPts val="360"/>
              </a:spcBef>
              <a:spcAft>
                <a:spcPts val="0"/>
              </a:spcAft>
              <a:buClr>
                <a:srgbClr val="6CB255"/>
              </a:buClr>
              <a:buSzPts val="1800"/>
              <a:buFont typeface="Arial Black"/>
              <a:buAutoNum type="alphaLcParenR"/>
              <a:defRPr>
                <a:solidFill>
                  <a:schemeClr val="dk1"/>
                </a:solidFill>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wo Content">
  <p:cSld name="Two Content">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rgbClr val="6CB25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4"/>
          <p:cNvSpPr txBox="1">
            <a:spLocks noGrp="1"/>
          </p:cNvSpPr>
          <p:nvPr>
            <p:ph type="dt" idx="10"/>
          </p:nvPr>
        </p:nvSpPr>
        <p:spPr>
          <a:xfrm>
            <a:off x="457200" y="6172201"/>
            <a:ext cx="3429000" cy="304800"/>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4"/>
          <p:cNvSpPr txBox="1">
            <a:spLocks noGrp="1"/>
          </p:cNvSpPr>
          <p:nvPr>
            <p:ph type="ftr" idx="11"/>
          </p:nvPr>
        </p:nvSpPr>
        <p:spPr>
          <a:xfrm>
            <a:off x="457200" y="6492875"/>
            <a:ext cx="3429000" cy="28384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
          <p:cNvSpPr txBox="1">
            <a:spLocks noGrp="1"/>
          </p:cNvSpPr>
          <p:nvPr>
            <p:ph type="sldNum" idx="12"/>
          </p:nvPr>
        </p:nvSpPr>
        <p:spPr>
          <a:xfrm rot="-5400000">
            <a:off x="8044814" y="683895"/>
            <a:ext cx="1315721"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32" name="Google Shape;32;p4"/>
          <p:cNvSpPr>
            <a:spLocks noGrp="1"/>
          </p:cNvSpPr>
          <p:nvPr>
            <p:ph type="pic" idx="2"/>
          </p:nvPr>
        </p:nvSpPr>
        <p:spPr>
          <a:xfrm>
            <a:off x="457199" y="1107618"/>
            <a:ext cx="4031619" cy="4607689"/>
          </a:xfrm>
          <a:prstGeom prst="rect">
            <a:avLst/>
          </a:prstGeom>
          <a:noFill/>
          <a:ln>
            <a:noFill/>
          </a:ln>
        </p:spPr>
        <p:txBody>
          <a:bodyPr spcFirstLastPara="1" wrap="square" lIns="91425" tIns="45700" rIns="91425" bIns="45700" anchor="t" anchorCtr="0">
            <a:noAutofit/>
          </a:bodyPr>
          <a:lstStyle>
            <a:lvl1pPr marR="0" lvl="0" algn="l" rtl="0">
              <a:spcBef>
                <a:spcPts val="400"/>
              </a:spcBef>
              <a:spcAft>
                <a:spcPts val="0"/>
              </a:spcAft>
              <a:buClr>
                <a:srgbClr val="6CB255"/>
              </a:buClr>
              <a:buSzPts val="2000"/>
              <a:buFont typeface="Arial"/>
              <a:buNone/>
              <a:defRPr sz="2000" b="0" i="0" u="none" strike="noStrike" cap="none">
                <a:solidFill>
                  <a:schemeClr val="dk1"/>
                </a:solidFill>
                <a:latin typeface="Arial"/>
                <a:ea typeface="Arial"/>
                <a:cs typeface="Arial"/>
                <a:sym typeface="Arial"/>
              </a:defRPr>
            </a:lvl1pPr>
            <a:lvl2pPr marR="0" lvl="1" algn="l" rtl="0">
              <a:spcBef>
                <a:spcPts val="600"/>
              </a:spcBef>
              <a:spcAft>
                <a:spcPts val="0"/>
              </a:spcAft>
              <a:buClr>
                <a:srgbClr val="6CB255"/>
              </a:buClr>
              <a:buSzPts val="2000"/>
              <a:buFont typeface="Arial"/>
              <a:buChar char="•"/>
              <a:defRPr sz="2000" b="0" i="0" u="none" strike="noStrike" cap="none">
                <a:solidFill>
                  <a:srgbClr val="000000"/>
                </a:solidFill>
                <a:latin typeface="Arial"/>
                <a:ea typeface="Arial"/>
                <a:cs typeface="Arial"/>
                <a:sym typeface="Arial"/>
              </a:defRPr>
            </a:lvl2pPr>
            <a:lvl3pPr marR="0" lvl="2"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3pPr>
            <a:lvl4pPr marR="0" lvl="3"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4pPr>
            <a:lvl5pPr marR="0" lvl="4"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5pPr>
            <a:lvl6pPr marR="0" lvl="5"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6pPr>
            <a:lvl7pPr marR="0" lvl="6"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7pPr>
            <a:lvl8pPr marR="0" lvl="7"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8pPr>
            <a:lvl9pPr marR="0" lvl="8"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33" name="Google Shape;33;p4"/>
          <p:cNvSpPr txBox="1">
            <a:spLocks noGrp="1"/>
          </p:cNvSpPr>
          <p:nvPr>
            <p:ph type="body" idx="1"/>
          </p:nvPr>
        </p:nvSpPr>
        <p:spPr>
          <a:xfrm>
            <a:off x="4606925" y="1107618"/>
            <a:ext cx="3913188" cy="4607382"/>
          </a:xfrm>
          <a:prstGeom prst="rect">
            <a:avLst/>
          </a:prstGeom>
          <a:noFill/>
          <a:ln>
            <a:noFill/>
          </a:ln>
        </p:spPr>
        <p:txBody>
          <a:bodyPr spcFirstLastPara="1" wrap="square" lIns="91425" tIns="45700" rIns="91425" bIns="45700" anchor="t" anchorCtr="0">
            <a:noAutofit/>
          </a:bodyPr>
          <a:lstStyle>
            <a:lvl1pPr marL="457200" lvl="0" indent="-228600" algn="l">
              <a:spcBef>
                <a:spcPts val="400"/>
              </a:spcBef>
              <a:spcAft>
                <a:spcPts val="0"/>
              </a:spcAft>
              <a:buClr>
                <a:srgbClr val="6CB255"/>
              </a:buClr>
              <a:buSzPts val="2000"/>
              <a:buNone/>
              <a:defRPr>
                <a:solidFill>
                  <a:srgbClr val="212F62"/>
                </a:solidFill>
              </a:defRPr>
            </a:lvl1pPr>
            <a:lvl2pPr marL="914400" lvl="1" indent="-355600" algn="l">
              <a:spcBef>
                <a:spcPts val="600"/>
              </a:spcBef>
              <a:spcAft>
                <a:spcPts val="0"/>
              </a:spcAft>
              <a:buClr>
                <a:srgbClr val="6CB255"/>
              </a:buClr>
              <a:buSzPts val="2000"/>
              <a:buFont typeface="Arial Black"/>
              <a:buAutoNum type="alphaLcParenR"/>
              <a:defRPr>
                <a:solidFill>
                  <a:schemeClr val="dk1"/>
                </a:solidFill>
              </a:defRPr>
            </a:lvl2pPr>
            <a:lvl3pPr marL="1371600" lvl="2" indent="-342900" algn="l">
              <a:spcBef>
                <a:spcPts val="360"/>
              </a:spcBef>
              <a:spcAft>
                <a:spcPts val="0"/>
              </a:spcAft>
              <a:buClr>
                <a:srgbClr val="6CB255"/>
              </a:buClr>
              <a:buSzPts val="1800"/>
              <a:buFont typeface="Arial Black"/>
              <a:buAutoNum type="alphaLcParenR"/>
              <a:defRPr>
                <a:solidFill>
                  <a:schemeClr val="dk1"/>
                </a:solidFill>
              </a:defRPr>
            </a:lvl3pPr>
            <a:lvl4pPr marL="1828800" lvl="3" indent="-342900" algn="l">
              <a:spcBef>
                <a:spcPts val="360"/>
              </a:spcBef>
              <a:spcAft>
                <a:spcPts val="0"/>
              </a:spcAft>
              <a:buClr>
                <a:srgbClr val="6CB255"/>
              </a:buClr>
              <a:buSzPts val="1800"/>
              <a:buFont typeface="Arial Black"/>
              <a:buAutoNum type="alphaLcParenR"/>
              <a:defRPr>
                <a:solidFill>
                  <a:schemeClr val="dk1"/>
                </a:solidFill>
              </a:defRPr>
            </a:lvl4pPr>
            <a:lvl5pPr marL="2286000" lvl="4" indent="-342900" algn="l">
              <a:spcBef>
                <a:spcPts val="360"/>
              </a:spcBef>
              <a:spcAft>
                <a:spcPts val="0"/>
              </a:spcAft>
              <a:buClr>
                <a:srgbClr val="6CB255"/>
              </a:buClr>
              <a:buSzPts val="1800"/>
              <a:buFont typeface="Arial Black"/>
              <a:buAutoNum type="alphaLcParenR"/>
              <a:defRPr>
                <a:solidFill>
                  <a:schemeClr val="dk1"/>
                </a:solidFill>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Content with Caption">
  <p:cSld name="Content with Caption">
    <p:spTree>
      <p:nvGrpSpPr>
        <p:cNvPr id="1" name="Shape 34"/>
        <p:cNvGrpSpPr/>
        <p:nvPr/>
      </p:nvGrpSpPr>
      <p:grpSpPr>
        <a:xfrm>
          <a:off x="0" y="0"/>
          <a:ext cx="0" cy="0"/>
          <a:chOff x="0" y="0"/>
          <a:chExt cx="0" cy="0"/>
        </a:xfrm>
      </p:grpSpPr>
      <p:sp>
        <p:nvSpPr>
          <p:cNvPr id="35" name="Google Shape;35;p5"/>
          <p:cNvSpPr txBox="1">
            <a:spLocks noGrp="1"/>
          </p:cNvSpPr>
          <p:nvPr>
            <p:ph type="body" idx="1"/>
          </p:nvPr>
        </p:nvSpPr>
        <p:spPr>
          <a:xfrm>
            <a:off x="3575050" y="1600200"/>
            <a:ext cx="5111750" cy="4480560"/>
          </a:xfrm>
          <a:prstGeom prst="rect">
            <a:avLst/>
          </a:prstGeom>
          <a:noFill/>
          <a:ln>
            <a:noFill/>
          </a:ln>
        </p:spPr>
        <p:txBody>
          <a:bodyPr spcFirstLastPara="1" wrap="square" lIns="91425" tIns="45700" rIns="91425" bIns="45700" anchor="t" anchorCtr="0">
            <a:noAutofit/>
          </a:bodyPr>
          <a:lstStyle>
            <a:lvl1pPr marL="457200" lvl="0" indent="-228600" algn="l">
              <a:spcBef>
                <a:spcPts val="640"/>
              </a:spcBef>
              <a:spcAft>
                <a:spcPts val="0"/>
              </a:spcAft>
              <a:buSzPts val="3200"/>
              <a:buNone/>
              <a:defRPr sz="3200"/>
            </a:lvl1pPr>
            <a:lvl2pPr marL="914400" lvl="1" indent="-406400" algn="l">
              <a:spcBef>
                <a:spcPts val="600"/>
              </a:spcBef>
              <a:spcAft>
                <a:spcPts val="0"/>
              </a:spcAft>
              <a:buSzPts val="2800"/>
              <a:buFont typeface="Arial Black"/>
              <a:buAutoNum type="alphaLcParenR"/>
              <a:defRPr sz="2800"/>
            </a:lvl2pPr>
            <a:lvl3pPr marL="1371600" lvl="2" indent="-381000" algn="l">
              <a:spcBef>
                <a:spcPts val="480"/>
              </a:spcBef>
              <a:spcAft>
                <a:spcPts val="0"/>
              </a:spcAft>
              <a:buSzPts val="2400"/>
              <a:buFont typeface="Arial Black"/>
              <a:buAutoNum type="alphaLcParenR"/>
              <a:defRPr sz="2400"/>
            </a:lvl3pPr>
            <a:lvl4pPr marL="1828800" lvl="3" indent="-355600" algn="l">
              <a:spcBef>
                <a:spcPts val="400"/>
              </a:spcBef>
              <a:spcAft>
                <a:spcPts val="0"/>
              </a:spcAft>
              <a:buSzPts val="2000"/>
              <a:buFont typeface="Arial Black"/>
              <a:buAutoNum type="alphaLcParenR"/>
              <a:defRPr sz="2000"/>
            </a:lvl4pPr>
            <a:lvl5pPr marL="2286000" lvl="4" indent="-355600" algn="l">
              <a:spcBef>
                <a:spcPts val="400"/>
              </a:spcBef>
              <a:spcAft>
                <a:spcPts val="0"/>
              </a:spcAft>
              <a:buSzPts val="2000"/>
              <a:buFont typeface="Arial Black"/>
              <a:buAutoNum type="alphaLcParenR"/>
              <a:defRPr sz="2000"/>
            </a:lvl5pPr>
            <a:lvl6pPr marL="2743200" lvl="5" indent="-355600" algn="l">
              <a:spcBef>
                <a:spcPts val="400"/>
              </a:spcBef>
              <a:spcAft>
                <a:spcPts val="0"/>
              </a:spcAft>
              <a:buSzPts val="2000"/>
              <a:buChar char="•"/>
              <a:defRPr sz="2000"/>
            </a:lvl6pPr>
            <a:lvl7pPr marL="3200400" lvl="6" indent="-355600" algn="l">
              <a:spcBef>
                <a:spcPts val="400"/>
              </a:spcBef>
              <a:spcAft>
                <a:spcPts val="0"/>
              </a:spcAft>
              <a:buSzPts val="2000"/>
              <a:buChar char="•"/>
              <a:defRPr sz="2000"/>
            </a:lvl7pPr>
            <a:lvl8pPr marL="3657600" lvl="7" indent="-355600" algn="l">
              <a:spcBef>
                <a:spcPts val="400"/>
              </a:spcBef>
              <a:spcAft>
                <a:spcPts val="0"/>
              </a:spcAft>
              <a:buSzPts val="2000"/>
              <a:buChar char="•"/>
              <a:defRPr sz="2000"/>
            </a:lvl8pPr>
            <a:lvl9pPr marL="4114800" lvl="8" indent="-355600" algn="l">
              <a:spcBef>
                <a:spcPts val="400"/>
              </a:spcBef>
              <a:spcAft>
                <a:spcPts val="0"/>
              </a:spcAft>
              <a:buSzPts val="2000"/>
              <a:buChar char="•"/>
              <a:defRPr sz="2000"/>
            </a:lvl9pPr>
          </a:lstStyle>
          <a:p>
            <a:endParaRPr/>
          </a:p>
        </p:txBody>
      </p:sp>
      <p:sp>
        <p:nvSpPr>
          <p:cNvPr id="36" name="Google Shape;36;p5"/>
          <p:cNvSpPr txBox="1">
            <a:spLocks noGrp="1"/>
          </p:cNvSpPr>
          <p:nvPr>
            <p:ph type="body" idx="2"/>
          </p:nvPr>
        </p:nvSpPr>
        <p:spPr>
          <a:xfrm>
            <a:off x="457200" y="1600200"/>
            <a:ext cx="3008313" cy="4480560"/>
          </a:xfrm>
          <a:prstGeom prst="rect">
            <a:avLst/>
          </a:prstGeom>
          <a:noFill/>
          <a:ln>
            <a:noFill/>
          </a:ln>
        </p:spPr>
        <p:txBody>
          <a:bodyPr spcFirstLastPara="1" wrap="square" lIns="91425" tIns="45700" rIns="91425" bIns="45700" anchor="t" anchorCtr="0">
            <a:noAutofit/>
          </a:bodyPr>
          <a:lstStyle>
            <a:lvl1pPr marL="457200" lvl="0" indent="-228600" algn="l">
              <a:spcBef>
                <a:spcPts val="320"/>
              </a:spcBef>
              <a:spcAft>
                <a:spcPts val="0"/>
              </a:spcAft>
              <a:buSzPts val="1600"/>
              <a:buNone/>
              <a:defRPr sz="1600"/>
            </a:lvl1pPr>
            <a:lvl2pPr marL="914400" lvl="1" indent="-228600" algn="l">
              <a:spcBef>
                <a:spcPts val="600"/>
              </a:spcBef>
              <a:spcAft>
                <a:spcPts val="0"/>
              </a:spcAft>
              <a:buSzPts val="1200"/>
              <a:buNone/>
              <a:defRPr sz="1200"/>
            </a:lvl2pPr>
            <a:lvl3pPr marL="1371600" lvl="2" indent="-228600" algn="l">
              <a:spcBef>
                <a:spcPts val="200"/>
              </a:spcBef>
              <a:spcAft>
                <a:spcPts val="0"/>
              </a:spcAft>
              <a:buSzPts val="1000"/>
              <a:buNone/>
              <a:defRPr sz="1000"/>
            </a:lvl3pPr>
            <a:lvl4pPr marL="1828800" lvl="3" indent="-228600" algn="l">
              <a:spcBef>
                <a:spcPts val="180"/>
              </a:spcBef>
              <a:spcAft>
                <a:spcPts val="0"/>
              </a:spcAft>
              <a:buSzPts val="900"/>
              <a:buNone/>
              <a:defRPr sz="900"/>
            </a:lvl4pPr>
            <a:lvl5pPr marL="2286000" lvl="4" indent="-228600" algn="l">
              <a:spcBef>
                <a:spcPts val="180"/>
              </a:spcBef>
              <a:spcAft>
                <a:spcPts val="0"/>
              </a:spcAft>
              <a:buSzPts val="900"/>
              <a:buNone/>
              <a:defRPr sz="900"/>
            </a:lvl5pPr>
            <a:lvl6pPr marL="2743200" lvl="5" indent="-228600" algn="l">
              <a:spcBef>
                <a:spcPts val="180"/>
              </a:spcBef>
              <a:spcAft>
                <a:spcPts val="0"/>
              </a:spcAft>
              <a:buSzPts val="900"/>
              <a:buNone/>
              <a:defRPr sz="900"/>
            </a:lvl6pPr>
            <a:lvl7pPr marL="3200400" lvl="6" indent="-228600" algn="l">
              <a:spcBef>
                <a:spcPts val="180"/>
              </a:spcBef>
              <a:spcAft>
                <a:spcPts val="0"/>
              </a:spcAft>
              <a:buSzPts val="900"/>
              <a:buNone/>
              <a:defRPr sz="900"/>
            </a:lvl7pPr>
            <a:lvl8pPr marL="3657600" lvl="7" indent="-228600" algn="l">
              <a:spcBef>
                <a:spcPts val="180"/>
              </a:spcBef>
              <a:spcAft>
                <a:spcPts val="0"/>
              </a:spcAft>
              <a:buSzPts val="900"/>
              <a:buNone/>
              <a:defRPr sz="900"/>
            </a:lvl8pPr>
            <a:lvl9pPr marL="4114800" lvl="8" indent="-228600" algn="l">
              <a:spcBef>
                <a:spcPts val="180"/>
              </a:spcBef>
              <a:spcAft>
                <a:spcPts val="0"/>
              </a:spcAft>
              <a:buSzPts val="900"/>
              <a:buNone/>
              <a:defRPr sz="900"/>
            </a:lvl9pPr>
          </a:lstStyle>
          <a:p>
            <a:endParaRPr/>
          </a:p>
        </p:txBody>
      </p:sp>
      <p:sp>
        <p:nvSpPr>
          <p:cNvPr id="37" name="Google Shape;37;p5"/>
          <p:cNvSpPr txBox="1">
            <a:spLocks noGrp="1"/>
          </p:cNvSpPr>
          <p:nvPr>
            <p:ph type="dt" idx="10"/>
          </p:nvPr>
        </p:nvSpPr>
        <p:spPr>
          <a:xfrm>
            <a:off x="457200" y="6172201"/>
            <a:ext cx="3429000" cy="304800"/>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5"/>
          <p:cNvSpPr txBox="1">
            <a:spLocks noGrp="1"/>
          </p:cNvSpPr>
          <p:nvPr>
            <p:ph type="ftr" idx="11"/>
          </p:nvPr>
        </p:nvSpPr>
        <p:spPr>
          <a:xfrm>
            <a:off x="457200" y="6492875"/>
            <a:ext cx="3429000" cy="28384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5"/>
          <p:cNvSpPr txBox="1">
            <a:spLocks noGrp="1"/>
          </p:cNvSpPr>
          <p:nvPr>
            <p:ph type="sldNum" idx="12"/>
          </p:nvPr>
        </p:nvSpPr>
        <p:spPr>
          <a:xfrm rot="-5400000">
            <a:off x="8044814" y="683895"/>
            <a:ext cx="1315721"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40" name="Google Shape;40;p5"/>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rgbClr val="6CB25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152718"/>
            <a:ext cx="5791200" cy="13716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Clr>
                <a:srgbClr val="6CB255"/>
              </a:buClr>
              <a:buSzPts val="2400"/>
              <a:buFont typeface="Arial Black"/>
              <a:buNone/>
              <a:defRPr sz="2400" b="0" i="0" u="none" strike="noStrike" cap="none">
                <a:solidFill>
                  <a:srgbClr val="6CB255"/>
                </a:solidFill>
                <a:latin typeface="Arial Black"/>
                <a:ea typeface="Arial Black"/>
                <a:cs typeface="Arial Black"/>
                <a:sym typeface="Arial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457200" y="1752600"/>
            <a:ext cx="7620000" cy="4373563"/>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400"/>
              </a:spcBef>
              <a:spcAft>
                <a:spcPts val="0"/>
              </a:spcAft>
              <a:buClr>
                <a:srgbClr val="6CB255"/>
              </a:buClr>
              <a:buSzPts val="2000"/>
              <a:buFont typeface="Arial"/>
              <a:buNone/>
              <a:defRPr sz="2000" b="0" i="0" u="none" strike="noStrike" cap="none">
                <a:solidFill>
                  <a:schemeClr val="dk1"/>
                </a:solidFill>
                <a:latin typeface="Arial"/>
                <a:ea typeface="Arial"/>
                <a:cs typeface="Arial"/>
                <a:sym typeface="Arial"/>
              </a:defRPr>
            </a:lvl1pPr>
            <a:lvl2pPr marL="914400" marR="0" lvl="1" indent="-355600" algn="l" rtl="0">
              <a:spcBef>
                <a:spcPts val="600"/>
              </a:spcBef>
              <a:spcAft>
                <a:spcPts val="0"/>
              </a:spcAft>
              <a:buClr>
                <a:srgbClr val="6CB255"/>
              </a:buClr>
              <a:buSzPts val="2000"/>
              <a:buFont typeface="Arial"/>
              <a:buChar char="•"/>
              <a:defRPr sz="2000" b="0" i="0" u="none" strike="noStrike" cap="none">
                <a:solidFill>
                  <a:srgbClr val="000000"/>
                </a:solidFill>
                <a:latin typeface="Arial"/>
                <a:ea typeface="Arial"/>
                <a:cs typeface="Arial"/>
                <a:sym typeface="Arial"/>
              </a:defRPr>
            </a:lvl2pPr>
            <a:lvl3pPr marL="1371600" marR="0" lvl="2" indent="-342900"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3pPr>
            <a:lvl4pPr marL="1828800" marR="0" lvl="3" indent="-342900"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4pPr>
            <a:lvl5pPr marL="2286000" marR="0" lvl="4" indent="-342900"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5pPr>
            <a:lvl6pPr marL="2743200" marR="0" lvl="5" indent="-330200"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12" name="Google Shape;12;p1"/>
          <p:cNvSpPr txBox="1">
            <a:spLocks noGrp="1"/>
          </p:cNvSpPr>
          <p:nvPr>
            <p:ph type="dt" idx="10"/>
          </p:nvPr>
        </p:nvSpPr>
        <p:spPr>
          <a:xfrm>
            <a:off x="457200" y="6172201"/>
            <a:ext cx="3429000" cy="304800"/>
          </a:xfrm>
          <a:prstGeom prst="rect">
            <a:avLst/>
          </a:prstGeom>
          <a:noFill/>
          <a:ln>
            <a:noFill/>
          </a:ln>
        </p:spPr>
        <p:txBody>
          <a:bodyPr spcFirstLastPara="1" wrap="square" lIns="91425" tIns="45700" rIns="91425" bIns="0" anchor="b" anchorCtr="0">
            <a:noAutofit/>
          </a:bodyPr>
          <a:lstStyle>
            <a:lvl1pPr marR="0" lvl="0" algn="l" rtl="0">
              <a:spcBef>
                <a:spcPts val="0"/>
              </a:spcBef>
              <a:spcAft>
                <a:spcPts val="0"/>
              </a:spcAft>
              <a:buSzPts val="1400"/>
              <a:buNone/>
              <a:defRPr sz="10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1"/>
          <p:cNvSpPr txBox="1">
            <a:spLocks noGrp="1"/>
          </p:cNvSpPr>
          <p:nvPr>
            <p:ph type="ftr" idx="11"/>
          </p:nvPr>
        </p:nvSpPr>
        <p:spPr>
          <a:xfrm>
            <a:off x="457200" y="6492875"/>
            <a:ext cx="3429000" cy="28384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0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1"/>
          <p:cNvSpPr txBox="1">
            <a:spLocks noGrp="1"/>
          </p:cNvSpPr>
          <p:nvPr>
            <p:ph type="sldNum" idx="12"/>
          </p:nvPr>
        </p:nvSpPr>
        <p:spPr>
          <a:xfrm rot="-5400000">
            <a:off x="8044814" y="683895"/>
            <a:ext cx="1315721"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2400" b="1" i="0" u="none" strike="noStrike" cap="none">
                <a:solidFill>
                  <a:srgbClr val="FFFFFF"/>
                </a:solidFill>
                <a:latin typeface="Arial"/>
                <a:ea typeface="Arial"/>
                <a:cs typeface="Arial"/>
                <a:sym typeface="Arial"/>
              </a:defRPr>
            </a:lvl1pPr>
            <a:lvl2pPr marL="0" marR="0" lvl="1" indent="0" algn="r" rtl="0">
              <a:spcBef>
                <a:spcPts val="0"/>
              </a:spcBef>
              <a:buNone/>
              <a:defRPr sz="2400" b="1" i="0" u="none" strike="noStrike" cap="none">
                <a:solidFill>
                  <a:srgbClr val="FFFFFF"/>
                </a:solidFill>
                <a:latin typeface="Arial"/>
                <a:ea typeface="Arial"/>
                <a:cs typeface="Arial"/>
                <a:sym typeface="Arial"/>
              </a:defRPr>
            </a:lvl2pPr>
            <a:lvl3pPr marL="0" marR="0" lvl="2" indent="0" algn="r" rtl="0">
              <a:spcBef>
                <a:spcPts val="0"/>
              </a:spcBef>
              <a:buNone/>
              <a:defRPr sz="2400" b="1" i="0" u="none" strike="noStrike" cap="none">
                <a:solidFill>
                  <a:srgbClr val="FFFFFF"/>
                </a:solidFill>
                <a:latin typeface="Arial"/>
                <a:ea typeface="Arial"/>
                <a:cs typeface="Arial"/>
                <a:sym typeface="Arial"/>
              </a:defRPr>
            </a:lvl3pPr>
            <a:lvl4pPr marL="0" marR="0" lvl="3" indent="0" algn="r" rtl="0">
              <a:spcBef>
                <a:spcPts val="0"/>
              </a:spcBef>
              <a:buNone/>
              <a:defRPr sz="2400" b="1" i="0" u="none" strike="noStrike" cap="none">
                <a:solidFill>
                  <a:srgbClr val="FFFFFF"/>
                </a:solidFill>
                <a:latin typeface="Arial"/>
                <a:ea typeface="Arial"/>
                <a:cs typeface="Arial"/>
                <a:sym typeface="Arial"/>
              </a:defRPr>
            </a:lvl4pPr>
            <a:lvl5pPr marL="0" marR="0" lvl="4" indent="0" algn="r" rtl="0">
              <a:spcBef>
                <a:spcPts val="0"/>
              </a:spcBef>
              <a:buNone/>
              <a:defRPr sz="2400" b="1" i="0" u="none" strike="noStrike" cap="none">
                <a:solidFill>
                  <a:srgbClr val="FFFFFF"/>
                </a:solidFill>
                <a:latin typeface="Arial"/>
                <a:ea typeface="Arial"/>
                <a:cs typeface="Arial"/>
                <a:sym typeface="Arial"/>
              </a:defRPr>
            </a:lvl5pPr>
            <a:lvl6pPr marL="0" marR="0" lvl="5" indent="0" algn="r" rtl="0">
              <a:spcBef>
                <a:spcPts val="0"/>
              </a:spcBef>
              <a:buNone/>
              <a:defRPr sz="2400" b="1" i="0" u="none" strike="noStrike" cap="none">
                <a:solidFill>
                  <a:srgbClr val="FFFFFF"/>
                </a:solidFill>
                <a:latin typeface="Arial"/>
                <a:ea typeface="Arial"/>
                <a:cs typeface="Arial"/>
                <a:sym typeface="Arial"/>
              </a:defRPr>
            </a:lvl6pPr>
            <a:lvl7pPr marL="0" marR="0" lvl="6" indent="0" algn="r" rtl="0">
              <a:spcBef>
                <a:spcPts val="0"/>
              </a:spcBef>
              <a:buNone/>
              <a:defRPr sz="2400" b="1" i="0" u="none" strike="noStrike" cap="none">
                <a:solidFill>
                  <a:srgbClr val="FFFFFF"/>
                </a:solidFill>
                <a:latin typeface="Arial"/>
                <a:ea typeface="Arial"/>
                <a:cs typeface="Arial"/>
                <a:sym typeface="Arial"/>
              </a:defRPr>
            </a:lvl7pPr>
            <a:lvl8pPr marL="0" marR="0" lvl="7" indent="0" algn="r" rtl="0">
              <a:spcBef>
                <a:spcPts val="0"/>
              </a:spcBef>
              <a:buNone/>
              <a:defRPr sz="2400" b="1" i="0" u="none" strike="noStrike" cap="none">
                <a:solidFill>
                  <a:srgbClr val="FFFFFF"/>
                </a:solidFill>
                <a:latin typeface="Arial"/>
                <a:ea typeface="Arial"/>
                <a:cs typeface="Arial"/>
                <a:sym typeface="Arial"/>
              </a:defRPr>
            </a:lvl8pPr>
            <a:lvl9pPr marL="0" marR="0" lvl="8" indent="0" algn="r" rtl="0">
              <a:spcBef>
                <a:spcPts val="0"/>
              </a:spcBef>
              <a:buNone/>
              <a:defRPr sz="2400" b="1" i="0" u="none" strike="noStrike" cap="none">
                <a:solidFill>
                  <a:srgbClr val="FFFF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Shape 44"/>
        <p:cNvGrpSpPr/>
        <p:nvPr/>
      </p:nvGrpSpPr>
      <p:grpSpPr>
        <a:xfrm>
          <a:off x="0" y="0"/>
          <a:ext cx="0" cy="0"/>
          <a:chOff x="0" y="0"/>
          <a:chExt cx="0" cy="0"/>
        </a:xfrm>
      </p:grpSpPr>
      <p:sp>
        <p:nvSpPr>
          <p:cNvPr id="45" name="Google Shape;45;p6"/>
          <p:cNvSpPr txBox="1"/>
          <p:nvPr/>
        </p:nvSpPr>
        <p:spPr>
          <a:xfrm>
            <a:off x="0" y="789677"/>
            <a:ext cx="9144000" cy="70915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6CB255"/>
              </a:buClr>
              <a:buSzPts val="3600"/>
              <a:buFont typeface="Arial Black"/>
              <a:buNone/>
            </a:pPr>
            <a:r>
              <a:rPr lang="en-US" sz="3600" b="0" i="0" u="none" strike="noStrike" cap="none" dirty="0">
                <a:solidFill>
                  <a:srgbClr val="00B050"/>
                </a:solidFill>
                <a:latin typeface="Arial Black"/>
                <a:ea typeface="Arial Black"/>
                <a:cs typeface="Arial Black"/>
                <a:sym typeface="Arial Black"/>
              </a:rPr>
              <a:t>PSYCHOLOGY 2e</a:t>
            </a:r>
            <a:endParaRPr dirty="0">
              <a:solidFill>
                <a:srgbClr val="00B050"/>
              </a:solidFill>
            </a:endParaRPr>
          </a:p>
          <a:p>
            <a:pPr marL="0" marR="0" lvl="0" indent="0" algn="ctr" rtl="0">
              <a:spcBef>
                <a:spcPts val="0"/>
              </a:spcBef>
              <a:spcAft>
                <a:spcPts val="0"/>
              </a:spcAft>
              <a:buClr>
                <a:srgbClr val="6CB255"/>
              </a:buClr>
              <a:buSzPts val="1800"/>
              <a:buFont typeface="Arial Black"/>
              <a:buNone/>
            </a:pPr>
            <a:endParaRPr sz="1800" b="0" i="0" u="none" strike="noStrike" cap="none" dirty="0">
              <a:solidFill>
                <a:srgbClr val="EAF1DD"/>
              </a:solidFill>
              <a:latin typeface="Arial"/>
              <a:ea typeface="Arial"/>
              <a:cs typeface="Arial"/>
              <a:sym typeface="Arial"/>
            </a:endParaRPr>
          </a:p>
          <a:p>
            <a:pPr marL="0" marR="0" lvl="0" indent="0" algn="ctr" rtl="0">
              <a:spcBef>
                <a:spcPts val="0"/>
              </a:spcBef>
              <a:spcAft>
                <a:spcPts val="0"/>
              </a:spcAft>
              <a:buClr>
                <a:srgbClr val="212F62"/>
              </a:buClr>
              <a:buSzPts val="2000"/>
              <a:buFont typeface="Arial"/>
              <a:buNone/>
            </a:pPr>
            <a:r>
              <a:rPr lang="en-US" sz="2000" b="1" i="0" u="none" strike="noStrike" cap="none" dirty="0">
                <a:solidFill>
                  <a:srgbClr val="212F62"/>
                </a:solidFill>
                <a:latin typeface="Arial"/>
                <a:ea typeface="Arial"/>
                <a:cs typeface="Arial"/>
                <a:sym typeface="Arial"/>
              </a:rPr>
              <a:t>Chapter 16 THERAPY AND TREATMENT</a:t>
            </a:r>
            <a:endParaRPr dirty="0"/>
          </a:p>
          <a:p>
            <a:pPr marL="0" marR="0" lvl="0" indent="0" algn="ctr" rtl="0">
              <a:spcBef>
                <a:spcPts val="0"/>
              </a:spcBef>
              <a:spcAft>
                <a:spcPts val="0"/>
              </a:spcAft>
              <a:buClr>
                <a:schemeClr val="dk1"/>
              </a:buClr>
              <a:buSzPts val="1600"/>
              <a:buFont typeface="Arial"/>
              <a:buNone/>
            </a:pPr>
            <a:r>
              <a:rPr lang="en-US" sz="1600" b="0" i="0" u="none" strike="noStrike" cap="none" dirty="0">
                <a:solidFill>
                  <a:schemeClr val="dk1"/>
                </a:solidFill>
                <a:latin typeface="Arial"/>
                <a:ea typeface="Arial"/>
                <a:cs typeface="Arial"/>
                <a:sym typeface="Arial"/>
              </a:rPr>
              <a:t>PowerPoint Image Slideshow</a:t>
            </a:r>
            <a:endParaRPr sz="1600" b="0" i="0" u="none" strike="noStrike" cap="none" dirty="0">
              <a:solidFill>
                <a:schemeClr val="dk1"/>
              </a:solidFill>
              <a:latin typeface="Arial"/>
              <a:ea typeface="Arial"/>
              <a:cs typeface="Arial"/>
              <a:sym typeface="Arial"/>
            </a:endParaRPr>
          </a:p>
        </p:txBody>
      </p:sp>
      <p:pic>
        <p:nvPicPr>
          <p:cNvPr id="4" name="Picture 3" descr="Psychology second editi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46400" y="2630486"/>
            <a:ext cx="3050170" cy="3298825"/>
          </a:xfrm>
          <a:prstGeom prst="rect">
            <a:avLst/>
          </a:prstGeom>
        </p:spPr>
      </p:pic>
      <p:pic>
        <p:nvPicPr>
          <p:cNvPr id="5" name="Picture 4" descr="The OpenStax Logo"/>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86575" y="5201877"/>
            <a:ext cx="1628774" cy="120844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Shape 51"/>
        <p:cNvGrpSpPr/>
        <p:nvPr/>
      </p:nvGrpSpPr>
      <p:grpSpPr>
        <a:xfrm>
          <a:off x="0" y="0"/>
          <a:ext cx="0" cy="0"/>
          <a:chOff x="0" y="0"/>
          <a:chExt cx="0" cy="0"/>
        </a:xfrm>
      </p:grpSpPr>
      <p:sp>
        <p:nvSpPr>
          <p:cNvPr id="52" name="Google Shape;52;p7"/>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THERAPY &amp; TREATMENT</a:t>
            </a:r>
            <a:endParaRPr/>
          </a:p>
        </p:txBody>
      </p:sp>
      <p:pic>
        <p:nvPicPr>
          <p:cNvPr id="53" name="Google Shape;53;p7" descr="This photo depicts a large group of people sitting in a circle on the beach."/>
          <p:cNvPicPr preferRelativeResize="0">
            <a:picLocks noGrp="1"/>
          </p:cNvPicPr>
          <p:nvPr>
            <p:ph type="pic" idx="2"/>
          </p:nvPr>
        </p:nvPicPr>
        <p:blipFill rotWithShape="1">
          <a:blip r:embed="rId3">
            <a:alphaModFix/>
          </a:blip>
          <a:srcRect l="-13911" r="-13910"/>
          <a:stretch/>
        </p:blipFill>
        <p:spPr>
          <a:xfrm>
            <a:off x="457199" y="1122386"/>
            <a:ext cx="8062913" cy="3500071"/>
          </a:xfrm>
          <a:prstGeom prst="rect">
            <a:avLst/>
          </a:prstGeom>
          <a:noFill/>
          <a:ln>
            <a:noFill/>
          </a:ln>
        </p:spPr>
      </p:pic>
      <p:sp>
        <p:nvSpPr>
          <p:cNvPr id="54" name="Google Shape;54;p7"/>
          <p:cNvSpPr txBox="1">
            <a:spLocks noGrp="1"/>
          </p:cNvSpPr>
          <p:nvPr>
            <p:ph type="body" idx="1"/>
          </p:nvPr>
        </p:nvSpPr>
        <p:spPr>
          <a:xfrm>
            <a:off x="457200" y="4843981"/>
            <a:ext cx="8062912" cy="169397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Many forms of therapy have been developed to treat a wide array of problems. These marines who served in Iraq and Afghanistan, together with community mental health volunteers, are part of the Ocean Therapy program at Camp Pendleton, a program in which learning to surf is combined with group discussions. The program helps vets recover, especially vets who suffer from post-traumatic stress disorder (PTSD).</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Shape 66"/>
        <p:cNvGrpSpPr/>
        <p:nvPr/>
      </p:nvGrpSpPr>
      <p:grpSpPr>
        <a:xfrm>
          <a:off x="0" y="0"/>
          <a:ext cx="0" cy="0"/>
          <a:chOff x="0" y="0"/>
          <a:chExt cx="0" cy="0"/>
        </a:xfrm>
      </p:grpSpPr>
      <p:sp>
        <p:nvSpPr>
          <p:cNvPr id="67" name="Google Shape;67;p9"/>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MENTAL HEALTH TREATMENT</a:t>
            </a:r>
            <a:endParaRPr/>
          </a:p>
        </p:txBody>
      </p:sp>
      <p:sp>
        <p:nvSpPr>
          <p:cNvPr id="69" name="Google Shape;69;p9"/>
          <p:cNvSpPr txBox="1">
            <a:spLocks noGrp="1"/>
          </p:cNvSpPr>
          <p:nvPr>
            <p:ph type="body" idx="1"/>
          </p:nvPr>
        </p:nvSpPr>
        <p:spPr>
          <a:xfrm>
            <a:off x="457200" y="1159963"/>
            <a:ext cx="8367221" cy="1802457"/>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6CB255"/>
              </a:buClr>
              <a:buSzPts val="1600"/>
              <a:buNone/>
            </a:pPr>
            <a:r>
              <a:rPr lang="en-US" sz="1600"/>
              <a:t>Approximately 19% of U.S. adults, and 13% of adolescents (ages 8-15) experience mental illness in a given year.</a:t>
            </a:r>
            <a:endParaRPr/>
          </a:p>
          <a:p>
            <a:pPr marL="0" lvl="0" indent="0" algn="l" rtl="0">
              <a:lnSpc>
                <a:spcPct val="90000"/>
              </a:lnSpc>
              <a:spcBef>
                <a:spcPts val="920"/>
              </a:spcBef>
              <a:spcAft>
                <a:spcPts val="0"/>
              </a:spcAft>
              <a:buClr>
                <a:srgbClr val="6CB255"/>
              </a:buClr>
              <a:buSzPts val="1600"/>
              <a:buNone/>
            </a:pPr>
            <a:r>
              <a:rPr lang="en-US" sz="1600"/>
              <a:t>The percentage of adults who received mental health treatment in 2004–2008 is shown below. Adults seeking treatment increased slightly from 2004 to 2008.</a:t>
            </a:r>
            <a:endParaRPr/>
          </a:p>
          <a:p>
            <a:pPr marL="0" lvl="0" indent="0" algn="l" rtl="0">
              <a:lnSpc>
                <a:spcPct val="90000"/>
              </a:lnSpc>
              <a:spcBef>
                <a:spcPts val="920"/>
              </a:spcBef>
              <a:spcAft>
                <a:spcPts val="0"/>
              </a:spcAft>
              <a:buClr>
                <a:srgbClr val="6CB255"/>
              </a:buClr>
              <a:buSzPts val="1600"/>
              <a:buNone/>
            </a:pPr>
            <a:r>
              <a:rPr lang="en-US" sz="1600"/>
              <a:t>About one-third to one-half of U.S. adolescents with mental disorders receive treatment, with behavior-related disorders more likely to be treated.</a:t>
            </a:r>
            <a:endParaRPr/>
          </a:p>
          <a:p>
            <a:pPr marL="0" lvl="0" indent="0" algn="l" rtl="0">
              <a:lnSpc>
                <a:spcPct val="90000"/>
              </a:lnSpc>
              <a:spcBef>
                <a:spcPts val="920"/>
              </a:spcBef>
              <a:spcAft>
                <a:spcPts val="0"/>
              </a:spcAft>
              <a:buClr>
                <a:srgbClr val="6CB255"/>
              </a:buClr>
              <a:buSzPts val="1600"/>
              <a:buNone/>
            </a:pPr>
            <a:endParaRPr sz="1600"/>
          </a:p>
        </p:txBody>
      </p:sp>
      <p:pic>
        <p:nvPicPr>
          <p:cNvPr id="4" name="Picture 3" descr="A bar graph is titled “U.S. Adult Mental Health Treatment, 2004–2008.” Below this title the source is given: “National Institute of Mental Health, n.d.-b” The x axis is labeled “Year,” and the y axis is labeled “Percent of adults.” In the years 2004, 2005 and 2006, the percentage of adults who received treatment hovered at 13 percent or just below. For the years 2007 and 2008, the percentage rose slightly closer to 14 percen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6652" y="3221522"/>
            <a:ext cx="5424007" cy="343492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Shape 66"/>
        <p:cNvGrpSpPr/>
        <p:nvPr/>
      </p:nvGrpSpPr>
      <p:grpSpPr>
        <a:xfrm>
          <a:off x="0" y="0"/>
          <a:ext cx="0" cy="0"/>
          <a:chOff x="0" y="0"/>
          <a:chExt cx="0" cy="0"/>
        </a:xfrm>
      </p:grpSpPr>
      <p:sp>
        <p:nvSpPr>
          <p:cNvPr id="67" name="Google Shape;67;p9"/>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MENTAL HEALTH TREATMENT</a:t>
            </a:r>
            <a:endParaRPr/>
          </a:p>
        </p:txBody>
      </p:sp>
      <p:sp>
        <p:nvSpPr>
          <p:cNvPr id="69" name="Google Shape;69;p9"/>
          <p:cNvSpPr txBox="1">
            <a:spLocks noGrp="1"/>
          </p:cNvSpPr>
          <p:nvPr>
            <p:ph type="body" idx="1"/>
          </p:nvPr>
        </p:nvSpPr>
        <p:spPr>
          <a:xfrm>
            <a:off x="457200" y="1159963"/>
            <a:ext cx="8367221" cy="1802457"/>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6CB255"/>
              </a:buClr>
              <a:buSzPts val="1600"/>
              <a:buNone/>
            </a:pPr>
            <a:r>
              <a:rPr lang="en-US" sz="1600"/>
              <a:t>Approximately 19% of U.S. adults, and 13% of adolescents (ages 8-15) experience mental illness in a given year.</a:t>
            </a:r>
            <a:endParaRPr/>
          </a:p>
          <a:p>
            <a:pPr marL="0" lvl="0" indent="0" algn="l" rtl="0">
              <a:lnSpc>
                <a:spcPct val="90000"/>
              </a:lnSpc>
              <a:spcBef>
                <a:spcPts val="920"/>
              </a:spcBef>
              <a:spcAft>
                <a:spcPts val="0"/>
              </a:spcAft>
              <a:buClr>
                <a:srgbClr val="6CB255"/>
              </a:buClr>
              <a:buSzPts val="1600"/>
              <a:buNone/>
            </a:pPr>
            <a:r>
              <a:rPr lang="en-US" sz="1600"/>
              <a:t>The percentage of adults who received mental health treatment in 2004–2008 is shown below. Adults seeking treatment increased slightly from 2004 to 2008.</a:t>
            </a:r>
            <a:endParaRPr/>
          </a:p>
          <a:p>
            <a:pPr marL="0" lvl="0" indent="0" algn="l" rtl="0">
              <a:lnSpc>
                <a:spcPct val="90000"/>
              </a:lnSpc>
              <a:spcBef>
                <a:spcPts val="920"/>
              </a:spcBef>
              <a:spcAft>
                <a:spcPts val="0"/>
              </a:spcAft>
              <a:buClr>
                <a:srgbClr val="6CB255"/>
              </a:buClr>
              <a:buSzPts val="1600"/>
              <a:buNone/>
            </a:pPr>
            <a:r>
              <a:rPr lang="en-US" sz="1600"/>
              <a:t>About one-third to one-half of U.S. adolescents with mental disorders receive treatment, with behavior-related disorders more likely to be treated.</a:t>
            </a:r>
            <a:endParaRPr/>
          </a:p>
          <a:p>
            <a:pPr marL="0" lvl="0" indent="0" algn="l" rtl="0">
              <a:lnSpc>
                <a:spcPct val="90000"/>
              </a:lnSpc>
              <a:spcBef>
                <a:spcPts val="920"/>
              </a:spcBef>
              <a:spcAft>
                <a:spcPts val="0"/>
              </a:spcAft>
              <a:buClr>
                <a:srgbClr val="6CB255"/>
              </a:buClr>
              <a:buSzPts val="1600"/>
              <a:buNone/>
            </a:pPr>
            <a:endParaRPr sz="1600"/>
          </a:p>
        </p:txBody>
      </p:sp>
      <p:pic>
        <p:nvPicPr>
          <p:cNvPr id="5" name="Picture 4" descr="A bar graph is titled “U.S. Child Mental Health Treatment (Ages 8–15).” Below this title the source is given: “National Institute of Mental Health, n.d.-c” The x axis is labeled “Type of disorder,” and the y axis is labeled “Percent with disorder.” For children diagnosed with “Anxiety disorders,” around 32 percent receive treatment. For “Mood disorder,” around 42 percent receive treatment. For “Conduct disorder,” around 46 percent receive treatment. For “ADHD,” around 48 percent receive treatment. For “Any disorder,” around 50 percent receive treatmen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5972" y="3221522"/>
            <a:ext cx="6406941" cy="3207853"/>
          </a:xfrm>
          <a:prstGeom prst="rect">
            <a:avLst/>
          </a:prstGeom>
        </p:spPr>
      </p:pic>
    </p:spTree>
    <p:extLst>
      <p:ext uri="{BB962C8B-B14F-4D97-AF65-F5344CB8AC3E}">
        <p14:creationId xmlns:p14="http://schemas.microsoft.com/office/powerpoint/2010/main" val="13529402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Shape 77"/>
        <p:cNvGrpSpPr/>
        <p:nvPr/>
      </p:nvGrpSpPr>
      <p:grpSpPr>
        <a:xfrm>
          <a:off x="0" y="0"/>
          <a:ext cx="0" cy="0"/>
          <a:chOff x="0" y="0"/>
          <a:chExt cx="0" cy="0"/>
        </a:xfrm>
      </p:grpSpPr>
      <p:sp>
        <p:nvSpPr>
          <p:cNvPr id="78" name="Google Shape;78;p10"/>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TREATMENT IN THE PAST</a:t>
            </a:r>
            <a:endParaRPr/>
          </a:p>
        </p:txBody>
      </p:sp>
      <p:sp>
        <p:nvSpPr>
          <p:cNvPr id="79" name="Google Shape;79;p10"/>
          <p:cNvSpPr txBox="1">
            <a:spLocks noGrp="1"/>
          </p:cNvSpPr>
          <p:nvPr>
            <p:ph type="body" idx="1"/>
          </p:nvPr>
        </p:nvSpPr>
        <p:spPr>
          <a:xfrm>
            <a:off x="457199" y="1188719"/>
            <a:ext cx="8367221" cy="138958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Throughout most of history, mental illness was believed to be caused by supernatural forces such as witchcraft or demonic possession. People with mental illnesses at this time were often subjected to cruelty and poor treatment.</a:t>
            </a:r>
            <a:endParaRPr/>
          </a:p>
          <a:p>
            <a:pPr marL="0" lvl="0" indent="0" algn="l" rtl="0">
              <a:spcBef>
                <a:spcPts val="920"/>
              </a:spcBef>
              <a:spcAft>
                <a:spcPts val="0"/>
              </a:spcAft>
              <a:buClr>
                <a:srgbClr val="6CB255"/>
              </a:buClr>
              <a:buSzPts val="1600"/>
              <a:buNone/>
            </a:pPr>
            <a:r>
              <a:rPr lang="en-US" sz="1600" b="1"/>
              <a:t>Treatments aimed at supernatural forces:</a:t>
            </a:r>
            <a:endParaRPr sz="1600" b="1"/>
          </a:p>
        </p:txBody>
      </p:sp>
      <p:sp>
        <p:nvSpPr>
          <p:cNvPr id="82" name="Google Shape;82;p10"/>
          <p:cNvSpPr txBox="1"/>
          <p:nvPr/>
        </p:nvSpPr>
        <p:spPr>
          <a:xfrm>
            <a:off x="457199" y="2398426"/>
            <a:ext cx="7015164" cy="2564805"/>
          </a:xfrm>
          <a:prstGeom prst="rect">
            <a:avLst/>
          </a:prstGeom>
          <a:noFill/>
          <a:ln>
            <a:noFill/>
          </a:ln>
        </p:spPr>
        <p:txBody>
          <a:bodyPr spcFirstLastPara="1" wrap="square" lIns="91425" tIns="45700" rIns="91425" bIns="45700" anchor="t" anchorCtr="0">
            <a:noAutofit/>
          </a:bodyPr>
          <a:lstStyle/>
          <a:p>
            <a:pPr marL="285750" marR="0" lvl="0" indent="-285750" algn="l" rtl="0">
              <a:spcBef>
                <a:spcPts val="0"/>
              </a:spcBef>
              <a:spcAft>
                <a:spcPts val="0"/>
              </a:spcAft>
              <a:buClr>
                <a:srgbClr val="6CB255"/>
              </a:buClr>
              <a:buSzPts val="1600"/>
              <a:buFont typeface="Arial"/>
              <a:buChar char="•"/>
            </a:pPr>
            <a:r>
              <a:rPr lang="en-US" sz="1600" b="1">
                <a:solidFill>
                  <a:schemeClr val="dk1"/>
                </a:solidFill>
                <a:latin typeface="Arial"/>
                <a:ea typeface="Arial"/>
                <a:cs typeface="Arial"/>
                <a:sym typeface="Arial"/>
              </a:rPr>
              <a:t>Exorcism</a:t>
            </a:r>
            <a:r>
              <a:rPr lang="en-US" sz="1600">
                <a:solidFill>
                  <a:schemeClr val="dk1"/>
                </a:solidFill>
                <a:latin typeface="Arial"/>
                <a:ea typeface="Arial"/>
                <a:cs typeface="Arial"/>
                <a:sym typeface="Arial"/>
              </a:rPr>
              <a:t> – involving incantations and prayers said over the individual’s body by a priest/religious figure.</a:t>
            </a:r>
            <a:endParaRPr/>
          </a:p>
          <a:p>
            <a:pPr marL="285750" marR="0" lvl="0" indent="-285750" algn="l" rtl="0">
              <a:spcBef>
                <a:spcPts val="984"/>
              </a:spcBef>
              <a:spcAft>
                <a:spcPts val="0"/>
              </a:spcAft>
              <a:buClr>
                <a:srgbClr val="6CB255"/>
              </a:buClr>
              <a:buSzPts val="1600"/>
              <a:buFont typeface="Arial"/>
              <a:buChar char="•"/>
            </a:pPr>
            <a:r>
              <a:rPr lang="en-US" sz="1600" b="1">
                <a:solidFill>
                  <a:schemeClr val="dk1"/>
                </a:solidFill>
                <a:latin typeface="Arial"/>
                <a:ea typeface="Arial"/>
                <a:cs typeface="Arial"/>
                <a:sym typeface="Arial"/>
              </a:rPr>
              <a:t>Trephining </a:t>
            </a:r>
            <a:r>
              <a:rPr lang="en-US" sz="1600">
                <a:solidFill>
                  <a:schemeClr val="dk1"/>
                </a:solidFill>
                <a:latin typeface="Arial"/>
                <a:ea typeface="Arial"/>
                <a:cs typeface="Arial"/>
                <a:sym typeface="Arial"/>
              </a:rPr>
              <a:t>– a hole was made in the skull to release spirits from the body. This often lead to death.</a:t>
            </a:r>
            <a:endParaRPr/>
          </a:p>
          <a:p>
            <a:pPr marL="285750" marR="0" lvl="0" indent="-285750" algn="l" rtl="0">
              <a:spcBef>
                <a:spcPts val="984"/>
              </a:spcBef>
              <a:spcAft>
                <a:spcPts val="0"/>
              </a:spcAft>
              <a:buClr>
                <a:srgbClr val="6CB255"/>
              </a:buClr>
              <a:buSzPts val="1600"/>
              <a:buFont typeface="Arial"/>
              <a:buChar char="•"/>
            </a:pPr>
            <a:r>
              <a:rPr lang="en-US" sz="1600">
                <a:solidFill>
                  <a:schemeClr val="dk1"/>
                </a:solidFill>
                <a:latin typeface="Arial"/>
                <a:ea typeface="Arial"/>
                <a:cs typeface="Arial"/>
                <a:sym typeface="Arial"/>
              </a:rPr>
              <a:t>Execution or imprisonment - many mentally ill people were burnt at the stake after being accused of witchcraft.</a:t>
            </a:r>
            <a:endParaRPr sz="1600">
              <a:solidFill>
                <a:schemeClr val="dk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Shape 87"/>
        <p:cNvGrpSpPr/>
        <p:nvPr/>
      </p:nvGrpSpPr>
      <p:grpSpPr>
        <a:xfrm>
          <a:off x="0" y="0"/>
          <a:ext cx="0" cy="0"/>
          <a:chOff x="0" y="0"/>
          <a:chExt cx="0" cy="0"/>
        </a:xfrm>
      </p:grpSpPr>
      <p:sp>
        <p:nvSpPr>
          <p:cNvPr id="88" name="Google Shape;88;p11"/>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18</a:t>
            </a:r>
            <a:r>
              <a:rPr lang="en-US" baseline="30000"/>
              <a:t>TH</a:t>
            </a:r>
            <a:r>
              <a:rPr lang="en-US"/>
              <a:t> CENTURY</a:t>
            </a:r>
            <a:endParaRPr/>
          </a:p>
        </p:txBody>
      </p:sp>
      <p:pic>
        <p:nvPicPr>
          <p:cNvPr id="89" name="Google Shape;89;p11" descr="A painting depicts the inside of a mental asylum in the early 1800s."/>
          <p:cNvPicPr preferRelativeResize="0">
            <a:picLocks noGrp="1"/>
          </p:cNvPicPr>
          <p:nvPr>
            <p:ph type="pic" idx="2"/>
          </p:nvPr>
        </p:nvPicPr>
        <p:blipFill rotWithShape="1">
          <a:blip r:embed="rId3">
            <a:alphaModFix/>
          </a:blip>
          <a:srcRect l="-46772" r="-46772"/>
          <a:stretch/>
        </p:blipFill>
        <p:spPr>
          <a:xfrm>
            <a:off x="1098202" y="3784645"/>
            <a:ext cx="6780908" cy="2943559"/>
          </a:xfrm>
          <a:prstGeom prst="rect">
            <a:avLst/>
          </a:prstGeom>
          <a:noFill/>
          <a:ln>
            <a:noFill/>
          </a:ln>
        </p:spPr>
      </p:pic>
      <p:sp>
        <p:nvSpPr>
          <p:cNvPr id="90" name="Google Shape;90;p11"/>
          <p:cNvSpPr txBox="1">
            <a:spLocks noGrp="1"/>
          </p:cNvSpPr>
          <p:nvPr>
            <p:ph type="body" idx="1"/>
          </p:nvPr>
        </p:nvSpPr>
        <p:spPr>
          <a:xfrm>
            <a:off x="457199" y="3078643"/>
            <a:ext cx="8367221" cy="80380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This painting by Francisco Goya, called </a:t>
            </a:r>
            <a:r>
              <a:rPr lang="en-US" sz="1600" i="1"/>
              <a:t>The Madhouse</a:t>
            </a:r>
            <a:r>
              <a:rPr lang="en-US" sz="1600"/>
              <a:t>, depicts a mental asylum and its inhabitants in the early 1800s. It portrays those with psychological disorders as victims.</a:t>
            </a:r>
            <a:endParaRPr/>
          </a:p>
        </p:txBody>
      </p:sp>
      <p:sp>
        <p:nvSpPr>
          <p:cNvPr id="93" name="Google Shape;93;p11"/>
          <p:cNvSpPr txBox="1"/>
          <p:nvPr/>
        </p:nvSpPr>
        <p:spPr>
          <a:xfrm>
            <a:off x="457200" y="1124262"/>
            <a:ext cx="8367221" cy="195438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a:solidFill>
                  <a:schemeClr val="dk1"/>
                </a:solidFill>
                <a:latin typeface="Arial"/>
                <a:ea typeface="Arial"/>
                <a:cs typeface="Arial"/>
                <a:sym typeface="Arial"/>
              </a:rPr>
              <a:t>By the 18</a:t>
            </a:r>
            <a:r>
              <a:rPr lang="en-US" sz="1600" baseline="30000">
                <a:solidFill>
                  <a:schemeClr val="dk1"/>
                </a:solidFill>
                <a:latin typeface="Arial"/>
                <a:ea typeface="Arial"/>
                <a:cs typeface="Arial"/>
                <a:sym typeface="Arial"/>
              </a:rPr>
              <a:t>th</a:t>
            </a:r>
            <a:r>
              <a:rPr lang="en-US" sz="1600">
                <a:solidFill>
                  <a:schemeClr val="dk1"/>
                </a:solidFill>
                <a:latin typeface="Arial"/>
                <a:ea typeface="Arial"/>
                <a:cs typeface="Arial"/>
                <a:sym typeface="Arial"/>
              </a:rPr>
              <a:t> century, people exhibiting unusual behavior began to be institutionalized </a:t>
            </a:r>
            <a:endParaRPr/>
          </a:p>
          <a:p>
            <a:pPr marL="0" marR="0" lvl="0" indent="0" algn="l" rtl="0">
              <a:spcBef>
                <a:spcPts val="984"/>
              </a:spcBef>
              <a:spcAft>
                <a:spcPts val="0"/>
              </a:spcAft>
              <a:buNone/>
            </a:pPr>
            <a:r>
              <a:rPr lang="en-US" sz="1600" b="1">
                <a:solidFill>
                  <a:schemeClr val="dk1"/>
                </a:solidFill>
                <a:latin typeface="Arial"/>
                <a:ea typeface="Arial"/>
                <a:cs typeface="Arial"/>
                <a:sym typeface="Arial"/>
              </a:rPr>
              <a:t>Asylums </a:t>
            </a:r>
            <a:r>
              <a:rPr lang="en-US" sz="1600">
                <a:solidFill>
                  <a:schemeClr val="dk1"/>
                </a:solidFill>
                <a:latin typeface="Arial"/>
                <a:ea typeface="Arial"/>
                <a:cs typeface="Arial"/>
                <a:sym typeface="Arial"/>
              </a:rPr>
              <a:t>– the first institutions created for the specific purpose of housing people with psychological disorders.</a:t>
            </a:r>
            <a:endParaRPr/>
          </a:p>
          <a:p>
            <a:pPr marL="285750" marR="0" lvl="0" indent="-285750" algn="l" rtl="0">
              <a:spcBef>
                <a:spcPts val="984"/>
              </a:spcBef>
              <a:spcAft>
                <a:spcPts val="0"/>
              </a:spcAft>
              <a:buClr>
                <a:srgbClr val="6CB255"/>
              </a:buClr>
              <a:buSzPts val="1600"/>
              <a:buFont typeface="Arial"/>
              <a:buChar char="•"/>
            </a:pPr>
            <a:r>
              <a:rPr lang="en-US" sz="1600">
                <a:solidFill>
                  <a:schemeClr val="dk1"/>
                </a:solidFill>
                <a:latin typeface="Arial"/>
                <a:ea typeface="Arial"/>
                <a:cs typeface="Arial"/>
                <a:sym typeface="Arial"/>
              </a:rPr>
              <a:t>Focus was ostracizing them from society rather than treatment.</a:t>
            </a:r>
            <a:endParaRPr/>
          </a:p>
          <a:p>
            <a:pPr marL="285750" marR="0" lvl="0" indent="-285750" algn="l" rtl="0">
              <a:spcBef>
                <a:spcPts val="984"/>
              </a:spcBef>
              <a:spcAft>
                <a:spcPts val="0"/>
              </a:spcAft>
              <a:buClr>
                <a:srgbClr val="6CB255"/>
              </a:buClr>
              <a:buSzPts val="1600"/>
              <a:buFont typeface="Arial"/>
              <a:buChar char="•"/>
            </a:pPr>
            <a:r>
              <a:rPr lang="en-US" sz="1600">
                <a:solidFill>
                  <a:schemeClr val="dk1"/>
                </a:solidFill>
                <a:latin typeface="Arial"/>
                <a:ea typeface="Arial"/>
                <a:cs typeface="Arial"/>
                <a:sym typeface="Arial"/>
              </a:rPr>
              <a:t>Individuals often kept in windowless dungeons, chained to beds, little to no contact with caregivers.</a:t>
            </a:r>
            <a:endParaRPr sz="1600">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Shape 97"/>
        <p:cNvGrpSpPr/>
        <p:nvPr/>
      </p:nvGrpSpPr>
      <p:grpSpPr>
        <a:xfrm>
          <a:off x="0" y="0"/>
          <a:ext cx="0" cy="0"/>
          <a:chOff x="0" y="0"/>
          <a:chExt cx="0" cy="0"/>
        </a:xfrm>
      </p:grpSpPr>
      <p:sp>
        <p:nvSpPr>
          <p:cNvPr id="98" name="Google Shape;98;p12"/>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18</a:t>
            </a:r>
            <a:r>
              <a:rPr lang="en-US" baseline="30000"/>
              <a:t>TH</a:t>
            </a:r>
            <a:r>
              <a:rPr lang="en-US"/>
              <a:t> CENTURY</a:t>
            </a:r>
            <a:endParaRPr/>
          </a:p>
        </p:txBody>
      </p:sp>
      <p:pic>
        <p:nvPicPr>
          <p:cNvPr id="99" name="Google Shape;99;p12" descr="A painting, set inside an asylum, depicts a person removing the chains from a patient. There are several other people in the scene, but the focus is on these two characters."/>
          <p:cNvPicPr preferRelativeResize="0">
            <a:picLocks noGrp="1"/>
          </p:cNvPicPr>
          <p:nvPr>
            <p:ph type="pic" idx="2"/>
          </p:nvPr>
        </p:nvPicPr>
        <p:blipFill rotWithShape="1">
          <a:blip r:embed="rId3">
            <a:alphaModFix/>
          </a:blip>
          <a:srcRect l="-29942" r="-29941"/>
          <a:stretch/>
        </p:blipFill>
        <p:spPr>
          <a:xfrm>
            <a:off x="1997594" y="3493135"/>
            <a:ext cx="7146406" cy="3102220"/>
          </a:xfrm>
          <a:prstGeom prst="rect">
            <a:avLst/>
          </a:prstGeom>
          <a:noFill/>
          <a:ln>
            <a:noFill/>
          </a:ln>
        </p:spPr>
      </p:pic>
      <p:sp>
        <p:nvSpPr>
          <p:cNvPr id="100" name="Google Shape;100;p12"/>
          <p:cNvSpPr txBox="1">
            <a:spLocks noGrp="1"/>
          </p:cNvSpPr>
          <p:nvPr>
            <p:ph type="body" idx="1"/>
          </p:nvPr>
        </p:nvSpPr>
        <p:spPr>
          <a:xfrm>
            <a:off x="606203" y="3493134"/>
            <a:ext cx="2541731" cy="217314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This painting by Tony Robert-Fleury depicts Dr. Philippe Pinel ordering the removal of chains from patients at the Salpêtrière asylum in Paris.</a:t>
            </a:r>
            <a:endParaRPr/>
          </a:p>
        </p:txBody>
      </p:sp>
      <p:sp>
        <p:nvSpPr>
          <p:cNvPr id="103" name="Google Shape;103;p12"/>
          <p:cNvSpPr txBox="1"/>
          <p:nvPr/>
        </p:nvSpPr>
        <p:spPr>
          <a:xfrm>
            <a:off x="457200" y="1104301"/>
            <a:ext cx="8254795" cy="221086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b="1" u="sng">
                <a:solidFill>
                  <a:srgbClr val="6CB255"/>
                </a:solidFill>
                <a:latin typeface="Arial"/>
                <a:ea typeface="Arial"/>
                <a:cs typeface="Arial"/>
                <a:sym typeface="Arial"/>
              </a:rPr>
              <a:t>Philippe Pinel (Late 1700s)</a:t>
            </a:r>
            <a:endParaRPr/>
          </a:p>
          <a:p>
            <a:pPr marL="285750" marR="0" lvl="0" indent="-285750" algn="l" rtl="0">
              <a:spcBef>
                <a:spcPts val="984"/>
              </a:spcBef>
              <a:spcAft>
                <a:spcPts val="0"/>
              </a:spcAft>
              <a:buClr>
                <a:srgbClr val="6CB255"/>
              </a:buClr>
              <a:buSzPts val="1600"/>
              <a:buFont typeface="Arial"/>
              <a:buChar char="•"/>
            </a:pPr>
            <a:r>
              <a:rPr lang="en-US" sz="1600">
                <a:solidFill>
                  <a:schemeClr val="dk1"/>
                </a:solidFill>
                <a:latin typeface="Arial"/>
                <a:ea typeface="Arial"/>
                <a:cs typeface="Arial"/>
                <a:sym typeface="Arial"/>
              </a:rPr>
              <a:t>French physician.</a:t>
            </a:r>
            <a:endParaRPr/>
          </a:p>
          <a:p>
            <a:pPr marL="285750" marR="0" lvl="0" indent="-285750" algn="l" rtl="0">
              <a:spcBef>
                <a:spcPts val="984"/>
              </a:spcBef>
              <a:spcAft>
                <a:spcPts val="0"/>
              </a:spcAft>
              <a:buClr>
                <a:srgbClr val="6CB255"/>
              </a:buClr>
              <a:buSzPts val="1600"/>
              <a:buFont typeface="Arial"/>
              <a:buChar char="•"/>
            </a:pPr>
            <a:r>
              <a:rPr lang="en-US" sz="1600">
                <a:solidFill>
                  <a:schemeClr val="dk1"/>
                </a:solidFill>
                <a:latin typeface="Arial"/>
                <a:ea typeface="Arial"/>
                <a:cs typeface="Arial"/>
                <a:sym typeface="Arial"/>
              </a:rPr>
              <a:t>Argued for more humane treatment of the mentally ill.</a:t>
            </a:r>
            <a:endParaRPr/>
          </a:p>
          <a:p>
            <a:pPr marL="285750" marR="0" lvl="0" indent="-285750" algn="l" rtl="0">
              <a:spcBef>
                <a:spcPts val="984"/>
              </a:spcBef>
              <a:spcAft>
                <a:spcPts val="0"/>
              </a:spcAft>
              <a:buClr>
                <a:srgbClr val="6CB255"/>
              </a:buClr>
              <a:buSzPts val="1600"/>
              <a:buFont typeface="Arial"/>
              <a:buChar char="•"/>
            </a:pPr>
            <a:r>
              <a:rPr lang="en-US" sz="1600">
                <a:solidFill>
                  <a:schemeClr val="dk1"/>
                </a:solidFill>
                <a:latin typeface="Arial"/>
                <a:ea typeface="Arial"/>
                <a:cs typeface="Arial"/>
                <a:sym typeface="Arial"/>
              </a:rPr>
              <a:t>Suggested that they be unchained and talked to.</a:t>
            </a:r>
            <a:endParaRPr/>
          </a:p>
          <a:p>
            <a:pPr marL="285750" marR="0" lvl="0" indent="-285750" algn="l" rtl="0">
              <a:spcBef>
                <a:spcPts val="984"/>
              </a:spcBef>
              <a:spcAft>
                <a:spcPts val="0"/>
              </a:spcAft>
              <a:buClr>
                <a:srgbClr val="6CB255"/>
              </a:buClr>
              <a:buSzPts val="1600"/>
              <a:buFont typeface="Arial"/>
              <a:buChar char="•"/>
            </a:pPr>
            <a:r>
              <a:rPr lang="en-US" sz="1600">
                <a:solidFill>
                  <a:schemeClr val="dk1"/>
                </a:solidFill>
                <a:latin typeface="Arial"/>
                <a:ea typeface="Arial"/>
                <a:cs typeface="Arial"/>
                <a:sym typeface="Arial"/>
              </a:rPr>
              <a:t>Implemented in Paris, 1975.</a:t>
            </a:r>
            <a:endParaRPr/>
          </a:p>
          <a:p>
            <a:pPr marL="285750" marR="0" lvl="0" indent="-285750" algn="l" rtl="0">
              <a:spcBef>
                <a:spcPts val="984"/>
              </a:spcBef>
              <a:spcAft>
                <a:spcPts val="0"/>
              </a:spcAft>
              <a:buClr>
                <a:srgbClr val="6CB255"/>
              </a:buClr>
              <a:buSzPts val="1600"/>
              <a:buFont typeface="Arial"/>
              <a:buChar char="•"/>
            </a:pPr>
            <a:r>
              <a:rPr lang="en-US" sz="1600">
                <a:solidFill>
                  <a:schemeClr val="dk1"/>
                </a:solidFill>
                <a:latin typeface="Arial"/>
                <a:ea typeface="Arial"/>
                <a:cs typeface="Arial"/>
                <a:sym typeface="Arial"/>
              </a:rPr>
              <a:t>Patients benefited and many were able to be released from hospital.</a:t>
            </a:r>
            <a:endParaRPr sz="1600">
              <a:solidFill>
                <a:schemeClr val="dk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Shape 107"/>
        <p:cNvGrpSpPr/>
        <p:nvPr/>
      </p:nvGrpSpPr>
      <p:grpSpPr>
        <a:xfrm>
          <a:off x="0" y="0"/>
          <a:ext cx="0" cy="0"/>
          <a:chOff x="0" y="0"/>
          <a:chExt cx="0" cy="0"/>
        </a:xfrm>
      </p:grpSpPr>
      <p:sp>
        <p:nvSpPr>
          <p:cNvPr id="108" name="Google Shape;108;p13"/>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sz="2400">
                <a:solidFill>
                  <a:srgbClr val="6CB255"/>
                </a:solidFill>
              </a:rPr>
              <a:t>19</a:t>
            </a:r>
            <a:r>
              <a:rPr lang="en-US" sz="2400" baseline="30000">
                <a:solidFill>
                  <a:srgbClr val="6CB255"/>
                </a:solidFill>
              </a:rPr>
              <a:t>TH</a:t>
            </a:r>
            <a:r>
              <a:rPr lang="en-US" sz="2400">
                <a:solidFill>
                  <a:srgbClr val="6CB255"/>
                </a:solidFill>
              </a:rPr>
              <a:t> CENTURY</a:t>
            </a:r>
            <a:endParaRPr sz="2400">
              <a:solidFill>
                <a:srgbClr val="6CB255"/>
              </a:solidFill>
            </a:endParaRPr>
          </a:p>
        </p:txBody>
      </p:sp>
      <p:pic>
        <p:nvPicPr>
          <p:cNvPr id="109" name="Google Shape;109;p13" descr="A portrait of Dorothea Dix is shown."/>
          <p:cNvPicPr preferRelativeResize="0">
            <a:picLocks noGrp="1"/>
          </p:cNvPicPr>
          <p:nvPr>
            <p:ph type="pic" idx="2"/>
          </p:nvPr>
        </p:nvPicPr>
        <p:blipFill rotWithShape="1">
          <a:blip r:embed="rId3">
            <a:alphaModFix/>
          </a:blip>
          <a:srcRect t="-1801" b="-1802"/>
          <a:stretch/>
        </p:blipFill>
        <p:spPr>
          <a:xfrm>
            <a:off x="457200" y="1108075"/>
            <a:ext cx="3500203" cy="5256213"/>
          </a:xfrm>
          <a:prstGeom prst="rect">
            <a:avLst/>
          </a:prstGeom>
          <a:noFill/>
          <a:ln>
            <a:noFill/>
          </a:ln>
        </p:spPr>
      </p:pic>
      <p:sp>
        <p:nvSpPr>
          <p:cNvPr id="110" name="Google Shape;110;p13"/>
          <p:cNvSpPr txBox="1">
            <a:spLocks noGrp="1"/>
          </p:cNvSpPr>
          <p:nvPr>
            <p:ph type="body" idx="1"/>
          </p:nvPr>
        </p:nvSpPr>
        <p:spPr>
          <a:xfrm>
            <a:off x="4137285" y="1244184"/>
            <a:ext cx="4687136" cy="5120406"/>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b="1" u="sng">
                <a:solidFill>
                  <a:srgbClr val="6CB255"/>
                </a:solidFill>
              </a:rPr>
              <a:t>Dorothea Dix </a:t>
            </a:r>
            <a:endParaRPr sz="1600" b="1" u="sng">
              <a:solidFill>
                <a:srgbClr val="6CB255"/>
              </a:solidFill>
            </a:endParaRPr>
          </a:p>
          <a:p>
            <a:pPr marL="285750" lvl="0" indent="-285750" algn="l" rtl="0">
              <a:spcBef>
                <a:spcPts val="920"/>
              </a:spcBef>
              <a:spcAft>
                <a:spcPts val="0"/>
              </a:spcAft>
              <a:buSzPts val="1600"/>
              <a:buFont typeface="Arial"/>
              <a:buChar char="•"/>
            </a:pPr>
            <a:r>
              <a:rPr lang="en-US" sz="1600">
                <a:solidFill>
                  <a:schemeClr val="dk1"/>
                </a:solidFill>
              </a:rPr>
              <a:t>A social reformer who became an advocate for the indigent insane.</a:t>
            </a:r>
            <a:endParaRPr/>
          </a:p>
          <a:p>
            <a:pPr marL="285750" lvl="0" indent="-285750" algn="l" rtl="0">
              <a:spcBef>
                <a:spcPts val="920"/>
              </a:spcBef>
              <a:spcAft>
                <a:spcPts val="0"/>
              </a:spcAft>
              <a:buSzPts val="1600"/>
              <a:buFont typeface="Arial"/>
              <a:buChar char="•"/>
            </a:pPr>
            <a:r>
              <a:rPr lang="en-US" sz="1600">
                <a:solidFill>
                  <a:schemeClr val="dk1"/>
                </a:solidFill>
              </a:rPr>
              <a:t>Investigated the state of care for the mentally ill and poor.</a:t>
            </a:r>
            <a:endParaRPr/>
          </a:p>
          <a:p>
            <a:pPr marL="285750" lvl="0" indent="-285750" algn="l" rtl="0">
              <a:spcBef>
                <a:spcPts val="920"/>
              </a:spcBef>
              <a:spcAft>
                <a:spcPts val="0"/>
              </a:spcAft>
              <a:buSzPts val="1600"/>
              <a:buFont typeface="Arial"/>
              <a:buChar char="•"/>
            </a:pPr>
            <a:r>
              <a:rPr lang="en-US" sz="1600">
                <a:solidFill>
                  <a:schemeClr val="dk1"/>
                </a:solidFill>
              </a:rPr>
              <a:t>Discovered an underfunded and unregulated system that perpetuated abuse of the mentally ill.</a:t>
            </a:r>
            <a:endParaRPr/>
          </a:p>
          <a:p>
            <a:pPr marL="285750" lvl="0" indent="-285750" algn="l" rtl="0">
              <a:spcBef>
                <a:spcPts val="920"/>
              </a:spcBef>
              <a:spcAft>
                <a:spcPts val="0"/>
              </a:spcAft>
              <a:buSzPts val="1600"/>
              <a:buFont typeface="Arial"/>
              <a:buChar char="•"/>
            </a:pPr>
            <a:r>
              <a:rPr lang="en-US" sz="1600">
                <a:solidFill>
                  <a:schemeClr val="dk1"/>
                </a:solidFill>
              </a:rPr>
              <a:t>Instrumental in creating the first American mental asylum - by relentlessly lobbying state legislatures and Congress to set up and fund such institutions.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Shape 116"/>
        <p:cNvGrpSpPr/>
        <p:nvPr/>
      </p:nvGrpSpPr>
      <p:grpSpPr>
        <a:xfrm>
          <a:off x="0" y="0"/>
          <a:ext cx="0" cy="0"/>
          <a:chOff x="0" y="0"/>
          <a:chExt cx="0" cy="0"/>
        </a:xfrm>
      </p:grpSpPr>
      <p:sp>
        <p:nvSpPr>
          <p:cNvPr id="117" name="Google Shape;117;p14"/>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19</a:t>
            </a:r>
            <a:r>
              <a:rPr lang="en-US" baseline="30000"/>
              <a:t>TH</a:t>
            </a:r>
            <a:r>
              <a:rPr lang="en-US"/>
              <a:t> CENTURY</a:t>
            </a:r>
            <a:endParaRPr/>
          </a:p>
        </p:txBody>
      </p:sp>
      <p:sp>
        <p:nvSpPr>
          <p:cNvPr id="118" name="Google Shape;118;p14"/>
          <p:cNvSpPr txBox="1">
            <a:spLocks noGrp="1"/>
          </p:cNvSpPr>
          <p:nvPr>
            <p:ph type="body" idx="1"/>
          </p:nvPr>
        </p:nvSpPr>
        <p:spPr>
          <a:xfrm>
            <a:off x="457200" y="1201371"/>
            <a:ext cx="8367221" cy="440494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b="1" u="sng">
                <a:solidFill>
                  <a:srgbClr val="6CB255"/>
                </a:solidFill>
              </a:rPr>
              <a:t>American Asylums</a:t>
            </a:r>
            <a:endParaRPr/>
          </a:p>
          <a:p>
            <a:pPr marL="285750" lvl="0" indent="-285750" algn="l" rtl="0">
              <a:spcBef>
                <a:spcPts val="920"/>
              </a:spcBef>
              <a:spcAft>
                <a:spcPts val="0"/>
              </a:spcAft>
              <a:buSzPts val="1600"/>
              <a:buFont typeface="Arial"/>
              <a:buChar char="•"/>
            </a:pPr>
            <a:r>
              <a:rPr lang="en-US" sz="1600"/>
              <a:t>Usually filthy.</a:t>
            </a:r>
            <a:endParaRPr/>
          </a:p>
          <a:p>
            <a:pPr marL="285750" lvl="0" indent="-285750" algn="l" rtl="0">
              <a:spcBef>
                <a:spcPts val="920"/>
              </a:spcBef>
              <a:spcAft>
                <a:spcPts val="0"/>
              </a:spcAft>
              <a:buSzPts val="1600"/>
              <a:buFont typeface="Arial"/>
              <a:buChar char="•"/>
            </a:pPr>
            <a:r>
              <a:rPr lang="en-US" sz="1600"/>
              <a:t>Offered little treatment.</a:t>
            </a:r>
            <a:endParaRPr/>
          </a:p>
          <a:p>
            <a:pPr marL="285750" lvl="0" indent="-285750" algn="l" rtl="0">
              <a:spcBef>
                <a:spcPts val="920"/>
              </a:spcBef>
              <a:spcAft>
                <a:spcPts val="0"/>
              </a:spcAft>
              <a:buSzPts val="1600"/>
              <a:buFont typeface="Arial"/>
              <a:buChar char="•"/>
            </a:pPr>
            <a:r>
              <a:rPr lang="en-US" sz="1600"/>
              <a:t>Individuals were often institutionalized for decades.</a:t>
            </a:r>
            <a:endParaRPr/>
          </a:p>
          <a:p>
            <a:pPr marL="0" lvl="0" indent="0" algn="l" rtl="0">
              <a:spcBef>
                <a:spcPts val="920"/>
              </a:spcBef>
              <a:spcAft>
                <a:spcPts val="0"/>
              </a:spcAft>
              <a:buClr>
                <a:srgbClr val="6CB255"/>
              </a:buClr>
              <a:buSzPts val="1600"/>
              <a:buNone/>
            </a:pPr>
            <a:r>
              <a:rPr lang="en-US" sz="1600" b="1"/>
              <a:t>Treatment:</a:t>
            </a:r>
            <a:endParaRPr/>
          </a:p>
          <a:p>
            <a:pPr marL="285750" lvl="0" indent="-285750" algn="l" rtl="0">
              <a:spcBef>
                <a:spcPts val="920"/>
              </a:spcBef>
              <a:spcAft>
                <a:spcPts val="0"/>
              </a:spcAft>
              <a:buSzPts val="1600"/>
              <a:buFont typeface="Arial"/>
              <a:buChar char="•"/>
            </a:pPr>
            <a:r>
              <a:rPr lang="en-US" sz="1600"/>
              <a:t>Submersion into cold baths for long periods of time.</a:t>
            </a:r>
            <a:endParaRPr/>
          </a:p>
          <a:p>
            <a:pPr marL="285750" lvl="0" indent="-285750" algn="l" rtl="0">
              <a:spcBef>
                <a:spcPts val="920"/>
              </a:spcBef>
              <a:spcAft>
                <a:spcPts val="0"/>
              </a:spcAft>
              <a:buSzPts val="1600"/>
              <a:buFont typeface="Arial"/>
              <a:buChar char="•"/>
            </a:pPr>
            <a:r>
              <a:rPr lang="en-US" sz="1600"/>
              <a:t>Electroshock treatment (now called electroconvulsive therapy) – involves a brief application of electric stimulus to produce a generalized seizure.</a:t>
            </a:r>
            <a:endParaRPr/>
          </a:p>
          <a:p>
            <a:pPr marL="0" lvl="0" indent="0" algn="l" rtl="0">
              <a:spcBef>
                <a:spcPts val="920"/>
              </a:spcBef>
              <a:spcAft>
                <a:spcPts val="0"/>
              </a:spcAft>
              <a:buClr>
                <a:srgbClr val="6CB255"/>
              </a:buClr>
              <a:buSzPts val="1600"/>
              <a:buNone/>
            </a:pPr>
            <a:r>
              <a:rPr lang="en-US" sz="1600"/>
              <a:t>Conditions such us these were common until well into the 20</a:t>
            </a:r>
            <a:r>
              <a:rPr lang="en-US" sz="1600" baseline="30000"/>
              <a:t>th</a:t>
            </a:r>
            <a:r>
              <a:rPr lang="en-US" sz="1600"/>
              <a:t> century.</a:t>
            </a:r>
            <a:endParaRPr sz="16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Shape 123"/>
        <p:cNvGrpSpPr/>
        <p:nvPr/>
      </p:nvGrpSpPr>
      <p:grpSpPr>
        <a:xfrm>
          <a:off x="0" y="0"/>
          <a:ext cx="0" cy="0"/>
          <a:chOff x="0" y="0"/>
          <a:chExt cx="0" cy="0"/>
        </a:xfrm>
      </p:grpSpPr>
      <p:sp>
        <p:nvSpPr>
          <p:cNvPr id="124" name="Google Shape;124;p15"/>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20</a:t>
            </a:r>
            <a:r>
              <a:rPr lang="en-US" baseline="30000"/>
              <a:t>TH</a:t>
            </a:r>
            <a:r>
              <a:rPr lang="en-US"/>
              <a:t> CENTURY</a:t>
            </a:r>
            <a:endParaRPr/>
          </a:p>
        </p:txBody>
      </p:sp>
      <p:sp>
        <p:nvSpPr>
          <p:cNvPr id="125" name="Google Shape;125;p15"/>
          <p:cNvSpPr txBox="1">
            <a:spLocks noGrp="1"/>
          </p:cNvSpPr>
          <p:nvPr>
            <p:ph type="body" idx="1"/>
          </p:nvPr>
        </p:nvSpPr>
        <p:spPr>
          <a:xfrm>
            <a:off x="457199" y="1124262"/>
            <a:ext cx="8367221" cy="5051686"/>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b="1"/>
              <a:t>1954</a:t>
            </a:r>
            <a:r>
              <a:rPr lang="en-US" sz="1600"/>
              <a:t> - antipsychotic medications were introduced.</a:t>
            </a:r>
            <a:endParaRPr/>
          </a:p>
          <a:p>
            <a:pPr marL="285750" lvl="0" indent="-285750" algn="l" rtl="0">
              <a:spcBef>
                <a:spcPts val="920"/>
              </a:spcBef>
              <a:spcAft>
                <a:spcPts val="0"/>
              </a:spcAft>
              <a:buSzPts val="1600"/>
              <a:buFont typeface="Arial"/>
              <a:buChar char="•"/>
            </a:pPr>
            <a:r>
              <a:rPr lang="en-US" sz="1600"/>
              <a:t>Proved successful in treating symptoms of psychosis.</a:t>
            </a:r>
            <a:endParaRPr/>
          </a:p>
          <a:p>
            <a:pPr marL="285750" lvl="0" indent="-285750" algn="l" rtl="0">
              <a:spcBef>
                <a:spcPts val="920"/>
              </a:spcBef>
              <a:spcAft>
                <a:spcPts val="0"/>
              </a:spcAft>
              <a:buSzPts val="1600"/>
              <a:buFont typeface="Arial"/>
              <a:buChar char="•"/>
            </a:pPr>
            <a:r>
              <a:rPr lang="en-US" sz="1600"/>
              <a:t>Psychosis was a common diagnosis, evidenced by symptoms such as hallucinations and delusions, indicating a loss of contact with reality.</a:t>
            </a:r>
            <a:endParaRPr/>
          </a:p>
          <a:p>
            <a:pPr marL="0" lvl="0" indent="0" algn="l" rtl="0">
              <a:spcBef>
                <a:spcPts val="920"/>
              </a:spcBef>
              <a:spcAft>
                <a:spcPts val="0"/>
              </a:spcAft>
              <a:buClr>
                <a:srgbClr val="6CB255"/>
              </a:buClr>
              <a:buSzPts val="1600"/>
              <a:buNone/>
            </a:pPr>
            <a:r>
              <a:rPr lang="en-US" sz="1600" b="1"/>
              <a:t>1975</a:t>
            </a:r>
            <a:r>
              <a:rPr lang="en-US" sz="1600"/>
              <a:t> - Mental Retardation Facilities &amp; Community Mental Health Centers Construction Act</a:t>
            </a:r>
            <a:endParaRPr/>
          </a:p>
          <a:p>
            <a:pPr marL="285750" lvl="0" indent="-285750" algn="l" rtl="0">
              <a:spcBef>
                <a:spcPts val="920"/>
              </a:spcBef>
              <a:spcAft>
                <a:spcPts val="0"/>
              </a:spcAft>
              <a:buSzPts val="1600"/>
              <a:buFont typeface="Arial"/>
              <a:buChar char="•"/>
            </a:pPr>
            <a:r>
              <a:rPr lang="en-US" sz="1600"/>
              <a:t>Provided federal support and funding for community mental health centers.</a:t>
            </a:r>
            <a:endParaRPr/>
          </a:p>
          <a:p>
            <a:pPr marL="285750" lvl="0" indent="-285750" algn="l" rtl="0">
              <a:spcBef>
                <a:spcPts val="920"/>
              </a:spcBef>
              <a:spcAft>
                <a:spcPts val="0"/>
              </a:spcAft>
              <a:buSzPts val="1600"/>
              <a:buFont typeface="Arial"/>
              <a:buChar char="•"/>
            </a:pPr>
            <a:r>
              <a:rPr lang="en-US" sz="1600"/>
              <a:t>Started the process of deinstitutionalization.</a:t>
            </a:r>
            <a:endParaRPr/>
          </a:p>
          <a:p>
            <a:pPr marL="0" lvl="0" indent="0" algn="l" rtl="0">
              <a:spcBef>
                <a:spcPts val="920"/>
              </a:spcBef>
              <a:spcAft>
                <a:spcPts val="0"/>
              </a:spcAft>
              <a:buClr>
                <a:srgbClr val="6CB255"/>
              </a:buClr>
              <a:buSzPts val="1600"/>
              <a:buNone/>
            </a:pPr>
            <a:r>
              <a:rPr lang="en-US" sz="1600" b="1"/>
              <a:t>Deinstitutionalization</a:t>
            </a:r>
            <a:r>
              <a:rPr lang="en-US" sz="1600"/>
              <a:t> – the closing of large asylums, by providing for people to stay in their communities and be treated locally </a:t>
            </a:r>
            <a:endParaRPr/>
          </a:p>
          <a:p>
            <a:pPr marL="285750" lvl="0" indent="-285750" algn="l" rtl="0">
              <a:spcBef>
                <a:spcPts val="920"/>
              </a:spcBef>
              <a:spcAft>
                <a:spcPts val="0"/>
              </a:spcAft>
              <a:buSzPts val="1600"/>
              <a:buFont typeface="Arial"/>
              <a:buChar char="•"/>
            </a:pPr>
            <a:r>
              <a:rPr lang="en-US" sz="1600"/>
              <a:t>Patients were released but the new system was not set up effectively.</a:t>
            </a:r>
            <a:endParaRPr/>
          </a:p>
          <a:p>
            <a:pPr marL="285750" lvl="0" indent="-285750" algn="l" rtl="0">
              <a:spcBef>
                <a:spcPts val="920"/>
              </a:spcBef>
              <a:spcAft>
                <a:spcPts val="0"/>
              </a:spcAft>
              <a:buSzPts val="1600"/>
              <a:buFont typeface="Arial"/>
              <a:buChar char="•"/>
            </a:pPr>
            <a:r>
              <a:rPr lang="en-US" sz="1600"/>
              <a:t>Centers were underfunded, staff untrained to handle severe mental illnesses.</a:t>
            </a:r>
            <a:endParaRPr/>
          </a:p>
          <a:p>
            <a:pPr marL="285750" lvl="0" indent="-285750" algn="l" rtl="0">
              <a:spcBef>
                <a:spcPts val="920"/>
              </a:spcBef>
              <a:spcAft>
                <a:spcPts val="0"/>
              </a:spcAft>
              <a:buSzPts val="1600"/>
              <a:buFont typeface="Arial"/>
              <a:buChar char="•"/>
            </a:pPr>
            <a:r>
              <a:rPr lang="en-US" sz="1600"/>
              <a:t>Lead to an increase in homelessness.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Shape 130"/>
        <p:cNvGrpSpPr/>
        <p:nvPr/>
      </p:nvGrpSpPr>
      <p:grpSpPr>
        <a:xfrm>
          <a:off x="0" y="0"/>
          <a:ext cx="0" cy="0"/>
          <a:chOff x="0" y="0"/>
          <a:chExt cx="0" cy="0"/>
        </a:xfrm>
      </p:grpSpPr>
      <p:sp>
        <p:nvSpPr>
          <p:cNvPr id="131" name="Google Shape;131;p16"/>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MENTAL HEALTH TREATMENT TODAY</a:t>
            </a:r>
            <a:endParaRPr/>
          </a:p>
        </p:txBody>
      </p:sp>
      <p:sp>
        <p:nvSpPr>
          <p:cNvPr id="133" name="Google Shape;133;p16"/>
          <p:cNvSpPr txBox="1">
            <a:spLocks noGrp="1"/>
          </p:cNvSpPr>
          <p:nvPr>
            <p:ph type="body" idx="1"/>
          </p:nvPr>
        </p:nvSpPr>
        <p:spPr>
          <a:xfrm>
            <a:off x="508765" y="1176015"/>
            <a:ext cx="8315655" cy="158407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Mental illness among the homeless population is still common today.</a:t>
            </a:r>
            <a:endParaRPr/>
          </a:p>
          <a:p>
            <a:pPr marL="342900" lvl="0" indent="-342900" algn="l" rtl="0">
              <a:spcBef>
                <a:spcPts val="920"/>
              </a:spcBef>
              <a:spcAft>
                <a:spcPts val="0"/>
              </a:spcAft>
              <a:buSzPts val="1600"/>
              <a:buAutoNum type="alphaLcParenBoth"/>
            </a:pPr>
            <a:r>
              <a:rPr lang="en-US" sz="1600"/>
              <a:t>Of the homeless individuals in U.S. shelters, about one-quarter have a severe mental illness (HUD, 2011).</a:t>
            </a:r>
            <a:endParaRPr sz="1600">
              <a:solidFill>
                <a:srgbClr val="72A510"/>
              </a:solidFill>
            </a:endParaRPr>
          </a:p>
          <a:p>
            <a:pPr marL="342900" lvl="0" indent="-342900" algn="l" rtl="0">
              <a:spcBef>
                <a:spcPts val="920"/>
              </a:spcBef>
              <a:spcAft>
                <a:spcPts val="0"/>
              </a:spcAft>
              <a:buSzPts val="1600"/>
              <a:buAutoNum type="alphaLcParenBoth"/>
            </a:pPr>
            <a:r>
              <a:rPr lang="en-US" sz="1600"/>
              <a:t>Correctional institutions also report a high number of individuals living with mental illness. </a:t>
            </a:r>
            <a:endParaRPr/>
          </a:p>
        </p:txBody>
      </p:sp>
      <p:sp>
        <p:nvSpPr>
          <p:cNvPr id="135" name="Google Shape;135;p16"/>
          <p:cNvSpPr txBox="1"/>
          <p:nvPr/>
        </p:nvSpPr>
        <p:spPr>
          <a:xfrm>
            <a:off x="457199" y="6352332"/>
            <a:ext cx="8062913" cy="2923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300" dirty="0">
                <a:solidFill>
                  <a:schemeClr val="dk1"/>
                </a:solidFill>
                <a:latin typeface="Arial"/>
                <a:ea typeface="Arial"/>
                <a:cs typeface="Arial"/>
                <a:sym typeface="Arial"/>
              </a:rPr>
              <a:t>(credit a: modification of work by C.G.P. Grey; credit b: modification of work by Bart Everson)</a:t>
            </a:r>
            <a:endParaRPr sz="1300" dirty="0">
              <a:solidFill>
                <a:schemeClr val="dk1"/>
              </a:solidFill>
              <a:latin typeface="Arial"/>
              <a:ea typeface="Arial"/>
              <a:cs typeface="Arial"/>
              <a:sym typeface="Arial"/>
            </a:endParaRPr>
          </a:p>
        </p:txBody>
      </p:sp>
      <p:pic>
        <p:nvPicPr>
          <p:cNvPr id="3" name="Picture Placeholder 2" descr="Photograph A shows a person sitting on a bucket, leaning on the side of a building. A bag of belongings are at his feet. He holds a sneaker and the other one is on the ground in front of him. Photograph B shows a prison yard from afar. There are several people gathered around a basketball court."/>
          <p:cNvPicPr>
            <a:picLocks noGrp="1" noChangeAspect="1"/>
          </p:cNvPicPr>
          <p:nvPr>
            <p:ph type="pic" idx="2"/>
          </p:nvPr>
        </p:nvPicPr>
        <p:blipFill>
          <a:blip r:embed="rId3">
            <a:extLst>
              <a:ext uri="{28A0092B-C50C-407E-A947-70E740481C1C}">
                <a14:useLocalDpi xmlns:a14="http://schemas.microsoft.com/office/drawing/2010/main" val="0"/>
              </a:ext>
            </a:extLst>
          </a:blip>
          <a:srcRect t="7438" b="7438"/>
          <a:stretch>
            <a:fillRect/>
          </a:stretch>
        </p:blipFill>
        <p:spPr>
          <a:xfrm>
            <a:off x="1171576" y="2968042"/>
            <a:ext cx="7026410" cy="3050130"/>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Shape 139"/>
        <p:cNvGrpSpPr/>
        <p:nvPr/>
      </p:nvGrpSpPr>
      <p:grpSpPr>
        <a:xfrm>
          <a:off x="0" y="0"/>
          <a:ext cx="0" cy="0"/>
          <a:chOff x="0" y="0"/>
          <a:chExt cx="0" cy="0"/>
        </a:xfrm>
      </p:grpSpPr>
      <p:sp>
        <p:nvSpPr>
          <p:cNvPr id="140" name="Google Shape;140;p17"/>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MENTAL HEALTH TREATMENT TODAY</a:t>
            </a:r>
            <a:endParaRPr/>
          </a:p>
        </p:txBody>
      </p:sp>
      <p:sp>
        <p:nvSpPr>
          <p:cNvPr id="141" name="Google Shape;141;p17"/>
          <p:cNvSpPr txBox="1">
            <a:spLocks noGrp="1"/>
          </p:cNvSpPr>
          <p:nvPr>
            <p:ph type="body" idx="1"/>
          </p:nvPr>
        </p:nvSpPr>
        <p:spPr>
          <a:xfrm>
            <a:off x="457199" y="1109273"/>
            <a:ext cx="8367221" cy="562131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Asylums have since been replaced with psychiatric hospitals and local community hospitals focused on short-term care.</a:t>
            </a:r>
            <a:endParaRPr/>
          </a:p>
          <a:p>
            <a:pPr marL="285750" lvl="0" indent="-285750" algn="l" rtl="0">
              <a:spcBef>
                <a:spcPts val="920"/>
              </a:spcBef>
              <a:spcAft>
                <a:spcPts val="0"/>
              </a:spcAft>
              <a:buSzPts val="1600"/>
              <a:buFont typeface="Arial"/>
              <a:buChar char="•"/>
            </a:pPr>
            <a:r>
              <a:rPr lang="en-US" sz="1600"/>
              <a:t>Emphasis on short-term stays (average stay is less than two weeks).</a:t>
            </a:r>
            <a:endParaRPr/>
          </a:p>
          <a:p>
            <a:pPr marL="1017270" lvl="1" indent="-285750" algn="l" rtl="0">
              <a:spcBef>
                <a:spcPts val="920"/>
              </a:spcBef>
              <a:spcAft>
                <a:spcPts val="0"/>
              </a:spcAft>
              <a:buSzPts val="1600"/>
              <a:buFont typeface="Arial"/>
              <a:buChar char="•"/>
            </a:pPr>
            <a:r>
              <a:rPr lang="en-US" sz="1600"/>
              <a:t>Due to high costs of psychiatric hospitalization - Insurance coverage often limits length of time individuals can be hospitalized.</a:t>
            </a:r>
            <a:endParaRPr/>
          </a:p>
          <a:p>
            <a:pPr marL="285750" lvl="0" indent="-285750" algn="l" rtl="0">
              <a:spcBef>
                <a:spcPts val="320"/>
              </a:spcBef>
              <a:spcAft>
                <a:spcPts val="0"/>
              </a:spcAft>
              <a:buSzPts val="1600"/>
              <a:buFont typeface="Arial"/>
              <a:buChar char="•"/>
            </a:pPr>
            <a:r>
              <a:rPr lang="en-US" sz="1600"/>
              <a:t>Individuals are usually only hospitalized if they are an imminent threat to themselves or others.</a:t>
            </a:r>
            <a:endParaRPr/>
          </a:p>
          <a:p>
            <a:pPr marL="0" lvl="0" indent="0" algn="l" rtl="0">
              <a:spcBef>
                <a:spcPts val="920"/>
              </a:spcBef>
              <a:spcAft>
                <a:spcPts val="0"/>
              </a:spcAft>
              <a:buClr>
                <a:srgbClr val="6CB255"/>
              </a:buClr>
              <a:buSzPts val="1600"/>
              <a:buNone/>
            </a:pPr>
            <a:r>
              <a:rPr lang="en-US" sz="1600"/>
              <a:t>Most people are not hospitalized but can still seek psychological treatment.</a:t>
            </a:r>
            <a:endParaRPr/>
          </a:p>
          <a:p>
            <a:pPr marL="0" lvl="0" indent="0" algn="l" rtl="0">
              <a:spcBef>
                <a:spcPts val="920"/>
              </a:spcBef>
              <a:spcAft>
                <a:spcPts val="0"/>
              </a:spcAft>
              <a:buClr>
                <a:srgbClr val="6CB255"/>
              </a:buClr>
              <a:buSzPts val="1600"/>
              <a:buNone/>
            </a:pPr>
            <a:r>
              <a:rPr lang="en-US" sz="1600" b="1"/>
              <a:t>Involuntary treatment </a:t>
            </a:r>
            <a:r>
              <a:rPr lang="en-US" sz="1600"/>
              <a:t>– therapy that is not the individuals choice.</a:t>
            </a:r>
            <a:endParaRPr/>
          </a:p>
          <a:p>
            <a:pPr marL="285750" lvl="0" indent="-285750" algn="l" rtl="0">
              <a:spcBef>
                <a:spcPts val="920"/>
              </a:spcBef>
              <a:spcAft>
                <a:spcPts val="0"/>
              </a:spcAft>
              <a:buSzPts val="1600"/>
              <a:buFont typeface="Arial"/>
              <a:buChar char="•"/>
            </a:pPr>
            <a:r>
              <a:rPr lang="en-US" sz="1600"/>
              <a:t>E.g. weekly counseling sessions might be a condition of parole.</a:t>
            </a:r>
            <a:endParaRPr/>
          </a:p>
          <a:p>
            <a:pPr marL="0" lvl="0" indent="0" algn="l" rtl="0">
              <a:spcBef>
                <a:spcPts val="920"/>
              </a:spcBef>
              <a:spcAft>
                <a:spcPts val="0"/>
              </a:spcAft>
              <a:buClr>
                <a:srgbClr val="6CB255"/>
              </a:buClr>
              <a:buSzPts val="1600"/>
              <a:buNone/>
            </a:pPr>
            <a:r>
              <a:rPr lang="en-US" sz="1600" b="1"/>
              <a:t>Voluntary treatment </a:t>
            </a:r>
            <a:r>
              <a:rPr lang="en-US" sz="1600"/>
              <a:t>– the person chooses to attend therapy to obtain relief from symptoms.</a:t>
            </a:r>
            <a:endParaRPr/>
          </a:p>
          <a:p>
            <a:pPr marL="0" lvl="0" indent="0" algn="l" rtl="0">
              <a:spcBef>
                <a:spcPts val="920"/>
              </a:spcBef>
              <a:spcAft>
                <a:spcPts val="0"/>
              </a:spcAft>
              <a:buClr>
                <a:srgbClr val="6CB255"/>
              </a:buClr>
              <a:buSzPts val="1600"/>
              <a:buNone/>
            </a:pPr>
            <a:r>
              <a:rPr lang="en-US" sz="1600" b="1"/>
              <a:t>Sources of psychological treatment </a:t>
            </a:r>
            <a:r>
              <a:rPr lang="en-US" sz="1600"/>
              <a:t>– community mental health centers, private or community practitioners, school counselors, school psychologists or school social workers, group therapy.</a:t>
            </a:r>
            <a:endParaRPr/>
          </a:p>
          <a:p>
            <a:pPr marL="0" lvl="0" indent="0" algn="l" rtl="0">
              <a:spcBef>
                <a:spcPts val="920"/>
              </a:spcBef>
              <a:spcAft>
                <a:spcPts val="0"/>
              </a:spcAft>
              <a:buClr>
                <a:srgbClr val="6CB255"/>
              </a:buClr>
              <a:buSzPts val="1600"/>
              <a:buNone/>
            </a:pPr>
            <a:r>
              <a:rPr lang="en-US" sz="1600"/>
              <a:t>Treatment providers include psychologists, psychiatrists, clinical social workers, marriage and family therapists.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Shape 146"/>
        <p:cNvGrpSpPr/>
        <p:nvPr/>
      </p:nvGrpSpPr>
      <p:grpSpPr>
        <a:xfrm>
          <a:off x="0" y="0"/>
          <a:ext cx="0" cy="0"/>
          <a:chOff x="0" y="0"/>
          <a:chExt cx="0" cy="0"/>
        </a:xfrm>
      </p:grpSpPr>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Shape 152"/>
        <p:cNvGrpSpPr/>
        <p:nvPr/>
      </p:nvGrpSpPr>
      <p:grpSpPr>
        <a:xfrm>
          <a:off x="0" y="0"/>
          <a:ext cx="0" cy="0"/>
          <a:chOff x="0" y="0"/>
          <a:chExt cx="0" cy="0"/>
        </a:xfrm>
      </p:grpSpPr>
      <p:sp>
        <p:nvSpPr>
          <p:cNvPr id="153" name="Google Shape;153;p19"/>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TYPES OF TREATMENT</a:t>
            </a:r>
            <a:endParaRPr/>
          </a:p>
        </p:txBody>
      </p:sp>
      <p:graphicFrame>
        <p:nvGraphicFramePr>
          <p:cNvPr id="2" name="Table 1"/>
          <p:cNvGraphicFramePr>
            <a:graphicFrameLocks noGrp="1"/>
          </p:cNvGraphicFramePr>
          <p:nvPr>
            <p:extLst>
              <p:ext uri="{D42A27DB-BD31-4B8C-83A1-F6EECF244321}">
                <p14:modId xmlns:p14="http://schemas.microsoft.com/office/powerpoint/2010/main" val="1906744855"/>
              </p:ext>
            </p:extLst>
          </p:nvPr>
        </p:nvGraphicFramePr>
        <p:xfrm>
          <a:off x="678656" y="900861"/>
          <a:ext cx="7620000" cy="5599312"/>
        </p:xfrm>
        <a:graphic>
          <a:graphicData uri="http://schemas.openxmlformats.org/drawingml/2006/table">
            <a:tbl>
              <a:tblPr/>
              <a:tblGrid>
                <a:gridCol w="2540000">
                  <a:extLst>
                    <a:ext uri="{9D8B030D-6E8A-4147-A177-3AD203B41FA5}">
                      <a16:colId xmlns:a16="http://schemas.microsoft.com/office/drawing/2014/main" val="20000"/>
                    </a:ext>
                  </a:extLst>
                </a:gridCol>
                <a:gridCol w="2540000">
                  <a:extLst>
                    <a:ext uri="{9D8B030D-6E8A-4147-A177-3AD203B41FA5}">
                      <a16:colId xmlns:a16="http://schemas.microsoft.com/office/drawing/2014/main" val="20001"/>
                    </a:ext>
                  </a:extLst>
                </a:gridCol>
                <a:gridCol w="2540000">
                  <a:extLst>
                    <a:ext uri="{9D8B030D-6E8A-4147-A177-3AD203B41FA5}">
                      <a16:colId xmlns:a16="http://schemas.microsoft.com/office/drawing/2014/main" val="20002"/>
                    </a:ext>
                  </a:extLst>
                </a:gridCol>
              </a:tblGrid>
              <a:tr h="286442">
                <a:tc gridSpan="3">
                  <a:txBody>
                    <a:bodyPr/>
                    <a:lstStyle/>
                    <a:p>
                      <a:pPr algn="ctr" fontAlgn="b"/>
                      <a:endParaRPr lang="en-US" sz="1400" b="1" dirty="0">
                        <a:effectLst/>
                      </a:endParaRPr>
                    </a:p>
                  </a:txBody>
                  <a:tcPr marL="55418" marR="55418" marT="27709" marB="27709" anchor="b">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86442">
                <a:tc>
                  <a:txBody>
                    <a:bodyPr/>
                    <a:lstStyle/>
                    <a:p>
                      <a:pPr algn="l" fontAlgn="b"/>
                      <a:r>
                        <a:rPr lang="en-US" sz="1400" b="1">
                          <a:effectLst/>
                        </a:rPr>
                        <a:t>Type</a:t>
                      </a:r>
                    </a:p>
                  </a:txBody>
                  <a:tcPr marL="55418" marR="55418" marT="27709" marB="27709" anchor="b">
                    <a:lnL>
                      <a:noFill/>
                    </a:lnL>
                    <a:lnR>
                      <a:noFill/>
                    </a:lnR>
                    <a:lnT>
                      <a:noFill/>
                    </a:lnT>
                    <a:lnB>
                      <a:noFill/>
                    </a:lnB>
                  </a:tcPr>
                </a:tc>
                <a:tc>
                  <a:txBody>
                    <a:bodyPr/>
                    <a:lstStyle/>
                    <a:p>
                      <a:pPr algn="l" fontAlgn="b"/>
                      <a:r>
                        <a:rPr lang="en-US" sz="1400" b="1">
                          <a:effectLst/>
                        </a:rPr>
                        <a:t>Description</a:t>
                      </a:r>
                    </a:p>
                  </a:txBody>
                  <a:tcPr marL="55418" marR="55418" marT="27709" marB="27709" anchor="b">
                    <a:lnL>
                      <a:noFill/>
                    </a:lnL>
                    <a:lnR>
                      <a:noFill/>
                    </a:lnR>
                    <a:lnT>
                      <a:noFill/>
                    </a:lnT>
                    <a:lnB>
                      <a:noFill/>
                    </a:lnB>
                  </a:tcPr>
                </a:tc>
                <a:tc>
                  <a:txBody>
                    <a:bodyPr/>
                    <a:lstStyle/>
                    <a:p>
                      <a:pPr algn="l" fontAlgn="b"/>
                      <a:r>
                        <a:rPr lang="en-US" sz="1400" b="1" dirty="0">
                          <a:effectLst/>
                        </a:rPr>
                        <a:t>Example</a:t>
                      </a:r>
                    </a:p>
                  </a:txBody>
                  <a:tcPr marL="55418" marR="55418" marT="27709" marB="27709" anchor="b">
                    <a:lnL>
                      <a:noFill/>
                    </a:lnL>
                    <a:lnR>
                      <a:noFill/>
                    </a:lnR>
                    <a:lnT>
                      <a:noFill/>
                    </a:lnT>
                    <a:lnB>
                      <a:noFill/>
                    </a:lnB>
                  </a:tcPr>
                </a:tc>
                <a:extLst>
                  <a:ext uri="{0D108BD9-81ED-4DB2-BD59-A6C34878D82A}">
                    <a16:rowId xmlns:a16="http://schemas.microsoft.com/office/drawing/2014/main" val="10001"/>
                  </a:ext>
                </a:extLst>
              </a:tr>
              <a:tr h="486951">
                <a:tc>
                  <a:txBody>
                    <a:bodyPr/>
                    <a:lstStyle/>
                    <a:p>
                      <a:pPr fontAlgn="ctr"/>
                      <a:r>
                        <a:rPr lang="en-US" sz="1400">
                          <a:effectLst/>
                        </a:rPr>
                        <a:t>Psychodynamic psychotherapy</a:t>
                      </a:r>
                    </a:p>
                  </a:txBody>
                  <a:tcPr marL="55418" marR="55418" marT="27709" marB="27709" anchor="ctr">
                    <a:lnL>
                      <a:noFill/>
                    </a:lnL>
                    <a:lnR>
                      <a:noFill/>
                    </a:lnR>
                    <a:lnT>
                      <a:noFill/>
                    </a:lnT>
                    <a:lnB>
                      <a:noFill/>
                    </a:lnB>
                  </a:tcPr>
                </a:tc>
                <a:tc>
                  <a:txBody>
                    <a:bodyPr/>
                    <a:lstStyle/>
                    <a:p>
                      <a:pPr fontAlgn="ctr"/>
                      <a:r>
                        <a:rPr lang="en-US" sz="1400" dirty="0">
                          <a:effectLst/>
                        </a:rPr>
                        <a:t>Talk therapy based on belief that the unconscious and childhood conflicts impact behavior</a:t>
                      </a:r>
                    </a:p>
                  </a:txBody>
                  <a:tcPr marL="55418" marR="55418" marT="27709" marB="27709" anchor="ctr">
                    <a:lnL>
                      <a:noFill/>
                    </a:lnL>
                    <a:lnR>
                      <a:noFill/>
                    </a:lnR>
                    <a:lnT>
                      <a:noFill/>
                    </a:lnT>
                    <a:lnB>
                      <a:noFill/>
                    </a:lnB>
                  </a:tcPr>
                </a:tc>
                <a:tc>
                  <a:txBody>
                    <a:bodyPr/>
                    <a:lstStyle/>
                    <a:p>
                      <a:pPr fontAlgn="ctr"/>
                      <a:r>
                        <a:rPr lang="en-US" sz="1400" dirty="0">
                          <a:effectLst/>
                        </a:rPr>
                        <a:t>Patient talks about his past</a:t>
                      </a:r>
                    </a:p>
                  </a:txBody>
                  <a:tcPr marL="55418" marR="55418" marT="27709" marB="27709" anchor="ctr">
                    <a:lnL>
                      <a:noFill/>
                    </a:lnL>
                    <a:lnR>
                      <a:noFill/>
                    </a:lnR>
                    <a:lnT>
                      <a:noFill/>
                    </a:lnT>
                    <a:lnB>
                      <a:noFill/>
                    </a:lnB>
                  </a:tcPr>
                </a:tc>
                <a:extLst>
                  <a:ext uri="{0D108BD9-81ED-4DB2-BD59-A6C34878D82A}">
                    <a16:rowId xmlns:a16="http://schemas.microsoft.com/office/drawing/2014/main" val="10002"/>
                  </a:ext>
                </a:extLst>
              </a:tr>
              <a:tr h="486951">
                <a:tc>
                  <a:txBody>
                    <a:bodyPr/>
                    <a:lstStyle/>
                    <a:p>
                      <a:pPr fontAlgn="ctr"/>
                      <a:r>
                        <a:rPr lang="en-US" sz="1400">
                          <a:effectLst/>
                        </a:rPr>
                        <a:t>Play therapy</a:t>
                      </a:r>
                    </a:p>
                  </a:txBody>
                  <a:tcPr marL="55418" marR="55418" marT="27709" marB="27709" anchor="ctr">
                    <a:lnL>
                      <a:noFill/>
                    </a:lnL>
                    <a:lnR>
                      <a:noFill/>
                    </a:lnR>
                    <a:lnT>
                      <a:noFill/>
                    </a:lnT>
                    <a:lnB>
                      <a:noFill/>
                    </a:lnB>
                  </a:tcPr>
                </a:tc>
                <a:tc>
                  <a:txBody>
                    <a:bodyPr/>
                    <a:lstStyle/>
                    <a:p>
                      <a:pPr fontAlgn="ctr"/>
                      <a:r>
                        <a:rPr lang="en-US" sz="1400">
                          <a:effectLst/>
                        </a:rPr>
                        <a:t>Psychoanalytical therapy wherein interaction with toys is used instead of talk; used in child therapy</a:t>
                      </a:r>
                    </a:p>
                  </a:txBody>
                  <a:tcPr marL="55418" marR="55418" marT="27709" marB="27709" anchor="ctr">
                    <a:lnL>
                      <a:noFill/>
                    </a:lnL>
                    <a:lnR>
                      <a:noFill/>
                    </a:lnR>
                    <a:lnT>
                      <a:noFill/>
                    </a:lnT>
                    <a:lnB>
                      <a:noFill/>
                    </a:lnB>
                  </a:tcPr>
                </a:tc>
                <a:tc>
                  <a:txBody>
                    <a:bodyPr/>
                    <a:lstStyle/>
                    <a:p>
                      <a:pPr fontAlgn="ctr"/>
                      <a:r>
                        <a:rPr lang="en-US" sz="1400">
                          <a:effectLst/>
                        </a:rPr>
                        <a:t>Patient (child) acts out family scenes with dolls</a:t>
                      </a:r>
                    </a:p>
                  </a:txBody>
                  <a:tcPr marL="55418" marR="55418" marT="27709" marB="27709" anchor="ctr">
                    <a:lnL>
                      <a:noFill/>
                    </a:lnL>
                    <a:lnR>
                      <a:noFill/>
                    </a:lnR>
                    <a:lnT>
                      <a:noFill/>
                    </a:lnT>
                    <a:lnB>
                      <a:noFill/>
                    </a:lnB>
                  </a:tcPr>
                </a:tc>
                <a:extLst>
                  <a:ext uri="{0D108BD9-81ED-4DB2-BD59-A6C34878D82A}">
                    <a16:rowId xmlns:a16="http://schemas.microsoft.com/office/drawing/2014/main" val="10003"/>
                  </a:ext>
                </a:extLst>
              </a:tr>
              <a:tr h="486951">
                <a:tc>
                  <a:txBody>
                    <a:bodyPr/>
                    <a:lstStyle/>
                    <a:p>
                      <a:pPr fontAlgn="ctr"/>
                      <a:r>
                        <a:rPr lang="en-US" sz="1400">
                          <a:effectLst/>
                        </a:rPr>
                        <a:t>Behavior therapy</a:t>
                      </a:r>
                    </a:p>
                  </a:txBody>
                  <a:tcPr marL="55418" marR="55418" marT="27709" marB="27709" anchor="ctr">
                    <a:lnL>
                      <a:noFill/>
                    </a:lnL>
                    <a:lnR>
                      <a:noFill/>
                    </a:lnR>
                    <a:lnT>
                      <a:noFill/>
                    </a:lnT>
                    <a:lnB>
                      <a:noFill/>
                    </a:lnB>
                  </a:tcPr>
                </a:tc>
                <a:tc>
                  <a:txBody>
                    <a:bodyPr/>
                    <a:lstStyle/>
                    <a:p>
                      <a:pPr fontAlgn="ctr"/>
                      <a:r>
                        <a:rPr lang="en-US" sz="1400">
                          <a:effectLst/>
                        </a:rPr>
                        <a:t>Principles of learning applied to change undesirable behaviors</a:t>
                      </a:r>
                    </a:p>
                  </a:txBody>
                  <a:tcPr marL="55418" marR="55418" marT="27709" marB="27709" anchor="ctr">
                    <a:lnL>
                      <a:noFill/>
                    </a:lnL>
                    <a:lnR>
                      <a:noFill/>
                    </a:lnR>
                    <a:lnT>
                      <a:noFill/>
                    </a:lnT>
                    <a:lnB>
                      <a:noFill/>
                    </a:lnB>
                  </a:tcPr>
                </a:tc>
                <a:tc>
                  <a:txBody>
                    <a:bodyPr/>
                    <a:lstStyle/>
                    <a:p>
                      <a:pPr fontAlgn="ctr"/>
                      <a:r>
                        <a:rPr lang="en-US" sz="1400">
                          <a:effectLst/>
                        </a:rPr>
                        <a:t>Patient learns to overcome fear of elevators through several stages of relaxation techniques</a:t>
                      </a:r>
                    </a:p>
                  </a:txBody>
                  <a:tcPr marL="55418" marR="55418" marT="27709" marB="27709" anchor="ctr">
                    <a:lnL>
                      <a:noFill/>
                    </a:lnL>
                    <a:lnR>
                      <a:noFill/>
                    </a:lnR>
                    <a:lnT>
                      <a:noFill/>
                    </a:lnT>
                    <a:lnB>
                      <a:noFill/>
                    </a:lnB>
                  </a:tcPr>
                </a:tc>
                <a:extLst>
                  <a:ext uri="{0D108BD9-81ED-4DB2-BD59-A6C34878D82A}">
                    <a16:rowId xmlns:a16="http://schemas.microsoft.com/office/drawing/2014/main" val="10004"/>
                  </a:ext>
                </a:extLst>
              </a:tr>
              <a:tr h="486951">
                <a:tc>
                  <a:txBody>
                    <a:bodyPr/>
                    <a:lstStyle/>
                    <a:p>
                      <a:pPr fontAlgn="ctr"/>
                      <a:r>
                        <a:rPr lang="en-US" sz="1400">
                          <a:effectLst/>
                        </a:rPr>
                        <a:t>Cognitive therapy</a:t>
                      </a:r>
                    </a:p>
                  </a:txBody>
                  <a:tcPr marL="55418" marR="55418" marT="27709" marB="27709" anchor="ctr">
                    <a:lnL>
                      <a:noFill/>
                    </a:lnL>
                    <a:lnR>
                      <a:noFill/>
                    </a:lnR>
                    <a:lnT>
                      <a:noFill/>
                    </a:lnT>
                    <a:lnB>
                      <a:noFill/>
                    </a:lnB>
                  </a:tcPr>
                </a:tc>
                <a:tc>
                  <a:txBody>
                    <a:bodyPr/>
                    <a:lstStyle/>
                    <a:p>
                      <a:pPr fontAlgn="ctr"/>
                      <a:r>
                        <a:rPr lang="en-US" sz="1400">
                          <a:effectLst/>
                        </a:rPr>
                        <a:t>Awareness of cognitive process helps patients eliminate thought patterns that lead to distress</a:t>
                      </a:r>
                    </a:p>
                  </a:txBody>
                  <a:tcPr marL="55418" marR="55418" marT="27709" marB="27709" anchor="ctr">
                    <a:lnL>
                      <a:noFill/>
                    </a:lnL>
                    <a:lnR>
                      <a:noFill/>
                    </a:lnR>
                    <a:lnT>
                      <a:noFill/>
                    </a:lnT>
                    <a:lnB>
                      <a:noFill/>
                    </a:lnB>
                  </a:tcPr>
                </a:tc>
                <a:tc>
                  <a:txBody>
                    <a:bodyPr/>
                    <a:lstStyle/>
                    <a:p>
                      <a:pPr fontAlgn="ctr"/>
                      <a:r>
                        <a:rPr lang="en-US" sz="1400">
                          <a:effectLst/>
                        </a:rPr>
                        <a:t>Patient learns not to overgeneralize failure based on single failure</a:t>
                      </a:r>
                    </a:p>
                  </a:txBody>
                  <a:tcPr marL="55418" marR="55418" marT="27709" marB="27709" anchor="ctr">
                    <a:lnL>
                      <a:noFill/>
                    </a:lnL>
                    <a:lnR>
                      <a:noFill/>
                    </a:lnR>
                    <a:lnT>
                      <a:noFill/>
                    </a:lnT>
                    <a:lnB>
                      <a:noFill/>
                    </a:lnB>
                  </a:tcPr>
                </a:tc>
                <a:extLst>
                  <a:ext uri="{0D108BD9-81ED-4DB2-BD59-A6C34878D82A}">
                    <a16:rowId xmlns:a16="http://schemas.microsoft.com/office/drawing/2014/main" val="10005"/>
                  </a:ext>
                </a:extLst>
              </a:tr>
              <a:tr h="486951">
                <a:tc>
                  <a:txBody>
                    <a:bodyPr/>
                    <a:lstStyle/>
                    <a:p>
                      <a:pPr fontAlgn="ctr"/>
                      <a:r>
                        <a:rPr lang="en-US" sz="1400">
                          <a:effectLst/>
                        </a:rPr>
                        <a:t>Cognitive-behavioral therapy </a:t>
                      </a:r>
                    </a:p>
                  </a:txBody>
                  <a:tcPr marL="55418" marR="55418" marT="27709" marB="27709" anchor="ctr">
                    <a:lnL>
                      <a:noFill/>
                    </a:lnL>
                    <a:lnR>
                      <a:noFill/>
                    </a:lnR>
                    <a:lnT>
                      <a:noFill/>
                    </a:lnT>
                    <a:lnB>
                      <a:noFill/>
                    </a:lnB>
                  </a:tcPr>
                </a:tc>
                <a:tc>
                  <a:txBody>
                    <a:bodyPr/>
                    <a:lstStyle/>
                    <a:p>
                      <a:pPr fontAlgn="ctr"/>
                      <a:r>
                        <a:rPr lang="en-US" sz="1400">
                          <a:effectLst/>
                        </a:rPr>
                        <a:t>Work to change cognitive distortions and self-defeating behaviors </a:t>
                      </a:r>
                    </a:p>
                  </a:txBody>
                  <a:tcPr marL="55418" marR="55418" marT="27709" marB="27709" anchor="ctr">
                    <a:lnL>
                      <a:noFill/>
                    </a:lnL>
                    <a:lnR>
                      <a:noFill/>
                    </a:lnR>
                    <a:lnT>
                      <a:noFill/>
                    </a:lnT>
                    <a:lnB>
                      <a:noFill/>
                    </a:lnB>
                  </a:tcPr>
                </a:tc>
                <a:tc>
                  <a:txBody>
                    <a:bodyPr/>
                    <a:lstStyle/>
                    <a:p>
                      <a:pPr fontAlgn="ctr"/>
                      <a:r>
                        <a:rPr lang="en-US" sz="1400">
                          <a:effectLst/>
                        </a:rPr>
                        <a:t>Patient learns to identify self-defeating behaviors to overcome an eating disorder</a:t>
                      </a:r>
                    </a:p>
                  </a:txBody>
                  <a:tcPr marL="55418" marR="55418" marT="27709" marB="27709" anchor="ctr">
                    <a:lnL>
                      <a:noFill/>
                    </a:lnL>
                    <a:lnR>
                      <a:noFill/>
                    </a:lnR>
                    <a:lnT>
                      <a:noFill/>
                    </a:lnT>
                    <a:lnB>
                      <a:noFill/>
                    </a:lnB>
                  </a:tcPr>
                </a:tc>
                <a:extLst>
                  <a:ext uri="{0D108BD9-81ED-4DB2-BD59-A6C34878D82A}">
                    <a16:rowId xmlns:a16="http://schemas.microsoft.com/office/drawing/2014/main" val="10006"/>
                  </a:ext>
                </a:extLst>
              </a:tr>
              <a:tr h="486951">
                <a:tc>
                  <a:txBody>
                    <a:bodyPr/>
                    <a:lstStyle/>
                    <a:p>
                      <a:pPr fontAlgn="ctr"/>
                      <a:r>
                        <a:rPr lang="en-US" sz="1400">
                          <a:effectLst/>
                        </a:rPr>
                        <a:t>Humanistic therapy</a:t>
                      </a:r>
                    </a:p>
                  </a:txBody>
                  <a:tcPr marL="55418" marR="55418" marT="27709" marB="27709" anchor="ctr">
                    <a:lnL>
                      <a:noFill/>
                    </a:lnL>
                    <a:lnR>
                      <a:noFill/>
                    </a:lnR>
                    <a:lnT>
                      <a:noFill/>
                    </a:lnT>
                    <a:lnB>
                      <a:noFill/>
                    </a:lnB>
                  </a:tcPr>
                </a:tc>
                <a:tc>
                  <a:txBody>
                    <a:bodyPr/>
                    <a:lstStyle/>
                    <a:p>
                      <a:pPr fontAlgn="ctr"/>
                      <a:r>
                        <a:rPr lang="en-US" sz="1400" dirty="0">
                          <a:effectLst/>
                        </a:rPr>
                        <a:t>Increase self-awareness and acceptance through focus on conscious thoughts</a:t>
                      </a:r>
                    </a:p>
                  </a:txBody>
                  <a:tcPr marL="55418" marR="55418" marT="27709" marB="27709" anchor="ctr">
                    <a:lnL>
                      <a:noFill/>
                    </a:lnL>
                    <a:lnR>
                      <a:noFill/>
                    </a:lnR>
                    <a:lnT>
                      <a:noFill/>
                    </a:lnT>
                    <a:lnB>
                      <a:noFill/>
                    </a:lnB>
                  </a:tcPr>
                </a:tc>
                <a:tc>
                  <a:txBody>
                    <a:bodyPr/>
                    <a:lstStyle/>
                    <a:p>
                      <a:pPr fontAlgn="ctr"/>
                      <a:r>
                        <a:rPr lang="en-US" sz="1400" dirty="0">
                          <a:effectLst/>
                        </a:rPr>
                        <a:t>Patient learns to articulate thoughts that keep her from achieving her goals</a:t>
                      </a:r>
                    </a:p>
                  </a:txBody>
                  <a:tcPr marL="55418" marR="55418" marT="27709" marB="27709" anchor="ctr">
                    <a:lnL>
                      <a:noFill/>
                    </a:lnL>
                    <a:lnR>
                      <a:noFill/>
                    </a:lnR>
                    <a:lnT>
                      <a:noFill/>
                    </a:lnT>
                    <a:lnB>
                      <a:noFill/>
                    </a:lnB>
                  </a:tcPr>
                </a:tc>
                <a:extLst>
                  <a:ext uri="{0D108BD9-81ED-4DB2-BD59-A6C34878D82A}">
                    <a16:rowId xmlns:a16="http://schemas.microsoft.com/office/drawing/2014/main" val="10007"/>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Shape 161"/>
        <p:cNvGrpSpPr/>
        <p:nvPr/>
      </p:nvGrpSpPr>
      <p:grpSpPr>
        <a:xfrm>
          <a:off x="0" y="0"/>
          <a:ext cx="0" cy="0"/>
          <a:chOff x="0" y="0"/>
          <a:chExt cx="0" cy="0"/>
        </a:xfrm>
      </p:grpSpPr>
      <p:sp>
        <p:nvSpPr>
          <p:cNvPr id="162" name="Google Shape;162;p20"/>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PSYCHOANALYSIS</a:t>
            </a:r>
            <a:endParaRPr/>
          </a:p>
        </p:txBody>
      </p:sp>
      <p:sp>
        <p:nvSpPr>
          <p:cNvPr id="163" name="Google Shape;163;p20"/>
          <p:cNvSpPr txBox="1">
            <a:spLocks noGrp="1"/>
          </p:cNvSpPr>
          <p:nvPr>
            <p:ph type="body" idx="1"/>
          </p:nvPr>
        </p:nvSpPr>
        <p:spPr>
          <a:xfrm>
            <a:off x="457200" y="1184222"/>
            <a:ext cx="8367221" cy="5673777"/>
          </a:xfrm>
          <a:prstGeom prst="rect">
            <a:avLst/>
          </a:prstGeom>
          <a:noFill/>
          <a:ln>
            <a:noFill/>
          </a:ln>
        </p:spPr>
        <p:txBody>
          <a:bodyPr spcFirstLastPara="1" wrap="square" lIns="91425" tIns="45700" rIns="91425" bIns="45700" anchor="t" anchorCtr="0">
            <a:noAutofit/>
          </a:bodyPr>
          <a:lstStyle/>
          <a:p>
            <a:pPr marL="285750" lvl="0" indent="-285750" algn="l" rtl="0">
              <a:spcBef>
                <a:spcPts val="0"/>
              </a:spcBef>
              <a:spcAft>
                <a:spcPts val="0"/>
              </a:spcAft>
              <a:buSzPts val="1600"/>
              <a:buFont typeface="Arial"/>
              <a:buChar char="•"/>
            </a:pPr>
            <a:r>
              <a:rPr lang="en-US" sz="1600"/>
              <a:t>First form of psychotherapy, developed by Sigmund Freud in the early 20</a:t>
            </a:r>
            <a:r>
              <a:rPr lang="en-US" sz="1600" baseline="30000"/>
              <a:t>th</a:t>
            </a:r>
            <a:r>
              <a:rPr lang="en-US" sz="1600"/>
              <a:t> century.</a:t>
            </a:r>
            <a:endParaRPr/>
          </a:p>
          <a:p>
            <a:pPr marL="285750" lvl="0" indent="-285750" algn="l" rtl="0">
              <a:spcBef>
                <a:spcPts val="920"/>
              </a:spcBef>
              <a:spcAft>
                <a:spcPts val="0"/>
              </a:spcAft>
              <a:buSzPts val="1600"/>
              <a:buFont typeface="Arial"/>
              <a:buChar char="•"/>
            </a:pPr>
            <a:r>
              <a:rPr lang="en-US" sz="1600"/>
              <a:t>Aimed to help uncover repressed feelings.</a:t>
            </a:r>
            <a:endParaRPr/>
          </a:p>
          <a:p>
            <a:pPr marL="0" lvl="0" indent="0" algn="l" rtl="0">
              <a:spcBef>
                <a:spcPts val="920"/>
              </a:spcBef>
              <a:spcAft>
                <a:spcPts val="0"/>
              </a:spcAft>
              <a:buClr>
                <a:srgbClr val="6CB255"/>
              </a:buClr>
              <a:buSzPts val="1600"/>
              <a:buNone/>
            </a:pPr>
            <a:r>
              <a:rPr lang="en-US" sz="1600" b="1">
                <a:solidFill>
                  <a:srgbClr val="6CB255"/>
                </a:solidFill>
              </a:rPr>
              <a:t>Techniques:</a:t>
            </a:r>
            <a:endParaRPr/>
          </a:p>
          <a:p>
            <a:pPr marL="0" lvl="0" indent="0" algn="l" rtl="0">
              <a:spcBef>
                <a:spcPts val="920"/>
              </a:spcBef>
              <a:spcAft>
                <a:spcPts val="0"/>
              </a:spcAft>
              <a:buClr>
                <a:srgbClr val="6CB255"/>
              </a:buClr>
              <a:buSzPts val="1600"/>
              <a:buNone/>
            </a:pPr>
            <a:r>
              <a:rPr lang="en-US" sz="1600" b="1"/>
              <a:t>Free association </a:t>
            </a:r>
            <a:r>
              <a:rPr lang="en-US" sz="1600"/>
              <a:t>– patient relaxes and then says whatever comes to mind at the moment.</a:t>
            </a:r>
            <a:endParaRPr/>
          </a:p>
          <a:p>
            <a:pPr marL="285750" lvl="0" indent="-285750" algn="l" rtl="0">
              <a:spcBef>
                <a:spcPts val="920"/>
              </a:spcBef>
              <a:spcAft>
                <a:spcPts val="0"/>
              </a:spcAft>
              <a:buSzPts val="1600"/>
              <a:buFont typeface="Arial"/>
              <a:buChar char="•"/>
            </a:pPr>
            <a:r>
              <a:rPr lang="en-US" sz="1600"/>
              <a:t>Freud theorized that the ego would try to block unacceptable urges or painful conflicts during free association causing the patient to demonstrate resistance.</a:t>
            </a:r>
            <a:endParaRPr/>
          </a:p>
          <a:p>
            <a:pPr marL="0" lvl="0" indent="0" algn="l" rtl="0">
              <a:spcBef>
                <a:spcPts val="920"/>
              </a:spcBef>
              <a:spcAft>
                <a:spcPts val="0"/>
              </a:spcAft>
              <a:buClr>
                <a:srgbClr val="6CB255"/>
              </a:buClr>
              <a:buSzPts val="1600"/>
              <a:buNone/>
            </a:pPr>
            <a:r>
              <a:rPr lang="en-US" sz="1600" b="1"/>
              <a:t>Dream analysis </a:t>
            </a:r>
            <a:r>
              <a:rPr lang="en-US" sz="1600"/>
              <a:t>– therapist interprets the underlying meaning of dreams.</a:t>
            </a:r>
            <a:endParaRPr/>
          </a:p>
          <a:p>
            <a:pPr marL="0" lvl="0" indent="0" algn="l" rtl="0">
              <a:spcBef>
                <a:spcPts val="920"/>
              </a:spcBef>
              <a:spcAft>
                <a:spcPts val="0"/>
              </a:spcAft>
              <a:buClr>
                <a:srgbClr val="6CB255"/>
              </a:buClr>
              <a:buSzPts val="1600"/>
              <a:buNone/>
            </a:pPr>
            <a:r>
              <a:rPr lang="en-US" sz="1600" b="1"/>
              <a:t>Transference </a:t>
            </a:r>
            <a:r>
              <a:rPr lang="en-US" sz="1600"/>
              <a:t>– patient transfers all the positive or negative emotions associated with their other relationships to the psychoanalyst.</a:t>
            </a:r>
            <a:endParaRPr/>
          </a:p>
          <a:p>
            <a:pPr marL="0" lvl="0" indent="0" algn="l" rtl="0">
              <a:spcBef>
                <a:spcPts val="920"/>
              </a:spcBef>
              <a:spcAft>
                <a:spcPts val="0"/>
              </a:spcAft>
              <a:buClr>
                <a:srgbClr val="6CB255"/>
              </a:buClr>
              <a:buSzPts val="1600"/>
              <a:buNone/>
            </a:pPr>
            <a:r>
              <a:rPr lang="en-US" sz="1600" b="1">
                <a:solidFill>
                  <a:srgbClr val="6CB255"/>
                </a:solidFill>
              </a:rPr>
              <a:t>Psychoanalysis Today:</a:t>
            </a:r>
            <a:endParaRPr/>
          </a:p>
          <a:p>
            <a:pPr marL="0" lvl="0" indent="0" algn="l" rtl="0">
              <a:spcBef>
                <a:spcPts val="920"/>
              </a:spcBef>
              <a:spcAft>
                <a:spcPts val="0"/>
              </a:spcAft>
              <a:buClr>
                <a:srgbClr val="6CB255"/>
              </a:buClr>
              <a:buSzPts val="1600"/>
              <a:buNone/>
            </a:pPr>
            <a:r>
              <a:rPr lang="en-US" sz="1600"/>
              <a:t>Psychoanalysis is less popular today but Freud’s perspective has been expanded upon by incorporating modern theories and methodology. </a:t>
            </a:r>
            <a:endParaRPr/>
          </a:p>
          <a:p>
            <a:pPr marL="0" lvl="0" indent="0" algn="l" rtl="0">
              <a:spcBef>
                <a:spcPts val="920"/>
              </a:spcBef>
              <a:spcAft>
                <a:spcPts val="0"/>
              </a:spcAft>
              <a:buClr>
                <a:srgbClr val="6CB255"/>
              </a:buClr>
              <a:buSzPts val="1600"/>
              <a:buNone/>
            </a:pPr>
            <a:r>
              <a:rPr lang="en-US" sz="1600" b="1"/>
              <a:t>Psychodynamic psychotherapy </a:t>
            </a:r>
            <a:r>
              <a:rPr lang="en-US" sz="1600"/>
              <a:t>- Talk therapy based on belief that the unconscious and childhood conflicts impact behavior.</a:t>
            </a:r>
            <a:endParaRPr/>
          </a:p>
          <a:p>
            <a:pPr marL="0" lvl="0" indent="0" algn="l" rtl="0">
              <a:spcBef>
                <a:spcPts val="920"/>
              </a:spcBef>
              <a:spcAft>
                <a:spcPts val="0"/>
              </a:spcAft>
              <a:buClr>
                <a:srgbClr val="6CB255"/>
              </a:buClr>
              <a:buSzPts val="1600"/>
              <a:buNone/>
            </a:pPr>
            <a:endParaRPr sz="16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Shape 168"/>
        <p:cNvGrpSpPr/>
        <p:nvPr/>
      </p:nvGrpSpPr>
      <p:grpSpPr>
        <a:xfrm>
          <a:off x="0" y="0"/>
          <a:ext cx="0" cy="0"/>
          <a:chOff x="0" y="0"/>
          <a:chExt cx="0" cy="0"/>
        </a:xfrm>
      </p:grpSpPr>
      <p:sp>
        <p:nvSpPr>
          <p:cNvPr id="169" name="Google Shape;169;p21"/>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PSYCHOANALYSIS</a:t>
            </a:r>
            <a:endParaRPr/>
          </a:p>
        </p:txBody>
      </p:sp>
      <p:pic>
        <p:nvPicPr>
          <p:cNvPr id="170" name="Google Shape;170;p21" descr="This photograph shows what Freud’s famous psychoanalytic couch looked like. The couch is draped in tapestries and pillows, and the room is decorated with sculptures, books and pictures on the wall."/>
          <p:cNvPicPr preferRelativeResize="0">
            <a:picLocks noGrp="1"/>
          </p:cNvPicPr>
          <p:nvPr>
            <p:ph type="pic" idx="2"/>
          </p:nvPr>
        </p:nvPicPr>
        <p:blipFill rotWithShape="1">
          <a:blip r:embed="rId3">
            <a:alphaModFix/>
          </a:blip>
          <a:srcRect l="-36475" r="-36475"/>
          <a:stretch/>
        </p:blipFill>
        <p:spPr>
          <a:xfrm>
            <a:off x="457199" y="2782347"/>
            <a:ext cx="8062913" cy="3500071"/>
          </a:xfrm>
          <a:prstGeom prst="rect">
            <a:avLst/>
          </a:prstGeom>
          <a:noFill/>
          <a:ln>
            <a:noFill/>
          </a:ln>
        </p:spPr>
      </p:pic>
      <p:sp>
        <p:nvSpPr>
          <p:cNvPr id="171" name="Google Shape;171;p21"/>
          <p:cNvSpPr txBox="1">
            <a:spLocks noGrp="1"/>
          </p:cNvSpPr>
          <p:nvPr>
            <p:ph type="body" idx="1"/>
          </p:nvPr>
        </p:nvSpPr>
        <p:spPr>
          <a:xfrm>
            <a:off x="457199" y="1122387"/>
            <a:ext cx="8367222" cy="165996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This is the famous couch in Freud’s consulting room. Patients were instructed to lie comfortably on the couch and to face away from Freud in order to feel less inhibited and to help them focus. </a:t>
            </a:r>
            <a:endParaRPr sz="1600"/>
          </a:p>
          <a:p>
            <a:pPr marL="0" lvl="0" indent="0" algn="l" rtl="0">
              <a:spcBef>
                <a:spcPts val="920"/>
              </a:spcBef>
              <a:spcAft>
                <a:spcPts val="0"/>
              </a:spcAft>
              <a:buClr>
                <a:srgbClr val="6CB255"/>
              </a:buClr>
              <a:buSzPts val="1600"/>
              <a:buNone/>
            </a:pPr>
            <a:r>
              <a:rPr lang="en-US" sz="1600"/>
              <a:t>Today, a psychotherapy patient is not likely to lie on a couch; instead he is more likely to sit facing the therapist (Prochaska &amp; Norcross, 2010). </a:t>
            </a:r>
            <a:endParaRPr sz="1600"/>
          </a:p>
        </p:txBody>
      </p:sp>
      <p:sp>
        <p:nvSpPr>
          <p:cNvPr id="173" name="Google Shape;173;p21"/>
          <p:cNvSpPr txBox="1"/>
          <p:nvPr/>
        </p:nvSpPr>
        <p:spPr>
          <a:xfrm>
            <a:off x="2980045" y="6411770"/>
            <a:ext cx="3405765" cy="2923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300" dirty="0">
                <a:solidFill>
                  <a:schemeClr val="dk1"/>
                </a:solidFill>
                <a:latin typeface="Arial"/>
                <a:ea typeface="Arial"/>
                <a:cs typeface="Arial"/>
                <a:sym typeface="Arial"/>
              </a:rPr>
              <a:t>(credit: Robert </a:t>
            </a:r>
            <a:r>
              <a:rPr lang="en-US" sz="1300" dirty="0" err="1">
                <a:solidFill>
                  <a:schemeClr val="dk1"/>
                </a:solidFill>
                <a:latin typeface="Arial"/>
                <a:ea typeface="Arial"/>
                <a:cs typeface="Arial"/>
                <a:sym typeface="Arial"/>
              </a:rPr>
              <a:t>Huffstutter</a:t>
            </a:r>
            <a:r>
              <a:rPr lang="en-US" sz="1300" dirty="0">
                <a:solidFill>
                  <a:schemeClr val="dk1"/>
                </a:solidFill>
                <a:latin typeface="Arial"/>
                <a:ea typeface="Arial"/>
                <a:cs typeface="Arial"/>
                <a:sym typeface="Arial"/>
              </a:rPr>
              <a:t>)</a:t>
            </a:r>
            <a:endParaRPr sz="1300" dirty="0">
              <a:solidFill>
                <a:schemeClr val="dk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Shape 177"/>
        <p:cNvGrpSpPr/>
        <p:nvPr/>
      </p:nvGrpSpPr>
      <p:grpSpPr>
        <a:xfrm>
          <a:off x="0" y="0"/>
          <a:ext cx="0" cy="0"/>
          <a:chOff x="0" y="0"/>
          <a:chExt cx="0" cy="0"/>
        </a:xfrm>
      </p:grpSpPr>
      <p:sp>
        <p:nvSpPr>
          <p:cNvPr id="178" name="Google Shape;178;p22"/>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PLAY THERAPY</a:t>
            </a:r>
            <a:endParaRPr/>
          </a:p>
        </p:txBody>
      </p:sp>
      <p:pic>
        <p:nvPicPr>
          <p:cNvPr id="179" name="Google Shape;179;p22" descr="This photograph shows a person playing with objects in a small box filled with sand. The person is organizing these objects and small play figures in a form of treatment called sandplay."/>
          <p:cNvPicPr preferRelativeResize="0">
            <a:picLocks noGrp="1"/>
          </p:cNvPicPr>
          <p:nvPr>
            <p:ph type="pic" idx="2"/>
          </p:nvPr>
        </p:nvPicPr>
        <p:blipFill rotWithShape="1">
          <a:blip r:embed="rId3">
            <a:alphaModFix/>
          </a:blip>
          <a:srcRect l="-26906" r="-26905"/>
          <a:stretch/>
        </p:blipFill>
        <p:spPr>
          <a:xfrm>
            <a:off x="4250012" y="3707547"/>
            <a:ext cx="5675885" cy="2463874"/>
          </a:xfrm>
          <a:prstGeom prst="rect">
            <a:avLst/>
          </a:prstGeom>
          <a:noFill/>
          <a:ln>
            <a:noFill/>
          </a:ln>
        </p:spPr>
      </p:pic>
      <p:sp>
        <p:nvSpPr>
          <p:cNvPr id="180" name="Google Shape;180;p22"/>
          <p:cNvSpPr txBox="1">
            <a:spLocks noGrp="1"/>
          </p:cNvSpPr>
          <p:nvPr>
            <p:ph type="body" idx="1"/>
          </p:nvPr>
        </p:nvSpPr>
        <p:spPr>
          <a:xfrm>
            <a:off x="457199" y="1124261"/>
            <a:ext cx="8367221" cy="251834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a:t>Psychoanalytical therapy wherein interaction with toys is used instead of talk; used in child therapy.</a:t>
            </a:r>
            <a:endParaRPr/>
          </a:p>
          <a:p>
            <a:pPr marL="285750" lvl="0" indent="-285750" algn="l" rtl="0">
              <a:spcBef>
                <a:spcPts val="700"/>
              </a:spcBef>
              <a:spcAft>
                <a:spcPts val="0"/>
              </a:spcAft>
              <a:buSzPts val="1600"/>
              <a:buFont typeface="Arial"/>
              <a:buChar char="•"/>
            </a:pPr>
            <a:r>
              <a:rPr lang="en-US" sz="1600"/>
              <a:t>Used to help clients prevent/resolve psychosocial difficulties &amp; achieve optimal growth.</a:t>
            </a:r>
            <a:endParaRPr/>
          </a:p>
          <a:p>
            <a:pPr marL="0" lvl="0" indent="0" algn="l" rtl="0">
              <a:spcBef>
                <a:spcPts val="700"/>
              </a:spcBef>
              <a:spcAft>
                <a:spcPts val="0"/>
              </a:spcAft>
              <a:buSzPts val="1600"/>
              <a:buNone/>
            </a:pPr>
            <a:r>
              <a:rPr lang="en-US" sz="1600" b="1">
                <a:solidFill>
                  <a:srgbClr val="6CB255"/>
                </a:solidFill>
              </a:rPr>
              <a:t>Techniques:</a:t>
            </a:r>
            <a:endParaRPr/>
          </a:p>
          <a:p>
            <a:pPr marL="285750" lvl="0" indent="-285750" algn="l" rtl="0">
              <a:spcBef>
                <a:spcPts val="700"/>
              </a:spcBef>
              <a:spcAft>
                <a:spcPts val="0"/>
              </a:spcAft>
              <a:buSzPts val="1600"/>
              <a:buFont typeface="Arial"/>
              <a:buChar char="•"/>
            </a:pPr>
            <a:r>
              <a:rPr lang="en-US" sz="1600"/>
              <a:t>Toys, such as dolls, stuffed animals, and sandbox figurines are used to help children play out their hopes, fantasies and traumas.</a:t>
            </a:r>
            <a:endParaRPr/>
          </a:p>
          <a:p>
            <a:pPr marL="285750" lvl="0" indent="-285750" algn="l" rtl="0">
              <a:spcBef>
                <a:spcPts val="700"/>
              </a:spcBef>
              <a:spcAft>
                <a:spcPts val="0"/>
              </a:spcAft>
              <a:buSzPts val="1600"/>
              <a:buFont typeface="Arial"/>
              <a:buChar char="•"/>
            </a:pPr>
            <a:r>
              <a:rPr lang="en-US" sz="1600" b="1"/>
              <a:t>Sandplay or sandtray therapy </a:t>
            </a:r>
            <a:r>
              <a:rPr lang="en-US" sz="1600"/>
              <a:t>- children can set up a three dimensional world using various figures and objects that correspond to their inner state (Kalff, 1991). </a:t>
            </a:r>
            <a:endParaRPr sz="1600"/>
          </a:p>
        </p:txBody>
      </p:sp>
      <p:sp>
        <p:nvSpPr>
          <p:cNvPr id="182" name="Google Shape;182;p22"/>
          <p:cNvSpPr txBox="1"/>
          <p:nvPr/>
        </p:nvSpPr>
        <p:spPr>
          <a:xfrm>
            <a:off x="6293657" y="6449296"/>
            <a:ext cx="2958059" cy="2923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300" dirty="0">
                <a:solidFill>
                  <a:schemeClr val="dk1"/>
                </a:solidFill>
                <a:latin typeface="Arial"/>
                <a:ea typeface="Arial"/>
                <a:cs typeface="Arial"/>
                <a:sym typeface="Arial"/>
              </a:rPr>
              <a:t>(credit: Kristina Walter)</a:t>
            </a:r>
            <a:endParaRPr sz="1300" dirty="0">
              <a:solidFill>
                <a:schemeClr val="dk1"/>
              </a:solidFill>
              <a:latin typeface="Arial"/>
              <a:ea typeface="Arial"/>
              <a:cs typeface="Arial"/>
              <a:sym typeface="Arial"/>
            </a:endParaRPr>
          </a:p>
        </p:txBody>
      </p:sp>
      <p:sp>
        <p:nvSpPr>
          <p:cNvPr id="183" name="Google Shape;183;p22"/>
          <p:cNvSpPr txBox="1"/>
          <p:nvPr/>
        </p:nvSpPr>
        <p:spPr>
          <a:xfrm>
            <a:off x="457199" y="3533113"/>
            <a:ext cx="4684427" cy="3062377"/>
          </a:xfrm>
          <a:prstGeom prst="rect">
            <a:avLst/>
          </a:prstGeom>
          <a:noFill/>
          <a:ln>
            <a:noFill/>
          </a:ln>
        </p:spPr>
        <p:txBody>
          <a:bodyPr spcFirstLastPara="1" wrap="square" lIns="91425" tIns="45700" rIns="91425" bIns="45700" anchor="t" anchorCtr="0">
            <a:noAutofit/>
          </a:bodyPr>
          <a:lstStyle/>
          <a:p>
            <a:pPr marL="285750" marR="0" lvl="0" indent="-285750" algn="l" rtl="0">
              <a:spcBef>
                <a:spcPts val="0"/>
              </a:spcBef>
              <a:spcAft>
                <a:spcPts val="0"/>
              </a:spcAft>
              <a:buClr>
                <a:srgbClr val="6CB255"/>
              </a:buClr>
              <a:buSzPts val="1600"/>
              <a:buFont typeface="Arial"/>
              <a:buChar char="•"/>
            </a:pPr>
            <a:r>
              <a:rPr lang="en-US" sz="1600">
                <a:solidFill>
                  <a:schemeClr val="dk1"/>
                </a:solidFill>
                <a:latin typeface="Arial"/>
                <a:ea typeface="Arial"/>
                <a:cs typeface="Arial"/>
                <a:sym typeface="Arial"/>
              </a:rPr>
              <a:t>Therapist observes how child interacts with toys in order to understand the roots of the child’s disturbed behavior. Can be used to make a diagnosis.</a:t>
            </a:r>
            <a:endParaRPr/>
          </a:p>
          <a:p>
            <a:pPr marL="285750" marR="0" lvl="0" indent="-285750" algn="l" rtl="0">
              <a:spcBef>
                <a:spcPts val="700"/>
              </a:spcBef>
              <a:spcAft>
                <a:spcPts val="0"/>
              </a:spcAft>
              <a:buClr>
                <a:srgbClr val="6CB255"/>
              </a:buClr>
              <a:buSzPts val="1600"/>
              <a:buFont typeface="Arial"/>
              <a:buChar char="•"/>
            </a:pPr>
            <a:r>
              <a:rPr lang="en-US" sz="1600" b="1">
                <a:solidFill>
                  <a:schemeClr val="dk1"/>
                </a:solidFill>
                <a:latin typeface="Arial"/>
                <a:ea typeface="Arial"/>
                <a:cs typeface="Arial"/>
                <a:sym typeface="Arial"/>
              </a:rPr>
              <a:t>Nondirective play therapy </a:t>
            </a:r>
            <a:r>
              <a:rPr lang="en-US" sz="1600">
                <a:solidFill>
                  <a:schemeClr val="dk1"/>
                </a:solidFill>
                <a:latin typeface="Arial"/>
                <a:ea typeface="Arial"/>
                <a:cs typeface="Arial"/>
                <a:sym typeface="Arial"/>
              </a:rPr>
              <a:t>– children are encouraged to work through problems by playing freely while therapist observes.</a:t>
            </a:r>
            <a:endParaRPr/>
          </a:p>
          <a:p>
            <a:pPr marL="285750" marR="0" lvl="0" indent="-285750" algn="l" rtl="0">
              <a:spcBef>
                <a:spcPts val="700"/>
              </a:spcBef>
              <a:spcAft>
                <a:spcPts val="0"/>
              </a:spcAft>
              <a:buClr>
                <a:srgbClr val="6CB255"/>
              </a:buClr>
              <a:buSzPts val="1600"/>
              <a:buFont typeface="Arial"/>
              <a:buChar char="•"/>
            </a:pPr>
            <a:r>
              <a:rPr lang="en-US" sz="1600" b="1">
                <a:solidFill>
                  <a:schemeClr val="dk1"/>
                </a:solidFill>
                <a:latin typeface="Arial"/>
                <a:ea typeface="Arial"/>
                <a:cs typeface="Arial"/>
                <a:sym typeface="Arial"/>
              </a:rPr>
              <a:t>Directive play therapy </a:t>
            </a:r>
            <a:r>
              <a:rPr lang="en-US" sz="1600">
                <a:solidFill>
                  <a:schemeClr val="dk1"/>
                </a:solidFill>
                <a:latin typeface="Arial"/>
                <a:ea typeface="Arial"/>
                <a:cs typeface="Arial"/>
                <a:sym typeface="Arial"/>
              </a:rPr>
              <a:t>– therapist provides structure/guidance by suggesting topics, asking questions, and playing with the child.</a:t>
            </a:r>
            <a:endParaRPr/>
          </a:p>
          <a:p>
            <a:pPr marL="285750" marR="0" lvl="0" indent="-171450" algn="l" rtl="0">
              <a:spcBef>
                <a:spcPts val="400"/>
              </a:spcBef>
              <a:spcAft>
                <a:spcPts val="0"/>
              </a:spcAft>
              <a:buClr>
                <a:srgbClr val="6CB255"/>
              </a:buClr>
              <a:buSzPts val="1800"/>
              <a:buFont typeface="Arial"/>
              <a:buNone/>
            </a:pPr>
            <a:endParaRPr sz="1800">
              <a:solidFill>
                <a:schemeClr val="dk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Shape 187"/>
        <p:cNvGrpSpPr/>
        <p:nvPr/>
      </p:nvGrpSpPr>
      <p:grpSpPr>
        <a:xfrm>
          <a:off x="0" y="0"/>
          <a:ext cx="0" cy="0"/>
          <a:chOff x="0" y="0"/>
          <a:chExt cx="0" cy="0"/>
        </a:xfrm>
      </p:grpSpPr>
      <p:sp>
        <p:nvSpPr>
          <p:cNvPr id="188" name="Google Shape;188;p23"/>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BEHAVIOR THERAPY</a:t>
            </a:r>
            <a:endParaRPr/>
          </a:p>
        </p:txBody>
      </p:sp>
      <p:sp>
        <p:nvSpPr>
          <p:cNvPr id="189" name="Google Shape;189;p23"/>
          <p:cNvSpPr txBox="1">
            <a:spLocks noGrp="1"/>
          </p:cNvSpPr>
          <p:nvPr>
            <p:ph type="body" idx="1"/>
          </p:nvPr>
        </p:nvSpPr>
        <p:spPr>
          <a:xfrm>
            <a:off x="457200" y="1109271"/>
            <a:ext cx="8367222" cy="560632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a:t>Principles of learning are applied to change undesirable behaviors. Based on the belief that dysfunctional behaviors can be changed by teaching clients more constructive behaviors.</a:t>
            </a:r>
            <a:endParaRPr/>
          </a:p>
          <a:p>
            <a:pPr marL="0" lvl="0" indent="0" algn="l" rtl="0">
              <a:spcBef>
                <a:spcPts val="700"/>
              </a:spcBef>
              <a:spcAft>
                <a:spcPts val="0"/>
              </a:spcAft>
              <a:buSzPts val="1600"/>
              <a:buNone/>
            </a:pPr>
            <a:r>
              <a:rPr lang="en-US" sz="1600" b="1" u="sng">
                <a:solidFill>
                  <a:srgbClr val="6CB255"/>
                </a:solidFill>
              </a:rPr>
              <a:t>Classical Conditioning</a:t>
            </a:r>
            <a:endParaRPr/>
          </a:p>
          <a:p>
            <a:pPr marL="0" lvl="0" indent="0" algn="l" rtl="0">
              <a:spcBef>
                <a:spcPts val="700"/>
              </a:spcBef>
              <a:spcAft>
                <a:spcPts val="0"/>
              </a:spcAft>
              <a:buSzPts val="1600"/>
              <a:buNone/>
            </a:pPr>
            <a:r>
              <a:rPr lang="en-US" sz="1600"/>
              <a:t>Conditioning principles are applied to recondition clients and change their behavior.</a:t>
            </a:r>
            <a:endParaRPr/>
          </a:p>
          <a:p>
            <a:pPr marL="0" lvl="0" indent="0" algn="l" rtl="0">
              <a:spcBef>
                <a:spcPts val="700"/>
              </a:spcBef>
              <a:spcAft>
                <a:spcPts val="0"/>
              </a:spcAft>
              <a:buSzPts val="1600"/>
              <a:buNone/>
            </a:pPr>
            <a:r>
              <a:rPr lang="en-US" sz="1600" b="1">
                <a:solidFill>
                  <a:srgbClr val="6CB255"/>
                </a:solidFill>
              </a:rPr>
              <a:t>Counterconditioning - </a:t>
            </a:r>
            <a:r>
              <a:rPr lang="en-US" sz="1600"/>
              <a:t>Client learns a new response to a stimulus that has previously elicited an undesirable behavior. Includes </a:t>
            </a:r>
            <a:r>
              <a:rPr lang="en-US" sz="1600" u="sng"/>
              <a:t>aversive conditioning</a:t>
            </a:r>
            <a:r>
              <a:rPr lang="en-US" sz="1600"/>
              <a:t> and </a:t>
            </a:r>
            <a:r>
              <a:rPr lang="en-US" sz="1600" u="sng"/>
              <a:t>exposure therapy</a:t>
            </a:r>
            <a:r>
              <a:rPr lang="en-US" sz="1600"/>
              <a:t>.</a:t>
            </a:r>
            <a:endParaRPr/>
          </a:p>
          <a:p>
            <a:pPr marL="0" lvl="0" indent="0" algn="l" rtl="0">
              <a:spcBef>
                <a:spcPts val="700"/>
              </a:spcBef>
              <a:spcAft>
                <a:spcPts val="0"/>
              </a:spcAft>
              <a:buSzPts val="1600"/>
              <a:buNone/>
            </a:pPr>
            <a:r>
              <a:rPr lang="en-US" sz="1600" b="1"/>
              <a:t>Aversive conditioning </a:t>
            </a:r>
            <a:r>
              <a:rPr lang="en-US" sz="1600"/>
              <a:t>– uses an unpleasant stimulus to stop an undesirable behavior.</a:t>
            </a:r>
            <a:endParaRPr/>
          </a:p>
          <a:p>
            <a:pPr marL="285750" lvl="0" indent="-285750" algn="l" rtl="0">
              <a:spcBef>
                <a:spcPts val="700"/>
              </a:spcBef>
              <a:spcAft>
                <a:spcPts val="0"/>
              </a:spcAft>
              <a:buSzPts val="1600"/>
              <a:buFont typeface="Arial"/>
              <a:buChar char="•"/>
            </a:pPr>
            <a:r>
              <a:rPr lang="en-US" sz="1600"/>
              <a:t>Used to eliminate addictive behaviors.</a:t>
            </a:r>
            <a:endParaRPr/>
          </a:p>
          <a:p>
            <a:pPr marL="285750" lvl="0" indent="-285750" algn="l" rtl="0">
              <a:spcBef>
                <a:spcPts val="700"/>
              </a:spcBef>
              <a:spcAft>
                <a:spcPts val="0"/>
              </a:spcAft>
              <a:buSzPts val="1600"/>
              <a:buFont typeface="Arial"/>
              <a:buChar char="•"/>
            </a:pPr>
            <a:r>
              <a:rPr lang="en-US" sz="1600"/>
              <a:t>Client is repeatedly exposed to something unpleasant, such as a mild electric shock or bad taste while they engage in a specific behavior → client learns to associate the unpleasant stimulus and unwanted behavior.</a:t>
            </a:r>
            <a:endParaRPr/>
          </a:p>
          <a:p>
            <a:pPr marL="285750" lvl="0" indent="-285750" algn="l" rtl="0">
              <a:spcBef>
                <a:spcPts val="700"/>
              </a:spcBef>
              <a:spcAft>
                <a:spcPts val="0"/>
              </a:spcAft>
              <a:buSzPts val="1600"/>
              <a:buFont typeface="Arial"/>
              <a:buChar char="•"/>
            </a:pPr>
            <a:r>
              <a:rPr lang="en-US" sz="1600" u="sng"/>
              <a:t>Antabuse</a:t>
            </a:r>
            <a:r>
              <a:rPr lang="en-US" sz="1600"/>
              <a:t> (substance that causes negative side effects such as vomiting when combined with alcohol) has been used effectively to treat alcoholism.</a:t>
            </a:r>
            <a:endParaRPr/>
          </a:p>
          <a:p>
            <a:pPr marL="0" lvl="0" indent="0" algn="l" rtl="0">
              <a:spcBef>
                <a:spcPts val="700"/>
              </a:spcBef>
              <a:spcAft>
                <a:spcPts val="0"/>
              </a:spcAft>
              <a:buSzPts val="1600"/>
              <a:buNone/>
            </a:pPr>
            <a:r>
              <a:rPr lang="en-US" sz="1600" b="1">
                <a:solidFill>
                  <a:schemeClr val="dk1"/>
                </a:solidFill>
              </a:rPr>
              <a:t>Exposure therapy </a:t>
            </a:r>
            <a:r>
              <a:rPr lang="en-US" sz="1600">
                <a:solidFill>
                  <a:schemeClr val="dk1"/>
                </a:solidFill>
              </a:rPr>
              <a:t>– seeks to change the response to a conditioned stimulus. </a:t>
            </a:r>
            <a:endParaRPr/>
          </a:p>
          <a:p>
            <a:pPr marL="285750" lvl="0" indent="-285750" algn="l" rtl="0">
              <a:spcBef>
                <a:spcPts val="700"/>
              </a:spcBef>
              <a:spcAft>
                <a:spcPts val="0"/>
              </a:spcAft>
              <a:buSzPts val="1600"/>
              <a:buFont typeface="Arial"/>
              <a:buChar char="•"/>
            </a:pPr>
            <a:r>
              <a:rPr lang="en-US" sz="1600">
                <a:solidFill>
                  <a:schemeClr val="dk1"/>
                </a:solidFill>
              </a:rPr>
              <a:t>Used to treat fears or anxiety.</a:t>
            </a:r>
            <a:endParaRPr/>
          </a:p>
          <a:p>
            <a:pPr marL="285750" lvl="0" indent="-285750" algn="l" rtl="0">
              <a:spcBef>
                <a:spcPts val="700"/>
              </a:spcBef>
              <a:spcAft>
                <a:spcPts val="0"/>
              </a:spcAft>
              <a:buSzPts val="1600"/>
              <a:buFont typeface="Arial"/>
              <a:buChar char="•"/>
            </a:pPr>
            <a:r>
              <a:rPr lang="en-US" sz="1600">
                <a:solidFill>
                  <a:schemeClr val="dk1"/>
                </a:solidFill>
              </a:rPr>
              <a:t>Client is repeatedly exposed to the object/situation that causes their problem, with the idea that they will eventually get used to it.</a:t>
            </a:r>
            <a:endParaRPr sz="1600">
              <a:solidFill>
                <a:schemeClr val="dk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Shape 194"/>
        <p:cNvGrpSpPr/>
        <p:nvPr/>
      </p:nvGrpSpPr>
      <p:grpSpPr>
        <a:xfrm>
          <a:off x="0" y="0"/>
          <a:ext cx="0" cy="0"/>
          <a:chOff x="0" y="0"/>
          <a:chExt cx="0" cy="0"/>
        </a:xfrm>
      </p:grpSpPr>
      <p:sp>
        <p:nvSpPr>
          <p:cNvPr id="195" name="Google Shape;195;p24"/>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6CB255"/>
              </a:buClr>
              <a:buSzPts val="2400"/>
              <a:buFont typeface="Arial Black"/>
              <a:buNone/>
            </a:pPr>
            <a:r>
              <a:rPr lang="en-US" sz="2400">
                <a:solidFill>
                  <a:srgbClr val="6CB255"/>
                </a:solidFill>
              </a:rPr>
              <a:t>EXPOSURE THERAPY</a:t>
            </a:r>
            <a:endParaRPr sz="2400">
              <a:solidFill>
                <a:srgbClr val="6CB255"/>
              </a:solidFill>
            </a:endParaRPr>
          </a:p>
        </p:txBody>
      </p:sp>
      <p:pic>
        <p:nvPicPr>
          <p:cNvPr id="196" name="Google Shape;196;p24" descr="This figure, titled “Exposure Therapy,” illustrates the exposure therapy strategy of Mary Cover Jones to rid a person of the fear of rabbits. The first of four levels depicts an image of a person and a rabbit with an equals sign between them. Under the rabbit reads “conditioned stimulus (CS),” and under the person reads “fear of rabbits.” The second level depicts an image of milk and cookies, labeled “unconditioned stimulus (US),” and on the other side of an equals sign there is a picture of the same person labeled “unconditioned response (UR).” The third level shows the milk and cookies, labeled “unconditioned stimulus (US),” and rabbit, labeled “conditioned stimulus (CS),” to the left and right of a plus sign, with the person on the other side of an equals sign. The label “unconditioned response (UR) is below the person.” The final level shows the person and the rabbit separated by an equals sign. This time the rabbit is labeled “conditioned stimulus (CS)” and the person is labeled “conditioned response (CR).”"/>
          <p:cNvPicPr preferRelativeResize="0">
            <a:picLocks noGrp="1"/>
          </p:cNvPicPr>
          <p:nvPr>
            <p:ph type="pic" idx="2"/>
          </p:nvPr>
        </p:nvPicPr>
        <p:blipFill rotWithShape="1">
          <a:blip r:embed="rId3">
            <a:alphaModFix/>
          </a:blip>
          <a:srcRect t="-4348" b="-4348"/>
          <a:stretch/>
        </p:blipFill>
        <p:spPr>
          <a:xfrm>
            <a:off x="4736892" y="1107617"/>
            <a:ext cx="4202945" cy="5480878"/>
          </a:xfrm>
          <a:prstGeom prst="rect">
            <a:avLst/>
          </a:prstGeom>
          <a:noFill/>
          <a:ln>
            <a:noFill/>
          </a:ln>
        </p:spPr>
      </p:pic>
      <p:sp>
        <p:nvSpPr>
          <p:cNvPr id="197" name="Google Shape;197;p24"/>
          <p:cNvSpPr txBox="1">
            <a:spLocks noGrp="1"/>
          </p:cNvSpPr>
          <p:nvPr>
            <p:ph type="body" idx="1"/>
          </p:nvPr>
        </p:nvSpPr>
        <p:spPr>
          <a:xfrm>
            <a:off x="457199" y="1107617"/>
            <a:ext cx="4279693" cy="554905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b="1" u="sng">
                <a:solidFill>
                  <a:srgbClr val="6CB255"/>
                </a:solidFill>
              </a:rPr>
              <a:t>Mary Cover Jones</a:t>
            </a:r>
            <a:endParaRPr sz="1600" b="1" u="sng">
              <a:solidFill>
                <a:srgbClr val="6CB255"/>
              </a:solidFill>
            </a:endParaRPr>
          </a:p>
          <a:p>
            <a:pPr marL="0" lvl="0" indent="0" algn="l" rtl="0">
              <a:spcBef>
                <a:spcPts val="700"/>
              </a:spcBef>
              <a:spcAft>
                <a:spcPts val="0"/>
              </a:spcAft>
              <a:buSzPts val="1600"/>
              <a:buNone/>
            </a:pPr>
            <a:r>
              <a:rPr lang="en-US" sz="1600">
                <a:solidFill>
                  <a:schemeClr val="dk1"/>
                </a:solidFill>
              </a:rPr>
              <a:t>Developed the first type of exposure therapy.</a:t>
            </a:r>
            <a:endParaRPr/>
          </a:p>
          <a:p>
            <a:pPr marL="285750" lvl="0" indent="-285750" algn="l" rtl="0">
              <a:spcBef>
                <a:spcPts val="700"/>
              </a:spcBef>
              <a:spcAft>
                <a:spcPts val="0"/>
              </a:spcAft>
              <a:buSzPts val="1600"/>
              <a:buFont typeface="Arial"/>
              <a:buChar char="•"/>
            </a:pPr>
            <a:r>
              <a:rPr lang="en-US" sz="1600">
                <a:solidFill>
                  <a:schemeClr val="dk1"/>
                </a:solidFill>
              </a:rPr>
              <a:t>An unconditioned stimulus is presented over and over just after the presentation of the conditioned stimulus. </a:t>
            </a:r>
            <a:endParaRPr sz="1600">
              <a:solidFill>
                <a:schemeClr val="dk1"/>
              </a:solidFill>
            </a:endParaRPr>
          </a:p>
          <a:p>
            <a:pPr marL="0" lvl="0" indent="0" algn="l" rtl="0">
              <a:spcBef>
                <a:spcPts val="700"/>
              </a:spcBef>
              <a:spcAft>
                <a:spcPts val="0"/>
              </a:spcAft>
              <a:buSzPts val="1600"/>
              <a:buNone/>
            </a:pPr>
            <a:r>
              <a:rPr lang="en-US" sz="1600" b="1">
                <a:solidFill>
                  <a:schemeClr val="dk1"/>
                </a:solidFill>
              </a:rPr>
              <a:t>Jones’ Study (1924):</a:t>
            </a:r>
            <a:endParaRPr/>
          </a:p>
          <a:p>
            <a:pPr marL="0" lvl="0" indent="0" algn="l" rtl="0">
              <a:spcBef>
                <a:spcPts val="700"/>
              </a:spcBef>
              <a:spcAft>
                <a:spcPts val="0"/>
              </a:spcAft>
              <a:buSzPts val="1600"/>
              <a:buNone/>
            </a:pPr>
            <a:r>
              <a:rPr lang="en-US" sz="1600">
                <a:solidFill>
                  <a:schemeClr val="dk1"/>
                </a:solidFill>
              </a:rPr>
              <a:t>Aimed to replace Peter’s fear of rabbits with a conditioned response of relaxation.</a:t>
            </a:r>
            <a:endParaRPr/>
          </a:p>
          <a:p>
            <a:pPr marL="285750" lvl="0" indent="-285750" algn="l" rtl="0">
              <a:spcBef>
                <a:spcPts val="700"/>
              </a:spcBef>
              <a:spcAft>
                <a:spcPts val="0"/>
              </a:spcAft>
              <a:buSzPts val="1600"/>
              <a:buFont typeface="Arial"/>
              <a:buChar char="•"/>
            </a:pPr>
            <a:r>
              <a:rPr lang="en-US" sz="1600">
                <a:solidFill>
                  <a:schemeClr val="dk1"/>
                </a:solidFill>
              </a:rPr>
              <a:t>Repeatedly exposed Peter to a rabbit, while he was eating a snack (in a relaxed state).</a:t>
            </a:r>
            <a:endParaRPr/>
          </a:p>
          <a:p>
            <a:pPr marL="285750" lvl="0" indent="-285750" algn="l" rtl="0">
              <a:spcBef>
                <a:spcPts val="700"/>
              </a:spcBef>
              <a:spcAft>
                <a:spcPts val="0"/>
              </a:spcAft>
              <a:buSzPts val="1600"/>
              <a:buFont typeface="Arial"/>
              <a:buChar char="•"/>
            </a:pPr>
            <a:r>
              <a:rPr lang="en-US" sz="1600">
                <a:solidFill>
                  <a:schemeClr val="dk1"/>
                </a:solidFill>
              </a:rPr>
              <a:t>Rabbit started in a cage on the other side of the room and over several days was gradually moved closer to Peter while he ate his snack.</a:t>
            </a:r>
            <a:endParaRPr sz="1600">
              <a:solidFill>
                <a:schemeClr val="dk1"/>
              </a:solidFill>
            </a:endParaRPr>
          </a:p>
          <a:p>
            <a:pPr marL="285750" lvl="0" indent="-285750" algn="l" rtl="0">
              <a:spcBef>
                <a:spcPts val="700"/>
              </a:spcBef>
              <a:spcAft>
                <a:spcPts val="0"/>
              </a:spcAft>
              <a:buSzPts val="1600"/>
              <a:buFont typeface="Arial"/>
              <a:buChar char="•"/>
            </a:pPr>
            <a:r>
              <a:rPr lang="en-US" sz="1600">
                <a:solidFill>
                  <a:schemeClr val="dk1"/>
                </a:solidFill>
              </a:rPr>
              <a:t>After 2 months, Peter was able to pet the rabbit while eating his snack.</a:t>
            </a:r>
            <a:endParaRPr sz="1600">
              <a:solidFill>
                <a:schemeClr val="dk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Shape 203"/>
        <p:cNvGrpSpPr/>
        <p:nvPr/>
      </p:nvGrpSpPr>
      <p:grpSpPr>
        <a:xfrm>
          <a:off x="0" y="0"/>
          <a:ext cx="0" cy="0"/>
          <a:chOff x="0" y="0"/>
          <a:chExt cx="0" cy="0"/>
        </a:xfrm>
      </p:grpSpPr>
      <p:sp>
        <p:nvSpPr>
          <p:cNvPr id="204" name="Google Shape;204;p25"/>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EXPOSURE THERAPY</a:t>
            </a:r>
            <a:endParaRPr/>
          </a:p>
        </p:txBody>
      </p:sp>
      <p:pic>
        <p:nvPicPr>
          <p:cNvPr id="205" name="Google Shape;205;p25" descr="A close-up picture of a very large spider on a person’s arm is shown. The person is using its other hand to hold up two of the spider’s legs."/>
          <p:cNvPicPr preferRelativeResize="0">
            <a:picLocks noGrp="1"/>
          </p:cNvPicPr>
          <p:nvPr>
            <p:ph type="pic" idx="2"/>
          </p:nvPr>
        </p:nvPicPr>
        <p:blipFill rotWithShape="1">
          <a:blip r:embed="rId3">
            <a:alphaModFix/>
          </a:blip>
          <a:srcRect l="-26906" r="-26905"/>
          <a:stretch/>
        </p:blipFill>
        <p:spPr>
          <a:xfrm>
            <a:off x="4243659" y="2239954"/>
            <a:ext cx="5627823" cy="2766761"/>
          </a:xfrm>
          <a:prstGeom prst="rect">
            <a:avLst/>
          </a:prstGeom>
          <a:noFill/>
          <a:ln>
            <a:noFill/>
          </a:ln>
        </p:spPr>
      </p:pic>
      <p:sp>
        <p:nvSpPr>
          <p:cNvPr id="206" name="Google Shape;206;p25"/>
          <p:cNvSpPr txBox="1">
            <a:spLocks noGrp="1"/>
          </p:cNvSpPr>
          <p:nvPr>
            <p:ph type="body" idx="1"/>
          </p:nvPr>
        </p:nvSpPr>
        <p:spPr>
          <a:xfrm>
            <a:off x="457199" y="900861"/>
            <a:ext cx="8367222" cy="1572516"/>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b="1" u="sng">
                <a:solidFill>
                  <a:srgbClr val="6CB255"/>
                </a:solidFill>
              </a:rPr>
              <a:t>Joseph Wolpe (1958)</a:t>
            </a:r>
            <a:endParaRPr/>
          </a:p>
          <a:p>
            <a:pPr marL="0" lvl="0" indent="0" algn="l" rtl="0">
              <a:spcBef>
                <a:spcPts val="700"/>
              </a:spcBef>
              <a:spcAft>
                <a:spcPts val="0"/>
              </a:spcAft>
              <a:buSzPts val="1600"/>
              <a:buNone/>
            </a:pPr>
            <a:r>
              <a:rPr lang="en-US" sz="1600"/>
              <a:t>Refined Jones’s techniques and developed the version of exposure therapy used today.</a:t>
            </a:r>
            <a:endParaRPr/>
          </a:p>
          <a:p>
            <a:pPr marL="0" lvl="0" indent="0" algn="l" rtl="0">
              <a:spcBef>
                <a:spcPts val="700"/>
              </a:spcBef>
              <a:spcAft>
                <a:spcPts val="0"/>
              </a:spcAft>
              <a:buSzPts val="1600"/>
              <a:buNone/>
            </a:pPr>
            <a:r>
              <a:rPr lang="en-US" sz="1600" b="1"/>
              <a:t>Systematic desensitization </a:t>
            </a:r>
            <a:r>
              <a:rPr lang="en-US" sz="1600"/>
              <a:t>– type of exposure therapy wherein a calm and pleasant state is gradually associated with increasing levels of anxiety-inducing stimuli.</a:t>
            </a:r>
            <a:endParaRPr/>
          </a:p>
        </p:txBody>
      </p:sp>
      <p:sp>
        <p:nvSpPr>
          <p:cNvPr id="208" name="Google Shape;208;p25"/>
          <p:cNvSpPr txBox="1"/>
          <p:nvPr/>
        </p:nvSpPr>
        <p:spPr>
          <a:xfrm>
            <a:off x="457198" y="2239954"/>
            <a:ext cx="4684428" cy="4390946"/>
          </a:xfrm>
          <a:prstGeom prst="rect">
            <a:avLst/>
          </a:prstGeom>
          <a:noFill/>
          <a:ln>
            <a:noFill/>
          </a:ln>
        </p:spPr>
        <p:txBody>
          <a:bodyPr spcFirstLastPara="1" wrap="square" lIns="91425" tIns="45700" rIns="91425" bIns="45700" anchor="t" anchorCtr="0">
            <a:noAutofit/>
          </a:bodyPr>
          <a:lstStyle/>
          <a:p>
            <a:pPr marL="285750" marR="0" lvl="0" indent="-285750" algn="l" rtl="0">
              <a:spcBef>
                <a:spcPts val="0"/>
              </a:spcBef>
              <a:spcAft>
                <a:spcPts val="0"/>
              </a:spcAft>
              <a:buClr>
                <a:srgbClr val="6CB255"/>
              </a:buClr>
              <a:buSzPts val="1600"/>
              <a:buFont typeface="Arial"/>
              <a:buChar char="•"/>
            </a:pPr>
            <a:r>
              <a:rPr lang="en-US" sz="1600">
                <a:solidFill>
                  <a:schemeClr val="dk1"/>
                </a:solidFill>
                <a:latin typeface="Arial"/>
                <a:ea typeface="Arial"/>
                <a:cs typeface="Arial"/>
                <a:sym typeface="Arial"/>
              </a:rPr>
              <a:t>Fear and relaxation are incompatible – if client can relax around fear-inducing stimuli, the unwanted fear response will eventually be eliminated.</a:t>
            </a:r>
            <a:endParaRPr/>
          </a:p>
          <a:p>
            <a:pPr marL="285750" marR="0" lvl="0" indent="-285750" algn="l" rtl="0">
              <a:spcBef>
                <a:spcPts val="700"/>
              </a:spcBef>
              <a:spcAft>
                <a:spcPts val="0"/>
              </a:spcAft>
              <a:buClr>
                <a:srgbClr val="6CB255"/>
              </a:buClr>
              <a:buSzPts val="1600"/>
              <a:buFont typeface="Arial"/>
              <a:buChar char="•"/>
            </a:pPr>
            <a:r>
              <a:rPr lang="en-US" sz="1600">
                <a:solidFill>
                  <a:schemeClr val="dk1"/>
                </a:solidFill>
                <a:latin typeface="Arial"/>
                <a:ea typeface="Arial"/>
                <a:cs typeface="Arial"/>
                <a:sym typeface="Arial"/>
              </a:rPr>
              <a:t>Client is taught progressive relaxation – how to relax each muscle group to achieve a relaxed and comfortable state of mind.</a:t>
            </a:r>
            <a:endParaRPr/>
          </a:p>
          <a:p>
            <a:pPr marL="285750" marR="0" lvl="0" indent="-285750" algn="l" rtl="0">
              <a:spcBef>
                <a:spcPts val="700"/>
              </a:spcBef>
              <a:spcAft>
                <a:spcPts val="0"/>
              </a:spcAft>
              <a:buClr>
                <a:srgbClr val="6CB255"/>
              </a:buClr>
              <a:buSzPts val="1600"/>
              <a:buFont typeface="Arial"/>
              <a:buChar char="•"/>
            </a:pPr>
            <a:r>
              <a:rPr lang="en-US" sz="1600">
                <a:solidFill>
                  <a:schemeClr val="dk1"/>
                </a:solidFill>
                <a:latin typeface="Arial"/>
                <a:ea typeface="Arial"/>
                <a:cs typeface="Arial"/>
                <a:sym typeface="Arial"/>
              </a:rPr>
              <a:t>Progressive relaxation is used while client imagines anxiety-inducing situations.</a:t>
            </a:r>
            <a:endParaRPr/>
          </a:p>
          <a:p>
            <a:pPr marL="285750" marR="0" lvl="0" indent="-285750" algn="l" rtl="0">
              <a:spcBef>
                <a:spcPts val="700"/>
              </a:spcBef>
              <a:spcAft>
                <a:spcPts val="0"/>
              </a:spcAft>
              <a:buClr>
                <a:srgbClr val="6CB255"/>
              </a:buClr>
              <a:buSzPts val="1600"/>
              <a:buFont typeface="Arial"/>
              <a:buChar char="•"/>
            </a:pPr>
            <a:r>
              <a:rPr lang="en-US" sz="1600">
                <a:solidFill>
                  <a:schemeClr val="dk1"/>
                </a:solidFill>
                <a:latin typeface="Arial"/>
                <a:ea typeface="Arial"/>
                <a:cs typeface="Arial"/>
                <a:sym typeface="Arial"/>
              </a:rPr>
              <a:t>Overtime, progressive relaxation helps the client become desensitized to the anxiety inducing stimuli.</a:t>
            </a:r>
            <a:endParaRPr/>
          </a:p>
          <a:p>
            <a:pPr marL="0" marR="0" lvl="0" indent="0" algn="l" rtl="0">
              <a:spcBef>
                <a:spcPts val="700"/>
              </a:spcBef>
              <a:spcAft>
                <a:spcPts val="0"/>
              </a:spcAft>
              <a:buNone/>
            </a:pPr>
            <a:r>
              <a:rPr lang="en-US" sz="1600" b="1">
                <a:solidFill>
                  <a:schemeClr val="dk1"/>
                </a:solidFill>
                <a:latin typeface="Arial"/>
                <a:ea typeface="Arial"/>
                <a:cs typeface="Arial"/>
                <a:sym typeface="Arial"/>
              </a:rPr>
              <a:t>Virtual reality exposure therapy </a:t>
            </a:r>
            <a:r>
              <a:rPr lang="en-US" sz="1600">
                <a:solidFill>
                  <a:schemeClr val="dk1"/>
                </a:solidFill>
                <a:latin typeface="Arial"/>
                <a:ea typeface="Arial"/>
                <a:cs typeface="Arial"/>
                <a:sym typeface="Arial"/>
              </a:rPr>
              <a:t>– uses a stimulation to help conquer fears when it’s too impractical, expensive or embarrassing to recreate anxiety-inducing situations.</a:t>
            </a:r>
            <a:endParaRPr sz="1300">
              <a:solidFill>
                <a:schemeClr val="dk1"/>
              </a:solidFill>
              <a:latin typeface="Arial"/>
              <a:ea typeface="Arial"/>
              <a:cs typeface="Arial"/>
              <a:sym typeface="Arial"/>
            </a:endParaRPr>
          </a:p>
        </p:txBody>
      </p:sp>
      <p:sp>
        <p:nvSpPr>
          <p:cNvPr id="209" name="Google Shape;209;p25"/>
          <p:cNvSpPr txBox="1"/>
          <p:nvPr/>
        </p:nvSpPr>
        <p:spPr>
          <a:xfrm>
            <a:off x="5141626" y="5157088"/>
            <a:ext cx="3852472" cy="153888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400" dirty="0">
                <a:solidFill>
                  <a:schemeClr val="dk1"/>
                </a:solidFill>
                <a:latin typeface="Arial"/>
                <a:ea typeface="Arial"/>
                <a:cs typeface="Arial"/>
                <a:sym typeface="Arial"/>
              </a:rPr>
              <a:t>This person suffers from arachnophobia (fear of spiders). Through exposure therapy he is learning how to face his fear in a controlled, therapeutic setting. </a:t>
            </a:r>
            <a:endParaRPr sz="1400" dirty="0">
              <a:solidFill>
                <a:schemeClr val="dk1"/>
              </a:solidFill>
              <a:latin typeface="Arial"/>
              <a:ea typeface="Arial"/>
              <a:cs typeface="Arial"/>
              <a:sym typeface="Arial"/>
            </a:endParaRPr>
          </a:p>
          <a:p>
            <a:pPr marL="0" marR="0" lvl="0" indent="0" algn="l" rtl="0">
              <a:spcBef>
                <a:spcPts val="0"/>
              </a:spcBef>
              <a:spcAft>
                <a:spcPts val="0"/>
              </a:spcAft>
              <a:buNone/>
            </a:pPr>
            <a:endParaRPr sz="1400" dirty="0">
              <a:solidFill>
                <a:schemeClr val="dk1"/>
              </a:solidFill>
              <a:latin typeface="Arial"/>
              <a:ea typeface="Arial"/>
              <a:cs typeface="Arial"/>
              <a:sym typeface="Arial"/>
            </a:endParaRPr>
          </a:p>
          <a:p>
            <a:pPr marL="0" marR="0" lvl="0" indent="0" algn="l" rtl="0">
              <a:spcBef>
                <a:spcPts val="0"/>
              </a:spcBef>
              <a:spcAft>
                <a:spcPts val="0"/>
              </a:spcAft>
              <a:buNone/>
            </a:pPr>
            <a:r>
              <a:rPr lang="en-US" sz="1200" dirty="0">
                <a:solidFill>
                  <a:schemeClr val="dk1"/>
                </a:solidFill>
                <a:latin typeface="Arial"/>
                <a:ea typeface="Arial"/>
                <a:cs typeface="Arial"/>
                <a:sym typeface="Arial"/>
              </a:rPr>
              <a:t>(credit: “</a:t>
            </a:r>
            <a:r>
              <a:rPr lang="en-US" sz="1200" dirty="0" err="1">
                <a:solidFill>
                  <a:schemeClr val="dk1"/>
                </a:solidFill>
                <a:latin typeface="Arial"/>
                <a:ea typeface="Arial"/>
                <a:cs typeface="Arial"/>
                <a:sym typeface="Arial"/>
              </a:rPr>
              <a:t>GollyGforce</a:t>
            </a:r>
            <a:r>
              <a:rPr lang="en-US" sz="1200" dirty="0">
                <a:solidFill>
                  <a:schemeClr val="dk1"/>
                </a:solidFill>
                <a:latin typeface="Arial"/>
                <a:ea typeface="Arial"/>
                <a:cs typeface="Arial"/>
                <a:sym typeface="Arial"/>
              </a:rPr>
              <a:t> – Living My Worst Nightmare”/Flickr)</a:t>
            </a:r>
            <a:endParaRPr sz="1200" dirty="0">
              <a:solidFill>
                <a:schemeClr val="dk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Shape 213"/>
        <p:cNvGrpSpPr/>
        <p:nvPr/>
      </p:nvGrpSpPr>
      <p:grpSpPr>
        <a:xfrm>
          <a:off x="0" y="0"/>
          <a:ext cx="0" cy="0"/>
          <a:chOff x="0" y="0"/>
          <a:chExt cx="0" cy="0"/>
        </a:xfrm>
      </p:grpSpPr>
      <p:sp>
        <p:nvSpPr>
          <p:cNvPr id="214" name="Google Shape;214;p26"/>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BEHAVIOR THERAPY</a:t>
            </a:r>
            <a:endParaRPr/>
          </a:p>
        </p:txBody>
      </p:sp>
      <p:sp>
        <p:nvSpPr>
          <p:cNvPr id="215" name="Google Shape;215;p26"/>
          <p:cNvSpPr txBox="1">
            <a:spLocks noGrp="1"/>
          </p:cNvSpPr>
          <p:nvPr>
            <p:ph type="body" idx="1"/>
          </p:nvPr>
        </p:nvSpPr>
        <p:spPr>
          <a:xfrm>
            <a:off x="457199" y="1109272"/>
            <a:ext cx="8367221" cy="553137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b="1" u="sng">
                <a:solidFill>
                  <a:srgbClr val="6CB255"/>
                </a:solidFill>
              </a:rPr>
              <a:t>Operant Conditioning</a:t>
            </a:r>
            <a:endParaRPr/>
          </a:p>
          <a:p>
            <a:pPr marL="0" lvl="0" indent="0" algn="l" rtl="0">
              <a:spcBef>
                <a:spcPts val="700"/>
              </a:spcBef>
              <a:spcAft>
                <a:spcPts val="0"/>
              </a:spcAft>
              <a:buSzPts val="1600"/>
              <a:buNone/>
            </a:pPr>
            <a:r>
              <a:rPr lang="en-US" sz="1600"/>
              <a:t>Based on the principle that behaviors become extinguished when not reinforced.</a:t>
            </a:r>
            <a:endParaRPr/>
          </a:p>
          <a:p>
            <a:pPr marL="0" lvl="0" indent="0" algn="l" rtl="0">
              <a:spcBef>
                <a:spcPts val="700"/>
              </a:spcBef>
              <a:spcAft>
                <a:spcPts val="0"/>
              </a:spcAft>
              <a:buSzPts val="1600"/>
              <a:buNone/>
            </a:pPr>
            <a:r>
              <a:rPr lang="en-US" sz="1600" b="1"/>
              <a:t>Applied behavior analysis:</a:t>
            </a:r>
            <a:endParaRPr/>
          </a:p>
          <a:p>
            <a:pPr marL="0" lvl="0" indent="0" algn="l" rtl="0">
              <a:spcBef>
                <a:spcPts val="700"/>
              </a:spcBef>
              <a:spcAft>
                <a:spcPts val="0"/>
              </a:spcAft>
              <a:buSzPts val="1600"/>
              <a:buNone/>
            </a:pPr>
            <a:r>
              <a:rPr lang="en-US" sz="1600"/>
              <a:t>Operant conditioning technique designed to reinforce positive behaviors and punish unwanted behaviors.</a:t>
            </a:r>
            <a:endParaRPr/>
          </a:p>
          <a:p>
            <a:pPr marL="285750" lvl="0" indent="-285750" algn="l" rtl="0">
              <a:spcBef>
                <a:spcPts val="700"/>
              </a:spcBef>
              <a:spcAft>
                <a:spcPts val="0"/>
              </a:spcAft>
              <a:buSzPts val="1600"/>
              <a:buFont typeface="Arial"/>
              <a:buChar char="•"/>
            </a:pPr>
            <a:r>
              <a:rPr lang="en-US" sz="1600"/>
              <a:t>Effective in helping children with autism.</a:t>
            </a:r>
            <a:endParaRPr/>
          </a:p>
          <a:p>
            <a:pPr marL="285750" lvl="0" indent="-285750" algn="l" rtl="0">
              <a:spcBef>
                <a:spcPts val="700"/>
              </a:spcBef>
              <a:spcAft>
                <a:spcPts val="0"/>
              </a:spcAft>
              <a:buSzPts val="1600"/>
              <a:buFont typeface="Arial"/>
              <a:buChar char="•"/>
            </a:pPr>
            <a:r>
              <a:rPr lang="en-US" sz="1600"/>
              <a:t>Child-specific reinforcers (e.g., stickers, praise, candy) are used to reward and motivate autistic children when they demonstrate desired behaviors.</a:t>
            </a:r>
            <a:endParaRPr/>
          </a:p>
          <a:p>
            <a:pPr marL="285750" lvl="0" indent="-285750" algn="l" rtl="0">
              <a:spcBef>
                <a:spcPts val="700"/>
              </a:spcBef>
              <a:spcAft>
                <a:spcPts val="0"/>
              </a:spcAft>
              <a:buSzPts val="1600"/>
              <a:buFont typeface="Arial"/>
              <a:buChar char="•"/>
            </a:pPr>
            <a:r>
              <a:rPr lang="en-US" sz="1600"/>
              <a:t>Punishment (e.g., timeout) might be used to discourage undesirable behaviors.</a:t>
            </a:r>
            <a:endParaRPr/>
          </a:p>
          <a:p>
            <a:pPr marL="0" lvl="0" indent="0" algn="l" rtl="0">
              <a:spcBef>
                <a:spcPts val="700"/>
              </a:spcBef>
              <a:spcAft>
                <a:spcPts val="0"/>
              </a:spcAft>
              <a:buSzPts val="1600"/>
              <a:buNone/>
            </a:pPr>
            <a:r>
              <a:rPr lang="en-US" sz="1600" b="1"/>
              <a:t>Token economy:</a:t>
            </a:r>
            <a:endParaRPr/>
          </a:p>
          <a:p>
            <a:pPr marL="285750" lvl="0" indent="-285750" algn="l" rtl="0">
              <a:spcBef>
                <a:spcPts val="700"/>
              </a:spcBef>
              <a:spcAft>
                <a:spcPts val="0"/>
              </a:spcAft>
              <a:buSzPts val="1600"/>
              <a:buFont typeface="Arial"/>
              <a:buChar char="•"/>
            </a:pPr>
            <a:r>
              <a:rPr lang="en-US" sz="1600"/>
              <a:t>Used in controlled settings such as psychiatric hospitals.</a:t>
            </a:r>
            <a:endParaRPr sz="1600"/>
          </a:p>
          <a:p>
            <a:pPr marL="285750" lvl="0" indent="-285750" algn="l" rtl="0">
              <a:spcBef>
                <a:spcPts val="700"/>
              </a:spcBef>
              <a:spcAft>
                <a:spcPts val="0"/>
              </a:spcAft>
              <a:buSzPts val="1600"/>
              <a:buFont typeface="Arial"/>
              <a:buChar char="•"/>
            </a:pPr>
            <a:r>
              <a:rPr lang="en-US" sz="1600"/>
              <a:t>Individuals are reinforced for desired behaviors with tokens (e.g., a poker chip), that can be exchanged for items or privileges.</a:t>
            </a:r>
            <a:endParaRPr/>
          </a:p>
          <a:p>
            <a:pPr marL="285750" lvl="0" indent="-285750" algn="l" rtl="0">
              <a:spcBef>
                <a:spcPts val="700"/>
              </a:spcBef>
              <a:spcAft>
                <a:spcPts val="0"/>
              </a:spcAft>
              <a:buSzPts val="1600"/>
              <a:buFont typeface="Arial"/>
              <a:buChar char="•"/>
            </a:pPr>
            <a:r>
              <a:rPr lang="en-US" sz="1600"/>
              <a:t>Often used in psychiatric hospitals or prisons to increase cooperation.</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Shape 220"/>
        <p:cNvGrpSpPr/>
        <p:nvPr/>
      </p:nvGrpSpPr>
      <p:grpSpPr>
        <a:xfrm>
          <a:off x="0" y="0"/>
          <a:ext cx="0" cy="0"/>
          <a:chOff x="0" y="0"/>
          <a:chExt cx="0" cy="0"/>
        </a:xfrm>
      </p:grpSpPr>
      <p:sp>
        <p:nvSpPr>
          <p:cNvPr id="221" name="Google Shape;221;p27"/>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COGNITIVE THERAPY</a:t>
            </a:r>
            <a:endParaRPr/>
          </a:p>
        </p:txBody>
      </p:sp>
      <p:sp>
        <p:nvSpPr>
          <p:cNvPr id="222" name="Google Shape;222;p27"/>
          <p:cNvSpPr txBox="1">
            <a:spLocks noGrp="1"/>
          </p:cNvSpPr>
          <p:nvPr>
            <p:ph type="body" idx="1"/>
          </p:nvPr>
        </p:nvSpPr>
        <p:spPr>
          <a:xfrm>
            <a:off x="457199" y="1169233"/>
            <a:ext cx="8367221" cy="5381469"/>
          </a:xfrm>
          <a:prstGeom prst="rect">
            <a:avLst/>
          </a:prstGeom>
          <a:noFill/>
          <a:ln>
            <a:noFill/>
          </a:ln>
        </p:spPr>
        <p:txBody>
          <a:bodyPr spcFirstLastPara="1" wrap="square" lIns="91425" tIns="45700" rIns="91425" bIns="45700" anchor="t" anchorCtr="0">
            <a:noAutofit/>
          </a:bodyPr>
          <a:lstStyle/>
          <a:p>
            <a:pPr marL="285750" lvl="0" indent="-285750" algn="l" rtl="0">
              <a:spcBef>
                <a:spcPts val="0"/>
              </a:spcBef>
              <a:spcAft>
                <a:spcPts val="0"/>
              </a:spcAft>
              <a:buSzPts val="1600"/>
              <a:buFont typeface="Arial"/>
              <a:buChar char="•"/>
            </a:pPr>
            <a:r>
              <a:rPr lang="en-US" sz="1600"/>
              <a:t>Developed by Aaron Beck in the 1960’s.</a:t>
            </a:r>
            <a:endParaRPr sz="1600"/>
          </a:p>
          <a:p>
            <a:pPr marL="285750" lvl="0" indent="-285750" algn="l" rtl="0">
              <a:spcBef>
                <a:spcPts val="920"/>
              </a:spcBef>
              <a:spcAft>
                <a:spcPts val="0"/>
              </a:spcAft>
              <a:buSzPts val="1600"/>
              <a:buFont typeface="Arial"/>
              <a:buChar char="•"/>
            </a:pPr>
            <a:r>
              <a:rPr lang="en-US" sz="1600"/>
              <a:t>Based on the idea that how you think determines how you feel and act - cognitive therapy focuses on how thoughts lead to feelings of distress.</a:t>
            </a:r>
            <a:endParaRPr/>
          </a:p>
          <a:p>
            <a:pPr marL="285750" lvl="0" indent="-285750" algn="l" rtl="0">
              <a:spcBef>
                <a:spcPts val="920"/>
              </a:spcBef>
              <a:spcAft>
                <a:spcPts val="0"/>
              </a:spcAft>
              <a:buSzPts val="1600"/>
              <a:buFont typeface="Arial"/>
              <a:buChar char="•"/>
            </a:pPr>
            <a:r>
              <a:rPr lang="en-US" sz="1600"/>
              <a:t>Emotional reactions are the result of your thoughts about the situation rather than the situation itself. </a:t>
            </a:r>
            <a:endParaRPr/>
          </a:p>
          <a:p>
            <a:pPr marL="285750" lvl="0" indent="-285750" algn="l" rtl="0">
              <a:spcBef>
                <a:spcPts val="920"/>
              </a:spcBef>
              <a:spcAft>
                <a:spcPts val="0"/>
              </a:spcAft>
              <a:buSzPts val="1600"/>
              <a:buFont typeface="Arial"/>
              <a:buChar char="•"/>
            </a:pPr>
            <a:r>
              <a:rPr lang="en-US" sz="1600"/>
              <a:t>Encourages clients to find more logical ways of interpreting situations and positive ways of thinking.</a:t>
            </a:r>
            <a:endParaRPr/>
          </a:p>
          <a:p>
            <a:pPr marL="342900" lvl="0" indent="-342900" algn="l" rtl="0">
              <a:spcBef>
                <a:spcPts val="920"/>
              </a:spcBef>
              <a:spcAft>
                <a:spcPts val="0"/>
              </a:spcAft>
              <a:buSzPts val="1600"/>
              <a:buFont typeface="Arial Black"/>
              <a:buAutoNum type="arabicPeriod"/>
            </a:pPr>
            <a:r>
              <a:rPr lang="en-US" sz="1600"/>
              <a:t>Cognitive therapists help clients become aware of their cognitive distortions (thinking errors).</a:t>
            </a:r>
            <a:endParaRPr/>
          </a:p>
          <a:p>
            <a:pPr marL="731520" lvl="1" indent="0" algn="l" rtl="0">
              <a:spcBef>
                <a:spcPts val="920"/>
              </a:spcBef>
              <a:spcAft>
                <a:spcPts val="0"/>
              </a:spcAft>
              <a:buSzPts val="1600"/>
              <a:buNone/>
            </a:pPr>
            <a:r>
              <a:rPr lang="en-US" sz="1600"/>
              <a:t>Examples:</a:t>
            </a:r>
            <a:endParaRPr/>
          </a:p>
          <a:p>
            <a:pPr marL="1074420" lvl="1" indent="-342900" algn="l" rtl="0">
              <a:spcBef>
                <a:spcPts val="320"/>
              </a:spcBef>
              <a:spcAft>
                <a:spcPts val="0"/>
              </a:spcAft>
              <a:buSzPts val="1600"/>
              <a:buFont typeface="Arial"/>
              <a:buChar char="•"/>
            </a:pPr>
            <a:r>
              <a:rPr lang="en-US" sz="1600" b="1"/>
              <a:t>Overgeneralizing</a:t>
            </a:r>
            <a:r>
              <a:rPr lang="en-US" sz="1600"/>
              <a:t> – taking a small situation and making it huge.</a:t>
            </a:r>
            <a:endParaRPr/>
          </a:p>
          <a:p>
            <a:pPr marL="1074420" lvl="1" indent="-342900" algn="l" rtl="0">
              <a:spcBef>
                <a:spcPts val="320"/>
              </a:spcBef>
              <a:spcAft>
                <a:spcPts val="0"/>
              </a:spcAft>
              <a:buSzPts val="1600"/>
              <a:buFont typeface="Arial"/>
              <a:buChar char="•"/>
            </a:pPr>
            <a:r>
              <a:rPr lang="en-US" sz="1600" b="1"/>
              <a:t>Polarized (“black &amp; white”) thinking </a:t>
            </a:r>
            <a:r>
              <a:rPr lang="en-US" sz="1600"/>
              <a:t>– Seeing things in absolutes, ”I am either perfect, or a failure”. (Common in depression).</a:t>
            </a:r>
            <a:endParaRPr/>
          </a:p>
          <a:p>
            <a:pPr marL="1074420" lvl="1" indent="-342900" algn="l" rtl="0">
              <a:spcBef>
                <a:spcPts val="320"/>
              </a:spcBef>
              <a:spcAft>
                <a:spcPts val="0"/>
              </a:spcAft>
              <a:buSzPts val="1600"/>
              <a:buFont typeface="Arial"/>
              <a:buChar char="•"/>
            </a:pPr>
            <a:r>
              <a:rPr lang="en-US" sz="1600" b="1"/>
              <a:t>Jumping to conclusions </a:t>
            </a:r>
            <a:r>
              <a:rPr lang="en-US" sz="1600"/>
              <a:t>– assuming that people are thinking negatively about you or reacting negatively to you, without evidence.</a:t>
            </a:r>
            <a:endParaRPr/>
          </a:p>
          <a:p>
            <a:pPr marL="342900" lvl="0" indent="-342900" algn="l" rtl="0">
              <a:spcBef>
                <a:spcPts val="320"/>
              </a:spcBef>
              <a:spcAft>
                <a:spcPts val="0"/>
              </a:spcAft>
              <a:buSzPts val="1600"/>
              <a:buFont typeface="Arial Black"/>
              <a:buAutoNum type="arabicPeriod"/>
            </a:pPr>
            <a:r>
              <a:rPr lang="en-US" sz="1600"/>
              <a:t>Clients are helped to change dysfunctional thinking patterns by challenging irrational beliefs, focusing on their illogical basis, and correcting them with more logical and rational thoughts/beliefs.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Shape 227"/>
        <p:cNvGrpSpPr/>
        <p:nvPr/>
      </p:nvGrpSpPr>
      <p:grpSpPr>
        <a:xfrm>
          <a:off x="0" y="0"/>
          <a:ext cx="0" cy="0"/>
          <a:chOff x="0" y="0"/>
          <a:chExt cx="0" cy="0"/>
        </a:xfrm>
      </p:grpSpPr>
      <p:sp>
        <p:nvSpPr>
          <p:cNvPr id="228" name="Google Shape;228;p28"/>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COGNITIVE THERAPY</a:t>
            </a:r>
            <a:endParaRPr/>
          </a:p>
        </p:txBody>
      </p:sp>
      <p:pic>
        <p:nvPicPr>
          <p:cNvPr id="229" name="Google Shape;229;p28" descr="This graphic depicts two three-box flowcharts showing reactions to failing a test. The first flowchart flows from “Failed test” to “Internal beliefs: I’m worthless and stupid” to “Depression.” The second flowchart flows from “Failed test” to “Internal beliefs: I’m smart, but I didn’t study for this test. I can do better.” to “No depression.”"/>
          <p:cNvPicPr preferRelativeResize="0">
            <a:picLocks noGrp="1"/>
          </p:cNvPicPr>
          <p:nvPr>
            <p:ph type="pic" idx="2"/>
          </p:nvPr>
        </p:nvPicPr>
        <p:blipFill rotWithShape="1">
          <a:blip r:embed="rId3">
            <a:alphaModFix/>
          </a:blip>
          <a:srcRect/>
          <a:stretch/>
        </p:blipFill>
        <p:spPr>
          <a:xfrm>
            <a:off x="322288" y="2347314"/>
            <a:ext cx="8643895" cy="3559251"/>
          </a:xfrm>
          <a:prstGeom prst="rect">
            <a:avLst/>
          </a:prstGeom>
          <a:noFill/>
          <a:ln>
            <a:noFill/>
          </a:ln>
        </p:spPr>
      </p:pic>
      <p:sp>
        <p:nvSpPr>
          <p:cNvPr id="230" name="Google Shape;230;p28"/>
          <p:cNvSpPr txBox="1">
            <a:spLocks noGrp="1"/>
          </p:cNvSpPr>
          <p:nvPr>
            <p:ph type="body" idx="1"/>
          </p:nvPr>
        </p:nvSpPr>
        <p:spPr>
          <a:xfrm>
            <a:off x="457199" y="1120236"/>
            <a:ext cx="8367221" cy="154958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If you consistently interpret events and emotions around the themes of loss and defeat, then you are likely to be depressed. </a:t>
            </a:r>
            <a:endParaRPr sz="16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Shape 236"/>
        <p:cNvGrpSpPr/>
        <p:nvPr/>
      </p:nvGrpSpPr>
      <p:grpSpPr>
        <a:xfrm>
          <a:off x="0" y="0"/>
          <a:ext cx="0" cy="0"/>
          <a:chOff x="0" y="0"/>
          <a:chExt cx="0" cy="0"/>
        </a:xfrm>
      </p:grpSpPr>
      <p:sp>
        <p:nvSpPr>
          <p:cNvPr id="237" name="Google Shape;237;p29"/>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COGNITIVE-BEHAVIORAL THERAPY</a:t>
            </a:r>
            <a:endParaRPr/>
          </a:p>
        </p:txBody>
      </p:sp>
      <p:sp>
        <p:nvSpPr>
          <p:cNvPr id="238" name="Google Shape;238;p29"/>
          <p:cNvSpPr txBox="1">
            <a:spLocks noGrp="1"/>
          </p:cNvSpPr>
          <p:nvPr>
            <p:ph type="body" idx="1"/>
          </p:nvPr>
        </p:nvSpPr>
        <p:spPr>
          <a:xfrm>
            <a:off x="457200" y="1169232"/>
            <a:ext cx="8491928" cy="542644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a:t>Unlike other forms of psychotherapy, cognitive behavioral therapy focuses more on present issues rather than on a patient’s past.</a:t>
            </a:r>
            <a:endParaRPr/>
          </a:p>
          <a:p>
            <a:pPr marL="0" lvl="0" indent="0" algn="l" rtl="0">
              <a:spcBef>
                <a:spcPts val="700"/>
              </a:spcBef>
              <a:spcAft>
                <a:spcPts val="0"/>
              </a:spcAft>
              <a:buSzPts val="1600"/>
              <a:buNone/>
            </a:pPr>
            <a:r>
              <a:rPr lang="en-US" sz="1600" b="1">
                <a:solidFill>
                  <a:schemeClr val="dk1"/>
                </a:solidFill>
              </a:rPr>
              <a:t>Rational-Emotive Therapy (RET) - </a:t>
            </a:r>
            <a:r>
              <a:rPr lang="en-US" sz="1600"/>
              <a:t>one of the first forms of cognitive-behavioral therapy, founded by Albert Ellis.</a:t>
            </a:r>
            <a:endParaRPr/>
          </a:p>
          <a:p>
            <a:pPr marL="0" lvl="0" indent="0" algn="l" rtl="0">
              <a:spcBef>
                <a:spcPts val="700"/>
              </a:spcBef>
              <a:spcAft>
                <a:spcPts val="0"/>
              </a:spcAft>
              <a:buSzPts val="1600"/>
              <a:buNone/>
            </a:pPr>
            <a:r>
              <a:rPr lang="en-US" sz="1600" b="1"/>
              <a:t>Cognitive-behavioral therapy (CBT) </a:t>
            </a:r>
            <a:r>
              <a:rPr lang="en-US" sz="1600"/>
              <a:t>– works to change cognitive distortions and self-defeating behaviors. (Aims to change both how people think and how they act).</a:t>
            </a:r>
            <a:endParaRPr/>
          </a:p>
          <a:p>
            <a:pPr marL="285750" lvl="0" indent="-285750" algn="l" rtl="0">
              <a:spcBef>
                <a:spcPts val="700"/>
              </a:spcBef>
              <a:spcAft>
                <a:spcPts val="0"/>
              </a:spcAft>
              <a:buSzPts val="1600"/>
              <a:buFont typeface="Arial"/>
              <a:buChar char="•"/>
            </a:pPr>
            <a:r>
              <a:rPr lang="en-US" sz="1600"/>
              <a:t>Helps clients examine how their thoughts affect their behavior.</a:t>
            </a:r>
            <a:endParaRPr/>
          </a:p>
          <a:p>
            <a:pPr marL="285750" lvl="0" indent="-285750" algn="l" rtl="0">
              <a:spcBef>
                <a:spcPts val="700"/>
              </a:spcBef>
              <a:spcAft>
                <a:spcPts val="0"/>
              </a:spcAft>
              <a:buSzPts val="1600"/>
              <a:buFont typeface="Arial"/>
              <a:buChar char="•"/>
            </a:pPr>
            <a:r>
              <a:rPr lang="en-US" sz="1600"/>
              <a:t>Combination of </a:t>
            </a:r>
            <a:r>
              <a:rPr lang="en-US" sz="1600" u="sng"/>
              <a:t>cognitive therapy</a:t>
            </a:r>
            <a:r>
              <a:rPr lang="en-US" sz="1600"/>
              <a:t> (making individuals aware of irrational, negative thoughts and replacing them with positive ways of thinking) and </a:t>
            </a:r>
            <a:r>
              <a:rPr lang="en-US" sz="1600" u="sng"/>
              <a:t>behavior therapies</a:t>
            </a:r>
            <a:r>
              <a:rPr lang="en-US" sz="1600"/>
              <a:t> (teaches people to to practice and engage in more positive, healthy approaches to situations).</a:t>
            </a:r>
            <a:endParaRPr/>
          </a:p>
          <a:p>
            <a:pPr marL="285750" lvl="0" indent="-285750" algn="l" rtl="0">
              <a:spcBef>
                <a:spcPts val="700"/>
              </a:spcBef>
              <a:spcAft>
                <a:spcPts val="0"/>
              </a:spcAft>
              <a:buSzPts val="1600"/>
              <a:buFont typeface="Arial"/>
              <a:buChar char="•"/>
            </a:pPr>
            <a:r>
              <a:rPr lang="en-US" sz="1600"/>
              <a:t>Uses the ABC model to reveal cognitive distortions (e.g., overgeneralizing, black and white thinking, jumping to conclusions). </a:t>
            </a:r>
            <a:endParaRPr/>
          </a:p>
          <a:p>
            <a:pPr marL="1017270" lvl="1" indent="-285750" algn="l" rtl="0">
              <a:spcBef>
                <a:spcPts val="700"/>
              </a:spcBef>
              <a:spcAft>
                <a:spcPts val="0"/>
              </a:spcAft>
              <a:buSzPts val="1600"/>
              <a:buFont typeface="Arial"/>
              <a:buChar char="•"/>
            </a:pPr>
            <a:r>
              <a:rPr lang="en-US" sz="1600"/>
              <a:t>Action – activating event.</a:t>
            </a:r>
            <a:endParaRPr/>
          </a:p>
          <a:p>
            <a:pPr marL="1017270" lvl="1" indent="-285750" algn="l" rtl="0">
              <a:spcBef>
                <a:spcPts val="700"/>
              </a:spcBef>
              <a:spcAft>
                <a:spcPts val="0"/>
              </a:spcAft>
              <a:buSzPts val="1600"/>
              <a:buFont typeface="Arial"/>
              <a:buChar char="•"/>
            </a:pPr>
            <a:r>
              <a:rPr lang="en-US" sz="1600"/>
              <a:t>Belief about the event.</a:t>
            </a:r>
            <a:endParaRPr/>
          </a:p>
          <a:p>
            <a:pPr marL="1017270" lvl="1" indent="-285750" algn="l" rtl="0">
              <a:spcBef>
                <a:spcPts val="700"/>
              </a:spcBef>
              <a:spcAft>
                <a:spcPts val="0"/>
              </a:spcAft>
              <a:buSzPts val="1600"/>
              <a:buFont typeface="Arial"/>
              <a:buChar char="•"/>
            </a:pPr>
            <a:r>
              <a:rPr lang="en-US" sz="1600"/>
              <a:t>Consequences of the belief.</a:t>
            </a:r>
            <a:endParaRPr sz="16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Shape 243"/>
        <p:cNvGrpSpPr/>
        <p:nvPr/>
      </p:nvGrpSpPr>
      <p:grpSpPr>
        <a:xfrm>
          <a:off x="0" y="0"/>
          <a:ext cx="0" cy="0"/>
          <a:chOff x="0" y="0"/>
          <a:chExt cx="0" cy="0"/>
        </a:xfrm>
      </p:grpSpPr>
      <p:sp>
        <p:nvSpPr>
          <p:cNvPr id="244" name="Google Shape;244;p30"/>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HUMANISTIC THERAPY</a:t>
            </a:r>
            <a:endParaRPr/>
          </a:p>
        </p:txBody>
      </p:sp>
      <p:sp>
        <p:nvSpPr>
          <p:cNvPr id="245" name="Google Shape;245;p30"/>
          <p:cNvSpPr txBox="1">
            <a:spLocks noGrp="1"/>
          </p:cNvSpPr>
          <p:nvPr>
            <p:ph type="body" idx="1"/>
          </p:nvPr>
        </p:nvSpPr>
        <p:spPr>
          <a:xfrm>
            <a:off x="457200" y="993035"/>
            <a:ext cx="8367221" cy="5864965"/>
          </a:xfrm>
          <a:prstGeom prst="rect">
            <a:avLst/>
          </a:prstGeom>
          <a:noFill/>
          <a:ln>
            <a:noFill/>
          </a:ln>
        </p:spPr>
        <p:txBody>
          <a:bodyPr spcFirstLastPara="1" wrap="square" lIns="91425" tIns="45700" rIns="91425" bIns="45700" anchor="t" anchorCtr="0">
            <a:noAutofit/>
          </a:bodyPr>
          <a:lstStyle/>
          <a:p>
            <a:pPr marL="285750" lvl="0" indent="-285750" algn="l" rtl="0">
              <a:spcBef>
                <a:spcPts val="0"/>
              </a:spcBef>
              <a:spcAft>
                <a:spcPts val="0"/>
              </a:spcAft>
              <a:buSzPts val="1600"/>
              <a:buFont typeface="Arial"/>
              <a:buChar char="•"/>
            </a:pPr>
            <a:r>
              <a:rPr lang="en-US" sz="1600"/>
              <a:t>Focuses on helping people achieve their potential.</a:t>
            </a:r>
            <a:endParaRPr sz="1600"/>
          </a:p>
          <a:p>
            <a:pPr marL="285750" lvl="0" indent="-285750" algn="l" rtl="0">
              <a:spcBef>
                <a:spcPts val="920"/>
              </a:spcBef>
              <a:spcAft>
                <a:spcPts val="0"/>
              </a:spcAft>
              <a:buSzPts val="1600"/>
              <a:buFont typeface="Arial"/>
              <a:buChar char="•"/>
            </a:pPr>
            <a:r>
              <a:rPr lang="en-US" sz="1600"/>
              <a:t>Goal is to increases self-awareness and acceptance through focus on conscious thoughts.</a:t>
            </a:r>
            <a:endParaRPr/>
          </a:p>
          <a:p>
            <a:pPr marL="0" lvl="0" indent="0" algn="l" rtl="0">
              <a:spcBef>
                <a:spcPts val="920"/>
              </a:spcBef>
              <a:spcAft>
                <a:spcPts val="0"/>
              </a:spcAft>
              <a:buClr>
                <a:srgbClr val="6CB255"/>
              </a:buClr>
              <a:buSzPts val="1600"/>
              <a:buNone/>
            </a:pPr>
            <a:r>
              <a:rPr lang="en-US" sz="1600" b="1" u="sng">
                <a:solidFill>
                  <a:srgbClr val="6CB255"/>
                </a:solidFill>
              </a:rPr>
              <a:t>Rogerian/Client-centered Therapy</a:t>
            </a:r>
            <a:endParaRPr/>
          </a:p>
          <a:p>
            <a:pPr marL="285750" lvl="0" indent="-285750" algn="l" rtl="0">
              <a:spcBef>
                <a:spcPts val="920"/>
              </a:spcBef>
              <a:spcAft>
                <a:spcPts val="0"/>
              </a:spcAft>
              <a:buSzPts val="1600"/>
              <a:buFont typeface="Arial"/>
              <a:buChar char="•"/>
            </a:pPr>
            <a:r>
              <a:rPr lang="en-US" sz="1600"/>
              <a:t>Developed by Carl Rogers.</a:t>
            </a:r>
            <a:endParaRPr/>
          </a:p>
          <a:p>
            <a:pPr marL="285750" lvl="0" indent="-285750" algn="l" rtl="0">
              <a:spcBef>
                <a:spcPts val="920"/>
              </a:spcBef>
              <a:spcAft>
                <a:spcPts val="0"/>
              </a:spcAft>
              <a:buSzPts val="1600"/>
              <a:buFont typeface="Arial"/>
              <a:buChar char="•"/>
            </a:pPr>
            <a:r>
              <a:rPr lang="en-US" sz="1600"/>
              <a:t>Emphasized the importance of the person taking control of his own life to overcome life’s challenges.</a:t>
            </a:r>
            <a:endParaRPr/>
          </a:p>
          <a:p>
            <a:pPr marL="285750" lvl="0" indent="-285750" algn="l" rtl="0">
              <a:spcBef>
                <a:spcPts val="920"/>
              </a:spcBef>
              <a:spcAft>
                <a:spcPts val="0"/>
              </a:spcAft>
              <a:buSzPts val="1600"/>
              <a:buFont typeface="Arial"/>
              <a:buChar char="•"/>
            </a:pPr>
            <a:r>
              <a:rPr lang="en-US" sz="1600" b="1"/>
              <a:t>Non-directive therapy </a:t>
            </a:r>
            <a:r>
              <a:rPr lang="en-US" sz="1600"/>
              <a:t>– therapist does not give advice or provide interpretations but helps client identify conflicts and understand feelings.</a:t>
            </a:r>
            <a:endParaRPr/>
          </a:p>
          <a:p>
            <a:pPr marL="0" lvl="0" indent="0" algn="l" rtl="0">
              <a:spcBef>
                <a:spcPts val="920"/>
              </a:spcBef>
              <a:spcAft>
                <a:spcPts val="0"/>
              </a:spcAft>
              <a:buClr>
                <a:srgbClr val="6CB255"/>
              </a:buClr>
              <a:buSzPts val="1600"/>
              <a:buNone/>
            </a:pPr>
            <a:r>
              <a:rPr lang="en-US" sz="1600" b="1"/>
              <a:t>Techniques:</a:t>
            </a:r>
            <a:endParaRPr sz="1600" b="1"/>
          </a:p>
          <a:p>
            <a:pPr marL="285750" lvl="0" indent="-285750" algn="l" rtl="0">
              <a:spcBef>
                <a:spcPts val="920"/>
              </a:spcBef>
              <a:spcAft>
                <a:spcPts val="0"/>
              </a:spcAft>
              <a:buSzPts val="1600"/>
              <a:buFont typeface="Arial"/>
              <a:buChar char="•"/>
            </a:pPr>
            <a:r>
              <a:rPr lang="en-US" sz="1600" b="1"/>
              <a:t>Active listening </a:t>
            </a:r>
            <a:r>
              <a:rPr lang="en-US" sz="1600"/>
              <a:t>– therapist acknowledges, restates, and clarifies what the client expresses.</a:t>
            </a:r>
            <a:endParaRPr/>
          </a:p>
          <a:p>
            <a:pPr marL="285750" lvl="0" indent="-285750" algn="l" rtl="0">
              <a:spcBef>
                <a:spcPts val="920"/>
              </a:spcBef>
              <a:spcAft>
                <a:spcPts val="0"/>
              </a:spcAft>
              <a:buSzPts val="1600"/>
              <a:buFont typeface="Arial"/>
              <a:buChar char="•"/>
            </a:pPr>
            <a:r>
              <a:rPr lang="en-US" sz="1600" b="1"/>
              <a:t>Unconditional positive regard </a:t>
            </a:r>
            <a:r>
              <a:rPr lang="en-US" sz="1600"/>
              <a:t>– therapist does not judge clients and simply accepts them for who they are.</a:t>
            </a:r>
            <a:endParaRPr/>
          </a:p>
          <a:p>
            <a:pPr marL="285750" lvl="0" indent="-285750" algn="l" rtl="0">
              <a:spcBef>
                <a:spcPts val="920"/>
              </a:spcBef>
              <a:spcAft>
                <a:spcPts val="0"/>
              </a:spcAft>
              <a:buSzPts val="1600"/>
              <a:buFont typeface="Arial"/>
              <a:buChar char="•"/>
            </a:pPr>
            <a:r>
              <a:rPr lang="en-US" sz="1600" b="1"/>
              <a:t>Genuineness, empathy, and acceptance towards clients </a:t>
            </a:r>
            <a:r>
              <a:rPr lang="en-US" sz="1600"/>
              <a:t>– Rogers felt that therapists should demonstrate these because it helps the client become more accepting of themselves, which results in personal growth.</a:t>
            </a:r>
            <a:endParaRPr sz="16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Shape 250"/>
        <p:cNvGrpSpPr/>
        <p:nvPr/>
      </p:nvGrpSpPr>
      <p:grpSpPr>
        <a:xfrm>
          <a:off x="0" y="0"/>
          <a:ext cx="0" cy="0"/>
          <a:chOff x="0" y="0"/>
          <a:chExt cx="0" cy="0"/>
        </a:xfrm>
      </p:grpSpPr>
      <p:sp>
        <p:nvSpPr>
          <p:cNvPr id="251" name="Google Shape;251;p31"/>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BIOMEDICAL THERAPIES</a:t>
            </a:r>
            <a:endParaRPr/>
          </a:p>
        </p:txBody>
      </p:sp>
      <p:sp>
        <p:nvSpPr>
          <p:cNvPr id="252" name="Google Shape;252;p31"/>
          <p:cNvSpPr txBox="1">
            <a:spLocks noGrp="1"/>
          </p:cNvSpPr>
          <p:nvPr>
            <p:ph type="body" idx="1"/>
          </p:nvPr>
        </p:nvSpPr>
        <p:spPr>
          <a:xfrm>
            <a:off x="457199" y="993035"/>
            <a:ext cx="8521909" cy="569257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b="1"/>
              <a:t>Psychotropic medications </a:t>
            </a:r>
            <a:r>
              <a:rPr lang="en-US" sz="1600"/>
              <a:t>– medications used to treat psychological disorders.</a:t>
            </a:r>
            <a:endParaRPr/>
          </a:p>
          <a:p>
            <a:pPr marL="285750" lvl="0" indent="-285750" algn="l" rtl="0">
              <a:spcBef>
                <a:spcPts val="800"/>
              </a:spcBef>
              <a:spcAft>
                <a:spcPts val="0"/>
              </a:spcAft>
              <a:buSzPts val="1600"/>
              <a:buFont typeface="Arial"/>
              <a:buChar char="•"/>
            </a:pPr>
            <a:r>
              <a:rPr lang="en-US" sz="1600"/>
              <a:t>Treat the symptoms of psychological disorders but do not cure the disorder.</a:t>
            </a:r>
            <a:endParaRPr sz="1600"/>
          </a:p>
          <a:p>
            <a:pPr marL="0" lvl="0" indent="0" algn="l" rtl="0">
              <a:spcBef>
                <a:spcPts val="800"/>
              </a:spcBef>
              <a:spcAft>
                <a:spcPts val="0"/>
              </a:spcAft>
              <a:buSzPts val="1600"/>
              <a:buNone/>
            </a:pPr>
            <a:r>
              <a:rPr lang="en-US" sz="1600" b="1"/>
              <a:t>Antipsychotics </a:t>
            </a:r>
            <a:r>
              <a:rPr lang="en-US" sz="1600"/>
              <a:t>– treat positive psychotic symptoms such as hallucinations, delusions, and paranoia by blocking dopamine.</a:t>
            </a:r>
            <a:endParaRPr/>
          </a:p>
          <a:p>
            <a:pPr marL="0" lvl="0" indent="0" algn="l" rtl="0">
              <a:spcBef>
                <a:spcPts val="800"/>
              </a:spcBef>
              <a:spcAft>
                <a:spcPts val="0"/>
              </a:spcAft>
              <a:buSzPts val="1600"/>
              <a:buNone/>
            </a:pPr>
            <a:r>
              <a:rPr lang="en-US" sz="1600" b="1"/>
              <a:t>Atypical antipsychotics </a:t>
            </a:r>
            <a:r>
              <a:rPr lang="en-US" sz="1600"/>
              <a:t>– treat the negative symptoms of schizophrenia such as withdrawal and apathy, by targeting both dopamine and serotonin receptors.</a:t>
            </a:r>
            <a:endParaRPr/>
          </a:p>
          <a:p>
            <a:pPr marL="285750" lvl="0" indent="-285750" algn="l" rtl="0">
              <a:spcBef>
                <a:spcPts val="800"/>
              </a:spcBef>
              <a:spcAft>
                <a:spcPts val="0"/>
              </a:spcAft>
              <a:buSzPts val="1600"/>
              <a:buFont typeface="Arial"/>
              <a:buChar char="•"/>
            </a:pPr>
            <a:r>
              <a:rPr lang="en-US" sz="1600"/>
              <a:t>Antipsychotics and atypical antipsychotics both treat schizophrenia and other types of severe thought disorders.</a:t>
            </a:r>
            <a:endParaRPr sz="1600"/>
          </a:p>
          <a:p>
            <a:pPr marL="0" lvl="0" indent="0" algn="l" rtl="0">
              <a:spcBef>
                <a:spcPts val="800"/>
              </a:spcBef>
              <a:spcAft>
                <a:spcPts val="0"/>
              </a:spcAft>
              <a:buSzPts val="1600"/>
              <a:buNone/>
            </a:pPr>
            <a:r>
              <a:rPr lang="en-US" sz="1600" b="1"/>
              <a:t>Anti-depressants </a:t>
            </a:r>
            <a:r>
              <a:rPr lang="en-US" sz="1600"/>
              <a:t>– alter levels of serotonin and norepinephrine.</a:t>
            </a:r>
            <a:endParaRPr/>
          </a:p>
          <a:p>
            <a:pPr marL="285750" lvl="0" indent="-285750" algn="l" rtl="0">
              <a:spcBef>
                <a:spcPts val="800"/>
              </a:spcBef>
              <a:spcAft>
                <a:spcPts val="0"/>
              </a:spcAft>
              <a:buSzPts val="1600"/>
              <a:buFont typeface="Arial"/>
              <a:buChar char="•"/>
            </a:pPr>
            <a:r>
              <a:rPr lang="en-US" sz="1600"/>
              <a:t>Depression and anxiety.</a:t>
            </a:r>
            <a:endParaRPr sz="1600"/>
          </a:p>
          <a:p>
            <a:pPr marL="0" lvl="0" indent="0" algn="l" rtl="0">
              <a:spcBef>
                <a:spcPts val="800"/>
              </a:spcBef>
              <a:spcAft>
                <a:spcPts val="0"/>
              </a:spcAft>
              <a:buSzPts val="1600"/>
              <a:buNone/>
            </a:pPr>
            <a:r>
              <a:rPr lang="en-US" sz="1600" b="1"/>
              <a:t>Anti-anxiety agents </a:t>
            </a:r>
            <a:r>
              <a:rPr lang="en-US" sz="1600"/>
              <a:t>– depress central nervous system activation.</a:t>
            </a:r>
            <a:endParaRPr/>
          </a:p>
          <a:p>
            <a:pPr marL="285750" lvl="0" indent="-285750" algn="l" rtl="0">
              <a:spcBef>
                <a:spcPts val="800"/>
              </a:spcBef>
              <a:spcAft>
                <a:spcPts val="0"/>
              </a:spcAft>
              <a:buSzPts val="1600"/>
              <a:buFont typeface="Arial"/>
              <a:buChar char="•"/>
            </a:pPr>
            <a:r>
              <a:rPr lang="en-US" sz="1600"/>
              <a:t>Anxiety, OCD, PTSD, panic disorder and social phobia.</a:t>
            </a:r>
            <a:endParaRPr sz="1600"/>
          </a:p>
          <a:p>
            <a:pPr marL="0" lvl="0" indent="0" algn="l" rtl="0">
              <a:spcBef>
                <a:spcPts val="800"/>
              </a:spcBef>
              <a:spcAft>
                <a:spcPts val="0"/>
              </a:spcAft>
              <a:buSzPts val="1600"/>
              <a:buNone/>
            </a:pPr>
            <a:r>
              <a:rPr lang="en-US" sz="1600" b="1"/>
              <a:t>Mood stabilizers </a:t>
            </a:r>
            <a:r>
              <a:rPr lang="en-US" sz="1600"/>
              <a:t>– treat episodes of mania as well as depression (Bipolar disorder).</a:t>
            </a:r>
            <a:endParaRPr/>
          </a:p>
          <a:p>
            <a:pPr marL="0" lvl="0" indent="0" algn="l" rtl="0">
              <a:spcBef>
                <a:spcPts val="800"/>
              </a:spcBef>
              <a:spcAft>
                <a:spcPts val="0"/>
              </a:spcAft>
              <a:buSzPts val="1600"/>
              <a:buNone/>
            </a:pPr>
            <a:r>
              <a:rPr lang="en-US" sz="1600" b="1"/>
              <a:t>Stimulants</a:t>
            </a:r>
            <a:r>
              <a:rPr lang="en-US" sz="1600"/>
              <a:t> – improve ability to focus on a task and maintain attention (ADHD).</a:t>
            </a:r>
            <a:endParaRPr sz="1600"/>
          </a:p>
          <a:p>
            <a:pPr marL="0" lvl="0" indent="0" algn="l" rtl="0">
              <a:spcBef>
                <a:spcPts val="800"/>
              </a:spcBef>
              <a:spcAft>
                <a:spcPts val="0"/>
              </a:spcAft>
              <a:buSzPts val="1600"/>
              <a:buNone/>
            </a:pPr>
            <a:r>
              <a:rPr lang="en-US" sz="1600" b="1"/>
              <a:t>Electroconvulsive therapy </a:t>
            </a:r>
            <a:r>
              <a:rPr lang="en-US" sz="1600"/>
              <a:t>– induces seizures to help alleviate severe depression.</a:t>
            </a:r>
            <a:endParaRPr/>
          </a:p>
          <a:p>
            <a:pPr marL="0" lvl="0" indent="0" algn="l" rtl="0">
              <a:spcBef>
                <a:spcPts val="800"/>
              </a:spcBef>
              <a:spcAft>
                <a:spcPts val="0"/>
              </a:spcAft>
              <a:buSzPts val="1600"/>
              <a:buNone/>
            </a:pPr>
            <a:r>
              <a:rPr lang="en-US" sz="1600" b="1"/>
              <a:t>Transcranial magnetic stimulation </a:t>
            </a:r>
            <a:r>
              <a:rPr lang="en-US" sz="1600"/>
              <a:t>– magnetic fields stimulate nerve cells to improve depression symptom.</a:t>
            </a:r>
            <a:endParaRPr sz="16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Shape 263"/>
        <p:cNvGrpSpPr/>
        <p:nvPr/>
      </p:nvGrpSpPr>
      <p:grpSpPr>
        <a:xfrm>
          <a:off x="0" y="0"/>
          <a:ext cx="0" cy="0"/>
          <a:chOff x="0" y="0"/>
          <a:chExt cx="0" cy="0"/>
        </a:xfrm>
      </p:grpSpPr>
      <p:sp>
        <p:nvSpPr>
          <p:cNvPr id="264" name="Google Shape;264;p33"/>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TREATMENT MODALITIES</a:t>
            </a:r>
            <a:endParaRPr/>
          </a:p>
        </p:txBody>
      </p:sp>
      <p:pic>
        <p:nvPicPr>
          <p:cNvPr id="265" name="Google Shape;265;p33" descr="Two photographs are shown. Photograph A depicts two people in conversation. Photograph B depicts a large group of people sitting in a circle on the beach."/>
          <p:cNvPicPr preferRelativeResize="0">
            <a:picLocks noGrp="1"/>
          </p:cNvPicPr>
          <p:nvPr>
            <p:ph type="pic" idx="2"/>
          </p:nvPr>
        </p:nvPicPr>
        <p:blipFill rotWithShape="1">
          <a:blip r:embed="rId3">
            <a:alphaModFix/>
          </a:blip>
          <a:srcRect t="-9780" b="-9780"/>
          <a:stretch/>
        </p:blipFill>
        <p:spPr>
          <a:xfrm>
            <a:off x="1772419" y="4147079"/>
            <a:ext cx="6000268" cy="2604687"/>
          </a:xfrm>
          <a:prstGeom prst="rect">
            <a:avLst/>
          </a:prstGeom>
          <a:noFill/>
          <a:ln>
            <a:noFill/>
          </a:ln>
        </p:spPr>
      </p:pic>
      <p:sp>
        <p:nvSpPr>
          <p:cNvPr id="266" name="Google Shape;266;p33"/>
          <p:cNvSpPr txBox="1">
            <a:spLocks noGrp="1"/>
          </p:cNvSpPr>
          <p:nvPr>
            <p:ph type="body" idx="1"/>
          </p:nvPr>
        </p:nvSpPr>
        <p:spPr>
          <a:xfrm>
            <a:off x="457199" y="1109271"/>
            <a:ext cx="8367222" cy="370257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a:t>Once an individual seeks treatment, therapists will arrange an </a:t>
            </a:r>
            <a:r>
              <a:rPr lang="en-US" sz="1600" u="sng"/>
              <a:t>intake</a:t>
            </a:r>
            <a:r>
              <a:rPr lang="en-US" sz="1600"/>
              <a:t>, an initial meeting to assess the clients clinical needs.</a:t>
            </a:r>
            <a:endParaRPr/>
          </a:p>
          <a:p>
            <a:pPr marL="0" lvl="0" indent="0" algn="l" rtl="0">
              <a:spcBef>
                <a:spcPts val="700"/>
              </a:spcBef>
              <a:spcAft>
                <a:spcPts val="0"/>
              </a:spcAft>
              <a:buSzPts val="1600"/>
              <a:buNone/>
            </a:pPr>
            <a:r>
              <a:rPr lang="en-US" sz="1600"/>
              <a:t>1. Therapist gathers specific information to address client’s immediate needs.</a:t>
            </a:r>
            <a:endParaRPr/>
          </a:p>
          <a:p>
            <a:pPr marL="285750" lvl="0" indent="-285750" algn="l" rtl="0">
              <a:spcBef>
                <a:spcPts val="700"/>
              </a:spcBef>
              <a:spcAft>
                <a:spcPts val="0"/>
              </a:spcAft>
              <a:buSzPts val="1600"/>
              <a:buFont typeface="Arial"/>
              <a:buChar char="•"/>
            </a:pPr>
            <a:r>
              <a:rPr lang="en-US" sz="1600"/>
              <a:t>Presenting problem, the client’s support system, insurance status.</a:t>
            </a:r>
            <a:endParaRPr/>
          </a:p>
          <a:p>
            <a:pPr marL="0" lvl="0" indent="0" algn="l" rtl="0">
              <a:spcBef>
                <a:spcPts val="700"/>
              </a:spcBef>
              <a:spcAft>
                <a:spcPts val="0"/>
              </a:spcAft>
              <a:buSzPts val="1600"/>
              <a:buNone/>
            </a:pPr>
            <a:r>
              <a:rPr lang="en-US" sz="1600"/>
              <a:t>2. Therapist informs client about confidentiality, fees, and what to expect in treatment.</a:t>
            </a:r>
            <a:endParaRPr/>
          </a:p>
          <a:p>
            <a:pPr marL="0" lvl="0" indent="0" algn="l" rtl="0">
              <a:spcBef>
                <a:spcPts val="700"/>
              </a:spcBef>
              <a:spcAft>
                <a:spcPts val="0"/>
              </a:spcAft>
              <a:buSzPts val="1600"/>
              <a:buNone/>
            </a:pPr>
            <a:r>
              <a:rPr lang="en-US" sz="1600" b="1"/>
              <a:t>Confidentiality </a:t>
            </a:r>
            <a:r>
              <a:rPr lang="en-US" sz="1600"/>
              <a:t>– the therapist cannot disclose confidential communications to any third party unless mandated or permitted to do so by law.</a:t>
            </a:r>
            <a:endParaRPr/>
          </a:p>
          <a:p>
            <a:pPr marL="0" lvl="0" indent="0" algn="l" rtl="0">
              <a:spcBef>
                <a:spcPts val="700"/>
              </a:spcBef>
              <a:spcAft>
                <a:spcPts val="0"/>
              </a:spcAft>
              <a:buSzPts val="1600"/>
              <a:buNone/>
            </a:pPr>
            <a:r>
              <a:rPr lang="en-US" sz="1600"/>
              <a:t>3. Treatment goals are discussed and a treatment plan is formed.</a:t>
            </a:r>
            <a:endParaRPr sz="1600"/>
          </a:p>
          <a:p>
            <a:pPr marL="0" lvl="0" indent="0" algn="l" rtl="0">
              <a:spcBef>
                <a:spcPts val="700"/>
              </a:spcBef>
              <a:spcAft>
                <a:spcPts val="0"/>
              </a:spcAft>
              <a:buSzPts val="1600"/>
              <a:buNone/>
            </a:pPr>
            <a:endParaRPr sz="1600"/>
          </a:p>
          <a:p>
            <a:pPr marL="0" lvl="0" indent="0" algn="l" rtl="0">
              <a:spcBef>
                <a:spcPts val="700"/>
              </a:spcBef>
              <a:spcAft>
                <a:spcPts val="0"/>
              </a:spcAft>
              <a:buSzPts val="1600"/>
              <a:buNone/>
            </a:pPr>
            <a:r>
              <a:rPr lang="en-US" sz="1600"/>
              <a:t>Therapy may occur </a:t>
            </a:r>
            <a:r>
              <a:rPr lang="en-US" sz="1600">
                <a:solidFill>
                  <a:srgbClr val="72A510"/>
                </a:solidFill>
              </a:rPr>
              <a:t>(a) </a:t>
            </a:r>
            <a:r>
              <a:rPr lang="en-US" sz="1600"/>
              <a:t>one-on-one between a therapist and client, or </a:t>
            </a:r>
            <a:r>
              <a:rPr lang="en-US" sz="1600">
                <a:solidFill>
                  <a:srgbClr val="72A510"/>
                </a:solidFill>
              </a:rPr>
              <a:t>(b) </a:t>
            </a:r>
            <a:r>
              <a:rPr lang="en-US" sz="1600"/>
              <a:t>in a group setting. </a:t>
            </a:r>
            <a:endParaRPr/>
          </a:p>
        </p:txBody>
      </p:sp>
      <p:sp>
        <p:nvSpPr>
          <p:cNvPr id="268" name="Google Shape;268;p33"/>
          <p:cNvSpPr txBox="1"/>
          <p:nvPr/>
        </p:nvSpPr>
        <p:spPr>
          <a:xfrm>
            <a:off x="390030" y="6459378"/>
            <a:ext cx="8521909" cy="2923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300" dirty="0">
                <a:solidFill>
                  <a:schemeClr val="dk1"/>
                </a:solidFill>
                <a:latin typeface="Arial"/>
                <a:ea typeface="Arial"/>
                <a:cs typeface="Arial"/>
                <a:sym typeface="Arial"/>
              </a:rPr>
              <a:t>(credit a: modification of work by Connor Ashleigh, </a:t>
            </a:r>
            <a:r>
              <a:rPr lang="en-US" sz="1300" dirty="0" err="1">
                <a:solidFill>
                  <a:schemeClr val="dk1"/>
                </a:solidFill>
                <a:latin typeface="Arial"/>
                <a:ea typeface="Arial"/>
                <a:cs typeface="Arial"/>
                <a:sym typeface="Arial"/>
              </a:rPr>
              <a:t>AusAID</a:t>
            </a:r>
            <a:r>
              <a:rPr lang="en-US" sz="1300" dirty="0">
                <a:solidFill>
                  <a:schemeClr val="dk1"/>
                </a:solidFill>
                <a:latin typeface="Arial"/>
                <a:ea typeface="Arial"/>
                <a:cs typeface="Arial"/>
                <a:sym typeface="Arial"/>
              </a:rPr>
              <a:t>/Department of Foreign Affairs and Trade)</a:t>
            </a:r>
            <a:endParaRPr sz="1300" dirty="0">
              <a:solidFill>
                <a:schemeClr val="dk1"/>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Shape 272"/>
        <p:cNvGrpSpPr/>
        <p:nvPr/>
      </p:nvGrpSpPr>
      <p:grpSpPr>
        <a:xfrm>
          <a:off x="0" y="0"/>
          <a:ext cx="0" cy="0"/>
          <a:chOff x="0" y="0"/>
          <a:chExt cx="0" cy="0"/>
        </a:xfrm>
      </p:grpSpPr>
      <p:sp>
        <p:nvSpPr>
          <p:cNvPr id="273" name="Google Shape;273;p34"/>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sz="2400">
                <a:solidFill>
                  <a:srgbClr val="6CB255"/>
                </a:solidFill>
              </a:rPr>
              <a:t>TREATMENT MODALITIES</a:t>
            </a:r>
            <a:endParaRPr sz="2400">
              <a:solidFill>
                <a:srgbClr val="6CB255"/>
              </a:solidFill>
            </a:endParaRPr>
          </a:p>
        </p:txBody>
      </p:sp>
      <p:sp>
        <p:nvSpPr>
          <p:cNvPr id="274" name="Google Shape;274;p34"/>
          <p:cNvSpPr txBox="1">
            <a:spLocks noGrp="1"/>
          </p:cNvSpPr>
          <p:nvPr>
            <p:ph type="body" idx="1"/>
          </p:nvPr>
        </p:nvSpPr>
        <p:spPr>
          <a:xfrm>
            <a:off x="457199" y="1045499"/>
            <a:ext cx="8367221" cy="328665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b="1" u="sng">
                <a:solidFill>
                  <a:srgbClr val="6CB255"/>
                </a:solidFill>
              </a:rPr>
              <a:t>Individual Therapy</a:t>
            </a:r>
            <a:endParaRPr/>
          </a:p>
          <a:p>
            <a:pPr marL="285750" lvl="0" indent="-285750" algn="l" rtl="0">
              <a:spcBef>
                <a:spcPts val="920"/>
              </a:spcBef>
              <a:spcAft>
                <a:spcPts val="0"/>
              </a:spcAft>
              <a:buSzPts val="1600"/>
              <a:buFont typeface="Arial"/>
              <a:buChar char="•"/>
            </a:pPr>
            <a:r>
              <a:rPr lang="en-US" sz="1600">
                <a:solidFill>
                  <a:schemeClr val="dk1"/>
                </a:solidFill>
              </a:rPr>
              <a:t>In an individual therapy session, a client works one-on-one with a trained therapist. </a:t>
            </a:r>
            <a:endParaRPr sz="1600">
              <a:solidFill>
                <a:schemeClr val="dk1"/>
              </a:solidFill>
            </a:endParaRPr>
          </a:p>
          <a:p>
            <a:pPr marL="285750" lvl="0" indent="-285750" algn="l" rtl="0">
              <a:spcBef>
                <a:spcPts val="920"/>
              </a:spcBef>
              <a:spcAft>
                <a:spcPts val="0"/>
              </a:spcAft>
              <a:buSzPts val="1600"/>
              <a:buFont typeface="Arial"/>
              <a:buChar char="•"/>
            </a:pPr>
            <a:r>
              <a:rPr lang="en-US" sz="1600">
                <a:solidFill>
                  <a:schemeClr val="dk1"/>
                </a:solidFill>
              </a:rPr>
              <a:t>Usually lasts 45 minutes – 1 hour and meetings occur in a confidential environment.</a:t>
            </a:r>
            <a:endParaRPr/>
          </a:p>
          <a:p>
            <a:pPr marL="285750" lvl="0" indent="-285750" algn="l" rtl="0">
              <a:spcBef>
                <a:spcPts val="920"/>
              </a:spcBef>
              <a:spcAft>
                <a:spcPts val="0"/>
              </a:spcAft>
              <a:buSzPts val="1600"/>
              <a:buFont typeface="Arial"/>
              <a:buChar char="•"/>
            </a:pPr>
            <a:r>
              <a:rPr lang="en-US" sz="1600">
                <a:solidFill>
                  <a:schemeClr val="dk1"/>
                </a:solidFill>
              </a:rPr>
              <a:t>Clients might explore feelings, work through life challenges, identify aspects of themselves and their lives that they wish to change, and set goals to work towards these changes.</a:t>
            </a:r>
            <a:endParaRPr/>
          </a:p>
          <a:p>
            <a:pPr marL="0" lvl="0" indent="0" algn="l" rtl="0">
              <a:spcBef>
                <a:spcPts val="920"/>
              </a:spcBef>
              <a:spcAft>
                <a:spcPts val="0"/>
              </a:spcAft>
              <a:buClr>
                <a:srgbClr val="6CB255"/>
              </a:buClr>
              <a:buSzPts val="1600"/>
              <a:buNone/>
            </a:pPr>
            <a:r>
              <a:rPr lang="en-US" sz="1600" b="1" u="sng">
                <a:solidFill>
                  <a:srgbClr val="6CB255"/>
                </a:solidFill>
              </a:rPr>
              <a:t>Group Therapy</a:t>
            </a:r>
            <a:endParaRPr/>
          </a:p>
          <a:p>
            <a:pPr marL="285750" lvl="0" indent="-285750" algn="l" rtl="0">
              <a:spcBef>
                <a:spcPts val="920"/>
              </a:spcBef>
              <a:spcAft>
                <a:spcPts val="0"/>
              </a:spcAft>
              <a:buSzPts val="1600"/>
              <a:buFont typeface="Arial"/>
              <a:buChar char="•"/>
            </a:pPr>
            <a:r>
              <a:rPr lang="en-US" sz="1600">
                <a:solidFill>
                  <a:schemeClr val="dk1"/>
                </a:solidFill>
              </a:rPr>
              <a:t>In group therapy, several clients meet with a trained therapist to discuss a common issue such as divorce, grief, an eating disorder, substance abuse, or anger management. </a:t>
            </a:r>
            <a:endParaRPr/>
          </a:p>
          <a:p>
            <a:pPr marL="0" lvl="0" indent="0" algn="l" rtl="0">
              <a:spcBef>
                <a:spcPts val="920"/>
              </a:spcBef>
              <a:spcAft>
                <a:spcPts val="0"/>
              </a:spcAft>
              <a:buClr>
                <a:srgbClr val="6CB255"/>
              </a:buClr>
              <a:buSzPts val="1600"/>
              <a:buNone/>
            </a:pPr>
            <a:endParaRPr sz="1600">
              <a:solidFill>
                <a:schemeClr val="dk1"/>
              </a:solidFill>
            </a:endParaRPr>
          </a:p>
        </p:txBody>
      </p:sp>
      <p:sp>
        <p:nvSpPr>
          <p:cNvPr id="278" name="Google Shape;278;p34"/>
          <p:cNvSpPr txBox="1"/>
          <p:nvPr/>
        </p:nvSpPr>
        <p:spPr>
          <a:xfrm>
            <a:off x="457199" y="4243350"/>
            <a:ext cx="6900864" cy="2352321"/>
          </a:xfrm>
          <a:prstGeom prst="rect">
            <a:avLst/>
          </a:prstGeom>
          <a:noFill/>
          <a:ln>
            <a:noFill/>
          </a:ln>
        </p:spPr>
        <p:txBody>
          <a:bodyPr spcFirstLastPara="1" wrap="square" lIns="91425" tIns="45700" rIns="91425" bIns="45700" anchor="t" anchorCtr="0">
            <a:noAutofit/>
          </a:bodyPr>
          <a:lstStyle/>
          <a:p>
            <a:pPr marL="285750" marR="0" lvl="0" indent="-285750" algn="l" rtl="0">
              <a:spcBef>
                <a:spcPts val="0"/>
              </a:spcBef>
              <a:spcAft>
                <a:spcPts val="0"/>
              </a:spcAft>
              <a:buClr>
                <a:srgbClr val="6CB255"/>
              </a:buClr>
              <a:buSzPts val="1600"/>
              <a:buFont typeface="Arial"/>
              <a:buChar char="•"/>
            </a:pPr>
            <a:r>
              <a:rPr lang="en-US" sz="1600" b="0">
                <a:solidFill>
                  <a:schemeClr val="dk1"/>
                </a:solidFill>
                <a:latin typeface="Arial"/>
                <a:ea typeface="Arial"/>
                <a:cs typeface="Arial"/>
                <a:sym typeface="Arial"/>
              </a:rPr>
              <a:t>Can help decrease shame and isolation.</a:t>
            </a:r>
            <a:endParaRPr/>
          </a:p>
          <a:p>
            <a:pPr marL="285750" marR="0" lvl="0" indent="-285750" algn="l" rtl="0">
              <a:spcBef>
                <a:spcPts val="920"/>
              </a:spcBef>
              <a:spcAft>
                <a:spcPts val="0"/>
              </a:spcAft>
              <a:buClr>
                <a:srgbClr val="6CB255"/>
              </a:buClr>
              <a:buSzPts val="1600"/>
              <a:buFont typeface="Arial"/>
              <a:buChar char="•"/>
            </a:pPr>
            <a:r>
              <a:rPr lang="en-US" sz="1600" b="0" dirty="0">
                <a:solidFill>
                  <a:schemeClr val="dk1"/>
                </a:solidFill>
                <a:latin typeface="Arial"/>
                <a:ea typeface="Arial"/>
                <a:cs typeface="Arial"/>
                <a:sym typeface="Arial"/>
              </a:rPr>
              <a:t>Clients may have concerns about confidentiality or feel uncomfortable sharing problems with strangers.</a:t>
            </a:r>
            <a:endParaRPr dirty="0"/>
          </a:p>
          <a:p>
            <a:pPr marL="285750" marR="0" lvl="0" indent="-285750" algn="l" rtl="0">
              <a:spcBef>
                <a:spcPts val="920"/>
              </a:spcBef>
              <a:spcAft>
                <a:spcPts val="0"/>
              </a:spcAft>
              <a:buClr>
                <a:srgbClr val="6CB255"/>
              </a:buClr>
              <a:buSzPts val="1600"/>
              <a:buFont typeface="Arial"/>
              <a:buChar char="•"/>
            </a:pPr>
            <a:r>
              <a:rPr lang="en-US" sz="1600" b="1" dirty="0">
                <a:solidFill>
                  <a:schemeClr val="dk1"/>
                </a:solidFill>
                <a:latin typeface="Arial"/>
                <a:ea typeface="Arial"/>
                <a:cs typeface="Arial"/>
                <a:sym typeface="Arial"/>
              </a:rPr>
              <a:t>Psycho-educational groups </a:t>
            </a:r>
            <a:r>
              <a:rPr lang="en-US" sz="1600" b="0" dirty="0">
                <a:solidFill>
                  <a:schemeClr val="dk1"/>
                </a:solidFill>
                <a:latin typeface="Arial"/>
                <a:ea typeface="Arial"/>
                <a:cs typeface="Arial"/>
                <a:sym typeface="Arial"/>
              </a:rPr>
              <a:t>– groups with a strong educational component. E.g., group for children whose parents have cancer which teaches them about cancer.</a:t>
            </a:r>
            <a:endParaRPr sz="1600" b="0" dirty="0">
              <a:solidFill>
                <a:schemeClr val="dk1"/>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Shape 282"/>
        <p:cNvGrpSpPr/>
        <p:nvPr/>
      </p:nvGrpSpPr>
      <p:grpSpPr>
        <a:xfrm>
          <a:off x="0" y="0"/>
          <a:ext cx="0" cy="0"/>
          <a:chOff x="0" y="0"/>
          <a:chExt cx="0" cy="0"/>
        </a:xfrm>
      </p:grpSpPr>
      <p:sp>
        <p:nvSpPr>
          <p:cNvPr id="283" name="Google Shape;283;p35"/>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dirty="0"/>
              <a:t>TREATMENT MODALITIES</a:t>
            </a:r>
            <a:endParaRPr dirty="0"/>
          </a:p>
        </p:txBody>
      </p:sp>
      <p:pic>
        <p:nvPicPr>
          <p:cNvPr id="284" name="Google Shape;284;p35" descr="A photograph shows two people talking to a third person."/>
          <p:cNvPicPr preferRelativeResize="0">
            <a:picLocks noGrp="1"/>
          </p:cNvPicPr>
          <p:nvPr>
            <p:ph type="pic" idx="2"/>
          </p:nvPr>
        </p:nvPicPr>
        <p:blipFill rotWithShape="1">
          <a:blip r:embed="rId3">
            <a:alphaModFix/>
          </a:blip>
          <a:srcRect l="-26729" r="-26729"/>
          <a:stretch/>
        </p:blipFill>
        <p:spPr>
          <a:xfrm>
            <a:off x="4272197" y="4322647"/>
            <a:ext cx="5738537" cy="2229514"/>
          </a:xfrm>
          <a:prstGeom prst="rect">
            <a:avLst/>
          </a:prstGeom>
          <a:noFill/>
          <a:ln>
            <a:noFill/>
          </a:ln>
        </p:spPr>
      </p:pic>
      <p:sp>
        <p:nvSpPr>
          <p:cNvPr id="285" name="Google Shape;285;p35"/>
          <p:cNvSpPr txBox="1">
            <a:spLocks noGrp="1"/>
          </p:cNvSpPr>
          <p:nvPr>
            <p:ph type="body" idx="1"/>
          </p:nvPr>
        </p:nvSpPr>
        <p:spPr>
          <a:xfrm>
            <a:off x="307297" y="4230473"/>
            <a:ext cx="5014211" cy="234248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b="1" u="sng">
                <a:solidFill>
                  <a:srgbClr val="6CB255"/>
                </a:solidFill>
              </a:rPr>
              <a:t>Couples Therapy</a:t>
            </a:r>
            <a:endParaRPr/>
          </a:p>
          <a:p>
            <a:pPr marL="285750" lvl="0" indent="-285750" algn="l" rtl="0">
              <a:spcBef>
                <a:spcPts val="700"/>
              </a:spcBef>
              <a:spcAft>
                <a:spcPts val="0"/>
              </a:spcAft>
              <a:buSzPts val="1600"/>
              <a:buFont typeface="Arial"/>
              <a:buChar char="•"/>
            </a:pPr>
            <a:r>
              <a:rPr lang="en-US" sz="1600"/>
              <a:t>Therapist helps people work on difficulties in their relationship - aims to help them resolve problems and implement strategies that will lead to a healthier and happier relationship.</a:t>
            </a:r>
            <a:endParaRPr sz="1600"/>
          </a:p>
          <a:p>
            <a:pPr marL="285750" lvl="0" indent="-285750" algn="l" rtl="0">
              <a:spcBef>
                <a:spcPts val="700"/>
              </a:spcBef>
              <a:spcAft>
                <a:spcPts val="0"/>
              </a:spcAft>
              <a:buSzPts val="1600"/>
              <a:buFont typeface="Arial"/>
              <a:buChar char="•"/>
            </a:pPr>
            <a:r>
              <a:rPr lang="en-US" sz="1600"/>
              <a:t>E.g. how to listen, how to argue, and how to express feelings.</a:t>
            </a:r>
            <a:endParaRPr/>
          </a:p>
          <a:p>
            <a:pPr marL="285750" lvl="0" indent="-285750" algn="l" rtl="0">
              <a:spcBef>
                <a:spcPts val="700"/>
              </a:spcBef>
              <a:spcAft>
                <a:spcPts val="0"/>
              </a:spcAft>
              <a:buSzPts val="1600"/>
              <a:buFont typeface="Arial"/>
              <a:buChar char="•"/>
            </a:pPr>
            <a:r>
              <a:rPr lang="en-US" sz="1600"/>
              <a:t>Primarily uses cognitive-behavioral therapy.</a:t>
            </a:r>
            <a:endParaRPr sz="1600"/>
          </a:p>
        </p:txBody>
      </p:sp>
      <p:sp>
        <p:nvSpPr>
          <p:cNvPr id="287" name="Google Shape;287;p35"/>
          <p:cNvSpPr txBox="1"/>
          <p:nvPr/>
        </p:nvSpPr>
        <p:spPr>
          <a:xfrm>
            <a:off x="6324887" y="6505636"/>
            <a:ext cx="2895600" cy="2923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300" dirty="0">
                <a:solidFill>
                  <a:schemeClr val="dk1"/>
                </a:solidFill>
                <a:latin typeface="Arial"/>
                <a:ea typeface="Arial"/>
                <a:cs typeface="Arial"/>
                <a:sym typeface="Arial"/>
              </a:rPr>
              <a:t>(credit: Cory </a:t>
            </a:r>
            <a:r>
              <a:rPr lang="en-US" sz="1300" dirty="0" err="1">
                <a:solidFill>
                  <a:schemeClr val="dk1"/>
                </a:solidFill>
                <a:latin typeface="Arial"/>
                <a:ea typeface="Arial"/>
                <a:cs typeface="Arial"/>
                <a:sym typeface="Arial"/>
              </a:rPr>
              <a:t>Zanker</a:t>
            </a:r>
            <a:r>
              <a:rPr lang="en-US" sz="1300" dirty="0">
                <a:solidFill>
                  <a:schemeClr val="dk1"/>
                </a:solidFill>
                <a:latin typeface="Arial"/>
                <a:ea typeface="Arial"/>
                <a:cs typeface="Arial"/>
                <a:sym typeface="Arial"/>
              </a:rPr>
              <a:t>)</a:t>
            </a:r>
            <a:endParaRPr sz="1300" dirty="0">
              <a:solidFill>
                <a:schemeClr val="dk1"/>
              </a:solidFill>
              <a:latin typeface="Arial"/>
              <a:ea typeface="Arial"/>
              <a:cs typeface="Arial"/>
              <a:sym typeface="Arial"/>
            </a:endParaRPr>
          </a:p>
        </p:txBody>
      </p:sp>
      <p:sp>
        <p:nvSpPr>
          <p:cNvPr id="288" name="Google Shape;288;p35"/>
          <p:cNvSpPr txBox="1"/>
          <p:nvPr/>
        </p:nvSpPr>
        <p:spPr>
          <a:xfrm>
            <a:off x="457200" y="993035"/>
            <a:ext cx="8491928" cy="324960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b="1" u="sng">
                <a:solidFill>
                  <a:srgbClr val="6CB255"/>
                </a:solidFill>
                <a:latin typeface="Arial"/>
                <a:ea typeface="Arial"/>
                <a:cs typeface="Arial"/>
                <a:sym typeface="Arial"/>
              </a:rPr>
              <a:t>Family Therapy</a:t>
            </a:r>
            <a:endParaRPr/>
          </a:p>
          <a:p>
            <a:pPr marL="285750" marR="0" lvl="0" indent="-285750" algn="l" rtl="0">
              <a:spcBef>
                <a:spcPts val="700"/>
              </a:spcBef>
              <a:spcAft>
                <a:spcPts val="0"/>
              </a:spcAft>
              <a:buClr>
                <a:srgbClr val="6CB255"/>
              </a:buClr>
              <a:buSzPts val="1600"/>
              <a:buFont typeface="Arial"/>
              <a:buChar char="•"/>
            </a:pPr>
            <a:r>
              <a:rPr lang="en-US" sz="1600">
                <a:solidFill>
                  <a:schemeClr val="dk1"/>
                </a:solidFill>
                <a:latin typeface="Arial"/>
                <a:ea typeface="Arial"/>
                <a:cs typeface="Arial"/>
                <a:sym typeface="Arial"/>
              </a:rPr>
              <a:t>Aims to enhance growth of each family member as well as that of the family as a whole.</a:t>
            </a:r>
            <a:endParaRPr/>
          </a:p>
          <a:p>
            <a:pPr marL="285750" marR="0" lvl="0" indent="-285750" algn="l" rtl="0">
              <a:spcBef>
                <a:spcPts val="700"/>
              </a:spcBef>
              <a:spcAft>
                <a:spcPts val="0"/>
              </a:spcAft>
              <a:buClr>
                <a:srgbClr val="6CB255"/>
              </a:buClr>
              <a:buSzPts val="1600"/>
              <a:buFont typeface="Arial"/>
              <a:buChar char="•"/>
            </a:pPr>
            <a:r>
              <a:rPr lang="en-US" sz="1600" b="1">
                <a:solidFill>
                  <a:schemeClr val="dk1"/>
                </a:solidFill>
                <a:latin typeface="Arial"/>
                <a:ea typeface="Arial"/>
                <a:cs typeface="Arial"/>
                <a:sym typeface="Arial"/>
              </a:rPr>
              <a:t>Systems approach </a:t>
            </a:r>
            <a:r>
              <a:rPr lang="en-US" sz="1600">
                <a:solidFill>
                  <a:schemeClr val="dk1"/>
                </a:solidFill>
                <a:latin typeface="Arial"/>
                <a:ea typeface="Arial"/>
                <a:cs typeface="Arial"/>
                <a:sym typeface="Arial"/>
              </a:rPr>
              <a:t>– family is viewed as an organized system, and each individual is a contributing member who creates and maintains processes within the system that shape behavior. Each member influences and is influenced by the others.</a:t>
            </a:r>
            <a:endParaRPr/>
          </a:p>
          <a:p>
            <a:pPr marL="285750" marR="0" lvl="0" indent="-285750" algn="l" rtl="0">
              <a:spcBef>
                <a:spcPts val="700"/>
              </a:spcBef>
              <a:spcAft>
                <a:spcPts val="0"/>
              </a:spcAft>
              <a:buClr>
                <a:srgbClr val="6CB255"/>
              </a:buClr>
              <a:buSzPts val="1600"/>
              <a:buFont typeface="Arial"/>
              <a:buChar char="•"/>
            </a:pPr>
            <a:r>
              <a:rPr lang="en-US" sz="1600">
                <a:solidFill>
                  <a:schemeClr val="dk1"/>
                </a:solidFill>
                <a:latin typeface="Arial"/>
                <a:ea typeface="Arial"/>
                <a:cs typeface="Arial"/>
                <a:sym typeface="Arial"/>
              </a:rPr>
              <a:t>One member usually has a problem that effects everyone (e.g., alcohol dependence) and the therapist helps them to cope with the issue.</a:t>
            </a:r>
            <a:endParaRPr/>
          </a:p>
          <a:p>
            <a:pPr marL="285750" marR="0" lvl="0" indent="-285750" algn="l" rtl="0">
              <a:spcBef>
                <a:spcPts val="700"/>
              </a:spcBef>
              <a:spcAft>
                <a:spcPts val="0"/>
              </a:spcAft>
              <a:buClr>
                <a:srgbClr val="6CB255"/>
              </a:buClr>
              <a:buSzPts val="1600"/>
              <a:buFont typeface="Arial"/>
              <a:buChar char="•"/>
            </a:pPr>
            <a:r>
              <a:rPr lang="en-US" sz="1600" b="1">
                <a:solidFill>
                  <a:schemeClr val="dk1"/>
                </a:solidFill>
                <a:latin typeface="Arial"/>
                <a:ea typeface="Arial"/>
                <a:cs typeface="Arial"/>
                <a:sym typeface="Arial"/>
              </a:rPr>
              <a:t>Structural family therapy </a:t>
            </a:r>
            <a:r>
              <a:rPr lang="en-US" sz="1600">
                <a:solidFill>
                  <a:schemeClr val="dk1"/>
                </a:solidFill>
                <a:latin typeface="Arial"/>
                <a:ea typeface="Arial"/>
                <a:cs typeface="Arial"/>
                <a:sym typeface="Arial"/>
              </a:rPr>
              <a:t>– examines and discusses the boundaries and structure of the family. Therapist helps them resolve issues and learn to communicate effectively.</a:t>
            </a:r>
            <a:endParaRPr/>
          </a:p>
          <a:p>
            <a:pPr marL="285750" marR="0" lvl="0" indent="-285750" algn="l" rtl="0">
              <a:spcBef>
                <a:spcPts val="700"/>
              </a:spcBef>
              <a:spcAft>
                <a:spcPts val="0"/>
              </a:spcAft>
              <a:buClr>
                <a:srgbClr val="6CB255"/>
              </a:buClr>
              <a:buSzPts val="1600"/>
              <a:buFont typeface="Arial"/>
              <a:buChar char="•"/>
            </a:pPr>
            <a:r>
              <a:rPr lang="en-US" sz="1600" b="1">
                <a:solidFill>
                  <a:schemeClr val="dk1"/>
                </a:solidFill>
                <a:latin typeface="Arial"/>
                <a:ea typeface="Arial"/>
                <a:cs typeface="Arial"/>
                <a:sym typeface="Arial"/>
              </a:rPr>
              <a:t>Strategic family therapy </a:t>
            </a:r>
            <a:r>
              <a:rPr lang="en-US" sz="1600">
                <a:solidFill>
                  <a:schemeClr val="dk1"/>
                </a:solidFill>
                <a:latin typeface="Arial"/>
                <a:ea typeface="Arial"/>
                <a:cs typeface="Arial"/>
                <a:sym typeface="Arial"/>
              </a:rPr>
              <a:t>– aims to address specific problems within the family that can be dealt with in a short amount of time. </a:t>
            </a:r>
            <a:endParaRPr sz="1600">
              <a:solidFill>
                <a:schemeClr val="dk1"/>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Shape 298"/>
        <p:cNvGrpSpPr/>
        <p:nvPr/>
      </p:nvGrpSpPr>
      <p:grpSpPr>
        <a:xfrm>
          <a:off x="0" y="0"/>
          <a:ext cx="0" cy="0"/>
          <a:chOff x="0" y="0"/>
          <a:chExt cx="0" cy="0"/>
        </a:xfrm>
      </p:grpSpPr>
      <p:sp>
        <p:nvSpPr>
          <p:cNvPr id="299" name="Google Shape;299;p37"/>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ADDICTION</a:t>
            </a:r>
            <a:endParaRPr/>
          </a:p>
        </p:txBody>
      </p:sp>
      <p:sp>
        <p:nvSpPr>
          <p:cNvPr id="300" name="Google Shape;300;p37"/>
          <p:cNvSpPr txBox="1">
            <a:spLocks noGrp="1"/>
          </p:cNvSpPr>
          <p:nvPr>
            <p:ph type="body" idx="1"/>
          </p:nvPr>
        </p:nvSpPr>
        <p:spPr>
          <a:xfrm>
            <a:off x="457199" y="1154243"/>
            <a:ext cx="8367221" cy="5186596"/>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6CB255"/>
              </a:buClr>
              <a:buSzPts val="1600"/>
              <a:buNone/>
            </a:pPr>
            <a:r>
              <a:rPr lang="en-US" sz="1600"/>
              <a:t>Initially, individuals voluntarily choose to use a substance. </a:t>
            </a:r>
            <a:endParaRPr/>
          </a:p>
          <a:p>
            <a:pPr marL="0" lvl="0" indent="0" algn="l" rtl="0">
              <a:lnSpc>
                <a:spcPct val="90000"/>
              </a:lnSpc>
              <a:spcBef>
                <a:spcPts val="920"/>
              </a:spcBef>
              <a:spcAft>
                <a:spcPts val="0"/>
              </a:spcAft>
              <a:buClr>
                <a:srgbClr val="6CB255"/>
              </a:buClr>
              <a:buSzPts val="1600"/>
              <a:buNone/>
            </a:pPr>
            <a:endParaRPr sz="1600"/>
          </a:p>
          <a:p>
            <a:pPr marL="0" lvl="0" indent="0" algn="l" rtl="0">
              <a:lnSpc>
                <a:spcPct val="90000"/>
              </a:lnSpc>
              <a:spcBef>
                <a:spcPts val="920"/>
              </a:spcBef>
              <a:spcAft>
                <a:spcPts val="0"/>
              </a:spcAft>
              <a:buClr>
                <a:srgbClr val="6CB255"/>
              </a:buClr>
              <a:buSzPts val="1600"/>
              <a:buNone/>
            </a:pPr>
            <a:r>
              <a:rPr lang="en-US" sz="1600"/>
              <a:t>Chronic substance use can permanently alter the neural structure in the prefrontal cortex (associated with decision-making and judgement). </a:t>
            </a:r>
            <a:endParaRPr/>
          </a:p>
          <a:p>
            <a:pPr marL="0" lvl="0" indent="0" algn="l" rtl="0">
              <a:lnSpc>
                <a:spcPct val="90000"/>
              </a:lnSpc>
              <a:spcBef>
                <a:spcPts val="920"/>
              </a:spcBef>
              <a:spcAft>
                <a:spcPts val="0"/>
              </a:spcAft>
              <a:buClr>
                <a:srgbClr val="6CB255"/>
              </a:buClr>
              <a:buSzPts val="1600"/>
              <a:buNone/>
            </a:pPr>
            <a:endParaRPr sz="1600"/>
          </a:p>
          <a:p>
            <a:pPr marL="0" lvl="0" indent="0" algn="l" rtl="0">
              <a:lnSpc>
                <a:spcPct val="90000"/>
              </a:lnSpc>
              <a:spcBef>
                <a:spcPts val="920"/>
              </a:spcBef>
              <a:spcAft>
                <a:spcPts val="0"/>
              </a:spcAft>
              <a:buClr>
                <a:srgbClr val="6CB255"/>
              </a:buClr>
              <a:buSzPts val="1600"/>
              <a:buNone/>
            </a:pPr>
            <a:r>
              <a:rPr lang="en-US" sz="1600"/>
              <a:t>Person becomes driven to use drugs and/or alcohol making it difficult to stop.</a:t>
            </a:r>
            <a:endParaRPr/>
          </a:p>
          <a:p>
            <a:pPr marL="0" lvl="0" indent="0" algn="l" rtl="0">
              <a:lnSpc>
                <a:spcPct val="90000"/>
              </a:lnSpc>
              <a:spcBef>
                <a:spcPts val="920"/>
              </a:spcBef>
              <a:spcAft>
                <a:spcPts val="0"/>
              </a:spcAft>
              <a:buClr>
                <a:srgbClr val="6CB255"/>
              </a:buClr>
              <a:buSzPts val="1600"/>
              <a:buNone/>
            </a:pPr>
            <a:r>
              <a:rPr lang="en-US" sz="1600" b="1"/>
              <a:t>Relapse</a:t>
            </a:r>
            <a:r>
              <a:rPr lang="en-US" sz="1600"/>
              <a:t> – individual returns to abusing a substance after a period of improvement.</a:t>
            </a:r>
            <a:endParaRPr/>
          </a:p>
          <a:p>
            <a:pPr marL="285750" lvl="0" indent="-285750" algn="l" rtl="0">
              <a:lnSpc>
                <a:spcPct val="90000"/>
              </a:lnSpc>
              <a:spcBef>
                <a:spcPts val="920"/>
              </a:spcBef>
              <a:spcAft>
                <a:spcPts val="0"/>
              </a:spcAft>
              <a:buSzPts val="1600"/>
              <a:buFont typeface="Arial"/>
              <a:buChar char="•"/>
            </a:pPr>
            <a:r>
              <a:rPr lang="en-US" sz="1600"/>
              <a:t>About 40%-60% of individuals relapse.</a:t>
            </a:r>
            <a:endParaRPr/>
          </a:p>
          <a:p>
            <a:pPr marL="0" lvl="0" indent="0" algn="l" rtl="0">
              <a:lnSpc>
                <a:spcPct val="90000"/>
              </a:lnSpc>
              <a:spcBef>
                <a:spcPts val="920"/>
              </a:spcBef>
              <a:spcAft>
                <a:spcPts val="0"/>
              </a:spcAft>
              <a:buClr>
                <a:srgbClr val="6CB255"/>
              </a:buClr>
              <a:buSzPts val="1600"/>
              <a:buNone/>
            </a:pPr>
            <a:r>
              <a:rPr lang="en-US" sz="1600" b="1" u="sng">
                <a:solidFill>
                  <a:srgbClr val="6CB255"/>
                </a:solidFill>
              </a:rPr>
              <a:t>Comorbid Disorders</a:t>
            </a:r>
            <a:endParaRPr/>
          </a:p>
          <a:p>
            <a:pPr marL="0" lvl="0" indent="0" algn="l" rtl="0">
              <a:lnSpc>
                <a:spcPct val="90000"/>
              </a:lnSpc>
              <a:spcBef>
                <a:spcPts val="920"/>
              </a:spcBef>
              <a:spcAft>
                <a:spcPts val="0"/>
              </a:spcAft>
              <a:buClr>
                <a:srgbClr val="6CB255"/>
              </a:buClr>
              <a:buSzPts val="1600"/>
              <a:buNone/>
            </a:pPr>
            <a:r>
              <a:rPr lang="en-US" sz="1600"/>
              <a:t>Individuals addicted to drugs and/or alcohol frequently have an additional psychological disorder.</a:t>
            </a:r>
            <a:endParaRPr/>
          </a:p>
          <a:p>
            <a:pPr marL="285750" lvl="0" indent="-285750" algn="l" rtl="0">
              <a:lnSpc>
                <a:spcPct val="90000"/>
              </a:lnSpc>
              <a:spcBef>
                <a:spcPts val="920"/>
              </a:spcBef>
              <a:spcAft>
                <a:spcPts val="0"/>
              </a:spcAft>
              <a:buSzPts val="1600"/>
              <a:buFont typeface="Arial"/>
              <a:buChar char="•"/>
            </a:pPr>
            <a:r>
              <a:rPr lang="en-US" sz="1600"/>
              <a:t>Substance abusers are twice as likely to have a mood or anxiety disorder.</a:t>
            </a:r>
            <a:endParaRPr/>
          </a:p>
          <a:p>
            <a:pPr marL="285750" lvl="0" indent="-285750" algn="l" rtl="0">
              <a:lnSpc>
                <a:spcPct val="90000"/>
              </a:lnSpc>
              <a:spcBef>
                <a:spcPts val="920"/>
              </a:spcBef>
              <a:spcAft>
                <a:spcPts val="0"/>
              </a:spcAft>
              <a:buSzPts val="1600"/>
              <a:buFont typeface="Arial"/>
              <a:buChar char="•"/>
            </a:pPr>
            <a:r>
              <a:rPr lang="en-US" sz="1600"/>
              <a:t>People with psychiatric disorders may self-medicate and abuse substances.</a:t>
            </a:r>
            <a:endParaRPr/>
          </a:p>
          <a:p>
            <a:pPr marL="285750" lvl="0" indent="-285750" algn="l" rtl="0">
              <a:lnSpc>
                <a:spcPct val="90000"/>
              </a:lnSpc>
              <a:spcBef>
                <a:spcPts val="920"/>
              </a:spcBef>
              <a:spcAft>
                <a:spcPts val="0"/>
              </a:spcAft>
              <a:buSzPts val="1600"/>
              <a:buFont typeface="Arial"/>
              <a:buChar char="•"/>
            </a:pPr>
            <a:r>
              <a:rPr lang="en-US" sz="1600"/>
              <a:t>Categorized as mentally ill and chemically addicted (MICA).</a:t>
            </a:r>
            <a:endParaRPr/>
          </a:p>
          <a:p>
            <a:pPr marL="285750" lvl="0" indent="-285750" algn="l" rtl="0">
              <a:lnSpc>
                <a:spcPct val="90000"/>
              </a:lnSpc>
              <a:spcBef>
                <a:spcPts val="920"/>
              </a:spcBef>
              <a:spcAft>
                <a:spcPts val="0"/>
              </a:spcAft>
              <a:buSzPts val="1600"/>
              <a:buFont typeface="Arial"/>
              <a:buChar char="•"/>
            </a:pPr>
            <a:r>
              <a:rPr lang="en-US" sz="1600"/>
              <a:t>Problems are often chronic and treatment has limited success.</a:t>
            </a:r>
            <a:endParaRPr/>
          </a:p>
          <a:p>
            <a:pPr marL="0" lvl="0" indent="0" algn="l" rtl="0">
              <a:lnSpc>
                <a:spcPct val="90000"/>
              </a:lnSpc>
              <a:spcBef>
                <a:spcPts val="920"/>
              </a:spcBef>
              <a:spcAft>
                <a:spcPts val="0"/>
              </a:spcAft>
              <a:buClr>
                <a:srgbClr val="6CB255"/>
              </a:buClr>
              <a:buSzPts val="1600"/>
              <a:buNone/>
            </a:pPr>
            <a:endParaRPr sz="1600"/>
          </a:p>
        </p:txBody>
      </p:sp>
      <p:sp>
        <p:nvSpPr>
          <p:cNvPr id="302" name="Google Shape;302;p37"/>
          <p:cNvSpPr/>
          <p:nvPr/>
        </p:nvSpPr>
        <p:spPr>
          <a:xfrm>
            <a:off x="2924832" y="1510259"/>
            <a:ext cx="45719" cy="273571"/>
          </a:xfrm>
          <a:prstGeom prst="downArrow">
            <a:avLst>
              <a:gd name="adj1" fmla="val 50000"/>
              <a:gd name="adj2" fmla="val 50000"/>
            </a:avLst>
          </a:prstGeom>
          <a:solidFill>
            <a:schemeClr val="dk1"/>
          </a:solidFill>
          <a:ln w="28575" cap="flat" cmpd="sng">
            <a:solidFill>
              <a:srgbClr val="6CB25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000000"/>
              </a:solidFill>
              <a:latin typeface="Arial"/>
              <a:ea typeface="Arial"/>
              <a:cs typeface="Arial"/>
              <a:sym typeface="Arial"/>
            </a:endParaRPr>
          </a:p>
        </p:txBody>
      </p:sp>
      <p:sp>
        <p:nvSpPr>
          <p:cNvPr id="303" name="Google Shape;303;p37"/>
          <p:cNvSpPr/>
          <p:nvPr/>
        </p:nvSpPr>
        <p:spPr>
          <a:xfrm>
            <a:off x="2924832" y="2480873"/>
            <a:ext cx="45719" cy="307298"/>
          </a:xfrm>
          <a:prstGeom prst="downArrow">
            <a:avLst>
              <a:gd name="adj1" fmla="val 50000"/>
              <a:gd name="adj2" fmla="val 50000"/>
            </a:avLst>
          </a:prstGeom>
          <a:solidFill>
            <a:schemeClr val="dk1"/>
          </a:solidFill>
          <a:ln w="28575" cap="flat" cmpd="sng">
            <a:solidFill>
              <a:srgbClr val="6CB25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000000"/>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Shape 307"/>
        <p:cNvGrpSpPr/>
        <p:nvPr/>
      </p:nvGrpSpPr>
      <p:grpSpPr>
        <a:xfrm>
          <a:off x="0" y="0"/>
          <a:ext cx="0" cy="0"/>
          <a:chOff x="0" y="0"/>
          <a:chExt cx="0" cy="0"/>
        </a:xfrm>
      </p:grpSpPr>
      <p:sp>
        <p:nvSpPr>
          <p:cNvPr id="308" name="Google Shape;308;p38"/>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PREVALENCE OF DRUG USE</a:t>
            </a:r>
            <a:endParaRPr/>
          </a:p>
        </p:txBody>
      </p:sp>
      <p:sp>
        <p:nvSpPr>
          <p:cNvPr id="310" name="Google Shape;310;p38"/>
          <p:cNvSpPr txBox="1">
            <a:spLocks noGrp="1"/>
          </p:cNvSpPr>
          <p:nvPr>
            <p:ph type="body" idx="1"/>
          </p:nvPr>
        </p:nvSpPr>
        <p:spPr>
          <a:xfrm>
            <a:off x="457200" y="1253625"/>
            <a:ext cx="8367221" cy="116638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The National Survey on Drug Use and Health shows trends in prevalence of various drugs for ages 12–17, 18–25, and 26 or older.</a:t>
            </a:r>
            <a:endParaRPr/>
          </a:p>
        </p:txBody>
      </p:sp>
      <p:pic>
        <p:nvPicPr>
          <p:cNvPr id="3" name="Picture Placeholder 2" descr="A chart labeled “Prevalence of Drug Use by Age Group” graphs “Age (years)” on the x axis and “Percentage of use” on the y axis. Note that the following percentages are estimates. According to this chart, 10 percent of people in the age range of 12–17 use illicit drugs, compared to 22 percent usage in the age range of 18–25, and 7 percent usage in the age range of 26 and older. 7.5 percent of people in the age range of 12–17 use marijuana, compared to 18 percent usage in the age range of 18–25, and 5 percent usage in the age range of 26 and older. 3 percent of people in the age range of 12–17 use psychotherapeutics, compared to 6 percent usage in the age range of 18–25, and 2.5 percent usage in the age range of 26 and older. 1 percent of people in the age range of 12–17 use inhalants. This number steadily drops off to 0 percent in the 26 and older age group. 1 percent of people in the age range of 12–17 use hallucinogens, compared to 2.5 percent usage in the age range of 18–25, and almost 0 percent usage in the age range of 26 and older. Cocaine use in the age range of 18–25 is around 2 percent, and it drops off to nearly 0 percent by the age range of 26 and older."/>
          <p:cNvPicPr>
            <a:picLocks noGrp="1" noChangeAspect="1"/>
          </p:cNvPicPr>
          <p:nvPr>
            <p:ph type="pic" idx="2"/>
          </p:nvPr>
        </p:nvPicPr>
        <p:blipFill rotWithShape="1">
          <a:blip r:embed="rId3">
            <a:extLst>
              <a:ext uri="{28A0092B-C50C-407E-A947-70E740481C1C}">
                <a14:useLocalDpi xmlns:a14="http://schemas.microsoft.com/office/drawing/2010/main" val="0"/>
              </a:ext>
            </a:extLst>
          </a:blip>
          <a:srcRect t="21424" r="4720" b="21424"/>
          <a:stretch/>
        </p:blipFill>
        <p:spPr>
          <a:xfrm>
            <a:off x="157315" y="2265385"/>
            <a:ext cx="8543774" cy="3892527"/>
          </a:xfr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Shape 316"/>
        <p:cNvGrpSpPr/>
        <p:nvPr/>
      </p:nvGrpSpPr>
      <p:grpSpPr>
        <a:xfrm>
          <a:off x="0" y="0"/>
          <a:ext cx="0" cy="0"/>
          <a:chOff x="0" y="0"/>
          <a:chExt cx="0" cy="0"/>
        </a:xfrm>
      </p:grpSpPr>
      <p:sp>
        <p:nvSpPr>
          <p:cNvPr id="317" name="Google Shape;317;p39"/>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SUBSTANCE-RELATED TREATMENT</a:t>
            </a:r>
            <a:endParaRPr/>
          </a:p>
        </p:txBody>
      </p:sp>
      <p:pic>
        <p:nvPicPr>
          <p:cNvPr id="318" name="Google Shape;318;p39" descr="A photograph shows a person injecting heroin intravenously with a hypodermic needle into her ankle."/>
          <p:cNvPicPr preferRelativeResize="0">
            <a:picLocks noGrp="1"/>
          </p:cNvPicPr>
          <p:nvPr>
            <p:ph type="pic" idx="2"/>
          </p:nvPr>
        </p:nvPicPr>
        <p:blipFill rotWithShape="1">
          <a:blip r:embed="rId3">
            <a:alphaModFix/>
          </a:blip>
          <a:srcRect l="-36387" r="-36387"/>
          <a:stretch/>
        </p:blipFill>
        <p:spPr>
          <a:xfrm>
            <a:off x="3867462" y="3162925"/>
            <a:ext cx="6415790" cy="2785063"/>
          </a:xfrm>
          <a:prstGeom prst="rect">
            <a:avLst/>
          </a:prstGeom>
          <a:noFill/>
          <a:ln>
            <a:noFill/>
          </a:ln>
        </p:spPr>
      </p:pic>
      <p:sp>
        <p:nvSpPr>
          <p:cNvPr id="319" name="Google Shape;319;p39"/>
          <p:cNvSpPr txBox="1">
            <a:spLocks noGrp="1"/>
          </p:cNvSpPr>
          <p:nvPr>
            <p:ph type="body" idx="1"/>
          </p:nvPr>
        </p:nvSpPr>
        <p:spPr>
          <a:xfrm>
            <a:off x="457199" y="1139253"/>
            <a:ext cx="8367222" cy="2023672"/>
          </a:xfrm>
          <a:prstGeom prst="rect">
            <a:avLst/>
          </a:prstGeom>
          <a:noFill/>
          <a:ln>
            <a:noFill/>
          </a:ln>
        </p:spPr>
        <p:txBody>
          <a:bodyPr spcFirstLastPara="1" wrap="square" lIns="91425" tIns="45700" rIns="91425" bIns="45700" anchor="t" anchorCtr="0">
            <a:noAutofit/>
          </a:bodyPr>
          <a:lstStyle/>
          <a:p>
            <a:pPr marL="285750" lvl="0" indent="-285750" algn="l" rtl="0">
              <a:spcBef>
                <a:spcPts val="0"/>
              </a:spcBef>
              <a:spcAft>
                <a:spcPts val="0"/>
              </a:spcAft>
              <a:buSzPts val="1600"/>
              <a:buFont typeface="Arial"/>
              <a:buChar char="•"/>
            </a:pPr>
            <a:r>
              <a:rPr lang="en-US" sz="1600"/>
              <a:t>Goal is to help an addicted person stop compulsive drug-seeking behaviors.</a:t>
            </a:r>
            <a:endParaRPr/>
          </a:p>
          <a:p>
            <a:pPr marL="285750" lvl="0" indent="-285750" algn="l" rtl="0">
              <a:spcBef>
                <a:spcPts val="920"/>
              </a:spcBef>
              <a:spcAft>
                <a:spcPts val="0"/>
              </a:spcAft>
              <a:buSzPts val="1600"/>
              <a:buFont typeface="Arial"/>
              <a:buChar char="•"/>
            </a:pPr>
            <a:r>
              <a:rPr lang="en-US" sz="1600"/>
              <a:t>Requires long-term treatment.</a:t>
            </a:r>
            <a:endParaRPr/>
          </a:p>
          <a:p>
            <a:pPr marL="285750" lvl="0" indent="-285750" algn="l" rtl="0">
              <a:spcBef>
                <a:spcPts val="920"/>
              </a:spcBef>
              <a:spcAft>
                <a:spcPts val="0"/>
              </a:spcAft>
              <a:buSzPts val="1600"/>
              <a:buFont typeface="Arial"/>
              <a:buChar char="•"/>
            </a:pPr>
            <a:r>
              <a:rPr lang="en-US" sz="1600"/>
              <a:t>More cost-effective than incarceration or not treating those with addiction - Substance use and abuse costs the United States over $600 billion a year (NIDA, 2012). </a:t>
            </a:r>
            <a:endParaRPr/>
          </a:p>
          <a:p>
            <a:pPr marL="0" lvl="0" indent="0" algn="l" rtl="0">
              <a:spcBef>
                <a:spcPts val="920"/>
              </a:spcBef>
              <a:spcAft>
                <a:spcPts val="0"/>
              </a:spcAft>
              <a:buClr>
                <a:srgbClr val="6CB255"/>
              </a:buClr>
              <a:buSzPts val="1600"/>
              <a:buNone/>
            </a:pPr>
            <a:r>
              <a:rPr lang="en-US" sz="1600" b="1"/>
              <a:t>Behavior therapy </a:t>
            </a:r>
            <a:r>
              <a:rPr lang="en-US" sz="1600"/>
              <a:t>- can help motivate the addict to participate in the treatment program and teach strategies for dealing with cravings and how to prevent relapse.</a:t>
            </a:r>
            <a:endParaRPr/>
          </a:p>
        </p:txBody>
      </p:sp>
      <p:sp>
        <p:nvSpPr>
          <p:cNvPr id="321" name="Google Shape;321;p39"/>
          <p:cNvSpPr txBox="1"/>
          <p:nvPr/>
        </p:nvSpPr>
        <p:spPr>
          <a:xfrm>
            <a:off x="5119140" y="6068384"/>
            <a:ext cx="4024860" cy="2923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300" dirty="0">
                <a:solidFill>
                  <a:schemeClr val="dk1"/>
                </a:solidFill>
                <a:latin typeface="Arial"/>
                <a:ea typeface="Arial"/>
                <a:cs typeface="Arial"/>
                <a:sym typeface="Arial"/>
              </a:rPr>
              <a:t>(credit: "</a:t>
            </a:r>
            <a:r>
              <a:rPr lang="en-US" sz="1300" dirty="0" err="1">
                <a:solidFill>
                  <a:schemeClr val="dk1"/>
                </a:solidFill>
                <a:latin typeface="Arial"/>
                <a:ea typeface="Arial"/>
                <a:cs typeface="Arial"/>
                <a:sym typeface="Arial"/>
              </a:rPr>
              <a:t>jellymc</a:t>
            </a:r>
            <a:r>
              <a:rPr lang="en-US" sz="1300" dirty="0">
                <a:solidFill>
                  <a:schemeClr val="dk1"/>
                </a:solidFill>
                <a:latin typeface="Arial"/>
                <a:ea typeface="Arial"/>
                <a:cs typeface="Arial"/>
                <a:sym typeface="Arial"/>
              </a:rPr>
              <a:t> - </a:t>
            </a:r>
            <a:r>
              <a:rPr lang="en-US" sz="1300" dirty="0" err="1">
                <a:solidFill>
                  <a:schemeClr val="dk1"/>
                </a:solidFill>
                <a:latin typeface="Arial"/>
                <a:ea typeface="Arial"/>
                <a:cs typeface="Arial"/>
                <a:sym typeface="Arial"/>
              </a:rPr>
              <a:t>urbansnaps</a:t>
            </a:r>
            <a:r>
              <a:rPr lang="en-US" sz="1300" dirty="0">
                <a:solidFill>
                  <a:schemeClr val="dk1"/>
                </a:solidFill>
                <a:latin typeface="Arial"/>
                <a:ea typeface="Arial"/>
                <a:cs typeface="Arial"/>
                <a:sym typeface="Arial"/>
              </a:rPr>
              <a:t>"/Flickr)</a:t>
            </a:r>
            <a:endParaRPr dirty="0"/>
          </a:p>
        </p:txBody>
      </p:sp>
      <p:sp>
        <p:nvSpPr>
          <p:cNvPr id="322" name="Google Shape;322;p39"/>
          <p:cNvSpPr txBox="1"/>
          <p:nvPr/>
        </p:nvSpPr>
        <p:spPr>
          <a:xfrm>
            <a:off x="457199" y="3162925"/>
            <a:ext cx="4639457" cy="245708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b="1">
                <a:solidFill>
                  <a:schemeClr val="dk1"/>
                </a:solidFill>
                <a:latin typeface="Arial"/>
                <a:ea typeface="Arial"/>
                <a:cs typeface="Arial"/>
                <a:sym typeface="Arial"/>
              </a:rPr>
              <a:t>Medication uses: </a:t>
            </a:r>
            <a:endParaRPr/>
          </a:p>
          <a:p>
            <a:pPr marL="285750" marR="0" lvl="0" indent="-285750" algn="l" rtl="0">
              <a:spcBef>
                <a:spcPts val="984"/>
              </a:spcBef>
              <a:spcAft>
                <a:spcPts val="0"/>
              </a:spcAft>
              <a:buClr>
                <a:srgbClr val="6CB255"/>
              </a:buClr>
              <a:buSzPts val="1600"/>
              <a:buFont typeface="Arial"/>
              <a:buChar char="•"/>
            </a:pPr>
            <a:r>
              <a:rPr lang="en-US" sz="1600">
                <a:solidFill>
                  <a:schemeClr val="dk1"/>
                </a:solidFill>
                <a:latin typeface="Arial"/>
                <a:ea typeface="Arial"/>
                <a:cs typeface="Arial"/>
                <a:sym typeface="Arial"/>
              </a:rPr>
              <a:t>To detox the addict safely after an overdose. </a:t>
            </a:r>
            <a:endParaRPr/>
          </a:p>
          <a:p>
            <a:pPr marL="285750" marR="0" lvl="0" indent="-285750" algn="l" rtl="0">
              <a:spcBef>
                <a:spcPts val="984"/>
              </a:spcBef>
              <a:spcAft>
                <a:spcPts val="0"/>
              </a:spcAft>
              <a:buClr>
                <a:srgbClr val="6CB255"/>
              </a:buClr>
              <a:buSzPts val="1600"/>
              <a:buFont typeface="Arial"/>
              <a:buChar char="•"/>
            </a:pPr>
            <a:r>
              <a:rPr lang="en-US" sz="1600">
                <a:solidFill>
                  <a:schemeClr val="dk1"/>
                </a:solidFill>
                <a:latin typeface="Arial"/>
                <a:ea typeface="Arial"/>
                <a:cs typeface="Arial"/>
                <a:sym typeface="Arial"/>
              </a:rPr>
              <a:t>To prevent seizures and agitation that often occur in detox.</a:t>
            </a:r>
            <a:endParaRPr/>
          </a:p>
          <a:p>
            <a:pPr marL="285750" marR="0" lvl="0" indent="-285750" algn="l" rtl="0">
              <a:spcBef>
                <a:spcPts val="984"/>
              </a:spcBef>
              <a:spcAft>
                <a:spcPts val="0"/>
              </a:spcAft>
              <a:buClr>
                <a:srgbClr val="6CB255"/>
              </a:buClr>
              <a:buSzPts val="1600"/>
              <a:buFont typeface="Arial"/>
              <a:buChar char="•"/>
            </a:pPr>
            <a:r>
              <a:rPr lang="en-US" sz="1600">
                <a:solidFill>
                  <a:schemeClr val="dk1"/>
                </a:solidFill>
                <a:latin typeface="Arial"/>
                <a:ea typeface="Arial"/>
                <a:cs typeface="Arial"/>
                <a:sym typeface="Arial"/>
              </a:rPr>
              <a:t>To prevent reuse of the drug.</a:t>
            </a:r>
            <a:endParaRPr/>
          </a:p>
          <a:p>
            <a:pPr marL="285750" marR="0" lvl="0" indent="-285750" algn="l" rtl="0">
              <a:spcBef>
                <a:spcPts val="984"/>
              </a:spcBef>
              <a:spcAft>
                <a:spcPts val="0"/>
              </a:spcAft>
              <a:buClr>
                <a:srgbClr val="6CB255"/>
              </a:buClr>
              <a:buSzPts val="1600"/>
              <a:buFont typeface="Arial"/>
              <a:buChar char="•"/>
            </a:pPr>
            <a:r>
              <a:rPr lang="en-US" sz="1600">
                <a:solidFill>
                  <a:schemeClr val="dk1"/>
                </a:solidFill>
                <a:latin typeface="Arial"/>
                <a:ea typeface="Arial"/>
                <a:cs typeface="Arial"/>
                <a:sym typeface="Arial"/>
              </a:rPr>
              <a:t>To manage withdrawal symptoms.</a:t>
            </a:r>
            <a:endParaRPr/>
          </a:p>
          <a:p>
            <a:pPr marL="0" marR="0" lvl="0" indent="0" algn="l" rtl="0">
              <a:spcBef>
                <a:spcPts val="984"/>
              </a:spcBef>
              <a:spcAft>
                <a:spcPts val="0"/>
              </a:spcAft>
              <a:buNone/>
            </a:pPr>
            <a:endParaRPr sz="1600">
              <a:solidFill>
                <a:schemeClr val="dk1"/>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Shape 326"/>
        <p:cNvGrpSpPr/>
        <p:nvPr/>
      </p:nvGrpSpPr>
      <p:grpSpPr>
        <a:xfrm>
          <a:off x="0" y="0"/>
          <a:ext cx="0" cy="0"/>
          <a:chOff x="0" y="0"/>
          <a:chExt cx="0" cy="0"/>
        </a:xfrm>
      </p:grpSpPr>
      <p:sp>
        <p:nvSpPr>
          <p:cNvPr id="327" name="Google Shape;327;p40"/>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WHAT MAKES TREATMENT EFFECTIVE?</a:t>
            </a:r>
            <a:endParaRPr/>
          </a:p>
        </p:txBody>
      </p:sp>
      <p:sp>
        <p:nvSpPr>
          <p:cNvPr id="328" name="Google Shape;328;p40"/>
          <p:cNvSpPr txBox="1">
            <a:spLocks noGrp="1"/>
          </p:cNvSpPr>
          <p:nvPr>
            <p:ph type="body" idx="1"/>
          </p:nvPr>
        </p:nvSpPr>
        <p:spPr>
          <a:xfrm>
            <a:off x="457200" y="1216362"/>
            <a:ext cx="8476939" cy="438995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b="1"/>
              <a:t>Duration of treatment - </a:t>
            </a:r>
            <a:r>
              <a:rPr lang="en-US" sz="1600"/>
              <a:t>At least 3 months is usually needed to achieve a positive outcome.</a:t>
            </a:r>
            <a:endParaRPr/>
          </a:p>
          <a:p>
            <a:pPr marL="0" lvl="0" indent="0" algn="l" rtl="0">
              <a:spcBef>
                <a:spcPts val="920"/>
              </a:spcBef>
              <a:spcAft>
                <a:spcPts val="0"/>
              </a:spcAft>
              <a:buClr>
                <a:srgbClr val="6CB255"/>
              </a:buClr>
              <a:buSzPts val="1600"/>
              <a:buNone/>
            </a:pPr>
            <a:r>
              <a:rPr lang="en-US" sz="1600" b="1"/>
              <a:t>Holistic treatment </a:t>
            </a:r>
            <a:r>
              <a:rPr lang="en-US" sz="1600"/>
              <a:t>– addresses multiple needs, not just the drug addiction, due to psychological, physiological, behavioral, and social aspect of abuse.</a:t>
            </a:r>
            <a:endParaRPr/>
          </a:p>
          <a:p>
            <a:pPr marL="285750" lvl="0" indent="-285750" algn="l" rtl="0">
              <a:spcBef>
                <a:spcPts val="920"/>
              </a:spcBef>
              <a:spcAft>
                <a:spcPts val="0"/>
              </a:spcAft>
              <a:buSzPts val="1600"/>
              <a:buFont typeface="Arial"/>
              <a:buChar char="•"/>
            </a:pPr>
            <a:r>
              <a:rPr lang="en-US" sz="1600"/>
              <a:t>Addresses stress management, communication, relationship issues, parenting, vocational concerns, and legal concerns.</a:t>
            </a:r>
            <a:endParaRPr/>
          </a:p>
          <a:p>
            <a:pPr marL="0" lvl="0" indent="0" algn="l" rtl="0">
              <a:spcBef>
                <a:spcPts val="920"/>
              </a:spcBef>
              <a:spcAft>
                <a:spcPts val="0"/>
              </a:spcAft>
              <a:buClr>
                <a:srgbClr val="6CB255"/>
              </a:buClr>
              <a:buSzPts val="1600"/>
              <a:buNone/>
            </a:pPr>
            <a:r>
              <a:rPr lang="en-US" sz="1600" b="1"/>
              <a:t>Group therapy </a:t>
            </a:r>
            <a:r>
              <a:rPr lang="en-US" sz="1600"/>
              <a:t>– addicts are more likely to maintain sobriety in a group format due to the rewarding and therapeutic benefits of the group such as support, affiliation, identification, and even confrontation.</a:t>
            </a:r>
            <a:endParaRPr/>
          </a:p>
          <a:p>
            <a:pPr marL="0" lvl="0" indent="0" algn="l" rtl="0">
              <a:spcBef>
                <a:spcPts val="920"/>
              </a:spcBef>
              <a:spcAft>
                <a:spcPts val="0"/>
              </a:spcAft>
              <a:buClr>
                <a:srgbClr val="6CB255"/>
              </a:buClr>
              <a:buSzPts val="1600"/>
              <a:buNone/>
            </a:pPr>
            <a:r>
              <a:rPr lang="en-US" sz="1600" b="1"/>
              <a:t>Parental involvement </a:t>
            </a:r>
            <a:r>
              <a:rPr lang="en-US" sz="1600"/>
              <a:t>– correlated with greater reduction in use by teen substance abusers.</a:t>
            </a:r>
            <a:endParaRPr sz="16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Shape 339"/>
        <p:cNvGrpSpPr/>
        <p:nvPr/>
      </p:nvGrpSpPr>
      <p:grpSpPr>
        <a:xfrm>
          <a:off x="0" y="0"/>
          <a:ext cx="0" cy="0"/>
          <a:chOff x="0" y="0"/>
          <a:chExt cx="0" cy="0"/>
        </a:xfrm>
      </p:grpSpPr>
      <p:sp>
        <p:nvSpPr>
          <p:cNvPr id="340" name="Google Shape;340;p42"/>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THE SOCIOCULTURAL MODEL</a:t>
            </a:r>
            <a:endParaRPr/>
          </a:p>
        </p:txBody>
      </p:sp>
      <p:sp>
        <p:nvSpPr>
          <p:cNvPr id="342" name="Google Shape;342;p42"/>
          <p:cNvSpPr txBox="1"/>
          <p:nvPr/>
        </p:nvSpPr>
        <p:spPr>
          <a:xfrm>
            <a:off x="457199" y="1211810"/>
            <a:ext cx="8367221" cy="520398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6CB255"/>
              </a:buClr>
              <a:buSzPts val="1600"/>
              <a:buFont typeface="Arial"/>
              <a:buNone/>
            </a:pPr>
            <a:r>
              <a:rPr lang="en-US" sz="1600" b="0">
                <a:solidFill>
                  <a:srgbClr val="000000"/>
                </a:solidFill>
                <a:latin typeface="Arial"/>
                <a:ea typeface="Arial"/>
                <a:cs typeface="Arial"/>
                <a:sym typeface="Arial"/>
              </a:rPr>
              <a:t>This perspective looks at you, your behaviors, and symptoms in the context of your culture and background.</a:t>
            </a:r>
            <a:endParaRPr/>
          </a:p>
          <a:p>
            <a:pPr marL="0" marR="0" lvl="0" indent="0" algn="l" rtl="0">
              <a:lnSpc>
                <a:spcPct val="90000"/>
              </a:lnSpc>
              <a:spcBef>
                <a:spcPts val="920"/>
              </a:spcBef>
              <a:spcAft>
                <a:spcPts val="0"/>
              </a:spcAft>
              <a:buClr>
                <a:srgbClr val="6CB255"/>
              </a:buClr>
              <a:buSzPts val="1600"/>
              <a:buFont typeface="Arial"/>
              <a:buNone/>
            </a:pPr>
            <a:r>
              <a:rPr lang="en-US" sz="1600" b="0" i="1">
                <a:solidFill>
                  <a:srgbClr val="000000"/>
                </a:solidFill>
                <a:latin typeface="Arial"/>
                <a:ea typeface="Arial"/>
                <a:cs typeface="Arial"/>
                <a:sym typeface="Arial"/>
              </a:rPr>
              <a:t>How do your cultural and religious beliefs affect your attitude toward mental health treatment? </a:t>
            </a:r>
            <a:endParaRPr sz="1600" b="0" i="1">
              <a:solidFill>
                <a:srgbClr val="000000"/>
              </a:solidFill>
              <a:latin typeface="Arial"/>
              <a:ea typeface="Arial"/>
              <a:cs typeface="Arial"/>
              <a:sym typeface="Arial"/>
            </a:endParaRPr>
          </a:p>
          <a:p>
            <a:pPr marL="0" marR="0" lvl="0" indent="0" algn="l" rtl="0">
              <a:lnSpc>
                <a:spcPct val="90000"/>
              </a:lnSpc>
              <a:spcBef>
                <a:spcPts val="920"/>
              </a:spcBef>
              <a:spcAft>
                <a:spcPts val="0"/>
              </a:spcAft>
              <a:buClr>
                <a:srgbClr val="6CB255"/>
              </a:buClr>
              <a:buSzPts val="1600"/>
              <a:buFont typeface="Arial"/>
              <a:buNone/>
            </a:pPr>
            <a:r>
              <a:rPr lang="en-US" sz="1600" b="1">
                <a:solidFill>
                  <a:srgbClr val="000000"/>
                </a:solidFill>
                <a:latin typeface="Arial"/>
                <a:ea typeface="Arial"/>
                <a:cs typeface="Arial"/>
                <a:sym typeface="Arial"/>
              </a:rPr>
              <a:t>Cultural competence </a:t>
            </a:r>
            <a:r>
              <a:rPr lang="en-US" sz="1600" b="0">
                <a:solidFill>
                  <a:srgbClr val="000000"/>
                </a:solidFill>
                <a:latin typeface="Arial"/>
                <a:ea typeface="Arial"/>
                <a:cs typeface="Arial"/>
                <a:sym typeface="Arial"/>
              </a:rPr>
              <a:t>– mental health professionals must understand and address issues of race, culture, and ethnicity and use strategies to effectively address needs of various populations.</a:t>
            </a:r>
            <a:endParaRPr/>
          </a:p>
          <a:p>
            <a:pPr marL="0" marR="0" lvl="0" indent="0" algn="l" rtl="0">
              <a:lnSpc>
                <a:spcPct val="90000"/>
              </a:lnSpc>
              <a:spcBef>
                <a:spcPts val="920"/>
              </a:spcBef>
              <a:spcAft>
                <a:spcPts val="0"/>
              </a:spcAft>
              <a:buClr>
                <a:srgbClr val="6CB255"/>
              </a:buClr>
              <a:buSzPts val="1600"/>
              <a:buFont typeface="Arial"/>
              <a:buNone/>
            </a:pPr>
            <a:r>
              <a:rPr lang="en-US" sz="1600" b="1">
                <a:solidFill>
                  <a:srgbClr val="000000"/>
                </a:solidFill>
                <a:latin typeface="Arial"/>
                <a:ea typeface="Arial"/>
                <a:cs typeface="Arial"/>
                <a:sym typeface="Arial"/>
              </a:rPr>
              <a:t>Multicultural counseling and therapy:</a:t>
            </a:r>
            <a:endParaRPr/>
          </a:p>
          <a:p>
            <a:pPr marL="285750" marR="0" lvl="0" indent="-285750" algn="l" rtl="0">
              <a:lnSpc>
                <a:spcPct val="90000"/>
              </a:lnSpc>
              <a:spcBef>
                <a:spcPts val="920"/>
              </a:spcBef>
              <a:spcAft>
                <a:spcPts val="0"/>
              </a:spcAft>
              <a:buClr>
                <a:srgbClr val="6CB255"/>
              </a:buClr>
              <a:buSzPts val="1600"/>
              <a:buFont typeface="Arial"/>
              <a:buChar char="•"/>
            </a:pPr>
            <a:r>
              <a:rPr lang="en-US" sz="1600" b="0">
                <a:solidFill>
                  <a:srgbClr val="000000"/>
                </a:solidFill>
                <a:latin typeface="Arial"/>
                <a:ea typeface="Arial"/>
                <a:cs typeface="Arial"/>
                <a:sym typeface="Arial"/>
              </a:rPr>
              <a:t>Integrates the impact of cultural and social norms.</a:t>
            </a:r>
            <a:endParaRPr sz="1600" b="0">
              <a:solidFill>
                <a:srgbClr val="000000"/>
              </a:solidFill>
              <a:latin typeface="Arial"/>
              <a:ea typeface="Arial"/>
              <a:cs typeface="Arial"/>
              <a:sym typeface="Arial"/>
            </a:endParaRPr>
          </a:p>
          <a:p>
            <a:pPr marL="285750" marR="0" lvl="0" indent="-285750" algn="l" rtl="0">
              <a:lnSpc>
                <a:spcPct val="90000"/>
              </a:lnSpc>
              <a:spcBef>
                <a:spcPts val="920"/>
              </a:spcBef>
              <a:spcAft>
                <a:spcPts val="0"/>
              </a:spcAft>
              <a:buClr>
                <a:srgbClr val="6CB255"/>
              </a:buClr>
              <a:buSzPts val="1600"/>
              <a:buFont typeface="Arial"/>
              <a:buChar char="•"/>
            </a:pPr>
            <a:r>
              <a:rPr lang="en-US" sz="1600" b="0">
                <a:solidFill>
                  <a:srgbClr val="000000"/>
                </a:solidFill>
                <a:latin typeface="Arial"/>
                <a:ea typeface="Arial"/>
                <a:cs typeface="Arial"/>
                <a:sym typeface="Arial"/>
              </a:rPr>
              <a:t>Aims to work with clients and define goals consistent with their life experiences and cultural values.</a:t>
            </a:r>
            <a:endParaRPr/>
          </a:p>
          <a:p>
            <a:pPr marL="285750" marR="0" lvl="0" indent="-285750" algn="l" rtl="0">
              <a:lnSpc>
                <a:spcPct val="90000"/>
              </a:lnSpc>
              <a:spcBef>
                <a:spcPts val="920"/>
              </a:spcBef>
              <a:spcAft>
                <a:spcPts val="0"/>
              </a:spcAft>
              <a:buClr>
                <a:srgbClr val="6CB255"/>
              </a:buClr>
              <a:buSzPts val="1600"/>
              <a:buFont typeface="Arial"/>
              <a:buChar char="•"/>
            </a:pPr>
            <a:r>
              <a:rPr lang="en-US" sz="1600" b="0">
                <a:solidFill>
                  <a:srgbClr val="000000"/>
                </a:solidFill>
                <a:latin typeface="Arial"/>
                <a:ea typeface="Arial"/>
                <a:cs typeface="Arial"/>
                <a:sym typeface="Arial"/>
              </a:rPr>
              <a:t>Strives to recognize client identities to include individual, group, and universal dimensions.</a:t>
            </a:r>
            <a:endParaRPr/>
          </a:p>
          <a:p>
            <a:pPr marL="285750" marR="0" lvl="0" indent="-285750" algn="l" rtl="0">
              <a:lnSpc>
                <a:spcPct val="90000"/>
              </a:lnSpc>
              <a:spcBef>
                <a:spcPts val="920"/>
              </a:spcBef>
              <a:spcAft>
                <a:spcPts val="0"/>
              </a:spcAft>
              <a:buClr>
                <a:srgbClr val="6CB255"/>
              </a:buClr>
              <a:buSzPts val="1600"/>
              <a:buFont typeface="Arial"/>
              <a:buChar char="•"/>
            </a:pPr>
            <a:r>
              <a:rPr lang="en-US" sz="1600" b="0">
                <a:solidFill>
                  <a:srgbClr val="000000"/>
                </a:solidFill>
                <a:latin typeface="Arial"/>
                <a:ea typeface="Arial"/>
                <a:cs typeface="Arial"/>
                <a:sym typeface="Arial"/>
              </a:rPr>
              <a:t>Advocates the use of universal and culture-specific strategies and roles in the healing process.</a:t>
            </a:r>
            <a:endParaRPr/>
          </a:p>
          <a:p>
            <a:pPr marL="285750" marR="0" lvl="0" indent="-285750" algn="l" rtl="0">
              <a:lnSpc>
                <a:spcPct val="90000"/>
              </a:lnSpc>
              <a:spcBef>
                <a:spcPts val="920"/>
              </a:spcBef>
              <a:spcAft>
                <a:spcPts val="0"/>
              </a:spcAft>
              <a:buClr>
                <a:srgbClr val="6CB255"/>
              </a:buClr>
              <a:buSzPts val="1600"/>
              <a:buFont typeface="Arial"/>
              <a:buChar char="•"/>
            </a:pPr>
            <a:r>
              <a:rPr lang="en-US" sz="1600" b="0">
                <a:solidFill>
                  <a:srgbClr val="000000"/>
                </a:solidFill>
                <a:latin typeface="Arial"/>
                <a:ea typeface="Arial"/>
                <a:cs typeface="Arial"/>
                <a:sym typeface="Arial"/>
              </a:rPr>
              <a:t>Balances the importance of individualism and collectivism in the assessment, diagnosis, and treatment of clients.</a:t>
            </a:r>
            <a:endParaRPr/>
          </a:p>
          <a:p>
            <a:pPr marL="0" marR="0" lvl="0" indent="0" algn="l" rtl="0">
              <a:lnSpc>
                <a:spcPct val="90000"/>
              </a:lnSpc>
              <a:spcBef>
                <a:spcPts val="920"/>
              </a:spcBef>
              <a:spcAft>
                <a:spcPts val="0"/>
              </a:spcAft>
              <a:buClr>
                <a:srgbClr val="6CB255"/>
              </a:buClr>
              <a:buSzPts val="1600"/>
              <a:buFont typeface="Arial"/>
              <a:buNone/>
            </a:pPr>
            <a:endParaRPr sz="1600" b="0">
              <a:solidFill>
                <a:srgbClr val="000000"/>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Shape 346"/>
        <p:cNvGrpSpPr/>
        <p:nvPr/>
      </p:nvGrpSpPr>
      <p:grpSpPr>
        <a:xfrm>
          <a:off x="0" y="0"/>
          <a:ext cx="0" cy="0"/>
          <a:chOff x="0" y="0"/>
          <a:chExt cx="0" cy="0"/>
        </a:xfrm>
      </p:grpSpPr>
      <p:sp>
        <p:nvSpPr>
          <p:cNvPr id="347" name="Google Shape;347;p43"/>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TREATMENT BARRIERS</a:t>
            </a:r>
            <a:endParaRPr/>
          </a:p>
        </p:txBody>
      </p:sp>
      <p:sp>
        <p:nvSpPr>
          <p:cNvPr id="348" name="Google Shape;348;p43"/>
          <p:cNvSpPr txBox="1">
            <a:spLocks noGrp="1"/>
          </p:cNvSpPr>
          <p:nvPr>
            <p:ph type="body" idx="1"/>
          </p:nvPr>
        </p:nvSpPr>
        <p:spPr>
          <a:xfrm>
            <a:off x="457200" y="993035"/>
            <a:ext cx="8476938" cy="586496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b="1"/>
              <a:t>Access and availability of mental health services:</a:t>
            </a:r>
            <a:endParaRPr/>
          </a:p>
          <a:p>
            <a:pPr marL="285750" lvl="0" indent="-285750" algn="l" rtl="0">
              <a:spcBef>
                <a:spcPts val="700"/>
              </a:spcBef>
              <a:spcAft>
                <a:spcPts val="0"/>
              </a:spcAft>
              <a:buSzPts val="1600"/>
              <a:buFont typeface="Arial"/>
              <a:buChar char="•"/>
            </a:pPr>
            <a:r>
              <a:rPr lang="en-US" sz="1600"/>
              <a:t>Lack of insurance.</a:t>
            </a:r>
            <a:endParaRPr/>
          </a:p>
          <a:p>
            <a:pPr marL="285750" lvl="0" indent="-285750" algn="l" rtl="0">
              <a:spcBef>
                <a:spcPts val="700"/>
              </a:spcBef>
              <a:spcAft>
                <a:spcPts val="0"/>
              </a:spcAft>
              <a:buSzPts val="1600"/>
              <a:buFont typeface="Arial"/>
              <a:buChar char="•"/>
            </a:pPr>
            <a:r>
              <a:rPr lang="en-US" sz="1600"/>
              <a:t>Transportation.</a:t>
            </a:r>
            <a:endParaRPr/>
          </a:p>
          <a:p>
            <a:pPr marL="285750" lvl="0" indent="-285750" algn="l" rtl="0">
              <a:spcBef>
                <a:spcPts val="700"/>
              </a:spcBef>
              <a:spcAft>
                <a:spcPts val="0"/>
              </a:spcAft>
              <a:buSzPts val="1600"/>
              <a:buFont typeface="Arial"/>
              <a:buChar char="•"/>
            </a:pPr>
            <a:r>
              <a:rPr lang="en-US" sz="1600"/>
              <a:t>Time.</a:t>
            </a:r>
            <a:endParaRPr/>
          </a:p>
          <a:p>
            <a:pPr marL="0" lvl="0" indent="0" algn="l" rtl="0">
              <a:spcBef>
                <a:spcPts val="700"/>
              </a:spcBef>
              <a:spcAft>
                <a:spcPts val="0"/>
              </a:spcAft>
              <a:buSzPts val="1600"/>
              <a:buNone/>
            </a:pPr>
            <a:r>
              <a:rPr lang="en-US" sz="1600"/>
              <a:t>Even when access is comparable among racial and ethnic groups, minorities utilize mental health services less than white, middle-class Americans.</a:t>
            </a:r>
            <a:endParaRPr/>
          </a:p>
          <a:p>
            <a:pPr marL="0" lvl="0" indent="0" algn="l" rtl="0">
              <a:spcBef>
                <a:spcPts val="700"/>
              </a:spcBef>
              <a:spcAft>
                <a:spcPts val="0"/>
              </a:spcAft>
              <a:buSzPts val="1600"/>
              <a:buNone/>
            </a:pPr>
            <a:r>
              <a:rPr lang="en-US" sz="1600" b="1"/>
              <a:t>Ethical disparities:</a:t>
            </a:r>
            <a:endParaRPr/>
          </a:p>
          <a:p>
            <a:pPr marL="285750" lvl="0" indent="-285750" algn="l" rtl="0">
              <a:spcBef>
                <a:spcPts val="700"/>
              </a:spcBef>
              <a:spcAft>
                <a:spcPts val="0"/>
              </a:spcAft>
              <a:buSzPts val="1600"/>
              <a:buFont typeface="Arial"/>
              <a:buChar char="•"/>
            </a:pPr>
            <a:r>
              <a:rPr lang="en-US" sz="1600"/>
              <a:t>Lack of bilingual treatment.</a:t>
            </a:r>
            <a:endParaRPr/>
          </a:p>
          <a:p>
            <a:pPr marL="285750" lvl="0" indent="-285750" algn="l" rtl="0">
              <a:spcBef>
                <a:spcPts val="700"/>
              </a:spcBef>
              <a:spcAft>
                <a:spcPts val="0"/>
              </a:spcAft>
              <a:buSzPts val="1600"/>
              <a:buFont typeface="Arial"/>
              <a:buChar char="•"/>
            </a:pPr>
            <a:r>
              <a:rPr lang="en-US" sz="1600"/>
              <a:t>Stigma.</a:t>
            </a:r>
            <a:endParaRPr/>
          </a:p>
          <a:p>
            <a:pPr marL="285750" lvl="0" indent="-285750" algn="l" rtl="0">
              <a:spcBef>
                <a:spcPts val="700"/>
              </a:spcBef>
              <a:spcAft>
                <a:spcPts val="0"/>
              </a:spcAft>
              <a:buSzPts val="1600"/>
              <a:buFont typeface="Arial"/>
              <a:buChar char="•"/>
            </a:pPr>
            <a:r>
              <a:rPr lang="en-US" sz="1600"/>
              <a:t>Fear of not being understood.</a:t>
            </a:r>
            <a:endParaRPr/>
          </a:p>
          <a:p>
            <a:pPr marL="285750" lvl="0" indent="-285750" algn="l" rtl="0">
              <a:spcBef>
                <a:spcPts val="700"/>
              </a:spcBef>
              <a:spcAft>
                <a:spcPts val="0"/>
              </a:spcAft>
              <a:buSzPts val="1600"/>
              <a:buFont typeface="Arial"/>
              <a:buChar char="•"/>
            </a:pPr>
            <a:r>
              <a:rPr lang="en-US" sz="1600"/>
              <a:t>Family privacy.</a:t>
            </a:r>
            <a:endParaRPr/>
          </a:p>
          <a:p>
            <a:pPr marL="285750" lvl="0" indent="-285750" algn="l" rtl="0">
              <a:spcBef>
                <a:spcPts val="700"/>
              </a:spcBef>
              <a:spcAft>
                <a:spcPts val="0"/>
              </a:spcAft>
              <a:buSzPts val="1600"/>
              <a:buFont typeface="Arial"/>
              <a:buChar char="•"/>
            </a:pPr>
            <a:r>
              <a:rPr lang="en-US" sz="1600"/>
              <a:t>Lack of education on mental illness.</a:t>
            </a:r>
            <a:endParaRPr/>
          </a:p>
          <a:p>
            <a:pPr marL="0" lvl="0" indent="0" algn="l" rtl="0">
              <a:spcBef>
                <a:spcPts val="700"/>
              </a:spcBef>
              <a:spcAft>
                <a:spcPts val="0"/>
              </a:spcAft>
              <a:buSzPts val="1600"/>
              <a:buNone/>
            </a:pPr>
            <a:r>
              <a:rPr lang="en-US" sz="1600" b="1"/>
              <a:t>Perceptions and attitudes:</a:t>
            </a:r>
            <a:endParaRPr/>
          </a:p>
          <a:p>
            <a:pPr marL="285750" lvl="0" indent="-285750" algn="l" rtl="0">
              <a:spcBef>
                <a:spcPts val="700"/>
              </a:spcBef>
              <a:spcAft>
                <a:spcPts val="0"/>
              </a:spcAft>
              <a:buSzPts val="1600"/>
              <a:buFont typeface="Arial"/>
              <a:buChar char="•"/>
            </a:pPr>
            <a:r>
              <a:rPr lang="en-US" sz="1600"/>
              <a:t>Self-sufficiency and not seeing the need for help.</a:t>
            </a:r>
            <a:endParaRPr/>
          </a:p>
          <a:p>
            <a:pPr marL="285750" lvl="0" indent="-285750" algn="l" rtl="0">
              <a:spcBef>
                <a:spcPts val="700"/>
              </a:spcBef>
              <a:spcAft>
                <a:spcPts val="0"/>
              </a:spcAft>
              <a:buSzPts val="1600"/>
              <a:buFont typeface="Arial"/>
              <a:buChar char="•"/>
            </a:pPr>
            <a:r>
              <a:rPr lang="en-US" sz="1600"/>
              <a:t>Not seeing therapy as effective.</a:t>
            </a:r>
            <a:endParaRPr/>
          </a:p>
          <a:p>
            <a:pPr marL="285750" lvl="0" indent="-285750" algn="l" rtl="0">
              <a:spcBef>
                <a:spcPts val="700"/>
              </a:spcBef>
              <a:spcAft>
                <a:spcPts val="0"/>
              </a:spcAft>
              <a:buSzPts val="1600"/>
              <a:buFont typeface="Arial"/>
              <a:buChar char="•"/>
            </a:pPr>
            <a:r>
              <a:rPr lang="en-US" sz="1600"/>
              <a:t>Concerns about confidentiality.</a:t>
            </a:r>
            <a:endParaRPr/>
          </a:p>
          <a:p>
            <a:pPr marL="285750" lvl="0" indent="-285750" algn="l" rtl="0">
              <a:spcBef>
                <a:spcPts val="700"/>
              </a:spcBef>
              <a:spcAft>
                <a:spcPts val="0"/>
              </a:spcAft>
              <a:buSzPts val="1600"/>
              <a:buFont typeface="Arial"/>
              <a:buChar char="•"/>
            </a:pPr>
            <a:r>
              <a:rPr lang="en-US" sz="1600"/>
              <a:t>Fear of psychiatric hospitalization or treatment itself.</a:t>
            </a:r>
            <a:endParaRPr sz="160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1">
            <a:extLst>
              <a:ext uri="{FF2B5EF4-FFF2-40B4-BE49-F238E27FC236}">
                <a16:creationId xmlns:a16="http://schemas.microsoft.com/office/drawing/2014/main" id="{80DE58A7-68A6-7845-B5C0-C0566A0E2B46}"/>
              </a:ext>
            </a:extLst>
          </p:cNvPr>
          <p:cNvSpPr>
            <a:spLocks noGrp="1"/>
          </p:cNvSpPr>
          <p:nvPr>
            <p:ph type="ftr" sz="quarter" idx="11"/>
          </p:nvPr>
        </p:nvSpPr>
        <p:spPr>
          <a:xfrm>
            <a:off x="220749" y="3429000"/>
            <a:ext cx="8702501" cy="357764"/>
          </a:xfrm>
        </p:spPr>
        <p:txBody>
          <a:bodyPr/>
          <a:lstStyle/>
          <a:p>
            <a:r>
              <a:rPr lang="en-US" sz="900" dirty="0"/>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a:t>
            </a:r>
          </a:p>
        </p:txBody>
      </p:sp>
    </p:spTree>
    <p:extLst>
      <p:ext uri="{BB962C8B-B14F-4D97-AF65-F5344CB8AC3E}">
        <p14:creationId xmlns:p14="http://schemas.microsoft.com/office/powerpoint/2010/main" val="2257355560"/>
      </p:ext>
    </p:extLst>
  </p:cSld>
  <p:clrMapOvr>
    <a:masterClrMapping/>
  </p:clrMapOvr>
</p:sld>
</file>

<file path=ppt/theme/theme1.xml><?xml version="1.0" encoding="utf-8"?>
<a:theme xmlns:a="http://schemas.openxmlformats.org/drawingml/2006/main" name="Essent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TotalTime>
  <Words>4008</Words>
  <Application>Microsoft Macintosh PowerPoint</Application>
  <PresentationFormat>On-screen Show (4:3)</PresentationFormat>
  <Paragraphs>309</Paragraphs>
  <Slides>36</Slides>
  <Notes>35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36</vt:i4>
      </vt:variant>
    </vt:vector>
  </HeadingPairs>
  <TitlesOfParts>
    <vt:vector size="40" baseType="lpstr">
      <vt:lpstr>Arial</vt:lpstr>
      <vt:lpstr>Arial Black</vt:lpstr>
      <vt:lpstr>Calibri</vt:lpstr>
      <vt:lpstr>Essential</vt:lpstr>
      <vt:lpstr>PowerPoint Presentation</vt:lpstr>
      <vt:lpstr>THERAPY &amp; TREATMENT</vt:lpstr>
      <vt:lpstr>MENTAL HEALTH TREATMENT</vt:lpstr>
      <vt:lpstr>MENTAL HEALTH TREATMENT</vt:lpstr>
      <vt:lpstr>TREATMENT IN THE PAST</vt:lpstr>
      <vt:lpstr>18TH CENTURY</vt:lpstr>
      <vt:lpstr>18TH CENTURY</vt:lpstr>
      <vt:lpstr>19TH CENTURY</vt:lpstr>
      <vt:lpstr>19TH CENTURY</vt:lpstr>
      <vt:lpstr>20TH CENTURY</vt:lpstr>
      <vt:lpstr>MENTAL HEALTH TREATMENT TODAY</vt:lpstr>
      <vt:lpstr>MENTAL HEALTH TREATMENT TODAY</vt:lpstr>
      <vt:lpstr>PowerPoint Presentation</vt:lpstr>
      <vt:lpstr>TYPES OF TREATMENT</vt:lpstr>
      <vt:lpstr>PSYCHOANALYSIS</vt:lpstr>
      <vt:lpstr>PSYCHOANALYSIS</vt:lpstr>
      <vt:lpstr>PLAY THERAPY</vt:lpstr>
      <vt:lpstr>BEHAVIOR THERAPY</vt:lpstr>
      <vt:lpstr>EXPOSURE THERAPY</vt:lpstr>
      <vt:lpstr>EXPOSURE THERAPY</vt:lpstr>
      <vt:lpstr>BEHAVIOR THERAPY</vt:lpstr>
      <vt:lpstr>COGNITIVE THERAPY</vt:lpstr>
      <vt:lpstr>COGNITIVE THERAPY</vt:lpstr>
      <vt:lpstr>COGNITIVE-BEHAVIORAL THERAPY</vt:lpstr>
      <vt:lpstr>HUMANISTIC THERAPY</vt:lpstr>
      <vt:lpstr>BIOMEDICAL THERAPIES</vt:lpstr>
      <vt:lpstr>TREATMENT MODALITIES</vt:lpstr>
      <vt:lpstr>TREATMENT MODALITIES</vt:lpstr>
      <vt:lpstr>TREATMENT MODALITIES</vt:lpstr>
      <vt:lpstr>ADDICTION</vt:lpstr>
      <vt:lpstr>PREVALENCE OF DRUG USE</vt:lpstr>
      <vt:lpstr>SUBSTANCE-RELATED TREATMENT</vt:lpstr>
      <vt:lpstr>WHAT MAKES TREATMENT EFFECTIVE?</vt:lpstr>
      <vt:lpstr>THE SOCIOCULTURAL MODEL</vt:lpstr>
      <vt:lpstr>TREATMENT BARRIERS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Microsoft Office User</cp:lastModifiedBy>
  <cp:revision>7</cp:revision>
  <dcterms:modified xsi:type="dcterms:W3CDTF">2020-07-20T15:53:51Z</dcterms:modified>
</cp:coreProperties>
</file>