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9" r:id="rId24"/>
    <p:sldId id="280" r:id="rId25"/>
    <p:sldId id="281" r:id="rId26"/>
    <p:sldId id="282" r:id="rId27"/>
    <p:sldId id="283" r:id="rId28"/>
    <p:sldId id="284" r:id="rId29"/>
    <p:sldId id="285" r:id="rId30"/>
    <p:sldId id="287" r:id="rId31"/>
    <p:sldId id="288" r:id="rId32"/>
    <p:sldId id="290" r:id="rId3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19"/>
    <p:restoredTop sz="93175"/>
  </p:normalViewPr>
  <p:slideViewPr>
    <p:cSldViewPr snapToGrid="0">
      <p:cViewPr varScale="1">
        <p:scale>
          <a:sx n="105" d="100"/>
          <a:sy n="105" d="100"/>
        </p:scale>
        <p:origin x="1832"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824354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9245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 name="Google Shape;5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5815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0183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 name="Google Shape;6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9169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 name="Google Shape;77;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026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 name="Google Shape;84;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7458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724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5296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 name="Google Shape;111;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1840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 name="Google Shape;126;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0305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 name="Google Shape;133;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13732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72310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46378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03815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4125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5151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4097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55205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3916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68503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14889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60983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85338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16972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53700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27764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4476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5" name="Google Shape;275;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3182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21440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23934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p:nvPr/>
        </p:nvSpPr>
        <p:spPr>
          <a:xfrm>
            <a:off x="0" y="789677"/>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500"/>
              <a:buFont typeface="Arial Black"/>
              <a:buNone/>
            </a:pPr>
            <a:r>
              <a:rPr lang="en-US" sz="3500" b="0" i="0" u="none" strike="noStrike" cap="none">
                <a:solidFill>
                  <a:srgbClr val="6CB255"/>
                </a:solidFill>
                <a:latin typeface="Arial Black"/>
                <a:ea typeface="Arial Black"/>
                <a:cs typeface="Arial Black"/>
                <a:sym typeface="Arial Black"/>
              </a:rPr>
              <a:t>COLLEGE PHYSICS</a:t>
            </a:r>
            <a:endParaRPr/>
          </a:p>
          <a:p>
            <a:pPr marL="0" marR="0" lvl="0" indent="0" algn="ctr" rtl="0">
              <a:spcBef>
                <a:spcPts val="0"/>
              </a:spcBef>
              <a:spcAft>
                <a:spcPts val="0"/>
              </a:spcAft>
              <a:buClr>
                <a:srgbClr val="6CB255"/>
              </a:buClr>
              <a:buSzPts val="1800"/>
              <a:buFont typeface="Arial Black"/>
              <a:buNone/>
            </a:pPr>
            <a:endParaRPr sz="1800" b="0" i="0" u="none" strike="noStrike" cap="none">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a:solidFill>
                  <a:srgbClr val="212F62"/>
                </a:solidFill>
                <a:latin typeface="Arial"/>
                <a:ea typeface="Arial"/>
                <a:cs typeface="Arial"/>
                <a:sym typeface="Arial"/>
              </a:rPr>
              <a:t>Chapter # Chapter Title</a:t>
            </a:r>
            <a:endParaRPr/>
          </a:p>
          <a:p>
            <a:pPr marL="0" marR="0" lvl="0" indent="0" algn="ctr" rtl="0">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PowerPoint Image Slideshow</a:t>
            </a:r>
            <a:endParaRPr sz="1600" b="0" i="0" u="none" strike="noStrike" cap="none">
              <a:solidFill>
                <a:schemeClr val="dk1"/>
              </a:solidFill>
              <a:latin typeface="Arial"/>
              <a:ea typeface="Arial"/>
              <a:cs typeface="Arial"/>
              <a:sym typeface="Arial"/>
            </a:endParaRPr>
          </a:p>
        </p:txBody>
      </p:sp>
      <p:pic>
        <p:nvPicPr>
          <p:cNvPr id="19" name="Google Shape;19;p2" descr="medium_covers_Page_2.png"/>
          <p:cNvPicPr preferRelativeResize="0"/>
          <p:nvPr/>
        </p:nvPicPr>
        <p:blipFill rotWithShape="1">
          <a:blip r:embed="rId2">
            <a:alphaModFix/>
          </a:blip>
          <a:srcRect/>
          <a:stretch/>
        </p:blipFill>
        <p:spPr>
          <a:xfrm>
            <a:off x="3562758" y="2517424"/>
            <a:ext cx="2010682" cy="2603836"/>
          </a:xfrm>
          <a:prstGeom prst="rect">
            <a:avLst/>
          </a:prstGeom>
          <a:noFill/>
          <a:ln>
            <a:noFill/>
          </a:ln>
          <a:effectLst>
            <a:reflection stA="52000" endA="300" endPos="35000" sy="-100000" algn="bl" rotWithShape="0"/>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spTree>
      <p:nvGrpSpPr>
        <p:cNvPr id="1" name="Shape 20"/>
        <p:cNvGrpSpPr/>
        <p:nvPr/>
      </p:nvGrpSpPr>
      <p:grpSpPr>
        <a:xfrm>
          <a:off x="0" y="0"/>
          <a:ext cx="0" cy="0"/>
          <a:chOff x="0" y="0"/>
          <a:chExt cx="0" cy="0"/>
        </a:xfrm>
      </p:grpSpPr>
      <p:sp>
        <p:nvSpPr>
          <p:cNvPr id="21" name="Google Shape;21;p3"/>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a:spLocks noGrp="1"/>
          </p:cNvSpPr>
          <p:nvPr>
            <p:ph type="pic" idx="2"/>
          </p:nvPr>
        </p:nvSpPr>
        <p:spPr>
          <a:xfrm>
            <a:off x="457199" y="1122386"/>
            <a:ext cx="8062913" cy="3500071"/>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body" idx="1"/>
          </p:nvPr>
        </p:nvSpPr>
        <p:spPr>
          <a:xfrm>
            <a:off x="457200" y="4843982"/>
            <a:ext cx="8062912" cy="1166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000000"/>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wo Content">
  <p:cSld name="Two Conten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32" name="Google Shape;32;p4"/>
          <p:cNvSpPr>
            <a:spLocks noGrp="1"/>
          </p:cNvSpPr>
          <p:nvPr>
            <p:ph type="pic" idx="2"/>
          </p:nvPr>
        </p:nvSpPr>
        <p:spPr>
          <a:xfrm>
            <a:off x="457199" y="1107618"/>
            <a:ext cx="4031619" cy="4607689"/>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3" name="Google Shape;33;p4"/>
          <p:cNvSpPr txBox="1">
            <a:spLocks noGrp="1"/>
          </p:cNvSpPr>
          <p:nvPr>
            <p:ph type="body" idx="1"/>
          </p:nvPr>
        </p:nvSpPr>
        <p:spPr>
          <a:xfrm>
            <a:off x="4606925" y="1107618"/>
            <a:ext cx="3913188" cy="4607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212F62"/>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spTree>
      <p:nvGrpSpPr>
        <p:cNvPr id="1" name="Shape 34"/>
        <p:cNvGrpSpPr/>
        <p:nvPr/>
      </p:nvGrpSpPr>
      <p:grpSpPr>
        <a:xfrm>
          <a:off x="0" y="0"/>
          <a:ext cx="0" cy="0"/>
          <a:chOff x="0" y="0"/>
          <a:chExt cx="0" cy="0"/>
        </a:xfrm>
      </p:grpSpPr>
      <p:sp>
        <p:nvSpPr>
          <p:cNvPr id="35" name="Google Shape;35;p5"/>
          <p:cNvSpPr txBox="1">
            <a:spLocks noGrp="1"/>
          </p:cNvSpPr>
          <p:nvPr>
            <p:ph type="body" idx="1"/>
          </p:nvPr>
        </p:nvSpPr>
        <p:spPr>
          <a:xfrm>
            <a:off x="3575050" y="1600200"/>
            <a:ext cx="5111750" cy="4480560"/>
          </a:xfrm>
          <a:prstGeom prst="rect">
            <a:avLst/>
          </a:prstGeom>
          <a:noFill/>
          <a:ln>
            <a:noFill/>
          </a:ln>
        </p:spPr>
        <p:txBody>
          <a:bodyPr spcFirstLastPara="1" wrap="square" lIns="91425" tIns="45700" rIns="91425" bIns="45700" anchor="t" anchorCtr="0">
            <a:noAutofit/>
          </a:bodyPr>
          <a:lstStyle>
            <a:lvl1pPr marL="457200" lvl="0" indent="-228600" algn="l">
              <a:spcBef>
                <a:spcPts val="640"/>
              </a:spcBef>
              <a:spcAft>
                <a:spcPts val="0"/>
              </a:spcAft>
              <a:buSzPts val="3200"/>
              <a:buNone/>
              <a:defRPr sz="3200"/>
            </a:lvl1pPr>
            <a:lvl2pPr marL="914400" lvl="1" indent="-406400" algn="l">
              <a:spcBef>
                <a:spcPts val="600"/>
              </a:spcBef>
              <a:spcAft>
                <a:spcPts val="0"/>
              </a:spcAft>
              <a:buSzPts val="2800"/>
              <a:buFont typeface="Arial Black"/>
              <a:buAutoNum type="alphaLcParenR"/>
              <a:defRPr sz="2800"/>
            </a:lvl2pPr>
            <a:lvl3pPr marL="1371600" lvl="2" indent="-381000" algn="l">
              <a:spcBef>
                <a:spcPts val="480"/>
              </a:spcBef>
              <a:spcAft>
                <a:spcPts val="0"/>
              </a:spcAft>
              <a:buSzPts val="2400"/>
              <a:buFont typeface="Arial Black"/>
              <a:buAutoNum type="alphaLcParenR"/>
              <a:defRPr sz="2400"/>
            </a:lvl3pPr>
            <a:lvl4pPr marL="1828800" lvl="3" indent="-355600" algn="l">
              <a:spcBef>
                <a:spcPts val="400"/>
              </a:spcBef>
              <a:spcAft>
                <a:spcPts val="0"/>
              </a:spcAft>
              <a:buSzPts val="2000"/>
              <a:buFont typeface="Arial Black"/>
              <a:buAutoNum type="alphaLcParenR"/>
              <a:defRPr sz="2000"/>
            </a:lvl4pPr>
            <a:lvl5pPr marL="2286000" lvl="4" indent="-355600" algn="l">
              <a:spcBef>
                <a:spcPts val="400"/>
              </a:spcBef>
              <a:spcAft>
                <a:spcPts val="0"/>
              </a:spcAft>
              <a:buSzPts val="2000"/>
              <a:buFont typeface="Arial Black"/>
              <a:buAutoNum type="alphaLcParenR"/>
              <a:defRPr sz="2000"/>
            </a:lvl5pPr>
            <a:lvl6pPr marL="2743200" lvl="5" indent="-355600" algn="l">
              <a:spcBef>
                <a:spcPts val="400"/>
              </a:spcBef>
              <a:spcAft>
                <a:spcPts val="0"/>
              </a:spcAft>
              <a:buSzPts val="2000"/>
              <a:buChar char="•"/>
              <a:defRPr sz="2000"/>
            </a:lvl6pPr>
            <a:lvl7pPr marL="3200400" lvl="6" indent="-355600" algn="l">
              <a:spcBef>
                <a:spcPts val="400"/>
              </a:spcBef>
              <a:spcAft>
                <a:spcPts val="0"/>
              </a:spcAft>
              <a:buSzPts val="2000"/>
              <a:buChar char="•"/>
              <a:defRPr sz="2000"/>
            </a:lvl7pPr>
            <a:lvl8pPr marL="3657600" lvl="7" indent="-355600" algn="l">
              <a:spcBef>
                <a:spcPts val="400"/>
              </a:spcBef>
              <a:spcAft>
                <a:spcPts val="0"/>
              </a:spcAft>
              <a:buSzPts val="2000"/>
              <a:buChar char="•"/>
              <a:defRPr sz="2000"/>
            </a:lvl8pPr>
            <a:lvl9pPr marL="4114800" lvl="8" indent="-355600" algn="l">
              <a:spcBef>
                <a:spcPts val="400"/>
              </a:spcBef>
              <a:spcAft>
                <a:spcPts val="0"/>
              </a:spcAft>
              <a:buSzPts val="2000"/>
              <a:buChar char="•"/>
              <a:defRPr sz="2000"/>
            </a:lvl9pPr>
          </a:lstStyle>
          <a:p>
            <a:endParaRPr/>
          </a:p>
        </p:txBody>
      </p:sp>
      <p:sp>
        <p:nvSpPr>
          <p:cNvPr id="36" name="Google Shape;36;p5"/>
          <p:cNvSpPr txBox="1">
            <a:spLocks noGrp="1"/>
          </p:cNvSpPr>
          <p:nvPr>
            <p:ph type="body" idx="2"/>
          </p:nvPr>
        </p:nvSpPr>
        <p:spPr>
          <a:xfrm>
            <a:off x="457200" y="1600200"/>
            <a:ext cx="3008313" cy="4480560"/>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SzPts val="1600"/>
              <a:buNone/>
              <a:defRPr sz="1600"/>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37" name="Google Shape;37;p5"/>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0" name="Google Shape;40;p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152718"/>
            <a:ext cx="5791200" cy="13716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rgbClr val="6CB255"/>
              </a:buClr>
              <a:buSzPts val="2400"/>
              <a:buFont typeface="Arial Black"/>
              <a:buNone/>
              <a:defRPr sz="2400" b="0" i="0" u="none" strike="noStrike" cap="none">
                <a:solidFill>
                  <a:srgbClr val="6CB255"/>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752600"/>
            <a:ext cx="7620000" cy="4373563"/>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L="914400" marR="0" lvl="1" indent="-355600"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L="1371600" marR="0" lvl="2"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L="1828800" marR="0" lvl="3"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L="2286000" marR="0" lvl="4"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L="2743200" marR="0" lvl="5"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1" i="0" u="none" strike="noStrike" cap="none">
                <a:solidFill>
                  <a:srgbClr val="FFFFFF"/>
                </a:solidFill>
                <a:latin typeface="Arial"/>
                <a:ea typeface="Arial"/>
                <a:cs typeface="Arial"/>
                <a:sym typeface="Arial"/>
              </a:defRPr>
            </a:lvl1pPr>
            <a:lvl2pPr marL="0" marR="0" lvl="1" indent="0" algn="r" rtl="0">
              <a:spcBef>
                <a:spcPts val="0"/>
              </a:spcBef>
              <a:buNone/>
              <a:defRPr sz="2400" b="1" i="0" u="none" strike="noStrike" cap="none">
                <a:solidFill>
                  <a:srgbClr val="FFFFFF"/>
                </a:solidFill>
                <a:latin typeface="Arial"/>
                <a:ea typeface="Arial"/>
                <a:cs typeface="Arial"/>
                <a:sym typeface="Arial"/>
              </a:defRPr>
            </a:lvl2pPr>
            <a:lvl3pPr marL="0" marR="0" lvl="2" indent="0" algn="r" rtl="0">
              <a:spcBef>
                <a:spcPts val="0"/>
              </a:spcBef>
              <a:buNone/>
              <a:defRPr sz="2400" b="1" i="0" u="none" strike="noStrike" cap="none">
                <a:solidFill>
                  <a:srgbClr val="FFFFFF"/>
                </a:solidFill>
                <a:latin typeface="Arial"/>
                <a:ea typeface="Arial"/>
                <a:cs typeface="Arial"/>
                <a:sym typeface="Arial"/>
              </a:defRPr>
            </a:lvl3pPr>
            <a:lvl4pPr marL="0" marR="0" lvl="3" indent="0" algn="r" rtl="0">
              <a:spcBef>
                <a:spcPts val="0"/>
              </a:spcBef>
              <a:buNone/>
              <a:defRPr sz="2400" b="1" i="0" u="none" strike="noStrike" cap="none">
                <a:solidFill>
                  <a:srgbClr val="FFFFFF"/>
                </a:solidFill>
                <a:latin typeface="Arial"/>
                <a:ea typeface="Arial"/>
                <a:cs typeface="Arial"/>
                <a:sym typeface="Arial"/>
              </a:defRPr>
            </a:lvl4pPr>
            <a:lvl5pPr marL="0" marR="0" lvl="4" indent="0" algn="r" rtl="0">
              <a:spcBef>
                <a:spcPts val="0"/>
              </a:spcBef>
              <a:buNone/>
              <a:defRPr sz="2400" b="1" i="0" u="none" strike="noStrike" cap="none">
                <a:solidFill>
                  <a:srgbClr val="FFFFFF"/>
                </a:solidFill>
                <a:latin typeface="Arial"/>
                <a:ea typeface="Arial"/>
                <a:cs typeface="Arial"/>
                <a:sym typeface="Arial"/>
              </a:defRPr>
            </a:lvl5pPr>
            <a:lvl6pPr marL="0" marR="0" lvl="5" indent="0" algn="r" rtl="0">
              <a:spcBef>
                <a:spcPts val="0"/>
              </a:spcBef>
              <a:buNone/>
              <a:defRPr sz="2400" b="1" i="0" u="none" strike="noStrike" cap="none">
                <a:solidFill>
                  <a:srgbClr val="FFFFFF"/>
                </a:solidFill>
                <a:latin typeface="Arial"/>
                <a:ea typeface="Arial"/>
                <a:cs typeface="Arial"/>
                <a:sym typeface="Arial"/>
              </a:defRPr>
            </a:lvl6pPr>
            <a:lvl7pPr marL="0" marR="0" lvl="6" indent="0" algn="r" rtl="0">
              <a:spcBef>
                <a:spcPts val="0"/>
              </a:spcBef>
              <a:buNone/>
              <a:defRPr sz="2400" b="1" i="0" u="none" strike="noStrike" cap="none">
                <a:solidFill>
                  <a:srgbClr val="FFFFFF"/>
                </a:solidFill>
                <a:latin typeface="Arial"/>
                <a:ea typeface="Arial"/>
                <a:cs typeface="Arial"/>
                <a:sym typeface="Arial"/>
              </a:defRPr>
            </a:lvl7pPr>
            <a:lvl8pPr marL="0" marR="0" lvl="7" indent="0" algn="r" rtl="0">
              <a:spcBef>
                <a:spcPts val="0"/>
              </a:spcBef>
              <a:buNone/>
              <a:defRPr sz="2400" b="1" i="0" u="none" strike="noStrike" cap="none">
                <a:solidFill>
                  <a:srgbClr val="FFFFFF"/>
                </a:solidFill>
                <a:latin typeface="Arial"/>
                <a:ea typeface="Arial"/>
                <a:cs typeface="Arial"/>
                <a:sym typeface="Arial"/>
              </a:defRPr>
            </a:lvl8pPr>
            <a:lvl9pPr marL="0" marR="0" lvl="8" indent="0" algn="r" rtl="0">
              <a:spcBef>
                <a:spcPts val="0"/>
              </a:spcBef>
              <a:buNone/>
              <a:defRPr sz="2400" b="1"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44"/>
        <p:cNvGrpSpPr/>
        <p:nvPr/>
      </p:nvGrpSpPr>
      <p:grpSpPr>
        <a:xfrm>
          <a:off x="0" y="0"/>
          <a:ext cx="0" cy="0"/>
          <a:chOff x="0" y="0"/>
          <a:chExt cx="0" cy="0"/>
        </a:xfrm>
      </p:grpSpPr>
      <p:sp>
        <p:nvSpPr>
          <p:cNvPr id="45" name="Google Shape;45;p6"/>
          <p:cNvSpPr txBox="1"/>
          <p:nvPr/>
        </p:nvSpPr>
        <p:spPr>
          <a:xfrm>
            <a:off x="0" y="789677"/>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600"/>
              <a:buFont typeface="Arial Black"/>
              <a:buNone/>
            </a:pPr>
            <a:r>
              <a:rPr lang="en-US" sz="3600" b="0" i="0" u="none" strike="noStrike" cap="none" dirty="0">
                <a:solidFill>
                  <a:srgbClr val="00B050"/>
                </a:solidFill>
                <a:latin typeface="Arial Black"/>
                <a:ea typeface="Arial Black"/>
                <a:cs typeface="Arial Black"/>
                <a:sym typeface="Arial Black"/>
              </a:rPr>
              <a:t>PSYCHOLOGY 2e</a:t>
            </a:r>
            <a:endParaRPr dirty="0">
              <a:solidFill>
                <a:srgbClr val="00B050"/>
              </a:solidFill>
            </a:endParaRPr>
          </a:p>
          <a:p>
            <a:pPr marL="0" marR="0" lvl="0" indent="0" algn="ctr" rtl="0">
              <a:spcBef>
                <a:spcPts val="0"/>
              </a:spcBef>
              <a:spcAft>
                <a:spcPts val="0"/>
              </a:spcAft>
              <a:buClr>
                <a:srgbClr val="6CB255"/>
              </a:buClr>
              <a:buSzPts val="1800"/>
              <a:buFont typeface="Arial Black"/>
              <a:buNone/>
            </a:pPr>
            <a:endParaRPr sz="1800" b="0" i="0" u="none" strike="noStrike" cap="none" dirty="0">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dirty="0">
                <a:solidFill>
                  <a:srgbClr val="212F62"/>
                </a:solidFill>
                <a:latin typeface="Arial"/>
                <a:ea typeface="Arial"/>
                <a:cs typeface="Arial"/>
                <a:sym typeface="Arial"/>
              </a:rPr>
              <a:t>Chapter 13 INDUSTRIAL-ORGANIZATIONAL PSYCHOLOGY</a:t>
            </a:r>
            <a:endParaRPr dirty="0"/>
          </a:p>
          <a:p>
            <a:pPr marL="0" marR="0" lvl="0" indent="0" algn="ctr" rtl="0">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PowerPoint Image Slideshow</a:t>
            </a:r>
            <a:endParaRPr sz="1600" b="0" i="0" u="none" strike="noStrike" cap="none" dirty="0">
              <a:solidFill>
                <a:schemeClr val="dk1"/>
              </a:solidFill>
              <a:latin typeface="Arial"/>
              <a:ea typeface="Arial"/>
              <a:cs typeface="Arial"/>
              <a:sym typeface="Arial"/>
            </a:endParaRPr>
          </a:p>
        </p:txBody>
      </p:sp>
      <p:pic>
        <p:nvPicPr>
          <p:cNvPr id="4" name="Picture 3" descr="Psychology second edi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6400" y="2630486"/>
            <a:ext cx="3050170" cy="3298825"/>
          </a:xfrm>
          <a:prstGeom prst="rect">
            <a:avLst/>
          </a:prstGeom>
        </p:spPr>
      </p:pic>
      <p:pic>
        <p:nvPicPr>
          <p:cNvPr id="5" name="Picture 4" descr="The OpenStax Log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6575" y="5201877"/>
            <a:ext cx="1628774" cy="12084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dirty="0"/>
              <a:t>WHAT IS INDUSTRIAL-ORGANIZATIONAL PSYCHOLOGY?</a:t>
            </a:r>
            <a:endParaRPr sz="2160" dirty="0"/>
          </a:p>
        </p:txBody>
      </p:sp>
      <p:pic>
        <p:nvPicPr>
          <p:cNvPr id="53" name="Google Shape;53;p7" descr="CNX_Psych_13_00_IOPsych.jpg"/>
          <p:cNvPicPr preferRelativeResize="0">
            <a:picLocks noGrp="1"/>
          </p:cNvPicPr>
          <p:nvPr>
            <p:ph type="pic" idx="2"/>
          </p:nvPr>
        </p:nvPicPr>
        <p:blipFill rotWithShape="1">
          <a:blip r:embed="rId3">
            <a:alphaModFix/>
          </a:blip>
          <a:srcRect t="-26123" b="-26122"/>
          <a:stretch/>
        </p:blipFill>
        <p:spPr>
          <a:xfrm>
            <a:off x="457199" y="3196091"/>
            <a:ext cx="8062913" cy="3500071"/>
          </a:xfrm>
          <a:prstGeom prst="rect">
            <a:avLst/>
          </a:prstGeom>
          <a:noFill/>
          <a:ln>
            <a:noFill/>
          </a:ln>
        </p:spPr>
      </p:pic>
      <p:sp>
        <p:nvSpPr>
          <p:cNvPr id="54" name="Google Shape;54;p7"/>
          <p:cNvSpPr txBox="1">
            <a:spLocks noGrp="1"/>
          </p:cNvSpPr>
          <p:nvPr>
            <p:ph type="body" idx="1"/>
          </p:nvPr>
        </p:nvSpPr>
        <p:spPr>
          <a:xfrm>
            <a:off x="457200" y="6139541"/>
            <a:ext cx="8062912" cy="55662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300"/>
              <a:buNone/>
            </a:pPr>
            <a:r>
              <a:rPr lang="en-US" sz="1300" dirty="0"/>
              <a:t>(credit: “left”: modification of work by Cory </a:t>
            </a:r>
            <a:r>
              <a:rPr lang="en-US" sz="1300" dirty="0" err="1"/>
              <a:t>Zanker</a:t>
            </a:r>
            <a:r>
              <a:rPr lang="en-US" sz="1300" dirty="0"/>
              <a:t>; credit “center”: modification of work by “@Saigon”/Flickr; credit “right”: modification of work by Daniel Lobo)</a:t>
            </a:r>
            <a:endParaRPr dirty="0"/>
          </a:p>
        </p:txBody>
      </p:sp>
      <p:sp>
        <p:nvSpPr>
          <p:cNvPr id="56" name="Google Shape;56;p7"/>
          <p:cNvSpPr txBox="1"/>
          <p:nvPr/>
        </p:nvSpPr>
        <p:spPr>
          <a:xfrm>
            <a:off x="457199" y="1155100"/>
            <a:ext cx="8367222" cy="239296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0" i="0" u="none" strike="noStrike" cap="none">
                <a:solidFill>
                  <a:schemeClr val="dk1"/>
                </a:solidFill>
                <a:latin typeface="Arial"/>
                <a:ea typeface="Arial"/>
                <a:cs typeface="Arial"/>
                <a:sym typeface="Arial"/>
              </a:rPr>
              <a:t>A branch of psychology that studies how human behavior and psychology effect work and how they are affected by work.</a:t>
            </a:r>
            <a:endParaRPr/>
          </a:p>
          <a:p>
            <a:pPr marL="0" marR="0" lvl="0" indent="0" algn="l" rtl="0">
              <a:spcBef>
                <a:spcPts val="884"/>
              </a:spcBef>
              <a:spcAft>
                <a:spcPts val="0"/>
              </a:spcAft>
              <a:buNone/>
            </a:pPr>
            <a:r>
              <a:rPr lang="en-US" sz="1600" b="0" i="0" u="none" strike="noStrike" cap="none">
                <a:solidFill>
                  <a:schemeClr val="dk1"/>
                </a:solidFill>
                <a:latin typeface="Arial"/>
                <a:ea typeface="Arial"/>
                <a:cs typeface="Arial"/>
                <a:sym typeface="Arial"/>
              </a:rPr>
              <a:t>Industrial-Organizational psychologists work in:</a:t>
            </a:r>
            <a:endParaRPr/>
          </a:p>
          <a:p>
            <a:pPr marL="342900" marR="0" lvl="0" indent="-342900" algn="l" rtl="0">
              <a:spcBef>
                <a:spcPts val="884"/>
              </a:spcBef>
              <a:spcAft>
                <a:spcPts val="0"/>
              </a:spcAft>
              <a:buClr>
                <a:srgbClr val="6CB255"/>
              </a:buClr>
              <a:buSzPts val="1600"/>
              <a:buFont typeface="Arial Black"/>
              <a:buAutoNum type="arabicPeriod"/>
            </a:pPr>
            <a:r>
              <a:rPr lang="en-US" sz="1600" b="0" i="0" u="none" strike="noStrike" cap="none">
                <a:solidFill>
                  <a:schemeClr val="dk1"/>
                </a:solidFill>
                <a:latin typeface="Arial"/>
                <a:ea typeface="Arial"/>
                <a:cs typeface="Arial"/>
                <a:sym typeface="Arial"/>
              </a:rPr>
              <a:t>Academia</a:t>
            </a:r>
            <a:endParaRPr/>
          </a:p>
          <a:p>
            <a:pPr marL="342900" marR="0" lvl="0" indent="-342900" algn="l" rtl="0">
              <a:spcBef>
                <a:spcPts val="884"/>
              </a:spcBef>
              <a:spcAft>
                <a:spcPts val="0"/>
              </a:spcAft>
              <a:buClr>
                <a:srgbClr val="6CB255"/>
              </a:buClr>
              <a:buSzPts val="1600"/>
              <a:buFont typeface="Arial Black"/>
              <a:buAutoNum type="arabicPeriod"/>
            </a:pPr>
            <a:r>
              <a:rPr lang="en-US" sz="1600" b="0" i="0" u="none" strike="noStrike" cap="none">
                <a:solidFill>
                  <a:schemeClr val="dk1"/>
                </a:solidFill>
                <a:latin typeface="Arial"/>
                <a:ea typeface="Arial"/>
                <a:cs typeface="Arial"/>
                <a:sym typeface="Arial"/>
              </a:rPr>
              <a:t>Government</a:t>
            </a:r>
            <a:endParaRPr/>
          </a:p>
          <a:p>
            <a:pPr marL="342900" marR="0" lvl="0" indent="-342900" algn="l" rtl="0">
              <a:spcBef>
                <a:spcPts val="884"/>
              </a:spcBef>
              <a:spcAft>
                <a:spcPts val="0"/>
              </a:spcAft>
              <a:buClr>
                <a:srgbClr val="6CB255"/>
              </a:buClr>
              <a:buSzPts val="1600"/>
              <a:buFont typeface="Arial Black"/>
              <a:buAutoNum type="arabicPeriod"/>
            </a:pPr>
            <a:r>
              <a:rPr lang="en-US" sz="1600" b="0" i="0" u="none" strike="noStrike" cap="none">
                <a:solidFill>
                  <a:schemeClr val="dk1"/>
                </a:solidFill>
                <a:latin typeface="Arial"/>
                <a:ea typeface="Arial"/>
                <a:cs typeface="Arial"/>
                <a:sym typeface="Arial"/>
              </a:rPr>
              <a:t>Consulting firms</a:t>
            </a:r>
            <a:endParaRPr/>
          </a:p>
          <a:p>
            <a:pPr marL="342900" marR="0" lvl="0" indent="-342900" algn="l" rtl="0">
              <a:spcBef>
                <a:spcPts val="884"/>
              </a:spcBef>
              <a:spcAft>
                <a:spcPts val="0"/>
              </a:spcAft>
              <a:buClr>
                <a:srgbClr val="6CB255"/>
              </a:buClr>
              <a:buSzPts val="1600"/>
              <a:buFont typeface="Arial Black"/>
              <a:buAutoNum type="arabicPeriod"/>
            </a:pPr>
            <a:r>
              <a:rPr lang="en-US" sz="1600" b="0" i="0" u="none" strike="noStrike" cap="none">
                <a:solidFill>
                  <a:schemeClr val="dk1"/>
                </a:solidFill>
                <a:latin typeface="Arial"/>
                <a:ea typeface="Arial"/>
                <a:cs typeface="Arial"/>
                <a:sym typeface="Arial"/>
              </a:rPr>
              <a:t>Business</a:t>
            </a:r>
            <a:endParaRPr sz="1600" b="0" i="0" u="none" strike="noStrike" cap="non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60"/>
        <p:cNvGrpSpPr/>
        <p:nvPr/>
      </p:nvGrpSpPr>
      <p:grpSpPr>
        <a:xfrm>
          <a:off x="0" y="0"/>
          <a:ext cx="0" cy="0"/>
          <a:chOff x="0" y="0"/>
          <a:chExt cx="0" cy="0"/>
        </a:xfrm>
      </p:grpSpPr>
      <p:sp>
        <p:nvSpPr>
          <p:cNvPr id="61" name="Google Shape;61;p8"/>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AREAS OF INDUSTRIAL-ORGANIZATIONAL</a:t>
            </a:r>
            <a:br>
              <a:rPr lang="en-US" sz="2160"/>
            </a:br>
            <a:r>
              <a:rPr lang="en-US" sz="2160"/>
              <a:t>PSYCHOLOGY</a:t>
            </a:r>
            <a:endParaRPr sz="2160"/>
          </a:p>
        </p:txBody>
      </p:sp>
      <p:pic>
        <p:nvPicPr>
          <p:cNvPr id="62" name="Google Shape;62;p8" descr="Photograph A shows two people sitting across from one another and conversing. Photograph B shows a room full of people sitting in front of computers."/>
          <p:cNvPicPr preferRelativeResize="0">
            <a:picLocks noGrp="1"/>
          </p:cNvPicPr>
          <p:nvPr>
            <p:ph type="pic" idx="2"/>
          </p:nvPr>
        </p:nvPicPr>
        <p:blipFill rotWithShape="1">
          <a:blip r:embed="rId3">
            <a:alphaModFix/>
          </a:blip>
          <a:srcRect t="-6887" b="-6886"/>
          <a:stretch/>
        </p:blipFill>
        <p:spPr>
          <a:xfrm>
            <a:off x="1676400" y="4291686"/>
            <a:ext cx="5578459" cy="2421582"/>
          </a:xfrm>
          <a:prstGeom prst="rect">
            <a:avLst/>
          </a:prstGeom>
          <a:noFill/>
          <a:ln>
            <a:noFill/>
          </a:ln>
        </p:spPr>
      </p:pic>
      <p:sp>
        <p:nvSpPr>
          <p:cNvPr id="63" name="Google Shape;63;p8"/>
          <p:cNvSpPr txBox="1">
            <a:spLocks noGrp="1"/>
          </p:cNvSpPr>
          <p:nvPr>
            <p:ph type="body" idx="1"/>
          </p:nvPr>
        </p:nvSpPr>
        <p:spPr>
          <a:xfrm>
            <a:off x="457199" y="993034"/>
            <a:ext cx="8367221" cy="415808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Industrial Psychology</a:t>
            </a:r>
            <a:endParaRPr sz="1600" u="sng">
              <a:solidFill>
                <a:srgbClr val="6CB255"/>
              </a:solidFill>
            </a:endParaRPr>
          </a:p>
          <a:p>
            <a:pPr marL="0" lvl="0" indent="0" algn="l" rtl="0">
              <a:spcBef>
                <a:spcPts val="700"/>
              </a:spcBef>
              <a:spcAft>
                <a:spcPts val="0"/>
              </a:spcAft>
              <a:buSzPts val="1600"/>
              <a:buNone/>
            </a:pPr>
            <a:r>
              <a:rPr lang="en-US" sz="1600"/>
              <a:t>Studies job characteristics, applicant characteristics, and how to match them; also studies employee training and performance appraisal.</a:t>
            </a:r>
            <a:endParaRPr/>
          </a:p>
          <a:p>
            <a:pPr marL="285750" lvl="0" indent="-285750" algn="l" rtl="0">
              <a:spcBef>
                <a:spcPts val="700"/>
              </a:spcBef>
              <a:spcAft>
                <a:spcPts val="0"/>
              </a:spcAft>
              <a:buSzPts val="1600"/>
              <a:buFont typeface="Arial"/>
              <a:buChar char="•"/>
            </a:pPr>
            <a:r>
              <a:rPr lang="en-US" sz="1600"/>
              <a:t>Focuses on hiring and maintaining employees.</a:t>
            </a:r>
            <a:endParaRPr/>
          </a:p>
          <a:p>
            <a:pPr marL="285750" lvl="0" indent="-285750" algn="l" rtl="0">
              <a:spcBef>
                <a:spcPts val="700"/>
              </a:spcBef>
              <a:spcAft>
                <a:spcPts val="0"/>
              </a:spcAft>
              <a:buSzPts val="1600"/>
              <a:buFont typeface="Arial"/>
              <a:buChar char="•"/>
            </a:pPr>
            <a:r>
              <a:rPr lang="en-US" sz="1600"/>
              <a:t>Considers issues of legality regarding discrimination in hiring.</a:t>
            </a:r>
            <a:endParaRPr sz="1600"/>
          </a:p>
          <a:p>
            <a:pPr marL="0" lvl="0" indent="0" algn="l" rtl="0">
              <a:spcBef>
                <a:spcPts val="700"/>
              </a:spcBef>
              <a:spcAft>
                <a:spcPts val="0"/>
              </a:spcAft>
              <a:buSzPts val="1600"/>
              <a:buNone/>
            </a:pPr>
            <a:r>
              <a:rPr lang="en-US" sz="1600" b="1" u="sng">
                <a:solidFill>
                  <a:srgbClr val="6CB255"/>
                </a:solidFill>
              </a:rPr>
              <a:t>Organizational Psychology</a:t>
            </a:r>
            <a:r>
              <a:rPr lang="en-US" sz="1600" u="sng">
                <a:solidFill>
                  <a:srgbClr val="6CB255"/>
                </a:solidFill>
              </a:rPr>
              <a:t> </a:t>
            </a:r>
            <a:endParaRPr/>
          </a:p>
          <a:p>
            <a:pPr marL="0" lvl="0" indent="0" algn="l" rtl="0">
              <a:spcBef>
                <a:spcPts val="700"/>
              </a:spcBef>
              <a:spcAft>
                <a:spcPts val="0"/>
              </a:spcAft>
              <a:buSzPts val="1600"/>
              <a:buNone/>
            </a:pPr>
            <a:r>
              <a:rPr lang="en-US" sz="1600"/>
              <a:t>Studies interactions between people working in organizations and effects of those interactions on productivity.</a:t>
            </a:r>
            <a:endParaRPr/>
          </a:p>
          <a:p>
            <a:pPr marL="285750" lvl="0" indent="-285750" algn="l" rtl="0">
              <a:spcBef>
                <a:spcPts val="700"/>
              </a:spcBef>
              <a:spcAft>
                <a:spcPts val="0"/>
              </a:spcAft>
              <a:buSzPts val="1600"/>
              <a:buFont typeface="Arial"/>
              <a:buChar char="•"/>
            </a:pPr>
            <a:r>
              <a:rPr lang="en-US" sz="1600"/>
              <a:t>Interested in worker satisfaction, motivation, commitment, management and leadership styles, social norms and role expectations.</a:t>
            </a:r>
            <a:endParaRPr/>
          </a:p>
          <a:p>
            <a:pPr marL="285750" lvl="0" indent="-285750" algn="l" rtl="0">
              <a:spcBef>
                <a:spcPts val="700"/>
              </a:spcBef>
              <a:spcAft>
                <a:spcPts val="0"/>
              </a:spcAft>
              <a:buSzPts val="1600"/>
              <a:buFont typeface="Arial"/>
              <a:buChar char="•"/>
            </a:pPr>
            <a:r>
              <a:rPr lang="en-US" sz="1600"/>
              <a:t>Considers harassment and workplace violence.</a:t>
            </a:r>
            <a:endParaRPr sz="1600"/>
          </a:p>
        </p:txBody>
      </p:sp>
      <p:sp>
        <p:nvSpPr>
          <p:cNvPr id="65" name="Google Shape;65;p8"/>
          <p:cNvSpPr txBox="1"/>
          <p:nvPr/>
        </p:nvSpPr>
        <p:spPr>
          <a:xfrm>
            <a:off x="983065" y="6502328"/>
            <a:ext cx="7315488"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Arial"/>
                <a:ea typeface="Arial"/>
                <a:cs typeface="Arial"/>
                <a:sym typeface="Arial"/>
              </a:rPr>
              <a:t>(credit a: modification of work by Cory </a:t>
            </a:r>
            <a:r>
              <a:rPr lang="en-US" sz="1200" b="0" i="0" u="none" strike="noStrike" cap="none" dirty="0" err="1">
                <a:solidFill>
                  <a:schemeClr val="dk1"/>
                </a:solidFill>
                <a:latin typeface="Arial"/>
                <a:ea typeface="Arial"/>
                <a:cs typeface="Arial"/>
                <a:sym typeface="Arial"/>
              </a:rPr>
              <a:t>Zanker</a:t>
            </a:r>
            <a:r>
              <a:rPr lang="en-US" sz="1200" b="0" i="0" u="none" strike="noStrike" cap="none" dirty="0">
                <a:solidFill>
                  <a:schemeClr val="dk1"/>
                </a:solidFill>
                <a:latin typeface="Arial"/>
                <a:ea typeface="Arial"/>
                <a:cs typeface="Arial"/>
                <a:sym typeface="Arial"/>
              </a:rPr>
              <a:t>; credit b: modification of work by </a:t>
            </a:r>
            <a:r>
              <a:rPr lang="en-US" sz="1200" b="0" i="0" u="none" strike="noStrike" cap="none" dirty="0" err="1">
                <a:solidFill>
                  <a:schemeClr val="dk1"/>
                </a:solidFill>
                <a:latin typeface="Arial"/>
                <a:ea typeface="Arial"/>
                <a:cs typeface="Arial"/>
                <a:sym typeface="Arial"/>
              </a:rPr>
              <a:t>Vitor</a:t>
            </a:r>
            <a:r>
              <a:rPr lang="en-US" sz="1200" b="0" i="0" u="none" strike="noStrike" cap="none" dirty="0">
                <a:solidFill>
                  <a:schemeClr val="dk1"/>
                </a:solidFill>
                <a:latin typeface="Arial"/>
                <a:ea typeface="Arial"/>
                <a:cs typeface="Arial"/>
                <a:sym typeface="Arial"/>
              </a:rPr>
              <a:t> Lima)</a:t>
            </a:r>
            <a:endParaRPr sz="1200" dirty="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69"/>
        <p:cNvGrpSpPr/>
        <p:nvPr/>
      </p:nvGrpSpPr>
      <p:grpSpPr>
        <a:xfrm>
          <a:off x="0" y="0"/>
          <a:ext cx="0" cy="0"/>
          <a:chOff x="0" y="0"/>
          <a:chExt cx="0" cy="0"/>
        </a:xfrm>
      </p:grpSpPr>
      <p:sp>
        <p:nvSpPr>
          <p:cNvPr id="70" name="Google Shape;70;p9"/>
          <p:cNvSpPr txBox="1">
            <a:spLocks noGrp="1"/>
          </p:cNvSpPr>
          <p:nvPr>
            <p:ph type="title"/>
          </p:nvPr>
        </p:nvSpPr>
        <p:spPr>
          <a:xfrm>
            <a:off x="457200" y="241326"/>
            <a:ext cx="8062912" cy="866291"/>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AREAS OF INDUSTRIAL-ORGANIZATIONAL</a:t>
            </a:r>
            <a:br>
              <a:rPr lang="en-US"/>
            </a:br>
            <a:r>
              <a:rPr lang="en-US"/>
              <a:t>PSYCHOLOGY</a:t>
            </a:r>
            <a:endParaRPr sz="2400">
              <a:solidFill>
                <a:srgbClr val="6CB255"/>
              </a:solidFill>
            </a:endParaRPr>
          </a:p>
        </p:txBody>
      </p:sp>
      <p:pic>
        <p:nvPicPr>
          <p:cNvPr id="71" name="Google Shape;71;p9" descr="“The figure includes an illustration that shows a person seated at a desk. Measurements are provided showing the proper distance and angle from work equipment. The labels are as follows: Viewing distance from head to monitor should be 19–24 inches.” For the viewing angle, the eyes should be about level with the top of the screen. The chair should provide lumbar support for the lower back. The forearm and upper arm should be at a 90 degree angle, with wrists straight over the keyboard. The seat back angle should also be 90 degrees, as should the angle of the bend of the knees. The top of the knees should be between 23 and 28 inches from the floor. If this distance cannot be met due to short stature, a footrest should be used below the feet. The seat should have an adjustable height to help in posturing oneself according to these suggested angles and distances. The figure also includes three photos that show different workspaces. The first photo shows a man sitting on an exercise ball at a desk. The second photo shows a man standing at a desk. The third photo shows a man riding a stationary bicycle at his desk."/>
          <p:cNvPicPr preferRelativeResize="0">
            <a:picLocks noGrp="1"/>
          </p:cNvPicPr>
          <p:nvPr>
            <p:ph type="pic" idx="2"/>
          </p:nvPr>
        </p:nvPicPr>
        <p:blipFill rotWithShape="1">
          <a:blip r:embed="rId3">
            <a:alphaModFix/>
          </a:blip>
          <a:srcRect t="-2481" b="-2480"/>
          <a:stretch/>
        </p:blipFill>
        <p:spPr>
          <a:xfrm>
            <a:off x="457200" y="1273629"/>
            <a:ext cx="4032250" cy="5090659"/>
          </a:xfrm>
          <a:prstGeom prst="rect">
            <a:avLst/>
          </a:prstGeom>
          <a:noFill/>
          <a:ln>
            <a:noFill/>
          </a:ln>
        </p:spPr>
      </p:pic>
      <p:sp>
        <p:nvSpPr>
          <p:cNvPr id="72" name="Google Shape;72;p9"/>
          <p:cNvSpPr txBox="1">
            <a:spLocks noGrp="1"/>
          </p:cNvSpPr>
          <p:nvPr>
            <p:ph type="body" idx="1"/>
          </p:nvPr>
        </p:nvSpPr>
        <p:spPr>
          <a:xfrm>
            <a:off x="4785359" y="1273629"/>
            <a:ext cx="4039061" cy="50909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Human Factors Psychology</a:t>
            </a:r>
            <a:endParaRPr/>
          </a:p>
          <a:p>
            <a:pPr marL="0" lvl="0" indent="0" algn="l" rtl="0">
              <a:spcBef>
                <a:spcPts val="920"/>
              </a:spcBef>
              <a:spcAft>
                <a:spcPts val="0"/>
              </a:spcAft>
              <a:buClr>
                <a:srgbClr val="6CB255"/>
              </a:buClr>
              <a:buSzPts val="1600"/>
              <a:buNone/>
            </a:pPr>
            <a:r>
              <a:rPr lang="en-US" sz="1600">
                <a:solidFill>
                  <a:schemeClr val="dk1"/>
                </a:solidFill>
              </a:rPr>
              <a:t>Studies how workers interact with the tools of work and how to design those tools to optimize workers’ productivity, safety, and health.</a:t>
            </a:r>
            <a:endParaRPr/>
          </a:p>
          <a:p>
            <a:pPr marL="285750" lvl="0" indent="-285750" algn="l" rtl="0">
              <a:spcBef>
                <a:spcPts val="920"/>
              </a:spcBef>
              <a:spcAft>
                <a:spcPts val="0"/>
              </a:spcAft>
              <a:buSzPts val="1600"/>
              <a:buFont typeface="Arial"/>
              <a:buChar char="•"/>
            </a:pPr>
            <a:r>
              <a:rPr lang="en-US" sz="1600">
                <a:solidFill>
                  <a:schemeClr val="dk1"/>
                </a:solidFill>
              </a:rPr>
              <a:t>Known as </a:t>
            </a:r>
            <a:r>
              <a:rPr lang="en-US" sz="1600" u="sng">
                <a:solidFill>
                  <a:schemeClr val="dk1"/>
                </a:solidFill>
              </a:rPr>
              <a:t>Ergonomics</a:t>
            </a:r>
            <a:r>
              <a:rPr lang="en-US" sz="1600">
                <a:solidFill>
                  <a:schemeClr val="dk1"/>
                </a:solidFill>
              </a:rPr>
              <a:t> in Europe.</a:t>
            </a:r>
            <a:endParaRPr/>
          </a:p>
          <a:p>
            <a:pPr marL="285750" lvl="0" indent="-285750" algn="l" rtl="0">
              <a:spcBef>
                <a:spcPts val="920"/>
              </a:spcBef>
              <a:spcAft>
                <a:spcPts val="0"/>
              </a:spcAft>
              <a:buSzPts val="1600"/>
              <a:buFont typeface="Arial"/>
              <a:buChar char="•"/>
            </a:pPr>
            <a:r>
              <a:rPr lang="en-US" sz="1600">
                <a:solidFill>
                  <a:schemeClr val="dk1"/>
                </a:solidFill>
              </a:rPr>
              <a:t>Tools of work can include interaction with a machine, work station, information displays, and the local environment (e.g., lighting).</a:t>
            </a:r>
            <a:endParaRPr sz="1600">
              <a:solidFill>
                <a:schemeClr val="dk1"/>
              </a:solidFill>
            </a:endParaRPr>
          </a:p>
        </p:txBody>
      </p:sp>
      <p:sp>
        <p:nvSpPr>
          <p:cNvPr id="74" name="Google Shape;74;p9"/>
          <p:cNvSpPr txBox="1"/>
          <p:nvPr/>
        </p:nvSpPr>
        <p:spPr>
          <a:xfrm>
            <a:off x="457200" y="6364288"/>
            <a:ext cx="1045029"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Figure 13.3</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78"/>
        <p:cNvGrpSpPr/>
        <p:nvPr/>
      </p:nvGrpSpPr>
      <p:grpSpPr>
        <a:xfrm>
          <a:off x="0" y="0"/>
          <a:ext cx="0" cy="0"/>
          <a:chOff x="0" y="0"/>
          <a:chExt cx="0" cy="0"/>
        </a:xfrm>
      </p:grpSpPr>
      <p:sp>
        <p:nvSpPr>
          <p:cNvPr id="79" name="Google Shape;79;p10"/>
          <p:cNvSpPr txBox="1">
            <a:spLocks noGrp="1"/>
          </p:cNvSpPr>
          <p:nvPr>
            <p:ph type="title"/>
          </p:nvPr>
        </p:nvSpPr>
        <p:spPr>
          <a:xfrm>
            <a:off x="457200" y="241327"/>
            <a:ext cx="8062912" cy="612114"/>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HISTORICAL DEVELOPMENT</a:t>
            </a:r>
            <a:endParaRPr>
              <a:latin typeface="Arial"/>
              <a:ea typeface="Arial"/>
              <a:cs typeface="Arial"/>
              <a:sym typeface="Arial"/>
            </a:endParaRPr>
          </a:p>
        </p:txBody>
      </p:sp>
      <p:sp>
        <p:nvSpPr>
          <p:cNvPr id="80" name="Google Shape;80;p10"/>
          <p:cNvSpPr txBox="1">
            <a:spLocks noGrp="1"/>
          </p:cNvSpPr>
          <p:nvPr>
            <p:ph type="body" idx="1"/>
          </p:nvPr>
        </p:nvSpPr>
        <p:spPr>
          <a:xfrm>
            <a:off x="457200" y="993035"/>
            <a:ext cx="8367221" cy="568208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Early 20</a:t>
            </a:r>
            <a:r>
              <a:rPr lang="en-US" sz="1600" b="1" u="sng" baseline="30000">
                <a:solidFill>
                  <a:srgbClr val="6CB255"/>
                </a:solidFill>
              </a:rPr>
              <a:t>th</a:t>
            </a:r>
            <a:r>
              <a:rPr lang="en-US" sz="1600" b="1" u="sng">
                <a:solidFill>
                  <a:srgbClr val="6CB255"/>
                </a:solidFill>
              </a:rPr>
              <a:t> Century</a:t>
            </a:r>
            <a:endParaRPr/>
          </a:p>
          <a:p>
            <a:pPr marL="0" lvl="0" indent="0" algn="l" rtl="0">
              <a:spcBef>
                <a:spcPts val="800"/>
              </a:spcBef>
              <a:spcAft>
                <a:spcPts val="0"/>
              </a:spcAft>
              <a:buSzPts val="1600"/>
              <a:buNone/>
            </a:pPr>
            <a:r>
              <a:rPr lang="en-US" sz="1600" b="1">
                <a:solidFill>
                  <a:srgbClr val="6CB255"/>
                </a:solidFill>
              </a:rPr>
              <a:t>James Cattell, Hugo Munsterberg, Walter Dill Scott:</a:t>
            </a:r>
            <a:endParaRPr sz="1600" b="1">
              <a:solidFill>
                <a:srgbClr val="6CB255"/>
              </a:solidFill>
            </a:endParaRPr>
          </a:p>
          <a:p>
            <a:pPr marL="285750" lvl="0" indent="-285750" algn="l" rtl="0">
              <a:spcBef>
                <a:spcPts val="800"/>
              </a:spcBef>
              <a:spcAft>
                <a:spcPts val="0"/>
              </a:spcAft>
              <a:buSzPts val="1600"/>
              <a:buFont typeface="Arial"/>
              <a:buChar char="•"/>
            </a:pPr>
            <a:r>
              <a:rPr lang="en-US" sz="1600"/>
              <a:t>Students of Wilhelm Wundt.</a:t>
            </a:r>
            <a:endParaRPr/>
          </a:p>
          <a:p>
            <a:pPr marL="285750" lvl="0" indent="-285750" algn="l" rtl="0">
              <a:spcBef>
                <a:spcPts val="800"/>
              </a:spcBef>
              <a:spcAft>
                <a:spcPts val="0"/>
              </a:spcAft>
              <a:buSzPts val="1600"/>
              <a:buFont typeface="Arial"/>
              <a:buChar char="•"/>
            </a:pPr>
            <a:r>
              <a:rPr lang="en-US" sz="1600"/>
              <a:t>Conducted research focusing on what is now called industrial psychology.</a:t>
            </a:r>
            <a:endParaRPr/>
          </a:p>
          <a:p>
            <a:pPr marL="0" lvl="0" indent="0" algn="l" rtl="0">
              <a:spcBef>
                <a:spcPts val="800"/>
              </a:spcBef>
              <a:spcAft>
                <a:spcPts val="0"/>
              </a:spcAft>
              <a:buSzPts val="1600"/>
              <a:buNone/>
            </a:pPr>
            <a:r>
              <a:rPr lang="en-US" sz="1600" b="1"/>
              <a:t>Cattell</a:t>
            </a:r>
            <a:r>
              <a:rPr lang="en-US" sz="1600"/>
              <a:t> - founded the Psychological Corporation, a psychological consulting company.</a:t>
            </a:r>
            <a:endParaRPr/>
          </a:p>
          <a:p>
            <a:pPr marL="0" lvl="0" indent="0" algn="l" rtl="0">
              <a:spcBef>
                <a:spcPts val="800"/>
              </a:spcBef>
              <a:spcAft>
                <a:spcPts val="0"/>
              </a:spcAft>
              <a:buSzPts val="1600"/>
              <a:buNone/>
            </a:pPr>
            <a:r>
              <a:rPr lang="en-US" sz="1600" b="1"/>
              <a:t>Munsterberg</a:t>
            </a:r>
            <a:r>
              <a:rPr lang="en-US" sz="1600"/>
              <a:t> – published </a:t>
            </a:r>
            <a:r>
              <a:rPr lang="en-US" sz="1600" i="1"/>
              <a:t>Psychology and Industrial Efficiency</a:t>
            </a:r>
            <a:r>
              <a:rPr lang="en-US" sz="1600"/>
              <a:t> (1913), which covered employee selection, employee training, and effective advertising.</a:t>
            </a:r>
            <a:endParaRPr/>
          </a:p>
          <a:p>
            <a:pPr marL="0" lvl="0" indent="0" algn="l" rtl="0">
              <a:spcBef>
                <a:spcPts val="800"/>
              </a:spcBef>
              <a:spcAft>
                <a:spcPts val="0"/>
              </a:spcAft>
              <a:buSzPts val="1600"/>
              <a:buNone/>
            </a:pPr>
            <a:r>
              <a:rPr lang="en-US" sz="1600" b="1"/>
              <a:t>Scott </a:t>
            </a:r>
            <a:r>
              <a:rPr lang="en-US" sz="1600"/>
              <a:t>– one of the first psychologists to apply psychology to advertising, management, and personnel selection. Published the first books to describe the use of psychology in the business world.</a:t>
            </a:r>
            <a:endParaRPr/>
          </a:p>
          <a:p>
            <a:pPr marL="0" lvl="0" indent="0" algn="l" rtl="0">
              <a:spcBef>
                <a:spcPts val="800"/>
              </a:spcBef>
              <a:spcAft>
                <a:spcPts val="0"/>
              </a:spcAft>
              <a:buSzPts val="1600"/>
              <a:buNone/>
            </a:pPr>
            <a:r>
              <a:rPr lang="en-US" sz="1600" b="1" u="sng">
                <a:solidFill>
                  <a:srgbClr val="6CB255"/>
                </a:solidFill>
              </a:rPr>
              <a:t>WW1</a:t>
            </a:r>
            <a:endParaRPr/>
          </a:p>
          <a:p>
            <a:pPr marL="0" lvl="0" indent="0" algn="l" rtl="0">
              <a:spcBef>
                <a:spcPts val="800"/>
              </a:spcBef>
              <a:spcAft>
                <a:spcPts val="0"/>
              </a:spcAft>
              <a:buSzPts val="1600"/>
              <a:buNone/>
            </a:pPr>
            <a:r>
              <a:rPr lang="en-US" sz="1600" b="1">
                <a:solidFill>
                  <a:srgbClr val="6CB255"/>
                </a:solidFill>
              </a:rPr>
              <a:t>Robert Yerkes:</a:t>
            </a:r>
            <a:endParaRPr/>
          </a:p>
          <a:p>
            <a:pPr marL="285750" lvl="0" indent="-285750" algn="l" rtl="0">
              <a:spcBef>
                <a:spcPts val="800"/>
              </a:spcBef>
              <a:spcAft>
                <a:spcPts val="0"/>
              </a:spcAft>
              <a:buSzPts val="1600"/>
              <a:buFont typeface="Arial"/>
              <a:buChar char="•"/>
            </a:pPr>
            <a:r>
              <a:rPr lang="en-US" sz="1600"/>
              <a:t>Organized a group that developed methods for screening and selecting enlisted men.</a:t>
            </a:r>
            <a:endParaRPr/>
          </a:p>
          <a:p>
            <a:pPr marL="285750" lvl="0" indent="-285750" algn="l" rtl="0">
              <a:spcBef>
                <a:spcPts val="800"/>
              </a:spcBef>
              <a:spcAft>
                <a:spcPts val="0"/>
              </a:spcAft>
              <a:buSzPts val="1600"/>
              <a:buFont typeface="Arial"/>
              <a:buChar char="•"/>
            </a:pPr>
            <a:r>
              <a:rPr lang="en-US" sz="1600"/>
              <a:t>Developed the Army Alpha test to measure mental abilities.</a:t>
            </a:r>
            <a:endParaRPr/>
          </a:p>
          <a:p>
            <a:pPr marL="0" lvl="0" indent="0" algn="l" rtl="0">
              <a:spcBef>
                <a:spcPts val="800"/>
              </a:spcBef>
              <a:spcAft>
                <a:spcPts val="0"/>
              </a:spcAft>
              <a:buSzPts val="1600"/>
              <a:buNone/>
            </a:pPr>
            <a:r>
              <a:rPr lang="en-US" sz="1600" b="1">
                <a:solidFill>
                  <a:srgbClr val="6CB255"/>
                </a:solidFill>
              </a:rPr>
              <a:t>Scott and Walter Bingham:</a:t>
            </a:r>
            <a:endParaRPr sz="1600">
              <a:solidFill>
                <a:srgbClr val="6CB255"/>
              </a:solidFill>
            </a:endParaRPr>
          </a:p>
          <a:p>
            <a:pPr marL="285750" lvl="0" indent="-285750" algn="l" rtl="0">
              <a:spcBef>
                <a:spcPts val="800"/>
              </a:spcBef>
              <a:spcAft>
                <a:spcPts val="0"/>
              </a:spcAft>
              <a:buSzPts val="1600"/>
              <a:buFont typeface="Arial"/>
              <a:buChar char="•"/>
            </a:pPr>
            <a:r>
              <a:rPr lang="en-US" sz="1600"/>
              <a:t>Organized a group with the goal to develop selection methods for officers.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85"/>
        <p:cNvGrpSpPr/>
        <p:nvPr/>
      </p:nvGrpSpPr>
      <p:grpSpPr>
        <a:xfrm>
          <a:off x="0" y="0"/>
          <a:ext cx="0" cy="0"/>
          <a:chOff x="0" y="0"/>
          <a:chExt cx="0" cy="0"/>
        </a:xfrm>
      </p:grpSpPr>
      <p:sp>
        <p:nvSpPr>
          <p:cNvPr id="86" name="Google Shape;86;p1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HISTORICAL DEVELOPMENT</a:t>
            </a:r>
            <a:endParaRPr/>
          </a:p>
        </p:txBody>
      </p:sp>
      <p:pic>
        <p:nvPicPr>
          <p:cNvPr id="87" name="Google Shape;87;p11" descr="An image of a factory complex with two functioning smokestacks and a number of buildings is shown."/>
          <p:cNvPicPr preferRelativeResize="0">
            <a:picLocks noGrp="1"/>
          </p:cNvPicPr>
          <p:nvPr>
            <p:ph type="pic" idx="2"/>
          </p:nvPr>
        </p:nvPicPr>
        <p:blipFill rotWithShape="1">
          <a:blip r:embed="rId3">
            <a:alphaModFix/>
          </a:blip>
          <a:srcRect t="-10636" b="-10636"/>
          <a:stretch/>
        </p:blipFill>
        <p:spPr>
          <a:xfrm>
            <a:off x="785336" y="3324999"/>
            <a:ext cx="7406640" cy="3398520"/>
          </a:xfrm>
          <a:prstGeom prst="rect">
            <a:avLst/>
          </a:prstGeom>
          <a:noFill/>
          <a:ln>
            <a:noFill/>
          </a:ln>
        </p:spPr>
      </p:pic>
      <p:sp>
        <p:nvSpPr>
          <p:cNvPr id="88" name="Google Shape;88;p11"/>
          <p:cNvSpPr txBox="1">
            <a:spLocks noGrp="1"/>
          </p:cNvSpPr>
          <p:nvPr>
            <p:ph type="body" idx="1"/>
          </p:nvPr>
        </p:nvSpPr>
        <p:spPr>
          <a:xfrm>
            <a:off x="457199" y="993035"/>
            <a:ext cx="8367221" cy="304629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Elton Mayo</a:t>
            </a:r>
            <a:endParaRPr/>
          </a:p>
          <a:p>
            <a:pPr marL="285750" lvl="0" indent="-285750" algn="l" rtl="0">
              <a:spcBef>
                <a:spcPts val="700"/>
              </a:spcBef>
              <a:spcAft>
                <a:spcPts val="0"/>
              </a:spcAft>
              <a:buSzPts val="1600"/>
              <a:buFont typeface="Arial"/>
              <a:buChar char="•"/>
            </a:pPr>
            <a:r>
              <a:rPr lang="en-US" sz="1600"/>
              <a:t>Conducted studies at Western Electric’s Hawthorne Work (1929-1932).</a:t>
            </a:r>
            <a:endParaRPr/>
          </a:p>
          <a:p>
            <a:pPr marL="285750" lvl="0" indent="-285750" algn="l" rtl="0">
              <a:spcBef>
                <a:spcPts val="700"/>
              </a:spcBef>
              <a:spcAft>
                <a:spcPts val="0"/>
              </a:spcAft>
              <a:buSzPts val="1600"/>
              <a:buFont typeface="Arial"/>
              <a:buChar char="•"/>
            </a:pPr>
            <a:r>
              <a:rPr lang="en-US" sz="1600"/>
              <a:t>Explored interpersonal relations, motivation, and organizational dynamics.</a:t>
            </a:r>
            <a:endParaRPr/>
          </a:p>
          <a:p>
            <a:pPr marL="285750" lvl="0" indent="-285750" algn="l" rtl="0">
              <a:spcBef>
                <a:spcPts val="700"/>
              </a:spcBef>
              <a:spcAft>
                <a:spcPts val="0"/>
              </a:spcAft>
              <a:buSzPts val="1600"/>
              <a:buFont typeface="Arial"/>
              <a:buChar char="•"/>
            </a:pPr>
            <a:r>
              <a:rPr lang="en-US" sz="1600"/>
              <a:t>Examined how human interaction factors enhanced or decreased productivity.</a:t>
            </a:r>
            <a:endParaRPr/>
          </a:p>
          <a:p>
            <a:pPr marL="285750" lvl="0" indent="-285750" algn="l" rtl="0">
              <a:spcBef>
                <a:spcPts val="700"/>
              </a:spcBef>
              <a:spcAft>
                <a:spcPts val="0"/>
              </a:spcAft>
              <a:buSzPts val="1600"/>
              <a:buFont typeface="Arial"/>
              <a:buChar char="•"/>
            </a:pPr>
            <a:r>
              <a:rPr lang="en-US" sz="1600"/>
              <a:t>Origin of organizational psychology.</a:t>
            </a:r>
            <a:endParaRPr/>
          </a:p>
          <a:p>
            <a:pPr marL="285750" lvl="0" indent="-285750" algn="l" rtl="0">
              <a:spcBef>
                <a:spcPts val="700"/>
              </a:spcBef>
              <a:spcAft>
                <a:spcPts val="0"/>
              </a:spcAft>
              <a:buSzPts val="1600"/>
              <a:buFont typeface="Arial"/>
              <a:buChar char="•"/>
            </a:pPr>
            <a:r>
              <a:rPr lang="en-US" sz="1600"/>
              <a:t>Researchers reported that any changes they made to variables resulted in increased productivity.</a:t>
            </a:r>
            <a:endParaRPr sz="16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94"/>
        <p:cNvGrpSpPr/>
        <p:nvPr/>
      </p:nvGrpSpPr>
      <p:grpSpPr>
        <a:xfrm>
          <a:off x="0" y="0"/>
          <a:ext cx="0" cy="0"/>
          <a:chOff x="0" y="0"/>
          <a:chExt cx="0" cy="0"/>
        </a:xfrm>
      </p:grpSpPr>
      <p:sp>
        <p:nvSpPr>
          <p:cNvPr id="95" name="Google Shape;95;p1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HAWTHORNE EFFECT</a:t>
            </a:r>
            <a:endParaRPr/>
          </a:p>
        </p:txBody>
      </p:sp>
      <p:pic>
        <p:nvPicPr>
          <p:cNvPr id="96" name="Google Shape;96;p12" descr="A photograph shows a warehouse full of people working with machines along assembly lines."/>
          <p:cNvPicPr preferRelativeResize="0">
            <a:picLocks noGrp="1"/>
          </p:cNvPicPr>
          <p:nvPr>
            <p:ph type="pic" idx="2"/>
          </p:nvPr>
        </p:nvPicPr>
        <p:blipFill rotWithShape="1">
          <a:blip r:embed="rId3">
            <a:alphaModFix/>
          </a:blip>
          <a:srcRect/>
          <a:stretch/>
        </p:blipFill>
        <p:spPr>
          <a:xfrm>
            <a:off x="2216257" y="3168056"/>
            <a:ext cx="4573958" cy="3265104"/>
          </a:xfrm>
          <a:prstGeom prst="rect">
            <a:avLst/>
          </a:prstGeom>
          <a:noFill/>
          <a:ln>
            <a:noFill/>
          </a:ln>
        </p:spPr>
      </p:pic>
      <p:sp>
        <p:nvSpPr>
          <p:cNvPr id="97" name="Google Shape;97;p12"/>
          <p:cNvSpPr txBox="1">
            <a:spLocks noGrp="1"/>
          </p:cNvSpPr>
          <p:nvPr>
            <p:ph type="body" idx="1"/>
          </p:nvPr>
        </p:nvSpPr>
        <p:spPr>
          <a:xfrm>
            <a:off x="457199" y="1131376"/>
            <a:ext cx="8367221" cy="212885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Years after Mayo’s study, researchers analyzed the results and noticed that employees performed better when researchers or supervisors observed and interacted with them. </a:t>
            </a:r>
            <a:endParaRPr/>
          </a:p>
          <a:p>
            <a:pPr marL="285750" lvl="0" indent="-285750" algn="l" rtl="0">
              <a:spcBef>
                <a:spcPts val="920"/>
              </a:spcBef>
              <a:spcAft>
                <a:spcPts val="0"/>
              </a:spcAft>
              <a:buSzPts val="1600"/>
              <a:buFont typeface="Arial"/>
              <a:buChar char="•"/>
            </a:pPr>
            <a:r>
              <a:rPr lang="en-US" sz="1600"/>
              <a:t>Suggested that productivity increased because people’s performance changes when they are being observed.</a:t>
            </a:r>
            <a:endParaRPr/>
          </a:p>
          <a:p>
            <a:pPr marL="0" lvl="0" indent="0" algn="l" rtl="0">
              <a:spcBef>
                <a:spcPts val="920"/>
              </a:spcBef>
              <a:spcAft>
                <a:spcPts val="0"/>
              </a:spcAft>
              <a:buClr>
                <a:srgbClr val="6CB255"/>
              </a:buClr>
              <a:buSzPts val="1600"/>
              <a:buNone/>
            </a:pPr>
            <a:r>
              <a:rPr lang="en-US" sz="1600" b="1"/>
              <a:t>Hawthorne Effect - </a:t>
            </a:r>
            <a:r>
              <a:rPr lang="en-US" sz="1600"/>
              <a:t>The increase in performance of individuals who are noticed, watched, and paid attention to by researchers or supervisors.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03"/>
        <p:cNvGrpSpPr/>
        <p:nvPr/>
      </p:nvGrpSpPr>
      <p:grpSpPr>
        <a:xfrm>
          <a:off x="0" y="0"/>
          <a:ext cx="0" cy="0"/>
          <a:chOff x="0" y="0"/>
          <a:chExt cx="0" cy="0"/>
        </a:xfrm>
      </p:grpSpPr>
      <p:sp>
        <p:nvSpPr>
          <p:cNvPr id="104" name="Google Shape;104;p1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HISTORICAL DEVELOPMENT</a:t>
            </a:r>
            <a:endParaRPr/>
          </a:p>
        </p:txBody>
      </p:sp>
      <p:pic>
        <p:nvPicPr>
          <p:cNvPr id="105" name="Google Shape;105;p13" descr="Photograph A shows Frederick Taylor. Photograph B shows the cover of Taylor’s book titled The Principles of Scientific Management. Across the top it reads “The Principles of Scientific Management. Below that it says “by Frederick Winslow Taylor, M.E., Sc.D. Past president of the American Society of Mechanical Engineers.” Below that is a picture of a hand passing a torch to another hand, with foreign lettering behind. At the bottom it reads “Harper and Brothers Publishers. New York and London. 1919.” Photograph C shows a steam hammer."/>
          <p:cNvPicPr preferRelativeResize="0">
            <a:picLocks noGrp="1"/>
          </p:cNvPicPr>
          <p:nvPr>
            <p:ph type="pic" idx="2"/>
          </p:nvPr>
        </p:nvPicPr>
        <p:blipFill rotWithShape="1">
          <a:blip r:embed="rId3">
            <a:alphaModFix/>
          </a:blip>
          <a:srcRect t="-6887" b="-6886"/>
          <a:stretch/>
        </p:blipFill>
        <p:spPr>
          <a:xfrm>
            <a:off x="1528519" y="4084703"/>
            <a:ext cx="5920269" cy="2569959"/>
          </a:xfrm>
          <a:prstGeom prst="rect">
            <a:avLst/>
          </a:prstGeom>
          <a:noFill/>
          <a:ln>
            <a:noFill/>
          </a:ln>
        </p:spPr>
      </p:pic>
      <p:sp>
        <p:nvSpPr>
          <p:cNvPr id="106" name="Google Shape;106;p13"/>
          <p:cNvSpPr txBox="1">
            <a:spLocks noGrp="1"/>
          </p:cNvSpPr>
          <p:nvPr>
            <p:ph type="body" idx="1"/>
          </p:nvPr>
        </p:nvSpPr>
        <p:spPr>
          <a:xfrm>
            <a:off x="457200" y="1146875"/>
            <a:ext cx="8367221" cy="2937828"/>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SzPts val="1600"/>
              <a:buNone/>
            </a:pPr>
            <a:r>
              <a:rPr lang="en-US" sz="1600" b="1" u="sng">
                <a:solidFill>
                  <a:srgbClr val="6CB255"/>
                </a:solidFill>
              </a:rPr>
              <a:t>Kurt Lewin (1930s)</a:t>
            </a:r>
            <a:endParaRPr sz="1600" b="1" u="sng">
              <a:solidFill>
                <a:srgbClr val="6CB255"/>
              </a:solidFill>
            </a:endParaRPr>
          </a:p>
          <a:p>
            <a:pPr marL="0" lvl="0" indent="0" algn="l" rtl="0">
              <a:lnSpc>
                <a:spcPct val="110000"/>
              </a:lnSpc>
              <a:spcBef>
                <a:spcPts val="700"/>
              </a:spcBef>
              <a:spcAft>
                <a:spcPts val="0"/>
              </a:spcAft>
              <a:buSzPts val="1600"/>
              <a:buNone/>
            </a:pPr>
            <a:r>
              <a:rPr lang="en-US" sz="1600"/>
              <a:t>Researched effects of leadership styles, team structure, and team dynamics.</a:t>
            </a:r>
            <a:endParaRPr/>
          </a:p>
          <a:p>
            <a:pPr marL="285750" lvl="0" indent="-285750" algn="l" rtl="0">
              <a:lnSpc>
                <a:spcPct val="110000"/>
              </a:lnSpc>
              <a:spcBef>
                <a:spcPts val="700"/>
              </a:spcBef>
              <a:spcAft>
                <a:spcPts val="0"/>
              </a:spcAft>
              <a:buSzPts val="1600"/>
              <a:buFont typeface="Arial"/>
              <a:buChar char="•"/>
            </a:pPr>
            <a:r>
              <a:rPr lang="en-US" sz="1600"/>
              <a:t>Studied group interactions, cooperation, competition, and communication.</a:t>
            </a:r>
            <a:endParaRPr/>
          </a:p>
          <a:p>
            <a:pPr marL="0" lvl="0" indent="0" algn="l" rtl="0">
              <a:lnSpc>
                <a:spcPct val="110000"/>
              </a:lnSpc>
              <a:spcBef>
                <a:spcPts val="700"/>
              </a:spcBef>
              <a:spcAft>
                <a:spcPts val="0"/>
              </a:spcAft>
              <a:buSzPts val="1600"/>
              <a:buNone/>
            </a:pPr>
            <a:r>
              <a:rPr lang="en-US" sz="1600"/>
              <a:t>Coined the term group dynamics.</a:t>
            </a:r>
            <a:endParaRPr sz="1600" b="1" u="sng">
              <a:solidFill>
                <a:srgbClr val="6CB255"/>
              </a:solidFill>
            </a:endParaRPr>
          </a:p>
          <a:p>
            <a:pPr marL="0" lvl="0" indent="0" algn="l" rtl="0">
              <a:lnSpc>
                <a:spcPct val="110000"/>
              </a:lnSpc>
              <a:spcBef>
                <a:spcPts val="700"/>
              </a:spcBef>
              <a:spcAft>
                <a:spcPts val="0"/>
              </a:spcAft>
              <a:buSzPts val="1600"/>
              <a:buNone/>
            </a:pPr>
            <a:r>
              <a:rPr lang="en-US" sz="1600" b="1" u="sng">
                <a:solidFill>
                  <a:srgbClr val="6CB255"/>
                </a:solidFill>
              </a:rPr>
              <a:t>Frederick Taylor</a:t>
            </a:r>
            <a:endParaRPr/>
          </a:p>
          <a:p>
            <a:pPr marL="342900" lvl="0" indent="-342900" algn="l" rtl="0">
              <a:lnSpc>
                <a:spcPct val="110000"/>
              </a:lnSpc>
              <a:spcBef>
                <a:spcPts val="700"/>
              </a:spcBef>
              <a:spcAft>
                <a:spcPts val="0"/>
              </a:spcAft>
              <a:buSzPts val="1600"/>
              <a:buAutoNum type="alphaLcParenBoth"/>
            </a:pPr>
            <a:r>
              <a:rPr lang="en-US" sz="1600"/>
              <a:t>Frederick Taylor (1911) strived to engineer workplaces to increase productivity. </a:t>
            </a:r>
            <a:endParaRPr/>
          </a:p>
          <a:p>
            <a:pPr marL="342900" lvl="0" indent="-342900" algn="l" rtl="0">
              <a:lnSpc>
                <a:spcPct val="110000"/>
              </a:lnSpc>
              <a:spcBef>
                <a:spcPts val="700"/>
              </a:spcBef>
              <a:spcAft>
                <a:spcPts val="0"/>
              </a:spcAft>
              <a:buSzPts val="1600"/>
              <a:buAutoNum type="alphaLcParenBoth"/>
            </a:pPr>
            <a:r>
              <a:rPr lang="en-US" sz="1600" i="1"/>
              <a:t>The Principles of Scientific Management</a:t>
            </a:r>
            <a:r>
              <a:rPr lang="en-US" sz="1600"/>
              <a:t> – examines management styles, personnel selection and training.</a:t>
            </a:r>
            <a:endParaRPr/>
          </a:p>
        </p:txBody>
      </p:sp>
      <p:sp>
        <p:nvSpPr>
          <p:cNvPr id="108" name="Google Shape;108;p13"/>
          <p:cNvSpPr txBox="1"/>
          <p:nvPr/>
        </p:nvSpPr>
        <p:spPr>
          <a:xfrm>
            <a:off x="1307627" y="6417869"/>
            <a:ext cx="6362055"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dirty="0">
                <a:solidFill>
                  <a:schemeClr val="dk1"/>
                </a:solidFill>
                <a:latin typeface="Arial"/>
                <a:ea typeface="Arial"/>
                <a:cs typeface="Arial"/>
                <a:sym typeface="Arial"/>
              </a:rPr>
              <a:t> (credit c: modification of work by “</a:t>
            </a:r>
            <a:r>
              <a:rPr lang="en-US" sz="1200" dirty="0" err="1">
                <a:solidFill>
                  <a:schemeClr val="dk1"/>
                </a:solidFill>
                <a:latin typeface="Arial"/>
                <a:ea typeface="Arial"/>
                <a:cs typeface="Arial"/>
                <a:sym typeface="Arial"/>
              </a:rPr>
              <a:t>Kheel</a:t>
            </a:r>
            <a:r>
              <a:rPr lang="en-US" sz="1200" dirty="0">
                <a:solidFill>
                  <a:schemeClr val="dk1"/>
                </a:solidFill>
                <a:latin typeface="Arial"/>
                <a:ea typeface="Arial"/>
                <a:cs typeface="Arial"/>
                <a:sym typeface="Arial"/>
              </a:rPr>
              <a:t> Center, Cornell University”/Flickr)</a:t>
            </a:r>
            <a:endParaRPr sz="1200" dirty="0">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12"/>
        <p:cNvGrpSpPr/>
        <p:nvPr/>
      </p:nvGrpSpPr>
      <p:grpSpPr>
        <a:xfrm>
          <a:off x="0" y="0"/>
          <a:ext cx="0" cy="0"/>
          <a:chOff x="0" y="0"/>
          <a:chExt cx="0" cy="0"/>
        </a:xfrm>
      </p:grpSpPr>
      <p:sp>
        <p:nvSpPr>
          <p:cNvPr id="113" name="Google Shape;113;p1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HISTORICAL DEVELOPMENT</a:t>
            </a:r>
            <a:endParaRPr/>
          </a:p>
        </p:txBody>
      </p:sp>
      <p:pic>
        <p:nvPicPr>
          <p:cNvPr id="114" name="Google Shape;114;p14" descr="Photograph A shows Lillian Gilbreth. Photograph B shows an open refrigerator with shelves inside and on the door. Photograph C shows a person stepping on a garbage can's foot-pedal, which causes the lid to open, and inserting garbage into the garbage can."/>
          <p:cNvPicPr preferRelativeResize="0">
            <a:picLocks noGrp="1"/>
          </p:cNvPicPr>
          <p:nvPr>
            <p:ph type="pic" idx="2"/>
          </p:nvPr>
        </p:nvPicPr>
        <p:blipFill rotWithShape="1">
          <a:blip r:embed="rId3">
            <a:alphaModFix/>
          </a:blip>
          <a:srcRect l="-6252" r="-6252"/>
          <a:stretch/>
        </p:blipFill>
        <p:spPr>
          <a:xfrm>
            <a:off x="1708616" y="3954789"/>
            <a:ext cx="5768946" cy="2504271"/>
          </a:xfrm>
          <a:prstGeom prst="rect">
            <a:avLst/>
          </a:prstGeom>
          <a:noFill/>
          <a:ln>
            <a:noFill/>
          </a:ln>
        </p:spPr>
      </p:pic>
      <p:sp>
        <p:nvSpPr>
          <p:cNvPr id="115" name="Google Shape;115;p14"/>
          <p:cNvSpPr txBox="1">
            <a:spLocks noGrp="1"/>
          </p:cNvSpPr>
          <p:nvPr>
            <p:ph type="body" idx="1"/>
          </p:nvPr>
        </p:nvSpPr>
        <p:spPr>
          <a:xfrm>
            <a:off x="457199" y="993036"/>
            <a:ext cx="8367222" cy="27885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Lilian Gilbreth – The Mother of Modern Management</a:t>
            </a:r>
            <a:endParaRPr sz="1600" b="1" u="sng">
              <a:solidFill>
                <a:srgbClr val="6CB255"/>
              </a:solidFill>
            </a:endParaRPr>
          </a:p>
          <a:p>
            <a:pPr marL="285750" lvl="0" indent="-285750" algn="l" rtl="0">
              <a:spcBef>
                <a:spcPts val="700"/>
              </a:spcBef>
              <a:spcAft>
                <a:spcPts val="0"/>
              </a:spcAft>
              <a:buSzPts val="1600"/>
              <a:buFont typeface="Arial"/>
              <a:buChar char="•"/>
            </a:pPr>
            <a:r>
              <a:rPr lang="en-US" sz="1600"/>
              <a:t>Strove to find ways to increase productivity.</a:t>
            </a:r>
            <a:endParaRPr/>
          </a:p>
          <a:p>
            <a:pPr marL="285750" lvl="0" indent="-285750" algn="l" rtl="0">
              <a:spcBef>
                <a:spcPts val="700"/>
              </a:spcBef>
              <a:spcAft>
                <a:spcPts val="0"/>
              </a:spcAft>
              <a:buSzPts val="1600"/>
              <a:buFont typeface="Arial"/>
              <a:buChar char="•"/>
            </a:pPr>
            <a:r>
              <a:rPr lang="en-US" sz="1600"/>
              <a:t>Studied efficiency improvements that reduced the number of motions required to perform a task and were applicable in the workplace, home, and other areas. </a:t>
            </a:r>
            <a:endParaRPr sz="1600"/>
          </a:p>
          <a:p>
            <a:pPr marL="285750" lvl="0" indent="-285750" algn="l" rtl="0">
              <a:spcBef>
                <a:spcPts val="700"/>
              </a:spcBef>
              <a:spcAft>
                <a:spcPts val="0"/>
              </a:spcAft>
              <a:buSzPts val="1600"/>
              <a:buFont typeface="Arial"/>
              <a:buChar char="•"/>
            </a:pPr>
            <a:r>
              <a:rPr lang="en-US" sz="1600"/>
              <a:t>Credited with the idea of putting shelves on the inside of refrigerator doors and foot-pedal-operated garbage cans. </a:t>
            </a:r>
            <a:endParaRPr sz="1600"/>
          </a:p>
          <a:p>
            <a:pPr marL="285750" lvl="0" indent="-285750" algn="l" rtl="0">
              <a:spcBef>
                <a:spcPts val="700"/>
              </a:spcBef>
              <a:spcAft>
                <a:spcPts val="0"/>
              </a:spcAft>
              <a:buSzPts val="1600"/>
              <a:buFont typeface="Arial"/>
              <a:buChar char="•"/>
            </a:pPr>
            <a:r>
              <a:rPr lang="en-US" sz="1600"/>
              <a:t>Investigated employee fatigue and time management stress.</a:t>
            </a:r>
            <a:endParaRPr/>
          </a:p>
          <a:p>
            <a:pPr marL="285750" lvl="0" indent="-285750" algn="l" rtl="0">
              <a:spcBef>
                <a:spcPts val="700"/>
              </a:spcBef>
              <a:spcAft>
                <a:spcPts val="0"/>
              </a:spcAft>
              <a:buSzPts val="1600"/>
              <a:buFont typeface="Arial"/>
              <a:buChar char="•"/>
            </a:pPr>
            <a:r>
              <a:rPr lang="en-US" sz="1600"/>
              <a:t>Found many employees were motivated by money and job satisfaction.</a:t>
            </a:r>
            <a:endParaRPr/>
          </a:p>
          <a:p>
            <a:pPr marL="1017270" lvl="1" indent="-184150" algn="l" rtl="0">
              <a:spcBef>
                <a:spcPts val="700"/>
              </a:spcBef>
              <a:spcAft>
                <a:spcPts val="0"/>
              </a:spcAft>
              <a:buSzPts val="1600"/>
              <a:buFont typeface="Arial"/>
              <a:buNone/>
            </a:pPr>
            <a:endParaRPr sz="1600"/>
          </a:p>
        </p:txBody>
      </p:sp>
      <p:sp>
        <p:nvSpPr>
          <p:cNvPr id="117" name="Google Shape;117;p14"/>
          <p:cNvSpPr txBox="1"/>
          <p:nvPr/>
        </p:nvSpPr>
        <p:spPr>
          <a:xfrm>
            <a:off x="666067" y="6459060"/>
            <a:ext cx="7854044" cy="28262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dirty="0">
                <a:solidFill>
                  <a:schemeClr val="dk1"/>
                </a:solidFill>
                <a:latin typeface="Arial"/>
                <a:ea typeface="Arial"/>
                <a:cs typeface="Arial"/>
                <a:sym typeface="Arial"/>
              </a:rPr>
              <a:t>(credit b: modification of work by “</a:t>
            </a:r>
            <a:r>
              <a:rPr lang="en-US" sz="1200" dirty="0" err="1">
                <a:solidFill>
                  <a:schemeClr val="dk1"/>
                </a:solidFill>
                <a:latin typeface="Arial"/>
                <a:ea typeface="Arial"/>
                <a:cs typeface="Arial"/>
                <a:sym typeface="Arial"/>
              </a:rPr>
              <a:t>Goedeker’s</a:t>
            </a:r>
            <a:r>
              <a:rPr lang="en-US" sz="1200" dirty="0">
                <a:solidFill>
                  <a:schemeClr val="dk1"/>
                </a:solidFill>
                <a:latin typeface="Arial"/>
                <a:ea typeface="Arial"/>
                <a:cs typeface="Arial"/>
                <a:sym typeface="Arial"/>
              </a:rPr>
              <a:t>”/Flickr; credit c: modification of work by Kerry </a:t>
            </a:r>
            <a:r>
              <a:rPr lang="en-US" sz="1200" dirty="0" err="1">
                <a:solidFill>
                  <a:schemeClr val="dk1"/>
                </a:solidFill>
                <a:latin typeface="Arial"/>
                <a:ea typeface="Arial"/>
                <a:cs typeface="Arial"/>
                <a:sym typeface="Arial"/>
              </a:rPr>
              <a:t>Ceszyk</a:t>
            </a:r>
            <a:r>
              <a:rPr lang="en-US" sz="1200" dirty="0">
                <a:solidFill>
                  <a:schemeClr val="dk1"/>
                </a:solidFill>
                <a:latin typeface="Arial"/>
                <a:ea typeface="Arial"/>
                <a:cs typeface="Arial"/>
                <a:sym typeface="Arial"/>
              </a:rPr>
              <a:t>)</a:t>
            </a:r>
            <a:endParaRPr sz="1200" dirty="0">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27"/>
        <p:cNvGrpSpPr/>
        <p:nvPr/>
      </p:nvGrpSpPr>
      <p:grpSpPr>
        <a:xfrm>
          <a:off x="0" y="0"/>
          <a:ext cx="0" cy="0"/>
          <a:chOff x="0" y="0"/>
          <a:chExt cx="0" cy="0"/>
        </a:xfrm>
      </p:grpSpPr>
      <p:sp>
        <p:nvSpPr>
          <p:cNvPr id="128" name="Google Shape;128;p1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SELECTING EMPLOYEES</a:t>
            </a:r>
            <a:endParaRPr/>
          </a:p>
        </p:txBody>
      </p:sp>
      <p:sp>
        <p:nvSpPr>
          <p:cNvPr id="129" name="Google Shape;129;p16"/>
          <p:cNvSpPr txBox="1">
            <a:spLocks noGrp="1"/>
          </p:cNvSpPr>
          <p:nvPr>
            <p:ph type="body" idx="1"/>
          </p:nvPr>
        </p:nvSpPr>
        <p:spPr>
          <a:xfrm>
            <a:off x="457199" y="1131376"/>
            <a:ext cx="8367221" cy="526942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Job Advertising</a:t>
            </a:r>
            <a:endParaRPr/>
          </a:p>
          <a:p>
            <a:pPr marL="0" lvl="0" indent="0" algn="l" rtl="0">
              <a:spcBef>
                <a:spcPts val="920"/>
              </a:spcBef>
              <a:spcAft>
                <a:spcPts val="0"/>
              </a:spcAft>
              <a:buClr>
                <a:srgbClr val="6CB255"/>
              </a:buClr>
              <a:buSzPts val="1600"/>
              <a:buNone/>
            </a:pPr>
            <a:r>
              <a:rPr lang="en-US" sz="1600" b="1">
                <a:solidFill>
                  <a:srgbClr val="6CB255"/>
                </a:solidFill>
              </a:rPr>
              <a:t>Job analysis </a:t>
            </a:r>
            <a:r>
              <a:rPr lang="en-US" sz="1600"/>
              <a:t>– accurately describing the task/job.</a:t>
            </a:r>
            <a:endParaRPr/>
          </a:p>
          <a:p>
            <a:pPr marL="285750" lvl="0" indent="-285750" algn="l" rtl="0">
              <a:spcBef>
                <a:spcPts val="920"/>
              </a:spcBef>
              <a:spcAft>
                <a:spcPts val="0"/>
              </a:spcAft>
              <a:buSzPts val="1600"/>
              <a:buFont typeface="Arial"/>
              <a:buChar char="•"/>
            </a:pPr>
            <a:r>
              <a:rPr lang="en-US" sz="1600" b="1"/>
              <a:t>Task-oriented</a:t>
            </a:r>
            <a:r>
              <a:rPr lang="en-US" sz="1600"/>
              <a:t> – lists in detail the tasks that will be performed for the job.</a:t>
            </a:r>
            <a:endParaRPr/>
          </a:p>
          <a:p>
            <a:pPr marL="285750" lvl="0" indent="-285750" algn="l" rtl="0">
              <a:spcBef>
                <a:spcPts val="920"/>
              </a:spcBef>
              <a:spcAft>
                <a:spcPts val="0"/>
              </a:spcAft>
              <a:buSzPts val="1600"/>
              <a:buFont typeface="Arial"/>
              <a:buChar char="•"/>
            </a:pPr>
            <a:r>
              <a:rPr lang="en-US" sz="1600" b="1"/>
              <a:t>Worker-oriented</a:t>
            </a:r>
            <a:r>
              <a:rPr lang="en-US" sz="1600"/>
              <a:t> – describes characteristics required of the worker to successfully perform the job (e.g., knowledge, skills, abilities).</a:t>
            </a:r>
            <a:endParaRPr/>
          </a:p>
          <a:p>
            <a:pPr marL="0" lvl="0" indent="0" algn="l" rtl="0">
              <a:spcBef>
                <a:spcPts val="920"/>
              </a:spcBef>
              <a:spcAft>
                <a:spcPts val="0"/>
              </a:spcAft>
              <a:buClr>
                <a:srgbClr val="6CB255"/>
              </a:buClr>
              <a:buSzPts val="1600"/>
              <a:buNone/>
            </a:pPr>
            <a:r>
              <a:rPr lang="en-US" sz="1600" b="1"/>
              <a:t>O*Net</a:t>
            </a:r>
            <a:r>
              <a:rPr lang="en-US" sz="1600"/>
              <a:t> – database of previously compiled job analyses for different jobs and occupations.</a:t>
            </a:r>
            <a:endParaRPr/>
          </a:p>
          <a:p>
            <a:pPr marL="0" lvl="0" indent="0" algn="l" rtl="0">
              <a:spcBef>
                <a:spcPts val="920"/>
              </a:spcBef>
              <a:spcAft>
                <a:spcPts val="0"/>
              </a:spcAft>
              <a:buClr>
                <a:srgbClr val="6CB255"/>
              </a:buClr>
              <a:buSzPts val="1600"/>
              <a:buNone/>
            </a:pPr>
            <a:endParaRPr sz="1600" b="1" u="sng">
              <a:solidFill>
                <a:srgbClr val="6CB255"/>
              </a:solidFill>
            </a:endParaRPr>
          </a:p>
          <a:p>
            <a:pPr marL="0" lvl="0" indent="0" algn="l" rtl="0">
              <a:spcBef>
                <a:spcPts val="920"/>
              </a:spcBef>
              <a:spcAft>
                <a:spcPts val="0"/>
              </a:spcAft>
              <a:buClr>
                <a:srgbClr val="6CB255"/>
              </a:buClr>
              <a:buSzPts val="1600"/>
              <a:buNone/>
            </a:pPr>
            <a:r>
              <a:rPr lang="en-US" sz="1600" b="1" u="sng">
                <a:solidFill>
                  <a:srgbClr val="6CB255"/>
                </a:solidFill>
              </a:rPr>
              <a:t>Candidate Analysis and Testing</a:t>
            </a:r>
            <a:endParaRPr/>
          </a:p>
          <a:p>
            <a:pPr marL="0" lvl="0" indent="0" algn="l" rtl="0">
              <a:spcBef>
                <a:spcPts val="920"/>
              </a:spcBef>
              <a:spcAft>
                <a:spcPts val="0"/>
              </a:spcAft>
              <a:buClr>
                <a:srgbClr val="6CB255"/>
              </a:buClr>
              <a:buSzPts val="1600"/>
              <a:buNone/>
            </a:pPr>
            <a:r>
              <a:rPr lang="en-US" sz="1600"/>
              <a:t>Can involve testing, interviews, and work samples, or exercises.</a:t>
            </a:r>
            <a:endParaRPr/>
          </a:p>
          <a:p>
            <a:pPr marL="285750" lvl="0" indent="-285750" algn="l" rtl="0">
              <a:spcBef>
                <a:spcPts val="920"/>
              </a:spcBef>
              <a:spcAft>
                <a:spcPts val="0"/>
              </a:spcAft>
              <a:buSzPts val="1600"/>
              <a:buFont typeface="Arial"/>
              <a:buChar char="•"/>
            </a:pPr>
            <a:r>
              <a:rPr lang="en-US" sz="1600"/>
              <a:t>Personality tests can be used to identify personality characteristics of the candidate and match those personality characteristics that would ensure good performance on the job.</a:t>
            </a:r>
            <a:endParaRPr/>
          </a:p>
          <a:p>
            <a:pPr marL="285750" lvl="0" indent="-285750" algn="l" rtl="0">
              <a:spcBef>
                <a:spcPts val="920"/>
              </a:spcBef>
              <a:spcAft>
                <a:spcPts val="0"/>
              </a:spcAft>
              <a:buSzPts val="1600"/>
              <a:buFont typeface="Arial"/>
              <a:buChar char="•"/>
            </a:pPr>
            <a:r>
              <a:rPr lang="en-US" sz="1600"/>
              <a:t>Other tests can include IQ tests, integrity tests, and physical tests, such as drug tests or physical fitness tests.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34"/>
        <p:cNvGrpSpPr/>
        <p:nvPr/>
      </p:nvGrpSpPr>
      <p:grpSpPr>
        <a:xfrm>
          <a:off x="0" y="0"/>
          <a:ext cx="0" cy="0"/>
          <a:chOff x="0" y="0"/>
          <a:chExt cx="0" cy="0"/>
        </a:xfrm>
      </p:grpSpPr>
      <p:sp>
        <p:nvSpPr>
          <p:cNvPr id="135" name="Google Shape;135;p1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INTERVIEWS</a:t>
            </a:r>
            <a:endParaRPr/>
          </a:p>
        </p:txBody>
      </p:sp>
      <p:sp>
        <p:nvSpPr>
          <p:cNvPr id="136" name="Google Shape;136;p17"/>
          <p:cNvSpPr txBox="1">
            <a:spLocks noGrp="1"/>
          </p:cNvSpPr>
          <p:nvPr>
            <p:ph type="body" idx="1"/>
          </p:nvPr>
        </p:nvSpPr>
        <p:spPr>
          <a:xfrm>
            <a:off x="457200" y="1194513"/>
            <a:ext cx="8367221" cy="526828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Interviews can be influenced by social factors and body language such as the degree of similarity of the applicant to the interviewer and nonverbal behaviors (e.g., hand gestures, head nodding, and smiling).</a:t>
            </a:r>
            <a:endParaRPr/>
          </a:p>
          <a:p>
            <a:pPr marL="285750" lvl="0" indent="-285750" algn="l" rtl="0">
              <a:spcBef>
                <a:spcPts val="920"/>
              </a:spcBef>
              <a:spcAft>
                <a:spcPts val="0"/>
              </a:spcAft>
              <a:buSzPts val="1600"/>
              <a:buFont typeface="Arial"/>
              <a:buChar char="•"/>
            </a:pPr>
            <a:r>
              <a:rPr lang="en-US" sz="1600"/>
              <a:t>Research found that lack of eye contact and smiling lead to lower applicant ratings.</a:t>
            </a:r>
            <a:endParaRPr sz="1600"/>
          </a:p>
          <a:p>
            <a:pPr marL="0" lvl="0" indent="0" algn="l" rtl="0">
              <a:spcBef>
                <a:spcPts val="920"/>
              </a:spcBef>
              <a:spcAft>
                <a:spcPts val="0"/>
              </a:spcAft>
              <a:buClr>
                <a:srgbClr val="6CB255"/>
              </a:buClr>
              <a:buSzPts val="1600"/>
              <a:buNone/>
            </a:pPr>
            <a:r>
              <a:rPr lang="en-US" sz="1600" b="1"/>
              <a:t>Unstructured interview:</a:t>
            </a:r>
            <a:endParaRPr/>
          </a:p>
          <a:p>
            <a:pPr marL="285750" lvl="0" indent="-285750" algn="l" rtl="0">
              <a:spcBef>
                <a:spcPts val="920"/>
              </a:spcBef>
              <a:spcAft>
                <a:spcPts val="0"/>
              </a:spcAft>
              <a:buSzPts val="1600"/>
              <a:buFont typeface="Arial"/>
              <a:buChar char="•"/>
            </a:pPr>
            <a:r>
              <a:rPr lang="en-US" sz="1600"/>
              <a:t>Different questions for different candidates.</a:t>
            </a:r>
            <a:endParaRPr/>
          </a:p>
          <a:p>
            <a:pPr marL="285750" lvl="0" indent="-285750" algn="l" rtl="0">
              <a:spcBef>
                <a:spcPts val="920"/>
              </a:spcBef>
              <a:spcAft>
                <a:spcPts val="0"/>
              </a:spcAft>
              <a:buSzPts val="1600"/>
              <a:buFont typeface="Arial"/>
              <a:buChar char="•"/>
            </a:pPr>
            <a:r>
              <a:rPr lang="en-US" sz="1600"/>
              <a:t>Questions are usually unspecified beforehand.</a:t>
            </a:r>
            <a:endParaRPr/>
          </a:p>
          <a:p>
            <a:pPr marL="0" lvl="0" indent="0" algn="l" rtl="0">
              <a:spcBef>
                <a:spcPts val="920"/>
              </a:spcBef>
              <a:spcAft>
                <a:spcPts val="0"/>
              </a:spcAft>
              <a:buClr>
                <a:srgbClr val="6CB255"/>
              </a:buClr>
              <a:buSzPts val="1600"/>
              <a:buNone/>
            </a:pPr>
            <a:r>
              <a:rPr lang="en-US" sz="1600" b="1"/>
              <a:t>Structured interview:</a:t>
            </a:r>
            <a:endParaRPr/>
          </a:p>
          <a:p>
            <a:pPr marL="285750" lvl="0" indent="-285750" algn="l" rtl="0">
              <a:spcBef>
                <a:spcPts val="920"/>
              </a:spcBef>
              <a:spcAft>
                <a:spcPts val="0"/>
              </a:spcAft>
              <a:buSzPts val="1600"/>
              <a:buFont typeface="Arial"/>
              <a:buChar char="•"/>
            </a:pPr>
            <a:r>
              <a:rPr lang="en-US" sz="1600"/>
              <a:t>Same questions for every candidate.</a:t>
            </a:r>
            <a:endParaRPr/>
          </a:p>
          <a:p>
            <a:pPr marL="285750" lvl="0" indent="-285750" algn="l" rtl="0">
              <a:spcBef>
                <a:spcPts val="920"/>
              </a:spcBef>
              <a:spcAft>
                <a:spcPts val="0"/>
              </a:spcAft>
              <a:buSzPts val="1600"/>
              <a:buFont typeface="Arial"/>
              <a:buChar char="•"/>
            </a:pPr>
            <a:r>
              <a:rPr lang="en-US" sz="1600"/>
              <a:t>Questions are prepared in advance.</a:t>
            </a:r>
            <a:endParaRPr/>
          </a:p>
          <a:p>
            <a:pPr marL="285750" lvl="0" indent="-285750" algn="l" rtl="0">
              <a:spcBef>
                <a:spcPts val="920"/>
              </a:spcBef>
              <a:spcAft>
                <a:spcPts val="0"/>
              </a:spcAft>
              <a:buSzPts val="1600"/>
              <a:buFont typeface="Arial"/>
              <a:buChar char="•"/>
            </a:pPr>
            <a:r>
              <a:rPr lang="en-US" sz="1600"/>
              <a:t>Standardized rating system for each response.</a:t>
            </a:r>
            <a:endParaRPr/>
          </a:p>
          <a:p>
            <a:pPr marL="285750" lvl="0" indent="-285750" algn="l" rtl="0">
              <a:spcBef>
                <a:spcPts val="920"/>
              </a:spcBef>
              <a:spcAft>
                <a:spcPts val="0"/>
              </a:spcAft>
              <a:buSzPts val="1600"/>
              <a:buFont typeface="Arial"/>
              <a:buChar char="•"/>
            </a:pPr>
            <a:r>
              <a:rPr lang="en-US" sz="1600"/>
              <a:t>More effective at predicting subsequent job performance of the job candidate.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141"/>
        <p:cNvGrpSpPr/>
        <p:nvPr/>
      </p:nvGrpSpPr>
      <p:grpSpPr>
        <a:xfrm>
          <a:off x="0" y="0"/>
          <a:ext cx="0" cy="0"/>
          <a:chOff x="0" y="0"/>
          <a:chExt cx="0" cy="0"/>
        </a:xfrm>
      </p:grpSpPr>
      <p:sp>
        <p:nvSpPr>
          <p:cNvPr id="142" name="Google Shape;142;p1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TRAINING</a:t>
            </a:r>
            <a:endParaRPr/>
          </a:p>
        </p:txBody>
      </p:sp>
      <p:pic>
        <p:nvPicPr>
          <p:cNvPr id="143" name="Google Shape;143;p18" descr="A photograph shows several people sitting at a table and writing on notepads, as a person in the front of the room writes on a large tablet."/>
          <p:cNvPicPr preferRelativeResize="0">
            <a:picLocks noGrp="1"/>
          </p:cNvPicPr>
          <p:nvPr>
            <p:ph type="pic" idx="2"/>
          </p:nvPr>
        </p:nvPicPr>
        <p:blipFill rotWithShape="1">
          <a:blip r:embed="rId3">
            <a:alphaModFix/>
          </a:blip>
          <a:srcRect l="-26709" r="-26708"/>
          <a:stretch/>
        </p:blipFill>
        <p:spPr>
          <a:xfrm>
            <a:off x="3812583" y="3569522"/>
            <a:ext cx="6247643" cy="2907729"/>
          </a:xfrm>
          <a:prstGeom prst="rect">
            <a:avLst/>
          </a:prstGeom>
          <a:noFill/>
          <a:ln>
            <a:noFill/>
          </a:ln>
        </p:spPr>
      </p:pic>
      <p:sp>
        <p:nvSpPr>
          <p:cNvPr id="144" name="Google Shape;144;p18"/>
          <p:cNvSpPr txBox="1">
            <a:spLocks noGrp="1"/>
          </p:cNvSpPr>
          <p:nvPr>
            <p:ph type="body" idx="1"/>
          </p:nvPr>
        </p:nvSpPr>
        <p:spPr>
          <a:xfrm>
            <a:off x="457198" y="1013341"/>
            <a:ext cx="8531967" cy="290772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t>Orientation:</a:t>
            </a:r>
            <a:endParaRPr/>
          </a:p>
          <a:p>
            <a:pPr marL="0" lvl="0" indent="0" algn="l" rtl="0">
              <a:spcBef>
                <a:spcPts val="700"/>
              </a:spcBef>
              <a:spcAft>
                <a:spcPts val="0"/>
              </a:spcAft>
              <a:buSzPts val="1600"/>
              <a:buNone/>
            </a:pPr>
            <a:r>
              <a:rPr lang="en-US" sz="1600"/>
              <a:t>Training usually begins with an orientation period during which a new employee learns about company policies, practices, and culture. </a:t>
            </a:r>
            <a:endParaRPr sz="1600"/>
          </a:p>
          <a:p>
            <a:pPr marL="285750" lvl="0" indent="-285750" algn="l" rtl="0">
              <a:spcBef>
                <a:spcPts val="700"/>
              </a:spcBef>
              <a:spcAft>
                <a:spcPts val="0"/>
              </a:spcAft>
              <a:buSzPts val="1600"/>
              <a:buFont typeface="Arial"/>
              <a:buChar char="•"/>
            </a:pPr>
            <a:r>
              <a:rPr lang="en-US" sz="1600"/>
              <a:t>Educates the new employee about the organizational culture, the values, visions, hierarchies, norms and ways the company’s employees interact.</a:t>
            </a:r>
            <a:endParaRPr/>
          </a:p>
          <a:p>
            <a:pPr marL="0" lvl="0" indent="0" algn="l" rtl="0">
              <a:spcBef>
                <a:spcPts val="700"/>
              </a:spcBef>
              <a:spcAft>
                <a:spcPts val="0"/>
              </a:spcAft>
              <a:buSzPts val="1600"/>
              <a:buNone/>
            </a:pPr>
            <a:r>
              <a:rPr lang="en-US" sz="1600" b="1"/>
              <a:t>Mentoring:</a:t>
            </a:r>
            <a:endParaRPr/>
          </a:p>
          <a:p>
            <a:pPr marL="285750" lvl="0" indent="-285750" algn="l" rtl="0">
              <a:spcBef>
                <a:spcPts val="700"/>
              </a:spcBef>
              <a:spcAft>
                <a:spcPts val="0"/>
              </a:spcAft>
              <a:buSzPts val="1600"/>
              <a:buFont typeface="Arial"/>
              <a:buChar char="•"/>
            </a:pPr>
            <a:r>
              <a:rPr lang="en-US" sz="1600"/>
              <a:t>Experienced employee guides the work of a new employee.</a:t>
            </a:r>
            <a:endParaRPr/>
          </a:p>
          <a:p>
            <a:pPr marL="285750" lvl="0" indent="-285750" algn="l" rtl="0">
              <a:spcBef>
                <a:spcPts val="700"/>
              </a:spcBef>
              <a:spcAft>
                <a:spcPts val="0"/>
              </a:spcAft>
              <a:buSzPts val="1600"/>
              <a:buFont typeface="Arial"/>
              <a:buChar char="•"/>
            </a:pPr>
            <a:r>
              <a:rPr lang="en-US" sz="1600"/>
              <a:t>Mentors may be formally assigned or develop informally.</a:t>
            </a:r>
            <a:endParaRPr/>
          </a:p>
          <a:p>
            <a:pPr marL="0" lvl="0" indent="0" algn="l" rtl="0">
              <a:spcBef>
                <a:spcPts val="700"/>
              </a:spcBef>
              <a:spcAft>
                <a:spcPts val="0"/>
              </a:spcAft>
              <a:buSzPts val="1600"/>
              <a:buNone/>
            </a:pPr>
            <a:endParaRPr sz="1600"/>
          </a:p>
        </p:txBody>
      </p:sp>
      <p:sp>
        <p:nvSpPr>
          <p:cNvPr id="146" name="Google Shape;146;p18"/>
          <p:cNvSpPr txBox="1"/>
          <p:nvPr/>
        </p:nvSpPr>
        <p:spPr>
          <a:xfrm>
            <a:off x="6711042" y="6497557"/>
            <a:ext cx="2432958"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dirty="0">
                <a:solidFill>
                  <a:schemeClr val="dk1"/>
                </a:solidFill>
                <a:latin typeface="Arial"/>
                <a:ea typeface="Arial"/>
                <a:cs typeface="Arial"/>
                <a:sym typeface="Arial"/>
              </a:rPr>
              <a:t>(credit: Cory </a:t>
            </a:r>
            <a:r>
              <a:rPr lang="en-US" sz="1200" dirty="0" err="1">
                <a:solidFill>
                  <a:schemeClr val="dk1"/>
                </a:solidFill>
                <a:latin typeface="Arial"/>
                <a:ea typeface="Arial"/>
                <a:cs typeface="Arial"/>
                <a:sym typeface="Arial"/>
              </a:rPr>
              <a:t>Zanker</a:t>
            </a:r>
            <a:r>
              <a:rPr lang="en-US" sz="1200" dirty="0">
                <a:solidFill>
                  <a:schemeClr val="dk1"/>
                </a:solidFill>
                <a:latin typeface="Arial"/>
                <a:ea typeface="Arial"/>
                <a:cs typeface="Arial"/>
                <a:sym typeface="Arial"/>
              </a:rPr>
              <a:t>)</a:t>
            </a:r>
            <a:endParaRPr sz="1200" dirty="0">
              <a:solidFill>
                <a:schemeClr val="dk1"/>
              </a:solidFill>
              <a:latin typeface="Arial"/>
              <a:ea typeface="Arial"/>
              <a:cs typeface="Arial"/>
              <a:sym typeface="Arial"/>
            </a:endParaRPr>
          </a:p>
        </p:txBody>
      </p:sp>
      <p:sp>
        <p:nvSpPr>
          <p:cNvPr id="147" name="Google Shape;147;p18"/>
          <p:cNvSpPr txBox="1"/>
          <p:nvPr/>
        </p:nvSpPr>
        <p:spPr>
          <a:xfrm>
            <a:off x="457198" y="3569522"/>
            <a:ext cx="4378273" cy="17491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Research on mentoring:</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Mentoring positively affected protégés compensation, and number of promotions compared with non-mentored employees.</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Protégés were more satisfied with their careers and had greater job satisfaction.</a:t>
            </a:r>
            <a:endParaRPr sz="160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51"/>
        <p:cNvGrpSpPr/>
        <p:nvPr/>
      </p:nvGrpSpPr>
      <p:grpSpPr>
        <a:xfrm>
          <a:off x="0" y="0"/>
          <a:ext cx="0" cy="0"/>
          <a:chOff x="0" y="0"/>
          <a:chExt cx="0" cy="0"/>
        </a:xfrm>
      </p:grpSpPr>
      <p:sp>
        <p:nvSpPr>
          <p:cNvPr id="152" name="Google Shape;152;p1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EVALUATING EMPLOYEES</a:t>
            </a:r>
            <a:endParaRPr/>
          </a:p>
        </p:txBody>
      </p:sp>
      <p:pic>
        <p:nvPicPr>
          <p:cNvPr id="153" name="Google Shape;153;p19" descr="A diagram depicts a box titled “Self,” which is surrounded on all four sides by four more boxes. The box to the left is titled “Peers.” The box above is titled “Supervisors.” The box to the right is titled “Customers.” The box below is titled “Reports.” Lines connect each of these surrounding boxes to the box titled “Self.” In the space between each of the surrounding boxes, a line with an arrow at each end points to and from the nearest surrounding box."/>
          <p:cNvPicPr preferRelativeResize="0">
            <a:picLocks noGrp="1"/>
          </p:cNvPicPr>
          <p:nvPr>
            <p:ph type="pic" idx="2"/>
          </p:nvPr>
        </p:nvPicPr>
        <p:blipFill rotWithShape="1">
          <a:blip r:embed="rId3">
            <a:alphaModFix/>
          </a:blip>
          <a:srcRect l="-47612" r="-47611"/>
          <a:stretch/>
        </p:blipFill>
        <p:spPr>
          <a:xfrm>
            <a:off x="2655786" y="2983961"/>
            <a:ext cx="8062913" cy="3500071"/>
          </a:xfrm>
          <a:prstGeom prst="rect">
            <a:avLst/>
          </a:prstGeom>
          <a:noFill/>
          <a:ln>
            <a:noFill/>
          </a:ln>
        </p:spPr>
      </p:pic>
      <p:sp>
        <p:nvSpPr>
          <p:cNvPr id="154" name="Google Shape;154;p19"/>
          <p:cNvSpPr txBox="1">
            <a:spLocks noGrp="1"/>
          </p:cNvSpPr>
          <p:nvPr>
            <p:ph type="body" idx="1"/>
          </p:nvPr>
        </p:nvSpPr>
        <p:spPr>
          <a:xfrm>
            <a:off x="457199" y="1115839"/>
            <a:ext cx="8367221" cy="275873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Industrial-organizational psychologists are often involved in designing performance-appraisal systems for organizations.</a:t>
            </a:r>
            <a:endParaRPr/>
          </a:p>
          <a:p>
            <a:pPr marL="285750" lvl="0" indent="-285750" algn="l" rtl="0">
              <a:spcBef>
                <a:spcPts val="700"/>
              </a:spcBef>
              <a:spcAft>
                <a:spcPts val="0"/>
              </a:spcAft>
              <a:buSzPts val="1600"/>
              <a:buFont typeface="Arial"/>
              <a:buChar char="•"/>
            </a:pPr>
            <a:r>
              <a:rPr lang="en-US" sz="1600"/>
              <a:t>Aim to make evaluations as fair and positive as possible, and decrease subjectivity.</a:t>
            </a:r>
            <a:endParaRPr/>
          </a:p>
          <a:p>
            <a:pPr marL="0" lvl="0" indent="0" algn="l" rtl="0">
              <a:spcBef>
                <a:spcPts val="700"/>
              </a:spcBef>
              <a:spcAft>
                <a:spcPts val="0"/>
              </a:spcAft>
              <a:buSzPts val="1600"/>
              <a:buNone/>
            </a:pPr>
            <a:r>
              <a:rPr lang="en-US" sz="1600" b="1"/>
              <a:t>Performance appraisals </a:t>
            </a:r>
            <a:r>
              <a:rPr lang="en-US" sz="1600"/>
              <a:t>– evaluation of an employee’s success or lack of success at performing the duties of the job.</a:t>
            </a:r>
            <a:endParaRPr/>
          </a:p>
          <a:p>
            <a:pPr marL="285750" lvl="0" indent="-285750" algn="l" rtl="0">
              <a:spcBef>
                <a:spcPts val="700"/>
              </a:spcBef>
              <a:spcAft>
                <a:spcPts val="0"/>
              </a:spcAft>
              <a:buSzPts val="1600"/>
              <a:buFont typeface="Arial"/>
              <a:buChar char="•"/>
            </a:pPr>
            <a:r>
              <a:rPr lang="en-US" sz="1600"/>
              <a:t>Often used to motivate employees to improve performance and expand areas of competence.</a:t>
            </a:r>
            <a:endParaRPr/>
          </a:p>
        </p:txBody>
      </p:sp>
      <p:sp>
        <p:nvSpPr>
          <p:cNvPr id="156" name="Google Shape;156;p19"/>
          <p:cNvSpPr txBox="1"/>
          <p:nvPr/>
        </p:nvSpPr>
        <p:spPr>
          <a:xfrm>
            <a:off x="7915955" y="6576206"/>
            <a:ext cx="1208314"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Figure 13.9</a:t>
            </a:r>
            <a:endParaRPr/>
          </a:p>
        </p:txBody>
      </p:sp>
      <p:sp>
        <p:nvSpPr>
          <p:cNvPr id="157" name="Google Shape;157;p19"/>
          <p:cNvSpPr txBox="1"/>
          <p:nvPr/>
        </p:nvSpPr>
        <p:spPr>
          <a:xfrm>
            <a:off x="464015" y="3199567"/>
            <a:ext cx="4176794" cy="26981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350-degree Feedback Appraisal:</a:t>
            </a:r>
            <a:endParaRPr sz="1600" b="1">
              <a:solidFill>
                <a:schemeClr val="dk1"/>
              </a:solidFill>
              <a:latin typeface="Arial"/>
              <a:ea typeface="Arial"/>
              <a:cs typeface="Arial"/>
              <a:sym typeface="Arial"/>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Supervisors, customers, direct reports, peers, and the employee himself rate an employee’s performance.</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Provides different perspectives of employees job performance.</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Often fail to accomplish their purpose because they are used incorrectly.</a:t>
            </a:r>
            <a:endParaRPr sz="1600">
              <a:solidFill>
                <a:schemeClr val="dk1"/>
              </a:solidFill>
              <a:latin typeface="Arial"/>
              <a:ea typeface="Arial"/>
              <a:cs typeface="Arial"/>
              <a:sym typeface="Arial"/>
            </a:endParaRPr>
          </a:p>
          <a:p>
            <a:pPr marL="0" marR="0" lvl="0" indent="0" algn="l" rtl="0">
              <a:spcBef>
                <a:spcPts val="70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161"/>
        <p:cNvGrpSpPr/>
        <p:nvPr/>
      </p:nvGrpSpPr>
      <p:grpSpPr>
        <a:xfrm>
          <a:off x="0" y="0"/>
          <a:ext cx="0" cy="0"/>
          <a:chOff x="0" y="0"/>
          <a:chExt cx="0" cy="0"/>
        </a:xfrm>
      </p:grpSpPr>
      <p:sp>
        <p:nvSpPr>
          <p:cNvPr id="162" name="Google Shape;162;p2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BIAS &amp; PROTECTION IN HIRING</a:t>
            </a:r>
            <a:endParaRPr/>
          </a:p>
        </p:txBody>
      </p:sp>
      <p:pic>
        <p:nvPicPr>
          <p:cNvPr id="163" name="Google Shape;163;p20" descr="Photograph A shows the side profile of a pregnant woman. Photograph B shows a cross, a star of David, and a crescent displayed next to one another. Photograph C shows an older person with a cane walking down the street."/>
          <p:cNvPicPr preferRelativeResize="0">
            <a:picLocks noGrp="1"/>
          </p:cNvPicPr>
          <p:nvPr>
            <p:ph type="pic" idx="2"/>
          </p:nvPr>
        </p:nvPicPr>
        <p:blipFill rotWithShape="1">
          <a:blip r:embed="rId3">
            <a:alphaModFix/>
          </a:blip>
          <a:srcRect t="-22473" b="-22473"/>
          <a:stretch/>
        </p:blipFill>
        <p:spPr>
          <a:xfrm>
            <a:off x="457198" y="3207412"/>
            <a:ext cx="8062913" cy="3500071"/>
          </a:xfrm>
          <a:prstGeom prst="rect">
            <a:avLst/>
          </a:prstGeom>
          <a:noFill/>
          <a:ln>
            <a:noFill/>
          </a:ln>
        </p:spPr>
      </p:pic>
      <p:sp>
        <p:nvSpPr>
          <p:cNvPr id="164" name="Google Shape;164;p20"/>
          <p:cNvSpPr txBox="1">
            <a:spLocks noGrp="1"/>
          </p:cNvSpPr>
          <p:nvPr>
            <p:ph type="body" idx="1"/>
          </p:nvPr>
        </p:nvSpPr>
        <p:spPr>
          <a:xfrm>
            <a:off x="457197" y="1162373"/>
            <a:ext cx="8367223" cy="195286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Selecting candidates based on group membership, when it does not directly affect potential job performance, is discriminatory.</a:t>
            </a:r>
            <a:endParaRPr/>
          </a:p>
          <a:p>
            <a:pPr marL="0" lvl="0" indent="0" algn="l" rtl="0">
              <a:spcBef>
                <a:spcPts val="920"/>
              </a:spcBef>
              <a:spcAft>
                <a:spcPts val="0"/>
              </a:spcAft>
              <a:buClr>
                <a:srgbClr val="6CB255"/>
              </a:buClr>
              <a:buSzPts val="1600"/>
              <a:buNone/>
            </a:pPr>
            <a:r>
              <a:rPr lang="en-US" sz="1600"/>
              <a:t>Many laws exist to prevent hiring based on various group-membership criteria.</a:t>
            </a:r>
            <a:endParaRPr/>
          </a:p>
          <a:p>
            <a:pPr marL="285750" lvl="0" indent="-285750" algn="l" rtl="0">
              <a:spcBef>
                <a:spcPts val="920"/>
              </a:spcBef>
              <a:spcAft>
                <a:spcPts val="0"/>
              </a:spcAft>
              <a:buSzPts val="1600"/>
              <a:buFont typeface="Arial"/>
              <a:buChar char="•"/>
            </a:pPr>
            <a:r>
              <a:rPr lang="en-US" sz="1600"/>
              <a:t>Pregnancy, religion, and age are some of the criteria on which hiring decisions cannot legally be made. </a:t>
            </a:r>
            <a:endParaRPr sz="1600"/>
          </a:p>
          <a:p>
            <a:pPr marL="0" lvl="0" indent="0" algn="l" rtl="0">
              <a:spcBef>
                <a:spcPts val="920"/>
              </a:spcBef>
              <a:spcAft>
                <a:spcPts val="0"/>
              </a:spcAft>
              <a:buClr>
                <a:srgbClr val="6CB255"/>
              </a:buClr>
              <a:buSzPts val="1600"/>
              <a:buNone/>
            </a:pPr>
            <a:r>
              <a:rPr lang="en-US" sz="1600" i="1"/>
              <a:t>Did you know it is illegal for a potential employer to ask your age in an interview?</a:t>
            </a:r>
            <a:endParaRPr/>
          </a:p>
        </p:txBody>
      </p:sp>
      <p:sp>
        <p:nvSpPr>
          <p:cNvPr id="166" name="Google Shape;166;p20"/>
          <p:cNvSpPr txBox="1"/>
          <p:nvPr/>
        </p:nvSpPr>
        <p:spPr>
          <a:xfrm>
            <a:off x="457199" y="6245818"/>
            <a:ext cx="8367222"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Figure 13.10 (credit a: modification of work by Sean McGrath; credit b: modification of work by Ze’ev Barkan; credit c: modification of work by David Hodgson)</a:t>
            </a:r>
            <a:endParaRPr sz="1200">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170"/>
        <p:cNvGrpSpPr/>
        <p:nvPr/>
      </p:nvGrpSpPr>
      <p:grpSpPr>
        <a:xfrm>
          <a:off x="0" y="0"/>
          <a:ext cx="0" cy="0"/>
          <a:chOff x="0" y="0"/>
          <a:chExt cx="0" cy="0"/>
        </a:xfrm>
      </p:grpSpPr>
      <p:sp>
        <p:nvSpPr>
          <p:cNvPr id="171" name="Google Shape;171;p21"/>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THE U.S. EQUAL EMPLOYMENT </a:t>
            </a:r>
            <a:br>
              <a:rPr lang="en-US" sz="2160"/>
            </a:br>
            <a:r>
              <a:rPr lang="en-US" sz="2160"/>
              <a:t>OPPORTUNITY (EEOC)</a:t>
            </a:r>
            <a:endParaRPr/>
          </a:p>
        </p:txBody>
      </p:sp>
      <p:sp>
        <p:nvSpPr>
          <p:cNvPr id="172" name="Google Shape;172;p21"/>
          <p:cNvSpPr txBox="1">
            <a:spLocks noGrp="1"/>
          </p:cNvSpPr>
          <p:nvPr>
            <p:ph type="body" idx="1"/>
          </p:nvPr>
        </p:nvSpPr>
        <p:spPr>
          <a:xfrm>
            <a:off x="457199" y="1162373"/>
            <a:ext cx="8531818" cy="10228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Responsible for enforcing federal laws that make it illegal to discriminate against a job applicant or an employee because of the person’s race, color, religion, sex (including pregnancy), national origin, age (40 or older), disability, or genetic information.</a:t>
            </a:r>
            <a:endParaRPr/>
          </a:p>
        </p:txBody>
      </p:sp>
      <p:pic>
        <p:nvPicPr>
          <p:cNvPr id="174" name="Google Shape;174;p21" descr="A group of three boxes is titled, “Selected Text from Legislation Prohibiting Employment Discrimination.” The boxes are arranged vertically. The top box, titled “Title VII of the Civil Rights Act of 1964,” contains the text, “It shall be an unlawful employment practice for an employer (1) to fail or refuse to hire or to discharge any individual, or otherwise to discriminate against any individual with respect to his compensation, terms, conditions, or privileges of employment, because of such individual’s race, color, religion, sex, or national origin; or (2) to limit, segregate, or classify his employees or applicants for employment in any way which would deprive or tend to deprive any individual of employment opportunities or otherwise adversely affect his status as an employee, because of such individual’s race, color, religion, sex, or national origin.” The middle box, titled “The Age Discrimination in Employment Act of 1967,” contains the text, “It shall be unlawful for an employer (1) to fail or refuse to hire or to discharge any individual or otherwise discriminate against any individual with respect to his compensation, terms, conditions, or privileges of employment, because of such individual’s age.” The bottom box, titled “Titles I and V of the Americans with Disabilities Act of 1990 (ADA),” contains the text, “No covered entity shall discriminate against a qualified individual on the basis of disability in regard to job application procedures, the hiring, advancement, or discharge of employees, employee compensation, job training, and other terms, conditions, and privileges of employment. . . . The term “discriminate against a qualified individual on the basis of disability” includes . . . not making reasonable accommodations to the known physical or mental limitations of an otherwise qualified individual with a disability who is an applicant or employee, unless such covered entity can demonstrate that the accommodation would impose an undue hardship on the operation of the business of such covered entity.”"/>
          <p:cNvPicPr preferRelativeResize="0">
            <a:picLocks noGrp="1"/>
          </p:cNvPicPr>
          <p:nvPr>
            <p:ph type="pic" idx="2"/>
          </p:nvPr>
        </p:nvPicPr>
        <p:blipFill rotWithShape="1">
          <a:blip r:embed="rId3">
            <a:alphaModFix/>
          </a:blip>
          <a:srcRect l="-63646" r="-63646"/>
          <a:stretch/>
        </p:blipFill>
        <p:spPr>
          <a:xfrm>
            <a:off x="-1403726" y="2107769"/>
            <a:ext cx="11784763" cy="461849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179"/>
        <p:cNvGrpSpPr/>
        <p:nvPr/>
      </p:nvGrpSpPr>
      <p:grpSpPr>
        <a:xfrm>
          <a:off x="0" y="0"/>
          <a:ext cx="0" cy="0"/>
          <a:chOff x="0" y="0"/>
          <a:chExt cx="0" cy="0"/>
        </a:xfrm>
      </p:grpSpPr>
      <p:sp>
        <p:nvSpPr>
          <p:cNvPr id="180" name="Google Shape;180;p22"/>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THE U.S. EQUAL EMPLOYMENT </a:t>
            </a:r>
            <a:br>
              <a:rPr lang="en-US" sz="2160"/>
            </a:br>
            <a:r>
              <a:rPr lang="en-US" sz="2160"/>
              <a:t>OPPORTUNITY (EEOC)</a:t>
            </a:r>
            <a:endParaRPr/>
          </a:p>
        </p:txBody>
      </p:sp>
      <p:sp>
        <p:nvSpPr>
          <p:cNvPr id="181" name="Google Shape;181;p22"/>
          <p:cNvSpPr txBox="1">
            <a:spLocks noGrp="1"/>
          </p:cNvSpPr>
          <p:nvPr>
            <p:ph type="body" idx="1"/>
          </p:nvPr>
        </p:nvSpPr>
        <p:spPr>
          <a:xfrm>
            <a:off x="457199" y="1162373"/>
            <a:ext cx="8367221" cy="539341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t>Equal Pay Act </a:t>
            </a:r>
            <a:r>
              <a:rPr lang="en-US" sz="1600"/>
              <a:t>– requires equal pay for men and women in the same workplace who are performing equal work.</a:t>
            </a:r>
            <a:endParaRPr/>
          </a:p>
          <a:p>
            <a:pPr marL="0" lvl="0" indent="0" algn="l" rtl="0">
              <a:spcBef>
                <a:spcPts val="700"/>
              </a:spcBef>
              <a:spcAft>
                <a:spcPts val="0"/>
              </a:spcAft>
              <a:buSzPts val="1600"/>
              <a:buNone/>
            </a:pPr>
            <a:r>
              <a:rPr lang="en-US" sz="1600" b="1"/>
              <a:t>Title VII of the Civil Rights Act (1964) </a:t>
            </a:r>
            <a:r>
              <a:rPr lang="en-US" sz="1600"/>
              <a:t>– makes it illegal to treat individuals unfavorably because of their race or color of their skin.</a:t>
            </a:r>
            <a:endParaRPr/>
          </a:p>
          <a:p>
            <a:pPr marL="0" lvl="0" indent="0" algn="l" rtl="0">
              <a:spcBef>
                <a:spcPts val="700"/>
              </a:spcBef>
              <a:spcAft>
                <a:spcPts val="0"/>
              </a:spcAft>
              <a:buSzPts val="1600"/>
              <a:buNone/>
            </a:pPr>
            <a:r>
              <a:rPr lang="en-US" sz="1600" b="1"/>
              <a:t>Pregnancy Discrimination Act (1978) </a:t>
            </a:r>
            <a:r>
              <a:rPr lang="en-US" sz="1600"/>
              <a:t>– prohibits job discrimination of a woman because she is pregnant as long as she can perform the work required.</a:t>
            </a:r>
            <a:endParaRPr/>
          </a:p>
          <a:p>
            <a:pPr marL="0" lvl="0" indent="0" algn="l" rtl="0">
              <a:spcBef>
                <a:spcPts val="700"/>
              </a:spcBef>
              <a:spcAft>
                <a:spcPts val="0"/>
              </a:spcAft>
              <a:buSzPts val="1600"/>
              <a:buNone/>
            </a:pPr>
            <a:r>
              <a:rPr lang="en-US" sz="1600" b="1"/>
              <a:t>Americans with Disabilities Act </a:t>
            </a:r>
            <a:r>
              <a:rPr lang="en-US" sz="1600"/>
              <a:t>- Employers cannot discriminate against any individual based on a disability.</a:t>
            </a:r>
            <a:endParaRPr/>
          </a:p>
          <a:p>
            <a:pPr marL="285750" lvl="0" indent="-285750" algn="l" rtl="0">
              <a:spcBef>
                <a:spcPts val="700"/>
              </a:spcBef>
              <a:spcAft>
                <a:spcPts val="0"/>
              </a:spcAft>
              <a:buSzPts val="1600"/>
              <a:buFont typeface="Arial"/>
              <a:buChar char="•"/>
            </a:pPr>
            <a:r>
              <a:rPr lang="en-US" sz="1600" b="1"/>
              <a:t>Disability </a:t>
            </a:r>
            <a:r>
              <a:rPr lang="en-US" sz="1600"/>
              <a:t>– a physical or mental impairment that limits one or more major life activities such as hearing, walking, and breathing.</a:t>
            </a:r>
            <a:endParaRPr/>
          </a:p>
          <a:p>
            <a:pPr marL="285750" lvl="0" indent="-285750" algn="l" rtl="0">
              <a:spcBef>
                <a:spcPts val="700"/>
              </a:spcBef>
              <a:spcAft>
                <a:spcPts val="0"/>
              </a:spcAft>
              <a:buSzPts val="1600"/>
              <a:buFont typeface="Arial"/>
              <a:buChar char="•"/>
            </a:pPr>
            <a:r>
              <a:rPr lang="en-US" sz="1600"/>
              <a:t>Has been expanded to include individuals with alcoholism, former drug use, obesity, or psychiatric disabilities.</a:t>
            </a:r>
            <a:endParaRPr/>
          </a:p>
          <a:p>
            <a:pPr marL="0" lvl="0" indent="0" algn="l" rtl="0">
              <a:spcBef>
                <a:spcPts val="720"/>
              </a:spcBef>
              <a:spcAft>
                <a:spcPts val="0"/>
              </a:spcAft>
              <a:buClr>
                <a:srgbClr val="6CB255"/>
              </a:buClr>
              <a:buSzPts val="1600"/>
              <a:buNone/>
            </a:pPr>
            <a:r>
              <a:rPr lang="en-US" sz="1600" b="1"/>
              <a:t>Bona Fide Occupational Qualification (BFOQ) </a:t>
            </a:r>
            <a:r>
              <a:rPr lang="en-US" sz="1600"/>
              <a:t>- Requirement of certain occupations for which denying an individual employment would otherwise violate the law, such as requirements concerning religion or sex.</a:t>
            </a:r>
            <a:endParaRPr/>
          </a:p>
          <a:p>
            <a:pPr marL="285750" lvl="0" indent="-285750" algn="l" rtl="0">
              <a:spcBef>
                <a:spcPts val="920"/>
              </a:spcBef>
              <a:spcAft>
                <a:spcPts val="0"/>
              </a:spcAft>
              <a:buSzPts val="1600"/>
              <a:buFont typeface="Arial"/>
              <a:buChar char="•"/>
            </a:pPr>
            <a:r>
              <a:rPr lang="en-US" sz="1600"/>
              <a:t>In some cases, religion, national origin, age, and sex are bona fide occupational qualifications.</a:t>
            </a:r>
            <a:endParaRPr sz="1600"/>
          </a:p>
          <a:p>
            <a:pPr marL="0" lvl="0" indent="0" algn="l" rtl="0">
              <a:spcBef>
                <a:spcPts val="900"/>
              </a:spcBef>
              <a:spcAft>
                <a:spcPts val="0"/>
              </a:spcAft>
              <a:buSzPts val="1600"/>
              <a:buNone/>
            </a:pPr>
            <a:endParaRPr sz="16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192"/>
        <p:cNvGrpSpPr/>
        <p:nvPr/>
      </p:nvGrpSpPr>
      <p:grpSpPr>
        <a:xfrm>
          <a:off x="0" y="0"/>
          <a:ext cx="0" cy="0"/>
          <a:chOff x="0" y="0"/>
          <a:chExt cx="0" cy="0"/>
        </a:xfrm>
      </p:grpSpPr>
      <p:sp>
        <p:nvSpPr>
          <p:cNvPr id="193" name="Google Shape;193;p2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JOB SATISFACTION</a:t>
            </a:r>
            <a:endParaRPr/>
          </a:p>
        </p:txBody>
      </p:sp>
      <p:sp>
        <p:nvSpPr>
          <p:cNvPr id="194" name="Google Shape;194;p24"/>
          <p:cNvSpPr txBox="1">
            <a:spLocks noGrp="1"/>
          </p:cNvSpPr>
          <p:nvPr>
            <p:ph type="body" idx="1"/>
          </p:nvPr>
        </p:nvSpPr>
        <p:spPr>
          <a:xfrm>
            <a:off x="457199" y="1131377"/>
            <a:ext cx="8367221" cy="1952786"/>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SzPts val="1600"/>
              <a:buFont typeface="Arial"/>
              <a:buChar char="•"/>
            </a:pPr>
            <a:r>
              <a:rPr lang="en-US" sz="1600"/>
              <a:t>Results from how we think about our work (cognition) and how we feel about our work (affect).</a:t>
            </a:r>
            <a:endParaRPr/>
          </a:p>
          <a:p>
            <a:pPr marL="285750" lvl="0" indent="-285750" algn="l" rtl="0">
              <a:spcBef>
                <a:spcPts val="700"/>
              </a:spcBef>
              <a:spcAft>
                <a:spcPts val="0"/>
              </a:spcAft>
              <a:buSzPts val="1600"/>
              <a:buFont typeface="Arial"/>
              <a:buChar char="•"/>
            </a:pPr>
            <a:r>
              <a:rPr lang="en-US" sz="1600"/>
              <a:t>Influenced by the work itself, our personality, and our culture.</a:t>
            </a:r>
            <a:endParaRPr/>
          </a:p>
          <a:p>
            <a:pPr marL="285750" lvl="0" indent="-285750" algn="l" rtl="0">
              <a:spcBef>
                <a:spcPts val="700"/>
              </a:spcBef>
              <a:spcAft>
                <a:spcPts val="0"/>
              </a:spcAft>
              <a:buSzPts val="1600"/>
              <a:buFont typeface="Arial"/>
              <a:buChar char="•"/>
            </a:pPr>
            <a:r>
              <a:rPr lang="en-US" sz="1600"/>
              <a:t>Measured using questionnaires that employees complete.</a:t>
            </a:r>
            <a:endParaRPr/>
          </a:p>
          <a:p>
            <a:pPr marL="285750" lvl="0" indent="-285750" algn="l" rtl="0">
              <a:spcBef>
                <a:spcPts val="700"/>
              </a:spcBef>
              <a:spcAft>
                <a:spcPts val="0"/>
              </a:spcAft>
              <a:buSzPts val="1600"/>
              <a:buFont typeface="Arial"/>
              <a:buChar char="•"/>
            </a:pPr>
            <a:r>
              <a:rPr lang="en-US" sz="1600"/>
              <a:t>Can be measured at a global level (general satisfaction with work) or at the level of specific factors (which aspects of the job lead to satisfaction).</a:t>
            </a:r>
            <a:endParaRPr/>
          </a:p>
          <a:p>
            <a:pPr marL="0" lvl="0" indent="0" algn="l" rtl="0">
              <a:spcBef>
                <a:spcPts val="700"/>
              </a:spcBef>
              <a:spcAft>
                <a:spcPts val="0"/>
              </a:spcAft>
              <a:buSzPts val="1600"/>
              <a:buNone/>
            </a:pPr>
            <a:endParaRPr sz="1600"/>
          </a:p>
        </p:txBody>
      </p:sp>
      <p:pic>
        <p:nvPicPr>
          <p:cNvPr id="196" name="Google Shape;196;p24"/>
          <p:cNvPicPr preferRelativeResize="0"/>
          <p:nvPr/>
        </p:nvPicPr>
        <p:blipFill rotWithShape="1">
          <a:blip r:embed="rId3">
            <a:alphaModFix/>
          </a:blip>
          <a:srcRect/>
          <a:stretch/>
        </p:blipFill>
        <p:spPr>
          <a:xfrm>
            <a:off x="1369120" y="3285640"/>
            <a:ext cx="6239072" cy="3394127"/>
          </a:xfrm>
          <a:prstGeom prst="rect">
            <a:avLst/>
          </a:prstGeom>
          <a:noFill/>
          <a:ln>
            <a:noFill/>
          </a:ln>
        </p:spPr>
      </p:pic>
      <p:sp>
        <p:nvSpPr>
          <p:cNvPr id="197" name="Google Shape;197;p24"/>
          <p:cNvSpPr txBox="1"/>
          <p:nvPr/>
        </p:nvSpPr>
        <p:spPr>
          <a:xfrm>
            <a:off x="7608192" y="6402768"/>
            <a:ext cx="1411822"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(Credit: Linkedin)</a:t>
            </a:r>
            <a:endParaRPr sz="1200">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201"/>
        <p:cNvGrpSpPr/>
        <p:nvPr/>
      </p:nvGrpSpPr>
      <p:grpSpPr>
        <a:xfrm>
          <a:off x="0" y="0"/>
          <a:ext cx="0" cy="0"/>
          <a:chOff x="0" y="0"/>
          <a:chExt cx="0" cy="0"/>
        </a:xfrm>
      </p:grpSpPr>
      <p:sp>
        <p:nvSpPr>
          <p:cNvPr id="202" name="Google Shape;202;p2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JOB SATISFACTION</a:t>
            </a:r>
            <a:endParaRPr/>
          </a:p>
        </p:txBody>
      </p:sp>
      <p:sp>
        <p:nvSpPr>
          <p:cNvPr id="203" name="Google Shape;203;p25"/>
          <p:cNvSpPr txBox="1">
            <a:spLocks noGrp="1"/>
          </p:cNvSpPr>
          <p:nvPr>
            <p:ph type="body" idx="1"/>
          </p:nvPr>
        </p:nvSpPr>
        <p:spPr>
          <a:xfrm>
            <a:off x="457199" y="1077894"/>
            <a:ext cx="8423329" cy="540039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solidFill>
                  <a:srgbClr val="6CB255"/>
                </a:solidFill>
              </a:rPr>
              <a:t>Factors Involved in Job Satisfaction:</a:t>
            </a:r>
            <a:endParaRPr/>
          </a:p>
          <a:p>
            <a:pPr marL="0" lvl="0" indent="0" algn="l" rtl="0">
              <a:spcBef>
                <a:spcPts val="700"/>
              </a:spcBef>
              <a:spcAft>
                <a:spcPts val="0"/>
              </a:spcAft>
              <a:buSzPts val="1600"/>
              <a:buNone/>
            </a:pPr>
            <a:r>
              <a:rPr lang="en-US" sz="1600" b="1"/>
              <a:t>Autonomy</a:t>
            </a:r>
            <a:r>
              <a:rPr lang="en-US" sz="1600"/>
              <a:t> – Individual responsibility, control over decisions.</a:t>
            </a:r>
            <a:endParaRPr/>
          </a:p>
          <a:p>
            <a:pPr marL="0" lvl="0" indent="0" algn="l" rtl="0">
              <a:spcBef>
                <a:spcPts val="700"/>
              </a:spcBef>
              <a:spcAft>
                <a:spcPts val="0"/>
              </a:spcAft>
              <a:buSzPts val="1600"/>
              <a:buNone/>
            </a:pPr>
            <a:r>
              <a:rPr lang="en-US" sz="1600" b="1"/>
              <a:t>Work Content </a:t>
            </a:r>
            <a:r>
              <a:rPr lang="en-US" sz="1600"/>
              <a:t>– Variety, challenge, role clarity. (Most strongly predictive of overall job satisfaction).</a:t>
            </a:r>
            <a:endParaRPr/>
          </a:p>
          <a:p>
            <a:pPr marL="0" lvl="0" indent="0" algn="l" rtl="0">
              <a:spcBef>
                <a:spcPts val="700"/>
              </a:spcBef>
              <a:spcAft>
                <a:spcPts val="0"/>
              </a:spcAft>
              <a:buSzPts val="1600"/>
              <a:buNone/>
            </a:pPr>
            <a:r>
              <a:rPr lang="en-US" sz="1600" b="1"/>
              <a:t>Communication</a:t>
            </a:r>
            <a:r>
              <a:rPr lang="en-US" sz="1600"/>
              <a:t> – Feedback. </a:t>
            </a:r>
            <a:endParaRPr/>
          </a:p>
          <a:p>
            <a:pPr marL="0" lvl="0" indent="0" algn="l" rtl="0">
              <a:spcBef>
                <a:spcPts val="700"/>
              </a:spcBef>
              <a:spcAft>
                <a:spcPts val="0"/>
              </a:spcAft>
              <a:buSzPts val="1600"/>
              <a:buNone/>
            </a:pPr>
            <a:r>
              <a:rPr lang="en-US" sz="1600" b="1"/>
              <a:t>Financial rewards </a:t>
            </a:r>
            <a:r>
              <a:rPr lang="en-US" sz="1600"/>
              <a:t>– Salary and benefits. (Weak correlation with job satisfaction).</a:t>
            </a:r>
            <a:endParaRPr/>
          </a:p>
          <a:p>
            <a:pPr marL="0" lvl="0" indent="0" algn="l" rtl="0">
              <a:spcBef>
                <a:spcPts val="700"/>
              </a:spcBef>
              <a:spcAft>
                <a:spcPts val="0"/>
              </a:spcAft>
              <a:buSzPts val="1600"/>
              <a:buNone/>
            </a:pPr>
            <a:r>
              <a:rPr lang="en-US" sz="1600" b="1"/>
              <a:t>Growth and development </a:t>
            </a:r>
            <a:r>
              <a:rPr lang="en-US" sz="1600"/>
              <a:t>– Personal growth, training, education.</a:t>
            </a:r>
            <a:endParaRPr/>
          </a:p>
          <a:p>
            <a:pPr marL="0" lvl="0" indent="0" algn="l" rtl="0">
              <a:spcBef>
                <a:spcPts val="700"/>
              </a:spcBef>
              <a:spcAft>
                <a:spcPts val="0"/>
              </a:spcAft>
              <a:buSzPts val="1600"/>
              <a:buNone/>
            </a:pPr>
            <a:r>
              <a:rPr lang="en-US" sz="1600" b="1"/>
              <a:t>Promotion</a:t>
            </a:r>
            <a:r>
              <a:rPr lang="en-US" sz="1600"/>
              <a:t> – Career advancement opportunity.</a:t>
            </a:r>
            <a:endParaRPr/>
          </a:p>
          <a:p>
            <a:pPr marL="0" lvl="0" indent="0" algn="l" rtl="0">
              <a:spcBef>
                <a:spcPts val="700"/>
              </a:spcBef>
              <a:spcAft>
                <a:spcPts val="0"/>
              </a:spcAft>
              <a:buSzPts val="1600"/>
              <a:buNone/>
            </a:pPr>
            <a:r>
              <a:rPr lang="en-US" sz="1600" b="1"/>
              <a:t>Coworkers</a:t>
            </a:r>
            <a:r>
              <a:rPr lang="en-US" sz="1600"/>
              <a:t> – Professional relations or adequacy.</a:t>
            </a:r>
            <a:endParaRPr/>
          </a:p>
          <a:p>
            <a:pPr marL="0" lvl="0" indent="0" algn="l" rtl="0">
              <a:spcBef>
                <a:spcPts val="700"/>
              </a:spcBef>
              <a:spcAft>
                <a:spcPts val="0"/>
              </a:spcAft>
              <a:buSzPts val="1600"/>
              <a:buNone/>
            </a:pPr>
            <a:r>
              <a:rPr lang="en-US" sz="1600" b="1"/>
              <a:t>Supervision and feedback </a:t>
            </a:r>
            <a:r>
              <a:rPr lang="en-US" sz="1600"/>
              <a:t>– Support, recognition, fairness.</a:t>
            </a:r>
            <a:endParaRPr/>
          </a:p>
          <a:p>
            <a:pPr marL="0" lvl="0" indent="0" algn="l" rtl="0">
              <a:spcBef>
                <a:spcPts val="700"/>
              </a:spcBef>
              <a:spcAft>
                <a:spcPts val="0"/>
              </a:spcAft>
              <a:buSzPts val="1600"/>
              <a:buNone/>
            </a:pPr>
            <a:r>
              <a:rPr lang="en-US" sz="1600" b="1"/>
              <a:t>Workload</a:t>
            </a:r>
            <a:r>
              <a:rPr lang="en-US" sz="1600"/>
              <a:t> – Time pressure, tedium.</a:t>
            </a:r>
            <a:endParaRPr/>
          </a:p>
          <a:p>
            <a:pPr marL="0" lvl="0" indent="0" algn="l" rtl="0">
              <a:spcBef>
                <a:spcPts val="700"/>
              </a:spcBef>
              <a:spcAft>
                <a:spcPts val="0"/>
              </a:spcAft>
              <a:buSzPts val="1600"/>
              <a:buNone/>
            </a:pPr>
            <a:r>
              <a:rPr lang="en-US" sz="1600" b="1"/>
              <a:t>Work demands </a:t>
            </a:r>
            <a:r>
              <a:rPr lang="en-US" sz="1600"/>
              <a:t>– Extra work requirements, insecurity of position.</a:t>
            </a:r>
            <a:endParaRPr/>
          </a:p>
          <a:p>
            <a:pPr marL="0" lvl="0" indent="0" algn="l" rtl="0">
              <a:spcBef>
                <a:spcPts val="800"/>
              </a:spcBef>
              <a:spcAft>
                <a:spcPts val="0"/>
              </a:spcAft>
              <a:buClr>
                <a:srgbClr val="6CB255"/>
              </a:buClr>
              <a:buSzPts val="2000"/>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208"/>
        <p:cNvGrpSpPr/>
        <p:nvPr/>
      </p:nvGrpSpPr>
      <p:grpSpPr>
        <a:xfrm>
          <a:off x="0" y="0"/>
          <a:ext cx="0" cy="0"/>
          <a:chOff x="0" y="0"/>
          <a:chExt cx="0" cy="0"/>
        </a:xfrm>
      </p:grpSpPr>
      <p:sp>
        <p:nvSpPr>
          <p:cNvPr id="209" name="Google Shape;209;p2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JOB STRESS</a:t>
            </a:r>
            <a:endParaRPr/>
          </a:p>
        </p:txBody>
      </p:sp>
      <p:sp>
        <p:nvSpPr>
          <p:cNvPr id="210" name="Google Shape;210;p26"/>
          <p:cNvSpPr txBox="1">
            <a:spLocks noGrp="1"/>
          </p:cNvSpPr>
          <p:nvPr>
            <p:ph type="body" idx="1"/>
          </p:nvPr>
        </p:nvSpPr>
        <p:spPr>
          <a:xfrm>
            <a:off x="457199" y="1208868"/>
            <a:ext cx="8367221" cy="454100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dirty="0"/>
              <a:t>Caused by specific stressors in an occupation.</a:t>
            </a:r>
            <a:endParaRPr dirty="0"/>
          </a:p>
          <a:p>
            <a:pPr marL="0" lvl="0" indent="0" algn="l" rtl="0">
              <a:spcBef>
                <a:spcPts val="700"/>
              </a:spcBef>
              <a:spcAft>
                <a:spcPts val="0"/>
              </a:spcAft>
              <a:buSzPts val="1600"/>
              <a:buNone/>
            </a:pPr>
            <a:r>
              <a:rPr lang="en-US" sz="1600" dirty="0"/>
              <a:t>Leads to poor health, job performance, and family life.</a:t>
            </a:r>
            <a:endParaRPr dirty="0"/>
          </a:p>
          <a:p>
            <a:pPr marL="0" lvl="0" indent="0" algn="l" rtl="0">
              <a:spcBef>
                <a:spcPts val="700"/>
              </a:spcBef>
              <a:spcAft>
                <a:spcPts val="0"/>
              </a:spcAft>
              <a:buSzPts val="1600"/>
              <a:buNone/>
            </a:pPr>
            <a:r>
              <a:rPr lang="en-US" sz="1600" b="1" dirty="0"/>
              <a:t>Stressors include:</a:t>
            </a:r>
            <a:endParaRPr dirty="0"/>
          </a:p>
          <a:p>
            <a:pPr marL="285750" lvl="0" indent="-285750" algn="l" rtl="0">
              <a:spcBef>
                <a:spcPts val="700"/>
              </a:spcBef>
              <a:spcAft>
                <a:spcPts val="0"/>
              </a:spcAft>
              <a:buSzPts val="1600"/>
              <a:buFont typeface="Arial"/>
              <a:buChar char="•"/>
            </a:pPr>
            <a:r>
              <a:rPr lang="en-US" sz="1600" dirty="0"/>
              <a:t>Having to fill multiple roles.</a:t>
            </a:r>
            <a:endParaRPr sz="1600" dirty="0"/>
          </a:p>
          <a:p>
            <a:pPr marL="285750" lvl="0" indent="-285750" algn="l" rtl="0">
              <a:spcBef>
                <a:spcPts val="700"/>
              </a:spcBef>
              <a:spcAft>
                <a:spcPts val="0"/>
              </a:spcAft>
              <a:buSzPts val="1600"/>
              <a:buFont typeface="Arial"/>
              <a:buChar char="•"/>
            </a:pPr>
            <a:r>
              <a:rPr lang="en-US" sz="1600" dirty="0"/>
              <a:t>Workplace role ambiguity.</a:t>
            </a:r>
            <a:endParaRPr sz="1600" dirty="0"/>
          </a:p>
          <a:p>
            <a:pPr marL="285750" lvl="0" indent="-285750" algn="l" rtl="0">
              <a:spcBef>
                <a:spcPts val="700"/>
              </a:spcBef>
              <a:spcAft>
                <a:spcPts val="0"/>
              </a:spcAft>
              <a:buSzPts val="1600"/>
              <a:buFont typeface="Arial"/>
              <a:buChar char="•"/>
            </a:pPr>
            <a:r>
              <a:rPr lang="en-US" sz="1600" dirty="0"/>
              <a:t>Lack of career progress.</a:t>
            </a:r>
            <a:endParaRPr sz="1600" dirty="0"/>
          </a:p>
          <a:p>
            <a:pPr marL="285750" lvl="0" indent="-285750" algn="l" rtl="0">
              <a:spcBef>
                <a:spcPts val="700"/>
              </a:spcBef>
              <a:spcAft>
                <a:spcPts val="0"/>
              </a:spcAft>
              <a:buSzPts val="1600"/>
              <a:buFont typeface="Arial"/>
              <a:buChar char="•"/>
            </a:pPr>
            <a:r>
              <a:rPr lang="en-US" sz="1600" dirty="0"/>
              <a:t>Lack of job security.</a:t>
            </a:r>
            <a:endParaRPr dirty="0"/>
          </a:p>
          <a:p>
            <a:pPr marL="285750" lvl="0" indent="-285750" algn="l" rtl="0">
              <a:spcBef>
                <a:spcPts val="700"/>
              </a:spcBef>
              <a:spcAft>
                <a:spcPts val="0"/>
              </a:spcAft>
              <a:buSzPts val="1600"/>
              <a:buFont typeface="Arial"/>
              <a:buChar char="•"/>
            </a:pPr>
            <a:r>
              <a:rPr lang="en-US" sz="1600" dirty="0"/>
              <a:t>Lack of control over work outcomes.</a:t>
            </a:r>
            <a:endParaRPr dirty="0"/>
          </a:p>
          <a:p>
            <a:pPr marL="285750" lvl="0" indent="-285750" algn="l" rtl="0">
              <a:spcBef>
                <a:spcPts val="700"/>
              </a:spcBef>
              <a:spcAft>
                <a:spcPts val="0"/>
              </a:spcAft>
              <a:buSzPts val="1600"/>
              <a:buFont typeface="Arial"/>
              <a:buChar char="•"/>
            </a:pPr>
            <a:r>
              <a:rPr lang="en-US" sz="1600" dirty="0"/>
              <a:t>Isolation.</a:t>
            </a:r>
            <a:endParaRPr dirty="0"/>
          </a:p>
          <a:p>
            <a:pPr marL="285750" lvl="0" indent="-285750" algn="l" rtl="0">
              <a:spcBef>
                <a:spcPts val="700"/>
              </a:spcBef>
              <a:spcAft>
                <a:spcPts val="0"/>
              </a:spcAft>
              <a:buSzPts val="1600"/>
              <a:buFont typeface="Arial"/>
              <a:buChar char="•"/>
            </a:pPr>
            <a:r>
              <a:rPr lang="en-US" sz="1600" dirty="0"/>
              <a:t>Work overload.</a:t>
            </a:r>
            <a:endParaRPr dirty="0"/>
          </a:p>
          <a:p>
            <a:pPr marL="285750" lvl="0" indent="-285750" algn="l" rtl="0">
              <a:spcBef>
                <a:spcPts val="700"/>
              </a:spcBef>
              <a:spcAft>
                <a:spcPts val="0"/>
              </a:spcAft>
              <a:buSzPts val="1600"/>
              <a:buFont typeface="Arial"/>
              <a:buChar char="•"/>
            </a:pPr>
            <a:r>
              <a:rPr lang="en-US" sz="1600" dirty="0"/>
              <a:t>Discrimination.</a:t>
            </a:r>
            <a:endParaRPr dirty="0"/>
          </a:p>
          <a:p>
            <a:pPr marL="285750" lvl="0" indent="-285750" algn="l" rtl="0">
              <a:spcBef>
                <a:spcPts val="700"/>
              </a:spcBef>
              <a:spcAft>
                <a:spcPts val="0"/>
              </a:spcAft>
              <a:buSzPts val="1600"/>
              <a:buFont typeface="Arial"/>
              <a:buChar char="•"/>
            </a:pPr>
            <a:r>
              <a:rPr lang="en-US" sz="1600" dirty="0"/>
              <a:t>Harassment</a:t>
            </a:r>
            <a:endParaRPr dirty="0"/>
          </a:p>
          <a:p>
            <a:pPr marL="285750" lvl="0" indent="-285750" algn="l" rtl="0">
              <a:spcBef>
                <a:spcPts val="700"/>
              </a:spcBef>
              <a:spcAft>
                <a:spcPts val="0"/>
              </a:spcAft>
              <a:buSzPts val="1600"/>
              <a:buFont typeface="Arial"/>
              <a:buChar char="•"/>
            </a:pPr>
            <a:r>
              <a:rPr lang="en-US" sz="1600" dirty="0"/>
              <a:t>Bullying.</a:t>
            </a:r>
            <a:endParaRPr dirty="0"/>
          </a:p>
          <a:p>
            <a:pPr marL="0" lvl="0" indent="0" algn="l" rtl="0">
              <a:spcBef>
                <a:spcPts val="700"/>
              </a:spcBef>
              <a:spcAft>
                <a:spcPts val="0"/>
              </a:spcAft>
              <a:buSzPts val="2000"/>
              <a:buNone/>
            </a:pP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217"/>
        <p:cNvGrpSpPr/>
        <p:nvPr/>
      </p:nvGrpSpPr>
      <p:grpSpPr>
        <a:xfrm>
          <a:off x="0" y="0"/>
          <a:ext cx="0" cy="0"/>
          <a:chOff x="0" y="0"/>
          <a:chExt cx="0" cy="0"/>
        </a:xfrm>
      </p:grpSpPr>
      <p:sp>
        <p:nvSpPr>
          <p:cNvPr id="218" name="Google Shape;218;p2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THREATS TO JOB SECURITY</a:t>
            </a:r>
            <a:endParaRPr/>
          </a:p>
        </p:txBody>
      </p:sp>
      <p:pic>
        <p:nvPicPr>
          <p:cNvPr id="219" name="Google Shape;219;p27" descr="A diagram of seven boxes organized as a pyramid is shown. The top box reads “Merged Company” and has two lines that connect it to two boxes, one labeled “Company A” and the other labeled “Company B.” There are two lines connecting the “Company A” box to two more boxes, one labeled “Company A Sales Dept” and the other labeled “Company A Accounting Dept.” There are two lines connecting the “Company B” box to two more boxes, one labeled “Company B Sales Dept” and the other labeled “Company B Accounting Dept.”"/>
          <p:cNvPicPr preferRelativeResize="0">
            <a:picLocks noGrp="1"/>
          </p:cNvPicPr>
          <p:nvPr>
            <p:ph type="pic" idx="2"/>
          </p:nvPr>
        </p:nvPicPr>
        <p:blipFill rotWithShape="1">
          <a:blip r:embed="rId3">
            <a:alphaModFix/>
          </a:blip>
          <a:srcRect l="-38561" r="-38561"/>
          <a:stretch/>
        </p:blipFill>
        <p:spPr>
          <a:xfrm>
            <a:off x="2480775" y="2697949"/>
            <a:ext cx="8062913" cy="3500071"/>
          </a:xfrm>
          <a:prstGeom prst="rect">
            <a:avLst/>
          </a:prstGeom>
          <a:noFill/>
          <a:ln>
            <a:noFill/>
          </a:ln>
        </p:spPr>
      </p:pic>
      <p:sp>
        <p:nvSpPr>
          <p:cNvPr id="220" name="Google Shape;220;p27"/>
          <p:cNvSpPr txBox="1">
            <a:spLocks noGrp="1"/>
          </p:cNvSpPr>
          <p:nvPr>
            <p:ph type="body" idx="1"/>
          </p:nvPr>
        </p:nvSpPr>
        <p:spPr>
          <a:xfrm>
            <a:off x="471411" y="993036"/>
            <a:ext cx="8353010" cy="140920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t>Downsizing</a:t>
            </a:r>
            <a:r>
              <a:rPr lang="en-US" sz="1600"/>
              <a:t> – process in which an organization tries to achieve greater overall efficiency by reducing the number of employees.</a:t>
            </a:r>
            <a:endParaRPr/>
          </a:p>
          <a:p>
            <a:pPr marL="285750" lvl="0" indent="-285750" algn="l" rtl="0">
              <a:spcBef>
                <a:spcPts val="700"/>
              </a:spcBef>
              <a:spcAft>
                <a:spcPts val="0"/>
              </a:spcAft>
              <a:buSzPts val="1600"/>
              <a:buFont typeface="Arial"/>
              <a:buChar char="•"/>
            </a:pPr>
            <a:r>
              <a:rPr lang="en-US" sz="1600"/>
              <a:t>I-0 psychologists may be involved in how the news is delivered and how laid-off and retained employees are supported.</a:t>
            </a:r>
            <a:endParaRPr sz="1600"/>
          </a:p>
        </p:txBody>
      </p:sp>
      <p:sp>
        <p:nvSpPr>
          <p:cNvPr id="223" name="Google Shape;223;p27"/>
          <p:cNvSpPr txBox="1"/>
          <p:nvPr/>
        </p:nvSpPr>
        <p:spPr>
          <a:xfrm>
            <a:off x="457200" y="2302446"/>
            <a:ext cx="4006312" cy="307007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Corporate Mergers</a:t>
            </a:r>
            <a:r>
              <a:rPr lang="en-US" sz="1600">
                <a:solidFill>
                  <a:schemeClr val="dk1"/>
                </a:solidFill>
                <a:latin typeface="Arial"/>
                <a:ea typeface="Arial"/>
                <a:cs typeface="Arial"/>
                <a:sym typeface="Arial"/>
              </a:rPr>
              <a:t> -  the joining of two organizations.</a:t>
            </a:r>
            <a:endParaRPr/>
          </a:p>
          <a:p>
            <a:pPr marL="0" marR="0" lvl="0" indent="0" algn="l" rtl="0">
              <a:spcBef>
                <a:spcPts val="700"/>
              </a:spcBef>
              <a:spcAft>
                <a:spcPts val="0"/>
              </a:spcAft>
              <a:buNone/>
            </a:pPr>
            <a:r>
              <a:rPr lang="en-US" sz="1600" b="1">
                <a:solidFill>
                  <a:schemeClr val="dk1"/>
                </a:solidFill>
                <a:latin typeface="Arial"/>
                <a:ea typeface="Arial"/>
                <a:cs typeface="Arial"/>
                <a:sym typeface="Arial"/>
              </a:rPr>
              <a:t>Acquisition</a:t>
            </a:r>
            <a:r>
              <a:rPr lang="en-US" sz="1600">
                <a:solidFill>
                  <a:schemeClr val="dk1"/>
                </a:solidFill>
                <a:latin typeface="Arial"/>
                <a:ea typeface="Arial"/>
                <a:cs typeface="Arial"/>
                <a:sym typeface="Arial"/>
              </a:rPr>
              <a:t> – one organization purchases another.</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Often leads to cuts due to duplication of core functions, like sales and accounting, at each company.</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Research focuses on understanding employee reactions and practical recommendations for managing organizational changes.</a:t>
            </a:r>
            <a:endParaRPr sz="1600">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227"/>
        <p:cNvGrpSpPr/>
        <p:nvPr/>
      </p:nvGrpSpPr>
      <p:grpSpPr>
        <a:xfrm>
          <a:off x="0" y="0"/>
          <a:ext cx="0" cy="0"/>
          <a:chOff x="0" y="0"/>
          <a:chExt cx="0" cy="0"/>
        </a:xfrm>
      </p:grpSpPr>
      <p:sp>
        <p:nvSpPr>
          <p:cNvPr id="228" name="Google Shape;228;p2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WORK-FAMILY BALANCE</a:t>
            </a:r>
            <a:endParaRPr/>
          </a:p>
        </p:txBody>
      </p:sp>
      <p:sp>
        <p:nvSpPr>
          <p:cNvPr id="229" name="Google Shape;229;p28"/>
          <p:cNvSpPr txBox="1">
            <a:spLocks noGrp="1"/>
          </p:cNvSpPr>
          <p:nvPr>
            <p:ph type="body" idx="1"/>
          </p:nvPr>
        </p:nvSpPr>
        <p:spPr>
          <a:xfrm>
            <a:off x="457200" y="1162373"/>
            <a:ext cx="8485322" cy="547090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a:t>Work-family balance </a:t>
            </a:r>
            <a:r>
              <a:rPr lang="en-US" sz="1600"/>
              <a:t>– occurs when people juggle the demands of work life with the demands of family life.</a:t>
            </a:r>
            <a:endParaRPr/>
          </a:p>
          <a:p>
            <a:pPr marL="0" lvl="0" indent="0" algn="l" rtl="0">
              <a:spcBef>
                <a:spcPts val="920"/>
              </a:spcBef>
              <a:spcAft>
                <a:spcPts val="0"/>
              </a:spcAft>
              <a:buClr>
                <a:srgbClr val="6CB255"/>
              </a:buClr>
              <a:buSzPts val="1600"/>
              <a:buNone/>
            </a:pPr>
            <a:r>
              <a:rPr lang="en-US" sz="1600" b="1">
                <a:solidFill>
                  <a:srgbClr val="6CB255"/>
                </a:solidFill>
              </a:rPr>
              <a:t>Greenhaus &amp; Beutell (1985):</a:t>
            </a:r>
            <a:endParaRPr/>
          </a:p>
          <a:p>
            <a:pPr marL="0" lvl="0" indent="0" algn="l" rtl="0">
              <a:spcBef>
                <a:spcPts val="920"/>
              </a:spcBef>
              <a:spcAft>
                <a:spcPts val="0"/>
              </a:spcAft>
              <a:buClr>
                <a:srgbClr val="6CB255"/>
              </a:buClr>
              <a:buSzPts val="1600"/>
              <a:buNone/>
            </a:pPr>
            <a:r>
              <a:rPr lang="en-US" sz="1600" b="1"/>
              <a:t>Three sources of work-family conflicts:</a:t>
            </a:r>
            <a:endParaRPr/>
          </a:p>
          <a:p>
            <a:pPr marL="285750" lvl="0" indent="-285750" algn="l" rtl="0">
              <a:spcBef>
                <a:spcPts val="920"/>
              </a:spcBef>
              <a:spcAft>
                <a:spcPts val="0"/>
              </a:spcAft>
              <a:buSzPts val="1600"/>
              <a:buFont typeface="Arial"/>
              <a:buChar char="•"/>
            </a:pPr>
            <a:r>
              <a:rPr lang="en-US" sz="1600"/>
              <a:t>Time devoted to work makes → difficult to fulfill requirements of family, or vice versa.</a:t>
            </a:r>
            <a:endParaRPr/>
          </a:p>
          <a:p>
            <a:pPr marL="285750" lvl="0" indent="-285750" algn="l" rtl="0">
              <a:spcBef>
                <a:spcPts val="920"/>
              </a:spcBef>
              <a:spcAft>
                <a:spcPts val="0"/>
              </a:spcAft>
              <a:buSzPts val="1600"/>
              <a:buFont typeface="Arial"/>
              <a:buChar char="•"/>
            </a:pPr>
            <a:r>
              <a:rPr lang="en-US" sz="1600"/>
              <a:t>Strain from participation in work → difficult to fulfill requirements of family, or vice versa.</a:t>
            </a:r>
            <a:endParaRPr/>
          </a:p>
          <a:p>
            <a:pPr marL="285750" lvl="0" indent="-285750" algn="l" rtl="0">
              <a:spcBef>
                <a:spcPts val="920"/>
              </a:spcBef>
              <a:spcAft>
                <a:spcPts val="0"/>
              </a:spcAft>
              <a:buSzPts val="1600"/>
              <a:buFont typeface="Arial"/>
              <a:buChar char="•"/>
            </a:pPr>
            <a:r>
              <a:rPr lang="en-US" sz="1600"/>
              <a:t>Specific behaviors required by work → difficult to fulfill requirements of family, or vice versa.</a:t>
            </a:r>
            <a:endParaRPr sz="1600"/>
          </a:p>
          <a:p>
            <a:pPr marL="0" lvl="0" indent="0" algn="l" rtl="0">
              <a:spcBef>
                <a:spcPts val="920"/>
              </a:spcBef>
              <a:spcAft>
                <a:spcPts val="0"/>
              </a:spcAft>
              <a:buClr>
                <a:srgbClr val="6CB255"/>
              </a:buClr>
              <a:buSzPts val="1600"/>
              <a:buNone/>
            </a:pPr>
            <a:r>
              <a:rPr lang="en-US" sz="1600" b="1">
                <a:solidFill>
                  <a:srgbClr val="6CB255"/>
                </a:solidFill>
              </a:rPr>
              <a:t>Ways to decrease work-family conflict:</a:t>
            </a:r>
            <a:endParaRPr/>
          </a:p>
          <a:p>
            <a:pPr marL="285750" lvl="0" indent="-285750" algn="l" rtl="0">
              <a:spcBef>
                <a:spcPts val="920"/>
              </a:spcBef>
              <a:spcAft>
                <a:spcPts val="0"/>
              </a:spcAft>
              <a:buSzPts val="1600"/>
              <a:buFont typeface="Arial"/>
              <a:buChar char="•"/>
            </a:pPr>
            <a:r>
              <a:rPr lang="en-US" sz="1600"/>
              <a:t>Support in the home – emotional and practical.</a:t>
            </a:r>
            <a:endParaRPr/>
          </a:p>
          <a:p>
            <a:pPr marL="1017270" lvl="1" indent="-285750" algn="l" rtl="0">
              <a:spcBef>
                <a:spcPts val="920"/>
              </a:spcBef>
              <a:spcAft>
                <a:spcPts val="0"/>
              </a:spcAft>
              <a:buSzPts val="1600"/>
              <a:buFont typeface="Arial"/>
              <a:buChar char="•"/>
            </a:pPr>
            <a:r>
              <a:rPr lang="en-US" sz="1600"/>
              <a:t>Practical support found to be the most effective.</a:t>
            </a:r>
            <a:endParaRPr/>
          </a:p>
          <a:p>
            <a:pPr marL="285750" lvl="0" indent="-285750" algn="l" rtl="0">
              <a:spcBef>
                <a:spcPts val="320"/>
              </a:spcBef>
              <a:spcAft>
                <a:spcPts val="0"/>
              </a:spcAft>
              <a:buSzPts val="1600"/>
              <a:buFont typeface="Arial"/>
              <a:buChar char="•"/>
            </a:pPr>
            <a:r>
              <a:rPr lang="en-US" sz="1600"/>
              <a:t>Workplace support – understanding supervisors, flextime, leave with pay, and telecommuting.</a:t>
            </a:r>
            <a:endParaRPr/>
          </a:p>
          <a:p>
            <a:pPr marL="0" lvl="0" indent="0" algn="l" rtl="0">
              <a:spcBef>
                <a:spcPts val="920"/>
              </a:spcBef>
              <a:spcAft>
                <a:spcPts val="0"/>
              </a:spcAft>
              <a:buClr>
                <a:srgbClr val="6CB255"/>
              </a:buClr>
              <a:buSzPts val="1600"/>
              <a:buNone/>
            </a:pPr>
            <a:r>
              <a:rPr lang="en-US" sz="1600" b="1"/>
              <a:t>Telecommuting</a:t>
            </a:r>
            <a:r>
              <a:rPr lang="en-US" sz="1600"/>
              <a:t> – employees’ ability to set their own hours allowing them to work from home at different parts of the day.</a:t>
            </a:r>
            <a:endParaRPr/>
          </a:p>
          <a:p>
            <a:pPr marL="1017270" lvl="1" indent="-285750" algn="l" rtl="0">
              <a:spcBef>
                <a:spcPts val="920"/>
              </a:spcBef>
              <a:spcAft>
                <a:spcPts val="0"/>
              </a:spcAft>
              <a:buSzPts val="1600"/>
              <a:buFont typeface="Arial"/>
              <a:buChar char="•"/>
            </a:pPr>
            <a:r>
              <a:rPr lang="en-US" sz="1600"/>
              <a:t>Telecommuting was found to make the conflict worse.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234"/>
        <p:cNvGrpSpPr/>
        <p:nvPr/>
      </p:nvGrpSpPr>
      <p:grpSpPr>
        <a:xfrm>
          <a:off x="0" y="0"/>
          <a:ext cx="0" cy="0"/>
          <a:chOff x="0" y="0"/>
          <a:chExt cx="0" cy="0"/>
        </a:xfrm>
      </p:grpSpPr>
      <p:sp>
        <p:nvSpPr>
          <p:cNvPr id="235" name="Google Shape;235;p29"/>
          <p:cNvSpPr txBox="1">
            <a:spLocks noGrp="1"/>
          </p:cNvSpPr>
          <p:nvPr>
            <p:ph type="title"/>
          </p:nvPr>
        </p:nvSpPr>
        <p:spPr>
          <a:xfrm>
            <a:off x="457200" y="241326"/>
            <a:ext cx="8062912" cy="88106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MANAGEMENT &amp; ORGANIZATIONAL</a:t>
            </a:r>
            <a:br>
              <a:rPr lang="en-US"/>
            </a:br>
            <a:r>
              <a:rPr lang="en-US"/>
              <a:t>STRUCTURE</a:t>
            </a:r>
            <a:endParaRPr/>
          </a:p>
        </p:txBody>
      </p:sp>
      <p:sp>
        <p:nvSpPr>
          <p:cNvPr id="236" name="Google Shape;236;p29"/>
          <p:cNvSpPr txBox="1">
            <a:spLocks noGrp="1"/>
          </p:cNvSpPr>
          <p:nvPr>
            <p:ph type="body" idx="1"/>
          </p:nvPr>
        </p:nvSpPr>
        <p:spPr>
          <a:xfrm>
            <a:off x="457199" y="1270861"/>
            <a:ext cx="8367221" cy="55871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Douglas McGregor (1960)</a:t>
            </a:r>
            <a:endParaRPr/>
          </a:p>
          <a:p>
            <a:pPr marL="0" lvl="0" indent="0" algn="l" rtl="0">
              <a:spcBef>
                <a:spcPts val="920"/>
              </a:spcBef>
              <a:spcAft>
                <a:spcPts val="0"/>
              </a:spcAft>
              <a:buClr>
                <a:srgbClr val="6CB255"/>
              </a:buClr>
              <a:buSzPts val="1600"/>
              <a:buNone/>
            </a:pPr>
            <a:r>
              <a:rPr lang="en-US" sz="1600"/>
              <a:t>Combined scientific management and human relations into the notion of leadership behavior.</a:t>
            </a:r>
            <a:endParaRPr/>
          </a:p>
          <a:p>
            <a:pPr marL="285750" lvl="0" indent="-285750" algn="l" rtl="0">
              <a:spcBef>
                <a:spcPts val="920"/>
              </a:spcBef>
              <a:spcAft>
                <a:spcPts val="0"/>
              </a:spcAft>
              <a:buSzPts val="1600"/>
              <a:buFont typeface="Arial"/>
              <a:buChar char="•"/>
            </a:pPr>
            <a:r>
              <a:rPr lang="en-US" sz="1600" b="1"/>
              <a:t>Scientific management </a:t>
            </a:r>
            <a:r>
              <a:rPr lang="en-US" sz="1600"/>
              <a:t>– theory of management that analyzes and synthesized workflows with the main objective of improving economic efficiency, especially labor productivity.</a:t>
            </a:r>
            <a:endParaRPr/>
          </a:p>
          <a:p>
            <a:pPr marL="285750" lvl="0" indent="-285750" algn="l" rtl="0">
              <a:spcBef>
                <a:spcPts val="920"/>
              </a:spcBef>
              <a:spcAft>
                <a:spcPts val="0"/>
              </a:spcAft>
              <a:buSzPts val="1600"/>
              <a:buFont typeface="Arial"/>
              <a:buChar char="•"/>
            </a:pPr>
            <a:r>
              <a:rPr lang="en-US" sz="1600"/>
              <a:t>Identified two different styles of managers.</a:t>
            </a:r>
            <a:endParaRPr/>
          </a:p>
          <a:p>
            <a:pPr marL="0" lvl="0" indent="0" algn="l" rtl="0">
              <a:spcBef>
                <a:spcPts val="920"/>
              </a:spcBef>
              <a:spcAft>
                <a:spcPts val="0"/>
              </a:spcAft>
              <a:buClr>
                <a:srgbClr val="6CB255"/>
              </a:buClr>
              <a:buSzPts val="1600"/>
              <a:buNone/>
            </a:pPr>
            <a:r>
              <a:rPr lang="en-US" sz="1600" b="1"/>
              <a:t>Theory X </a:t>
            </a:r>
            <a:r>
              <a:rPr lang="en-US" sz="1600"/>
              <a:t>– manager assumes workers are inherently lazy and unproductive; managers must have control and use punishments.</a:t>
            </a:r>
            <a:endParaRPr/>
          </a:p>
          <a:p>
            <a:pPr marL="0" lvl="0" indent="0" algn="l" rtl="0">
              <a:spcBef>
                <a:spcPts val="920"/>
              </a:spcBef>
              <a:spcAft>
                <a:spcPts val="0"/>
              </a:spcAft>
              <a:buClr>
                <a:srgbClr val="6CB255"/>
              </a:buClr>
              <a:buSzPts val="1600"/>
              <a:buNone/>
            </a:pPr>
            <a:r>
              <a:rPr lang="en-US" sz="1600" b="1"/>
              <a:t>Theory Y </a:t>
            </a:r>
            <a:r>
              <a:rPr lang="en-US" sz="1600"/>
              <a:t>– manager assumes workers are people who seek to work hard and productively; managers and workers can find creative solutions to problems; workers do not need to be controlled and punished.</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Theory X and Theory Y</a:t>
            </a:r>
          </a:p>
        </p:txBody>
      </p:sp>
      <p:graphicFrame>
        <p:nvGraphicFramePr>
          <p:cNvPr id="5" name="Table 4"/>
          <p:cNvGraphicFramePr>
            <a:graphicFrameLocks noGrp="1"/>
          </p:cNvGraphicFramePr>
          <p:nvPr>
            <p:extLst>
              <p:ext uri="{D42A27DB-BD31-4B8C-83A1-F6EECF244321}">
                <p14:modId xmlns:p14="http://schemas.microsoft.com/office/powerpoint/2010/main" val="1299052732"/>
              </p:ext>
            </p:extLst>
          </p:nvPr>
        </p:nvGraphicFramePr>
        <p:xfrm>
          <a:off x="457200" y="1540702"/>
          <a:ext cx="8062912" cy="3970749"/>
        </p:xfrm>
        <a:graphic>
          <a:graphicData uri="http://schemas.openxmlformats.org/drawingml/2006/table">
            <a:tbl>
              <a:tblPr/>
              <a:tblGrid>
                <a:gridCol w="4031456">
                  <a:extLst>
                    <a:ext uri="{9D8B030D-6E8A-4147-A177-3AD203B41FA5}">
                      <a16:colId xmlns:a16="http://schemas.microsoft.com/office/drawing/2014/main" val="20000"/>
                    </a:ext>
                  </a:extLst>
                </a:gridCol>
                <a:gridCol w="4031456">
                  <a:extLst>
                    <a:ext uri="{9D8B030D-6E8A-4147-A177-3AD203B41FA5}">
                      <a16:colId xmlns:a16="http://schemas.microsoft.com/office/drawing/2014/main" val="20001"/>
                    </a:ext>
                  </a:extLst>
                </a:gridCol>
              </a:tblGrid>
              <a:tr h="634284">
                <a:tc gridSpan="2">
                  <a:txBody>
                    <a:bodyPr/>
                    <a:lstStyle/>
                    <a:p>
                      <a:pPr algn="ctr" fontAlgn="b"/>
                      <a:r>
                        <a:rPr lang="en-US" sz="1800" b="1" dirty="0">
                          <a:effectLst/>
                        </a:rPr>
                        <a:t>Theory X and Theory Y Management Styles</a:t>
                      </a:r>
                    </a:p>
                  </a:txBody>
                  <a:tcPr marL="64789" marR="64789" marT="32394" marB="32394"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0000"/>
                  </a:ext>
                </a:extLst>
              </a:tr>
              <a:tr h="634284">
                <a:tc>
                  <a:txBody>
                    <a:bodyPr/>
                    <a:lstStyle/>
                    <a:p>
                      <a:pPr algn="l" fontAlgn="b"/>
                      <a:r>
                        <a:rPr lang="en-US" sz="1600" b="1">
                          <a:effectLst/>
                        </a:rPr>
                        <a:t>Theory X</a:t>
                      </a:r>
                    </a:p>
                  </a:txBody>
                  <a:tcPr marL="64789" marR="64789" marT="32394" marB="32394" anchor="b">
                    <a:lnL>
                      <a:noFill/>
                    </a:lnL>
                    <a:lnR>
                      <a:noFill/>
                    </a:lnR>
                    <a:lnT>
                      <a:noFill/>
                    </a:lnT>
                    <a:lnB>
                      <a:noFill/>
                    </a:lnB>
                  </a:tcPr>
                </a:tc>
                <a:tc>
                  <a:txBody>
                    <a:bodyPr/>
                    <a:lstStyle/>
                    <a:p>
                      <a:pPr algn="l" fontAlgn="b"/>
                      <a:r>
                        <a:rPr lang="en-US" sz="1600" b="1">
                          <a:effectLst/>
                        </a:rPr>
                        <a:t>Theory Y</a:t>
                      </a:r>
                    </a:p>
                  </a:txBody>
                  <a:tcPr marL="64789" marR="64789" marT="32394" marB="32394" anchor="b">
                    <a:lnL>
                      <a:noFill/>
                    </a:lnL>
                    <a:lnR>
                      <a:noFill/>
                    </a:lnR>
                    <a:lnT>
                      <a:noFill/>
                    </a:lnT>
                    <a:lnB>
                      <a:noFill/>
                    </a:lnB>
                  </a:tcPr>
                </a:tc>
                <a:extLst>
                  <a:ext uri="{0D108BD9-81ED-4DB2-BD59-A6C34878D82A}">
                    <a16:rowId xmlns:a16="http://schemas.microsoft.com/office/drawing/2014/main" val="10001"/>
                  </a:ext>
                </a:extLst>
              </a:tr>
              <a:tr h="634284">
                <a:tc>
                  <a:txBody>
                    <a:bodyPr/>
                    <a:lstStyle/>
                    <a:p>
                      <a:pPr fontAlgn="ctr"/>
                      <a:r>
                        <a:rPr lang="en-US" sz="1600">
                          <a:effectLst/>
                        </a:rPr>
                        <a:t>People dislike work and avoid it.</a:t>
                      </a:r>
                    </a:p>
                  </a:txBody>
                  <a:tcPr marL="64789" marR="64789" marT="32394" marB="32394" anchor="ctr">
                    <a:lnL>
                      <a:noFill/>
                    </a:lnL>
                    <a:lnR>
                      <a:noFill/>
                    </a:lnR>
                    <a:lnT>
                      <a:noFill/>
                    </a:lnT>
                    <a:lnB>
                      <a:noFill/>
                    </a:lnB>
                  </a:tcPr>
                </a:tc>
                <a:tc>
                  <a:txBody>
                    <a:bodyPr/>
                    <a:lstStyle/>
                    <a:p>
                      <a:pPr fontAlgn="ctr"/>
                      <a:r>
                        <a:rPr lang="en-US" sz="1600">
                          <a:effectLst/>
                        </a:rPr>
                        <a:t>People enjoy work and find it natural.</a:t>
                      </a:r>
                    </a:p>
                  </a:txBody>
                  <a:tcPr marL="64789" marR="64789" marT="32394" marB="32394" anchor="ctr">
                    <a:lnL>
                      <a:noFill/>
                    </a:lnL>
                    <a:lnR>
                      <a:noFill/>
                    </a:lnR>
                    <a:lnT>
                      <a:noFill/>
                    </a:lnT>
                    <a:lnB>
                      <a:noFill/>
                    </a:lnB>
                  </a:tcPr>
                </a:tc>
                <a:extLst>
                  <a:ext uri="{0D108BD9-81ED-4DB2-BD59-A6C34878D82A}">
                    <a16:rowId xmlns:a16="http://schemas.microsoft.com/office/drawing/2014/main" val="10002"/>
                  </a:ext>
                </a:extLst>
              </a:tr>
              <a:tr h="689299">
                <a:tc>
                  <a:txBody>
                    <a:bodyPr/>
                    <a:lstStyle/>
                    <a:p>
                      <a:pPr fontAlgn="ctr"/>
                      <a:r>
                        <a:rPr lang="en-US" sz="1600">
                          <a:effectLst/>
                        </a:rPr>
                        <a:t>People avoid responsibility.</a:t>
                      </a:r>
                    </a:p>
                  </a:txBody>
                  <a:tcPr marL="64789" marR="64789" marT="32394" marB="32394" anchor="ctr">
                    <a:lnL>
                      <a:noFill/>
                    </a:lnL>
                    <a:lnR>
                      <a:noFill/>
                    </a:lnR>
                    <a:lnT>
                      <a:noFill/>
                    </a:lnT>
                    <a:lnB>
                      <a:noFill/>
                    </a:lnB>
                  </a:tcPr>
                </a:tc>
                <a:tc>
                  <a:txBody>
                    <a:bodyPr/>
                    <a:lstStyle/>
                    <a:p>
                      <a:pPr fontAlgn="ctr"/>
                      <a:r>
                        <a:rPr lang="en-US" sz="1600" dirty="0">
                          <a:effectLst/>
                        </a:rPr>
                        <a:t>People are more satisfied when given responsibility.</a:t>
                      </a:r>
                    </a:p>
                  </a:txBody>
                  <a:tcPr marL="64789" marR="64789" marT="32394" marB="32394" anchor="ctr">
                    <a:lnL>
                      <a:noFill/>
                    </a:lnL>
                    <a:lnR>
                      <a:noFill/>
                    </a:lnR>
                    <a:lnT>
                      <a:noFill/>
                    </a:lnT>
                    <a:lnB>
                      <a:noFill/>
                    </a:lnB>
                  </a:tcPr>
                </a:tc>
                <a:extLst>
                  <a:ext uri="{0D108BD9-81ED-4DB2-BD59-A6C34878D82A}">
                    <a16:rowId xmlns:a16="http://schemas.microsoft.com/office/drawing/2014/main" val="10003"/>
                  </a:ext>
                </a:extLst>
              </a:tr>
              <a:tr h="689299">
                <a:tc>
                  <a:txBody>
                    <a:bodyPr/>
                    <a:lstStyle/>
                    <a:p>
                      <a:pPr fontAlgn="ctr"/>
                      <a:r>
                        <a:rPr lang="en-US" sz="1600">
                          <a:effectLst/>
                        </a:rPr>
                        <a:t>People want to be told what to do.</a:t>
                      </a:r>
                    </a:p>
                  </a:txBody>
                  <a:tcPr marL="64789" marR="64789" marT="32394" marB="32394" anchor="ctr">
                    <a:lnL>
                      <a:noFill/>
                    </a:lnL>
                    <a:lnR>
                      <a:noFill/>
                    </a:lnR>
                    <a:lnT>
                      <a:noFill/>
                    </a:lnT>
                    <a:lnB>
                      <a:noFill/>
                    </a:lnB>
                  </a:tcPr>
                </a:tc>
                <a:tc>
                  <a:txBody>
                    <a:bodyPr/>
                    <a:lstStyle/>
                    <a:p>
                      <a:pPr fontAlgn="ctr"/>
                      <a:r>
                        <a:rPr lang="en-US" sz="1600" dirty="0">
                          <a:effectLst/>
                        </a:rPr>
                        <a:t>People want to take part in setting their own work goals.</a:t>
                      </a:r>
                    </a:p>
                  </a:txBody>
                  <a:tcPr marL="64789" marR="64789" marT="32394" marB="32394" anchor="ctr">
                    <a:lnL>
                      <a:noFill/>
                    </a:lnL>
                    <a:lnR>
                      <a:noFill/>
                    </a:lnR>
                    <a:lnT>
                      <a:noFill/>
                    </a:lnT>
                    <a:lnB>
                      <a:noFill/>
                    </a:lnB>
                  </a:tcPr>
                </a:tc>
                <a:extLst>
                  <a:ext uri="{0D108BD9-81ED-4DB2-BD59-A6C34878D82A}">
                    <a16:rowId xmlns:a16="http://schemas.microsoft.com/office/drawing/2014/main" val="10004"/>
                  </a:ext>
                </a:extLst>
              </a:tr>
              <a:tr h="689299">
                <a:tc>
                  <a:txBody>
                    <a:bodyPr/>
                    <a:lstStyle/>
                    <a:p>
                      <a:pPr fontAlgn="ctr"/>
                      <a:r>
                        <a:rPr lang="en-US" sz="1600" dirty="0">
                          <a:effectLst/>
                        </a:rPr>
                        <a:t>Goals are achieved through rules and punishments.</a:t>
                      </a:r>
                    </a:p>
                  </a:txBody>
                  <a:tcPr marL="64789" marR="64789" marT="32394" marB="32394" anchor="ctr">
                    <a:lnL>
                      <a:noFill/>
                    </a:lnL>
                    <a:lnR>
                      <a:noFill/>
                    </a:lnR>
                    <a:lnT>
                      <a:noFill/>
                    </a:lnT>
                    <a:lnB>
                      <a:noFill/>
                    </a:lnB>
                  </a:tcPr>
                </a:tc>
                <a:tc>
                  <a:txBody>
                    <a:bodyPr/>
                    <a:lstStyle/>
                    <a:p>
                      <a:pPr fontAlgn="ctr"/>
                      <a:r>
                        <a:rPr lang="en-US" sz="1600" dirty="0">
                          <a:effectLst/>
                        </a:rPr>
                        <a:t>Goals are achieved through enticements and rewards.</a:t>
                      </a:r>
                    </a:p>
                  </a:txBody>
                  <a:tcPr marL="64789" marR="64789" marT="32394" marB="32394" anchor="ctr">
                    <a:lnL>
                      <a:noFill/>
                    </a:lnL>
                    <a:lnR>
                      <a:noFill/>
                    </a:lnR>
                    <a:lnT>
                      <a:noFill/>
                    </a:lnT>
                    <a:lnB>
                      <a:noFill/>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584361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241"/>
        <p:cNvGrpSpPr/>
        <p:nvPr/>
      </p:nvGrpSpPr>
      <p:grpSpPr>
        <a:xfrm>
          <a:off x="0" y="0"/>
          <a:ext cx="0" cy="0"/>
          <a:chOff x="0" y="0"/>
          <a:chExt cx="0" cy="0"/>
        </a:xfrm>
      </p:grpSpPr>
      <p:sp>
        <p:nvSpPr>
          <p:cNvPr id="242" name="Google Shape;242;p30"/>
          <p:cNvSpPr txBox="1">
            <a:spLocks noGrp="1"/>
          </p:cNvSpPr>
          <p:nvPr>
            <p:ph type="title"/>
          </p:nvPr>
        </p:nvSpPr>
        <p:spPr>
          <a:xfrm>
            <a:off x="125260" y="241326"/>
            <a:ext cx="8699160" cy="42255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sz="1800" dirty="0"/>
              <a:t>MANAGEMENT &amp; ORGANIZATIONAL STRUCTURE</a:t>
            </a:r>
            <a:endParaRPr sz="1800" dirty="0"/>
          </a:p>
        </p:txBody>
      </p:sp>
      <p:sp>
        <p:nvSpPr>
          <p:cNvPr id="243" name="Google Shape;243;p30"/>
          <p:cNvSpPr txBox="1">
            <a:spLocks noGrp="1"/>
          </p:cNvSpPr>
          <p:nvPr>
            <p:ph type="body" idx="1"/>
          </p:nvPr>
        </p:nvSpPr>
        <p:spPr>
          <a:xfrm>
            <a:off x="457199" y="819287"/>
            <a:ext cx="8367221" cy="51764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dirty="0">
                <a:solidFill>
                  <a:srgbClr val="6CB255"/>
                </a:solidFill>
              </a:rPr>
              <a:t>Donald Clifton</a:t>
            </a:r>
            <a:endParaRPr dirty="0"/>
          </a:p>
          <a:p>
            <a:pPr marL="0" lvl="0" indent="0" algn="l" rtl="0">
              <a:spcBef>
                <a:spcPts val="920"/>
              </a:spcBef>
              <a:spcAft>
                <a:spcPts val="0"/>
              </a:spcAft>
              <a:buClr>
                <a:srgbClr val="6CB255"/>
              </a:buClr>
              <a:buSzPts val="1600"/>
              <a:buNone/>
            </a:pPr>
            <a:r>
              <a:rPr lang="en-US" sz="1600" dirty="0"/>
              <a:t>Researched how an organization can best use an individual’s strengths.</a:t>
            </a:r>
            <a:endParaRPr dirty="0"/>
          </a:p>
          <a:p>
            <a:pPr marL="0" lvl="0" indent="0" algn="l" rtl="0">
              <a:spcBef>
                <a:spcPts val="920"/>
              </a:spcBef>
              <a:spcAft>
                <a:spcPts val="0"/>
              </a:spcAft>
              <a:buClr>
                <a:srgbClr val="6CB255"/>
              </a:buClr>
              <a:buSzPts val="1600"/>
              <a:buNone/>
            </a:pPr>
            <a:r>
              <a:rPr lang="en-US" sz="1600" dirty="0"/>
              <a:t>Argued that our strengths provide the greatest opportunity for growth.</a:t>
            </a:r>
            <a:endParaRPr dirty="0"/>
          </a:p>
          <a:p>
            <a:pPr marL="0" lvl="0" indent="0" algn="l" rtl="0">
              <a:spcBef>
                <a:spcPts val="920"/>
              </a:spcBef>
              <a:spcAft>
                <a:spcPts val="0"/>
              </a:spcAft>
              <a:buClr>
                <a:srgbClr val="6CB255"/>
              </a:buClr>
              <a:buSzPts val="1600"/>
              <a:buNone/>
            </a:pPr>
            <a:r>
              <a:rPr lang="en-US" sz="1600" b="1" dirty="0"/>
              <a:t>Strength-Based Management </a:t>
            </a:r>
            <a:r>
              <a:rPr lang="en-US" sz="1600" dirty="0"/>
              <a:t>– approach that focuses on employees strengths.</a:t>
            </a:r>
            <a:endParaRPr dirty="0"/>
          </a:p>
          <a:p>
            <a:pPr marL="0" lvl="0" indent="0" algn="l" rtl="0">
              <a:spcBef>
                <a:spcPts val="920"/>
              </a:spcBef>
              <a:spcAft>
                <a:spcPts val="0"/>
              </a:spcAft>
              <a:buClr>
                <a:srgbClr val="6CB255"/>
              </a:buClr>
              <a:buSzPts val="1600"/>
              <a:buNone/>
            </a:pPr>
            <a:endParaRPr sz="1600" dirty="0"/>
          </a:p>
          <a:p>
            <a:pPr marL="0" lvl="0" indent="0" algn="l" rtl="0">
              <a:spcBef>
                <a:spcPts val="920"/>
              </a:spcBef>
              <a:spcAft>
                <a:spcPts val="0"/>
              </a:spcAft>
              <a:buClr>
                <a:srgbClr val="6CB255"/>
              </a:buClr>
              <a:buSzPts val="1600"/>
              <a:buNone/>
            </a:pPr>
            <a:r>
              <a:rPr lang="en-US" sz="1600" b="1" u="sng" dirty="0">
                <a:solidFill>
                  <a:srgbClr val="6CB255"/>
                </a:solidFill>
              </a:rPr>
              <a:t>Bass (1985)</a:t>
            </a:r>
            <a:endParaRPr dirty="0"/>
          </a:p>
          <a:p>
            <a:pPr marL="0" lvl="0" indent="0" algn="l" rtl="0">
              <a:spcBef>
                <a:spcPts val="920"/>
              </a:spcBef>
              <a:spcAft>
                <a:spcPts val="0"/>
              </a:spcAft>
              <a:buClr>
                <a:srgbClr val="6CB255"/>
              </a:buClr>
              <a:buSzPts val="1600"/>
              <a:buNone/>
            </a:pPr>
            <a:r>
              <a:rPr lang="en-US" sz="1600" b="1" dirty="0"/>
              <a:t>Transactional leadership</a:t>
            </a:r>
          </a:p>
          <a:p>
            <a:pPr marL="285750" lvl="0" indent="-285750" algn="l" rtl="0">
              <a:spcBef>
                <a:spcPts val="920"/>
              </a:spcBef>
              <a:spcAft>
                <a:spcPts val="0"/>
              </a:spcAft>
              <a:buClr>
                <a:srgbClr val="6CB255"/>
              </a:buClr>
              <a:buSzPts val="1600"/>
              <a:buFont typeface="Arial" charset="0"/>
              <a:buChar char="•"/>
            </a:pPr>
            <a:r>
              <a:rPr lang="en-US" sz="1600" dirty="0"/>
              <a:t>characteristic of leaders who focus on supervision and organizational goals achieved through a system of rewards and punishments</a:t>
            </a:r>
          </a:p>
          <a:p>
            <a:pPr marL="285750" lvl="0" indent="-285750" algn="l" rtl="0">
              <a:spcBef>
                <a:spcPts val="920"/>
              </a:spcBef>
              <a:spcAft>
                <a:spcPts val="0"/>
              </a:spcAft>
              <a:buClr>
                <a:srgbClr val="6CB255"/>
              </a:buClr>
              <a:buSzPts val="1600"/>
              <a:buFont typeface="Arial" charset="0"/>
              <a:buChar char="•"/>
            </a:pPr>
            <a:r>
              <a:rPr lang="en-US" sz="1600" dirty="0"/>
              <a:t>maintenance of the organizational status quo.</a:t>
            </a:r>
          </a:p>
          <a:p>
            <a:pPr marL="285750" lvl="0" indent="-285750" algn="l" rtl="0">
              <a:spcBef>
                <a:spcPts val="920"/>
              </a:spcBef>
              <a:spcAft>
                <a:spcPts val="0"/>
              </a:spcAft>
              <a:buClr>
                <a:srgbClr val="6CB255"/>
              </a:buClr>
              <a:buSzPts val="1600"/>
              <a:buFont typeface="Arial" charset="0"/>
              <a:buChar char="•"/>
            </a:pPr>
            <a:endParaRPr dirty="0"/>
          </a:p>
          <a:p>
            <a:pPr marL="0" lvl="0" indent="0" algn="l" rtl="0">
              <a:spcBef>
                <a:spcPts val="920"/>
              </a:spcBef>
              <a:spcAft>
                <a:spcPts val="0"/>
              </a:spcAft>
              <a:buClr>
                <a:srgbClr val="6CB255"/>
              </a:buClr>
              <a:buSzPts val="1600"/>
              <a:buNone/>
            </a:pPr>
            <a:r>
              <a:rPr lang="en-US" sz="1600" b="1" dirty="0"/>
              <a:t>Transformational leadership </a:t>
            </a:r>
          </a:p>
          <a:p>
            <a:pPr marL="342900" lvl="0" indent="-342900" algn="l" rtl="0">
              <a:spcBef>
                <a:spcPts val="920"/>
              </a:spcBef>
              <a:spcAft>
                <a:spcPts val="0"/>
              </a:spcAft>
              <a:buClr>
                <a:srgbClr val="6CB255"/>
              </a:buClr>
              <a:buSzPts val="1600"/>
              <a:buAutoNum type="arabicParenR"/>
            </a:pPr>
            <a:r>
              <a:rPr lang="en-US" sz="1600" u="sng" dirty="0"/>
              <a:t>charismatic</a:t>
            </a:r>
            <a:r>
              <a:rPr lang="en-US" sz="1600" dirty="0"/>
              <a:t> role models, </a:t>
            </a:r>
          </a:p>
          <a:p>
            <a:pPr marL="342900" lvl="0" indent="-342900" algn="l" rtl="0">
              <a:spcBef>
                <a:spcPts val="920"/>
              </a:spcBef>
              <a:spcAft>
                <a:spcPts val="0"/>
              </a:spcAft>
              <a:buClr>
                <a:srgbClr val="6CB255"/>
              </a:buClr>
              <a:buSzPts val="1600"/>
              <a:buAutoNum type="arabicParenR"/>
            </a:pPr>
            <a:r>
              <a:rPr lang="en-US" sz="1600" u="sng" dirty="0"/>
              <a:t>inspirational</a:t>
            </a:r>
            <a:r>
              <a:rPr lang="en-US" sz="1600" dirty="0"/>
              <a:t> (optimistic about goal attainment), </a:t>
            </a:r>
          </a:p>
          <a:p>
            <a:pPr marL="342900" lvl="0" indent="-342900" algn="l" rtl="0">
              <a:spcBef>
                <a:spcPts val="920"/>
              </a:spcBef>
              <a:spcAft>
                <a:spcPts val="0"/>
              </a:spcAft>
              <a:buClr>
                <a:srgbClr val="6CB255"/>
              </a:buClr>
              <a:buSzPts val="1600"/>
              <a:buAutoNum type="arabicParenR"/>
            </a:pPr>
            <a:r>
              <a:rPr lang="en-US" sz="1600" u="sng" dirty="0"/>
              <a:t>intellectually stimulating</a:t>
            </a:r>
            <a:r>
              <a:rPr lang="en-US" sz="1600" dirty="0"/>
              <a:t> (encourage critical thinking and problem solving), and </a:t>
            </a:r>
          </a:p>
          <a:p>
            <a:pPr marL="342900" lvl="0" indent="-342900" algn="l" rtl="0">
              <a:spcBef>
                <a:spcPts val="920"/>
              </a:spcBef>
              <a:spcAft>
                <a:spcPts val="0"/>
              </a:spcAft>
              <a:buClr>
                <a:srgbClr val="6CB255"/>
              </a:buClr>
              <a:buSzPts val="1600"/>
              <a:buAutoNum type="arabicParenR"/>
            </a:pPr>
            <a:r>
              <a:rPr lang="en-US" sz="1600" u="sng" dirty="0"/>
              <a:t>individually considerate </a:t>
            </a:r>
            <a:r>
              <a:rPr lang="en-US" sz="1600" dirty="0"/>
              <a:t>and who seek to change the organization.</a:t>
            </a:r>
            <a:endParaRPr dirty="0"/>
          </a:p>
          <a:p>
            <a:pPr marL="0" lvl="0" indent="0" algn="l" rtl="0">
              <a:spcBef>
                <a:spcPts val="920"/>
              </a:spcBef>
              <a:spcAft>
                <a:spcPts val="0"/>
              </a:spcAft>
              <a:buClr>
                <a:srgbClr val="6CB255"/>
              </a:buClr>
              <a:buSzPts val="1600"/>
              <a:buNone/>
            </a:pPr>
            <a:endParaRPr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248"/>
        <p:cNvGrpSpPr/>
        <p:nvPr/>
      </p:nvGrpSpPr>
      <p:grpSpPr>
        <a:xfrm>
          <a:off x="0" y="0"/>
          <a:ext cx="0" cy="0"/>
          <a:chOff x="0" y="0"/>
          <a:chExt cx="0" cy="0"/>
        </a:xfrm>
      </p:grpSpPr>
      <p:sp>
        <p:nvSpPr>
          <p:cNvPr id="249" name="Google Shape;249;p3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GOALS, TEAMWORK &amp; WORK TEAMS</a:t>
            </a:r>
            <a:endParaRPr/>
          </a:p>
        </p:txBody>
      </p:sp>
      <p:sp>
        <p:nvSpPr>
          <p:cNvPr id="250" name="Google Shape;250;p31"/>
          <p:cNvSpPr txBox="1">
            <a:spLocks noGrp="1"/>
          </p:cNvSpPr>
          <p:nvPr>
            <p:ph type="body" idx="1"/>
          </p:nvPr>
        </p:nvSpPr>
        <p:spPr>
          <a:xfrm>
            <a:off x="457200" y="1122578"/>
            <a:ext cx="8367221" cy="555719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a:solidFill>
                  <a:srgbClr val="6CB255"/>
                </a:solidFill>
              </a:rPr>
              <a:t>Team-Based Approach:</a:t>
            </a:r>
            <a:endParaRPr/>
          </a:p>
          <a:p>
            <a:pPr marL="0" lvl="0" indent="0" algn="l" rtl="0">
              <a:spcBef>
                <a:spcPts val="920"/>
              </a:spcBef>
              <a:spcAft>
                <a:spcPts val="0"/>
              </a:spcAft>
              <a:buClr>
                <a:srgbClr val="6CB255"/>
              </a:buClr>
              <a:buSzPts val="1600"/>
              <a:buNone/>
            </a:pPr>
            <a:r>
              <a:rPr lang="en-US" sz="1600"/>
              <a:t>Many companies structure their organization so that work can be delegated to work teams.</a:t>
            </a:r>
            <a:endParaRPr/>
          </a:p>
          <a:p>
            <a:pPr marL="285750" lvl="0" indent="-285750" algn="l" rtl="0">
              <a:spcBef>
                <a:spcPts val="920"/>
              </a:spcBef>
              <a:spcAft>
                <a:spcPts val="0"/>
              </a:spcAft>
              <a:buSzPts val="1600"/>
              <a:buFont typeface="Arial"/>
              <a:buChar char="•"/>
            </a:pPr>
            <a:r>
              <a:rPr lang="en-US" sz="1600" b="1"/>
              <a:t>Work team </a:t>
            </a:r>
            <a:r>
              <a:rPr lang="en-US" sz="1600"/>
              <a:t>– group of people within an organization or company given a specific task to achieve together.</a:t>
            </a:r>
            <a:endParaRPr/>
          </a:p>
          <a:p>
            <a:pPr marL="285750" lvl="0" indent="-285750" algn="l" rtl="0">
              <a:spcBef>
                <a:spcPts val="920"/>
              </a:spcBef>
              <a:spcAft>
                <a:spcPts val="0"/>
              </a:spcAft>
              <a:buSzPts val="1600"/>
              <a:buFont typeface="Arial"/>
              <a:buChar char="•"/>
            </a:pPr>
            <a:r>
              <a:rPr lang="en-US" sz="1600"/>
              <a:t>Brings together diverse skills, experience, and expertise.</a:t>
            </a:r>
            <a:endParaRPr/>
          </a:p>
          <a:p>
            <a:pPr marL="285750" lvl="0" indent="-285750" algn="l" rtl="0">
              <a:spcBef>
                <a:spcPts val="920"/>
              </a:spcBef>
              <a:spcAft>
                <a:spcPts val="0"/>
              </a:spcAft>
              <a:buSzPts val="1600"/>
              <a:buFont typeface="Arial"/>
              <a:buChar char="•"/>
            </a:pPr>
            <a:r>
              <a:rPr lang="en-US" sz="1600"/>
              <a:t>Do not always deliver greater productivity.</a:t>
            </a:r>
            <a:endParaRPr/>
          </a:p>
          <a:p>
            <a:pPr marL="0" lvl="0" indent="0" algn="l" rtl="0">
              <a:spcBef>
                <a:spcPts val="920"/>
              </a:spcBef>
              <a:spcAft>
                <a:spcPts val="0"/>
              </a:spcAft>
              <a:buClr>
                <a:srgbClr val="6CB255"/>
              </a:buClr>
              <a:buSzPts val="1600"/>
              <a:buNone/>
            </a:pPr>
            <a:r>
              <a:rPr lang="en-US" sz="1600" i="1"/>
              <a:t>Why do some teams work well while others do not?</a:t>
            </a:r>
            <a:endParaRPr/>
          </a:p>
          <a:p>
            <a:pPr marL="285750" lvl="0" indent="-285750" algn="l" rtl="0">
              <a:spcBef>
                <a:spcPts val="920"/>
              </a:spcBef>
              <a:spcAft>
                <a:spcPts val="0"/>
              </a:spcAft>
              <a:buSzPts val="1600"/>
              <a:buFont typeface="Arial"/>
              <a:buChar char="•"/>
            </a:pPr>
            <a:r>
              <a:rPr lang="en-US" sz="1600"/>
              <a:t>Social loafing.</a:t>
            </a:r>
            <a:endParaRPr/>
          </a:p>
          <a:p>
            <a:pPr marL="285750" lvl="0" indent="-285750" algn="l" rtl="0">
              <a:spcBef>
                <a:spcPts val="920"/>
              </a:spcBef>
              <a:spcAft>
                <a:spcPts val="0"/>
              </a:spcAft>
              <a:buSzPts val="1600"/>
              <a:buFont typeface="Arial"/>
              <a:buChar char="•"/>
            </a:pPr>
            <a:r>
              <a:rPr lang="en-US" sz="1600"/>
              <a:t>Poor communication.</a:t>
            </a:r>
            <a:endParaRPr/>
          </a:p>
          <a:p>
            <a:pPr marL="285750" lvl="0" indent="-285750" algn="l" rtl="0">
              <a:spcBef>
                <a:spcPts val="920"/>
              </a:spcBef>
              <a:spcAft>
                <a:spcPts val="0"/>
              </a:spcAft>
              <a:buSzPts val="1600"/>
              <a:buFont typeface="Arial"/>
              <a:buChar char="•"/>
            </a:pPr>
            <a:r>
              <a:rPr lang="en-US" sz="1600"/>
              <a:t>Poor decision-making skills due to conformity effects.</a:t>
            </a:r>
            <a:endParaRPr/>
          </a:p>
          <a:p>
            <a:pPr marL="285750" lvl="0" indent="-285750" algn="l" rtl="0">
              <a:spcBef>
                <a:spcPts val="920"/>
              </a:spcBef>
              <a:spcAft>
                <a:spcPts val="0"/>
              </a:spcAft>
              <a:buSzPts val="1600"/>
              <a:buFont typeface="Arial"/>
              <a:buChar char="•"/>
            </a:pPr>
            <a:r>
              <a:rPr lang="en-US" sz="1600"/>
              <a:t>Conflict with the group.</a:t>
            </a:r>
            <a:endParaRPr/>
          </a:p>
          <a:p>
            <a:pPr marL="0" lvl="0" indent="0" algn="l" rtl="0">
              <a:spcBef>
                <a:spcPts val="920"/>
              </a:spcBef>
              <a:spcAft>
                <a:spcPts val="0"/>
              </a:spcAft>
              <a:buClr>
                <a:srgbClr val="6CB255"/>
              </a:buClr>
              <a:buSzPts val="1600"/>
              <a:buNone/>
            </a:pPr>
            <a:r>
              <a:rPr lang="en-US" sz="1600" b="1"/>
              <a:t>Team halo effect </a:t>
            </a:r>
            <a:r>
              <a:rPr lang="en-US" sz="1600"/>
              <a:t>- teams are given credit for their success but individuals within a team are blamed for team failures.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255"/>
        <p:cNvGrpSpPr/>
        <p:nvPr/>
      </p:nvGrpSpPr>
      <p:grpSpPr>
        <a:xfrm>
          <a:off x="0" y="0"/>
          <a:ext cx="0" cy="0"/>
          <a:chOff x="0" y="0"/>
          <a:chExt cx="0" cy="0"/>
        </a:xfrm>
      </p:grpSpPr>
      <p:sp>
        <p:nvSpPr>
          <p:cNvPr id="256" name="Google Shape;256;p3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GOALS, TEAMWORK &amp; WORK TEAMS</a:t>
            </a:r>
            <a:endParaRPr/>
          </a:p>
        </p:txBody>
      </p:sp>
      <p:sp>
        <p:nvSpPr>
          <p:cNvPr id="257" name="Google Shape;257;p32"/>
          <p:cNvSpPr txBox="1">
            <a:spLocks noGrp="1"/>
          </p:cNvSpPr>
          <p:nvPr>
            <p:ph type="body" idx="1"/>
          </p:nvPr>
        </p:nvSpPr>
        <p:spPr>
          <a:xfrm>
            <a:off x="457200" y="1122578"/>
            <a:ext cx="8367221" cy="555719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Teams and Gender Diversity</a:t>
            </a:r>
            <a:endParaRPr/>
          </a:p>
          <a:p>
            <a:pPr marL="0" lvl="0" indent="0" algn="l" rtl="0">
              <a:spcBef>
                <a:spcPts val="920"/>
              </a:spcBef>
              <a:spcAft>
                <a:spcPts val="0"/>
              </a:spcAft>
              <a:buClr>
                <a:srgbClr val="6CB255"/>
              </a:buClr>
              <a:buSzPts val="1600"/>
              <a:buNone/>
            </a:pPr>
            <a:r>
              <a:rPr lang="en-US" sz="1600" b="1"/>
              <a:t>Cons </a:t>
            </a:r>
            <a:r>
              <a:rPr lang="en-US" sz="1600"/>
              <a:t>– Diversity can introduce communication and interpersonal-relationship problems.</a:t>
            </a:r>
            <a:endParaRPr/>
          </a:p>
          <a:p>
            <a:pPr marL="0" lvl="0" indent="0" algn="l" rtl="0">
              <a:spcBef>
                <a:spcPts val="920"/>
              </a:spcBef>
              <a:spcAft>
                <a:spcPts val="0"/>
              </a:spcAft>
              <a:buClr>
                <a:srgbClr val="6CB255"/>
              </a:buClr>
              <a:buSzPts val="1600"/>
              <a:buNone/>
            </a:pPr>
            <a:r>
              <a:rPr lang="en-US" sz="1600" b="1"/>
              <a:t>Pros</a:t>
            </a:r>
            <a:r>
              <a:rPr lang="en-US" sz="1600"/>
              <a:t> – Diversity can increase the team’s skill set.</a:t>
            </a:r>
            <a:endParaRPr/>
          </a:p>
          <a:p>
            <a:pPr marL="0" lvl="0" indent="0" algn="l" rtl="0">
              <a:spcBef>
                <a:spcPts val="920"/>
              </a:spcBef>
              <a:spcAft>
                <a:spcPts val="0"/>
              </a:spcAft>
              <a:buClr>
                <a:srgbClr val="6CB255"/>
              </a:buClr>
              <a:buSzPts val="1600"/>
              <a:buNone/>
            </a:pPr>
            <a:r>
              <a:rPr lang="en-US" sz="1600" b="1"/>
              <a:t>Hoogendoom, Oosterbeek, &amp; van Praag (2013):</a:t>
            </a:r>
            <a:endParaRPr/>
          </a:p>
          <a:p>
            <a:pPr marL="285750" lvl="0" indent="-285750" algn="l" rtl="0">
              <a:spcBef>
                <a:spcPts val="920"/>
              </a:spcBef>
              <a:spcAft>
                <a:spcPts val="0"/>
              </a:spcAft>
              <a:buSzPts val="1600"/>
              <a:buFont typeface="Arial"/>
              <a:buChar char="•"/>
            </a:pPr>
            <a:r>
              <a:rPr lang="en-US" sz="1600"/>
              <a:t>Found that gender-balanced teams performed better than predominantly male teams.</a:t>
            </a:r>
            <a:endParaRPr/>
          </a:p>
          <a:p>
            <a:pPr marL="285750" lvl="0" indent="-285750" algn="l" rtl="0">
              <a:spcBef>
                <a:spcPts val="920"/>
              </a:spcBef>
              <a:spcAft>
                <a:spcPts val="0"/>
              </a:spcAft>
              <a:buSzPts val="1600"/>
              <a:buFont typeface="Arial"/>
              <a:buChar char="•"/>
            </a:pPr>
            <a:r>
              <a:rPr lang="en-US" sz="1600"/>
              <a:t>Did not identify which mechanism accounted for performance improvement.</a:t>
            </a:r>
            <a:endParaRPr/>
          </a:p>
          <a:p>
            <a:pPr marL="0" lvl="0" indent="0" algn="l" rtl="0">
              <a:spcBef>
                <a:spcPts val="920"/>
              </a:spcBef>
              <a:spcAft>
                <a:spcPts val="0"/>
              </a:spcAft>
              <a:buClr>
                <a:srgbClr val="6CB255"/>
              </a:buClr>
              <a:buSzPts val="1600"/>
              <a:buNone/>
            </a:pPr>
            <a:r>
              <a:rPr lang="en-US" sz="1600" b="1" u="sng">
                <a:solidFill>
                  <a:srgbClr val="6CB255"/>
                </a:solidFill>
              </a:rPr>
              <a:t>Types of Teams</a:t>
            </a:r>
            <a:endParaRPr/>
          </a:p>
          <a:p>
            <a:pPr marL="342900" lvl="0" indent="-342900" algn="l" rtl="0">
              <a:spcBef>
                <a:spcPts val="920"/>
              </a:spcBef>
              <a:spcAft>
                <a:spcPts val="0"/>
              </a:spcAft>
              <a:buSzPts val="1600"/>
              <a:buFont typeface="Arial Black"/>
              <a:buAutoNum type="arabicPeriod"/>
            </a:pPr>
            <a:r>
              <a:rPr lang="en-US" sz="1600" b="1"/>
              <a:t>Problem resolution teams </a:t>
            </a:r>
            <a:r>
              <a:rPr lang="en-US" sz="1600"/>
              <a:t>– created for the purpose of solving a particular problem.</a:t>
            </a:r>
            <a:endParaRPr/>
          </a:p>
          <a:p>
            <a:pPr marL="342900" lvl="0" indent="-342900" algn="l" rtl="0">
              <a:spcBef>
                <a:spcPts val="920"/>
              </a:spcBef>
              <a:spcAft>
                <a:spcPts val="0"/>
              </a:spcAft>
              <a:buSzPts val="1600"/>
              <a:buFont typeface="Arial Black"/>
              <a:buAutoNum type="arabicPeriod"/>
            </a:pPr>
            <a:r>
              <a:rPr lang="en-US" sz="1600" b="1"/>
              <a:t>Creative teams </a:t>
            </a:r>
            <a:r>
              <a:rPr lang="en-US" sz="1600"/>
              <a:t>– used to develop innovative possibilities or solutions.</a:t>
            </a:r>
            <a:endParaRPr/>
          </a:p>
          <a:p>
            <a:pPr marL="342900" lvl="0" indent="-342900" algn="l" rtl="0">
              <a:spcBef>
                <a:spcPts val="920"/>
              </a:spcBef>
              <a:spcAft>
                <a:spcPts val="0"/>
              </a:spcAft>
              <a:buSzPts val="1600"/>
              <a:buFont typeface="Arial Black"/>
              <a:buAutoNum type="arabicPeriod"/>
            </a:pPr>
            <a:r>
              <a:rPr lang="en-US" sz="1600" b="1"/>
              <a:t>Tactical teams </a:t>
            </a:r>
            <a:r>
              <a:rPr lang="en-US" sz="1600"/>
              <a:t>– used to execute a well-defined plan or objective.</a:t>
            </a:r>
            <a:endParaRPr/>
          </a:p>
          <a:p>
            <a:pPr marL="0" lvl="0" indent="0" algn="l" rtl="0">
              <a:spcBef>
                <a:spcPts val="920"/>
              </a:spcBef>
              <a:spcAft>
                <a:spcPts val="0"/>
              </a:spcAft>
              <a:buClr>
                <a:srgbClr val="6CB255"/>
              </a:buClr>
              <a:buSzPts val="1600"/>
              <a:buNone/>
            </a:pPr>
            <a:r>
              <a:rPr lang="en-US" sz="1600" b="1"/>
              <a:t>Research on the virtual team:</a:t>
            </a:r>
            <a:endParaRPr/>
          </a:p>
          <a:p>
            <a:pPr marL="285750" lvl="0" indent="-285750" algn="l" rtl="0">
              <a:spcBef>
                <a:spcPts val="920"/>
              </a:spcBef>
              <a:spcAft>
                <a:spcPts val="0"/>
              </a:spcAft>
              <a:buSzPts val="1600"/>
              <a:buFont typeface="Arial"/>
              <a:buChar char="•"/>
            </a:pPr>
            <a:r>
              <a:rPr lang="en-US" sz="1600"/>
              <a:t>Examines how groups of geographically disparate people brought together using digital communications technology function.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262"/>
        <p:cNvGrpSpPr/>
        <p:nvPr/>
      </p:nvGrpSpPr>
      <p:grpSpPr>
        <a:xfrm>
          <a:off x="0" y="0"/>
          <a:ext cx="0" cy="0"/>
          <a:chOff x="0" y="0"/>
          <a:chExt cx="0" cy="0"/>
        </a:xfrm>
      </p:grpSpPr>
      <p:sp>
        <p:nvSpPr>
          <p:cNvPr id="263" name="Google Shape;263;p3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ORGANIZATIONAL CULTURE</a:t>
            </a:r>
            <a:endParaRPr/>
          </a:p>
        </p:txBody>
      </p:sp>
      <p:sp>
        <p:nvSpPr>
          <p:cNvPr id="264" name="Google Shape;264;p33"/>
          <p:cNvSpPr txBox="1">
            <a:spLocks noGrp="1"/>
          </p:cNvSpPr>
          <p:nvPr>
            <p:ph type="body" idx="1"/>
          </p:nvPr>
        </p:nvSpPr>
        <p:spPr>
          <a:xfrm>
            <a:off x="457199" y="1193369"/>
            <a:ext cx="8367221" cy="547090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a:t>Organizational Culture </a:t>
            </a:r>
            <a:r>
              <a:rPr lang="en-US" sz="1600"/>
              <a:t>– the values, visions, hierarchies, norms, and interactions among its employees.</a:t>
            </a:r>
            <a:endParaRPr/>
          </a:p>
          <a:p>
            <a:pPr marL="285750" lvl="0" indent="-285750" algn="l" rtl="0">
              <a:spcBef>
                <a:spcPts val="920"/>
              </a:spcBef>
              <a:spcAft>
                <a:spcPts val="0"/>
              </a:spcAft>
              <a:buSzPts val="1600"/>
              <a:buFont typeface="Arial"/>
              <a:buChar char="•"/>
            </a:pPr>
            <a:r>
              <a:rPr lang="en-US" sz="1600"/>
              <a:t>How an organization is run, how it operates, and how it makes decisions.</a:t>
            </a:r>
            <a:endParaRPr/>
          </a:p>
          <a:p>
            <a:pPr marL="0" lvl="0" indent="0" algn="l" rtl="0">
              <a:spcBef>
                <a:spcPts val="920"/>
              </a:spcBef>
              <a:spcAft>
                <a:spcPts val="0"/>
              </a:spcAft>
              <a:buClr>
                <a:srgbClr val="6CB255"/>
              </a:buClr>
              <a:buSzPts val="1600"/>
              <a:buNone/>
            </a:pPr>
            <a:r>
              <a:rPr lang="en-US" sz="1600" b="1" u="sng">
                <a:solidFill>
                  <a:srgbClr val="6CB255"/>
                </a:solidFill>
              </a:rPr>
              <a:t>Ostroff, Kinicki &amp; Tamkins (2003)</a:t>
            </a:r>
            <a:endParaRPr/>
          </a:p>
          <a:p>
            <a:pPr marL="0" lvl="0" indent="0" algn="l" rtl="0">
              <a:spcBef>
                <a:spcPts val="920"/>
              </a:spcBef>
              <a:spcAft>
                <a:spcPts val="0"/>
              </a:spcAft>
              <a:buClr>
                <a:srgbClr val="6CB255"/>
              </a:buClr>
              <a:buSzPts val="1600"/>
              <a:buNone/>
            </a:pPr>
            <a:r>
              <a:rPr lang="en-US" sz="1600"/>
              <a:t>Three layers in organizational culture:</a:t>
            </a:r>
            <a:endParaRPr/>
          </a:p>
          <a:p>
            <a:pPr marL="342900" lvl="0" indent="-342900" algn="l" rtl="0">
              <a:spcBef>
                <a:spcPts val="920"/>
              </a:spcBef>
              <a:spcAft>
                <a:spcPts val="0"/>
              </a:spcAft>
              <a:buSzPts val="1600"/>
              <a:buFont typeface="Arial Black"/>
              <a:buAutoNum type="arabicPeriod"/>
            </a:pPr>
            <a:r>
              <a:rPr lang="en-US" sz="1600" b="1"/>
              <a:t>Observable artifacts </a:t>
            </a:r>
            <a:r>
              <a:rPr lang="en-US" sz="1600"/>
              <a:t>– symbols of language (jargon, slang, humor), narratives (stories and legends), and practices (rituals) that represent the underlying cultural assumptions.</a:t>
            </a:r>
            <a:endParaRPr/>
          </a:p>
          <a:p>
            <a:pPr marL="342900" lvl="0" indent="-342900" algn="l" rtl="0">
              <a:spcBef>
                <a:spcPts val="920"/>
              </a:spcBef>
              <a:spcAft>
                <a:spcPts val="0"/>
              </a:spcAft>
              <a:buSzPts val="1600"/>
              <a:buFont typeface="Arial Black"/>
              <a:buAutoNum type="arabicPeriod"/>
            </a:pPr>
            <a:r>
              <a:rPr lang="en-US" sz="1600" b="1"/>
              <a:t>Espoused values </a:t>
            </a:r>
            <a:r>
              <a:rPr lang="en-US" sz="1600"/>
              <a:t>– concepts/beliefs that management or entire organization endorses.</a:t>
            </a:r>
            <a:endParaRPr/>
          </a:p>
          <a:p>
            <a:pPr marL="342900" lvl="0" indent="-342900" algn="l" rtl="0">
              <a:spcBef>
                <a:spcPts val="920"/>
              </a:spcBef>
              <a:spcAft>
                <a:spcPts val="0"/>
              </a:spcAft>
              <a:buSzPts val="1600"/>
              <a:buFont typeface="Arial Black"/>
              <a:buAutoNum type="arabicPeriod"/>
            </a:pPr>
            <a:r>
              <a:rPr lang="en-US" sz="1600" b="1"/>
              <a:t>Basic assumptions </a:t>
            </a:r>
            <a:r>
              <a:rPr lang="en-US" sz="1600"/>
              <a:t>– usually unobservable and unquestioned.</a:t>
            </a:r>
            <a:endParaRPr/>
          </a:p>
          <a:p>
            <a:pPr marL="0" lvl="0" indent="0" algn="l" rtl="0">
              <a:spcBef>
                <a:spcPts val="920"/>
              </a:spcBef>
              <a:spcAft>
                <a:spcPts val="0"/>
              </a:spcAft>
              <a:buClr>
                <a:srgbClr val="6CB255"/>
              </a:buClr>
              <a:buSzPts val="1600"/>
              <a:buNone/>
            </a:pPr>
            <a:endParaRPr sz="1600"/>
          </a:p>
          <a:p>
            <a:pPr marL="0" lvl="0" indent="0" algn="l" rtl="0">
              <a:spcBef>
                <a:spcPts val="920"/>
              </a:spcBef>
              <a:spcAft>
                <a:spcPts val="0"/>
              </a:spcAft>
              <a:buClr>
                <a:srgbClr val="6CB255"/>
              </a:buClr>
              <a:buSzPts val="1600"/>
              <a:buNone/>
            </a:pPr>
            <a:r>
              <a:rPr lang="en-US" sz="1600" b="1"/>
              <a:t>Diversity training </a:t>
            </a:r>
            <a:r>
              <a:rPr lang="en-US" sz="1600"/>
              <a:t>– educates participants about cultural differences with the goal of improving teamwork.</a:t>
            </a:r>
            <a:endParaRPr/>
          </a:p>
          <a:p>
            <a:pPr marL="285750" lvl="0" indent="-285750" algn="l" rtl="0">
              <a:spcBef>
                <a:spcPts val="920"/>
              </a:spcBef>
              <a:spcAft>
                <a:spcPts val="0"/>
              </a:spcAft>
              <a:buSzPts val="1600"/>
              <a:buFont typeface="Arial"/>
              <a:buChar char="•"/>
            </a:pPr>
            <a:r>
              <a:rPr lang="en-US" sz="1600"/>
              <a:t>Aims to reduce prejudice.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269"/>
        <p:cNvGrpSpPr/>
        <p:nvPr/>
      </p:nvGrpSpPr>
      <p:grpSpPr>
        <a:xfrm>
          <a:off x="0" y="0"/>
          <a:ext cx="0" cy="0"/>
          <a:chOff x="0" y="0"/>
          <a:chExt cx="0" cy="0"/>
        </a:xfrm>
      </p:grpSpPr>
      <p:sp>
        <p:nvSpPr>
          <p:cNvPr id="270" name="Google Shape;270;p3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SEXUAL HARASSMENT</a:t>
            </a:r>
            <a:endParaRPr/>
          </a:p>
        </p:txBody>
      </p:sp>
      <p:sp>
        <p:nvSpPr>
          <p:cNvPr id="271" name="Google Shape;271;p34"/>
          <p:cNvSpPr txBox="1">
            <a:spLocks noGrp="1"/>
          </p:cNvSpPr>
          <p:nvPr>
            <p:ph type="body" idx="1"/>
          </p:nvPr>
        </p:nvSpPr>
        <p:spPr>
          <a:xfrm>
            <a:off x="457199" y="1162373"/>
            <a:ext cx="8367221" cy="530042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Most organizations have developed sexual harassment policies that define harassment and procedures to prevent and address it when it occurs.</a:t>
            </a:r>
            <a:endParaRPr sz="1600"/>
          </a:p>
          <a:p>
            <a:pPr marL="0" lvl="0" indent="0" algn="l" rtl="0">
              <a:spcBef>
                <a:spcPts val="920"/>
              </a:spcBef>
              <a:spcAft>
                <a:spcPts val="0"/>
              </a:spcAft>
              <a:buClr>
                <a:srgbClr val="6CB255"/>
              </a:buClr>
              <a:buSzPts val="1600"/>
              <a:buNone/>
            </a:pPr>
            <a:r>
              <a:rPr lang="en-US" sz="1600" b="1"/>
              <a:t>Sexual harassment </a:t>
            </a:r>
            <a:r>
              <a:rPr lang="en-US" sz="1600"/>
              <a:t>– sexually-based behavior that is knowingly unwanted and has an adverse effect on a person’s employment status, interferes with a person’s job performance, or creates a hostile or intimidating work environment.</a:t>
            </a:r>
            <a:endParaRPr/>
          </a:p>
          <a:p>
            <a:pPr marL="0" lvl="0" indent="0" algn="l" rtl="0">
              <a:spcBef>
                <a:spcPts val="920"/>
              </a:spcBef>
              <a:spcAft>
                <a:spcPts val="0"/>
              </a:spcAft>
              <a:buClr>
                <a:srgbClr val="6CB255"/>
              </a:buClr>
              <a:buSzPts val="1600"/>
              <a:buNone/>
            </a:pPr>
            <a:r>
              <a:rPr lang="en-US" sz="1600" b="1">
                <a:solidFill>
                  <a:srgbClr val="6CB255"/>
                </a:solidFill>
              </a:rPr>
              <a:t>Types of sexual harassment:</a:t>
            </a:r>
            <a:endParaRPr/>
          </a:p>
          <a:p>
            <a:pPr marL="342900" lvl="0" indent="-342900" algn="l" rtl="0">
              <a:spcBef>
                <a:spcPts val="920"/>
              </a:spcBef>
              <a:spcAft>
                <a:spcPts val="0"/>
              </a:spcAft>
              <a:buSzPts val="1600"/>
              <a:buFont typeface="Arial Black"/>
              <a:buAutoNum type="arabicPeriod"/>
            </a:pPr>
            <a:r>
              <a:rPr lang="en-US" sz="1600" b="1"/>
              <a:t>Quid pro quo </a:t>
            </a:r>
            <a:r>
              <a:rPr lang="en-US" sz="1600"/>
              <a:t>– you give something to get something.</a:t>
            </a:r>
            <a:endParaRPr/>
          </a:p>
          <a:p>
            <a:pPr marL="1074420" lvl="1" indent="-342900" algn="l" rtl="0">
              <a:spcBef>
                <a:spcPts val="920"/>
              </a:spcBef>
              <a:spcAft>
                <a:spcPts val="0"/>
              </a:spcAft>
              <a:buSzPts val="1600"/>
              <a:buFont typeface="Arial"/>
              <a:buChar char="•"/>
            </a:pPr>
            <a:r>
              <a:rPr lang="en-US" sz="1600"/>
              <a:t>Organizational rewards are offered in exchange for sexual favors.</a:t>
            </a:r>
            <a:endParaRPr sz="1600"/>
          </a:p>
          <a:p>
            <a:pPr marL="342900" lvl="0" indent="-342900" algn="l" rtl="0">
              <a:spcBef>
                <a:spcPts val="320"/>
              </a:spcBef>
              <a:spcAft>
                <a:spcPts val="0"/>
              </a:spcAft>
              <a:buSzPts val="1600"/>
              <a:buFont typeface="Arial Black"/>
              <a:buAutoNum type="arabicPeriod"/>
            </a:pPr>
            <a:r>
              <a:rPr lang="en-US" sz="1600"/>
              <a:t>The threat of withholding a reward if a sexual request is refused.</a:t>
            </a:r>
            <a:endParaRPr/>
          </a:p>
          <a:p>
            <a:pPr marL="342900" lvl="0" indent="-342900" algn="l" rtl="0">
              <a:spcBef>
                <a:spcPts val="920"/>
              </a:spcBef>
              <a:spcAft>
                <a:spcPts val="0"/>
              </a:spcAft>
              <a:buSzPts val="1600"/>
              <a:buFont typeface="Arial Black"/>
              <a:buAutoNum type="arabicPeriod"/>
            </a:pPr>
            <a:r>
              <a:rPr lang="en-US" sz="1600" b="1"/>
              <a:t>Hostile environment sexual harassment </a:t>
            </a:r>
            <a:r>
              <a:rPr lang="en-US" sz="1600"/>
              <a:t>– employee experiences conditions in the workplace considered hostile/intimidating (e.g., environment allowing offensive language or sexually explicit images).</a:t>
            </a:r>
            <a:endParaRPr sz="16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276"/>
        <p:cNvGrpSpPr/>
        <p:nvPr/>
      </p:nvGrpSpPr>
      <p:grpSpPr>
        <a:xfrm>
          <a:off x="0" y="0"/>
          <a:ext cx="0" cy="0"/>
          <a:chOff x="0" y="0"/>
          <a:chExt cx="0" cy="0"/>
        </a:xfrm>
      </p:grpSpPr>
      <p:sp>
        <p:nvSpPr>
          <p:cNvPr id="277" name="Google Shape;277;p3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VIOLENCE IN THE WORKPLACE</a:t>
            </a:r>
            <a:endParaRPr/>
          </a:p>
        </p:txBody>
      </p:sp>
      <p:sp>
        <p:nvSpPr>
          <p:cNvPr id="278" name="Google Shape;278;p35"/>
          <p:cNvSpPr txBox="1">
            <a:spLocks noGrp="1"/>
          </p:cNvSpPr>
          <p:nvPr>
            <p:ph type="body" idx="1"/>
          </p:nvPr>
        </p:nvSpPr>
        <p:spPr>
          <a:xfrm>
            <a:off x="457199" y="1131376"/>
            <a:ext cx="8367221" cy="483547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t>Workplace violence </a:t>
            </a:r>
            <a:r>
              <a:rPr lang="en-US" sz="1600"/>
              <a:t>– violence or the threat of violence against workers; can occur inside or outside the workplace. </a:t>
            </a:r>
            <a:endParaRPr/>
          </a:p>
          <a:p>
            <a:pPr marL="285750" lvl="0" indent="-285750" algn="l" rtl="0">
              <a:spcBef>
                <a:spcPts val="700"/>
              </a:spcBef>
              <a:spcAft>
                <a:spcPts val="0"/>
              </a:spcAft>
              <a:buSzPts val="1600"/>
              <a:buFont typeface="Arial"/>
              <a:buChar char="•"/>
            </a:pPr>
            <a:r>
              <a:rPr lang="en-US" sz="1600"/>
              <a:t>Includes physical violence, harassment, intimidation, or other disruptive behavior.</a:t>
            </a:r>
            <a:endParaRPr/>
          </a:p>
          <a:p>
            <a:pPr marL="285750" lvl="0" indent="-285750" algn="l" rtl="0">
              <a:spcBef>
                <a:spcPts val="700"/>
              </a:spcBef>
              <a:spcAft>
                <a:spcPts val="0"/>
              </a:spcAft>
              <a:buSzPts val="1600"/>
              <a:buFont typeface="Arial"/>
              <a:buChar char="•"/>
            </a:pPr>
            <a:r>
              <a:rPr lang="en-US" sz="1600"/>
              <a:t>Ranges from threats and verbal abuse to physical assaults and homicide.</a:t>
            </a:r>
            <a:endParaRPr/>
          </a:p>
          <a:p>
            <a:pPr marL="285750" lvl="0" indent="-285750" algn="l" rtl="0">
              <a:spcBef>
                <a:spcPts val="700"/>
              </a:spcBef>
              <a:spcAft>
                <a:spcPts val="0"/>
              </a:spcAft>
              <a:buSzPts val="1600"/>
              <a:buFont typeface="Arial"/>
              <a:buChar char="•"/>
            </a:pPr>
            <a:r>
              <a:rPr lang="en-US" sz="1600" b="1"/>
              <a:t>Warning signs </a:t>
            </a:r>
            <a:r>
              <a:rPr lang="en-US" sz="1600"/>
              <a:t>– intimidating behavior, threats, sabotaging equipment, or radical changes in a coworker’s behavior.</a:t>
            </a:r>
            <a:endParaRPr/>
          </a:p>
          <a:p>
            <a:pPr marL="285750" lvl="0" indent="-285750" algn="l" rtl="0">
              <a:spcBef>
                <a:spcPts val="700"/>
              </a:spcBef>
              <a:spcAft>
                <a:spcPts val="0"/>
              </a:spcAft>
              <a:buSzPts val="1600"/>
              <a:buFont typeface="Arial"/>
              <a:buChar char="•"/>
            </a:pPr>
            <a:r>
              <a:rPr lang="en-US" sz="1600"/>
              <a:t>Feelings of being treated unfairly, unjustly, or disrespectfully are significant triggers.</a:t>
            </a:r>
            <a:endParaRPr/>
          </a:p>
          <a:p>
            <a:pPr marL="1017270" lvl="1" indent="-285750" algn="l" rtl="0">
              <a:spcBef>
                <a:spcPts val="700"/>
              </a:spcBef>
              <a:spcAft>
                <a:spcPts val="0"/>
              </a:spcAft>
              <a:buSzPts val="1600"/>
              <a:buFont typeface="Arial"/>
              <a:buChar char="•"/>
            </a:pPr>
            <a:r>
              <a:rPr lang="en-US" sz="1600" b="1"/>
              <a:t>Procedural justice </a:t>
            </a:r>
            <a:r>
              <a:rPr lang="en-US" sz="1600"/>
              <a:t>– fairness of the processes by which outcomes are determined in conflicts with or among employees.</a:t>
            </a:r>
            <a:endParaRPr/>
          </a:p>
          <a:p>
            <a:pPr marL="0" lvl="0" indent="0" algn="l" rtl="0">
              <a:spcBef>
                <a:spcPts val="700"/>
              </a:spcBef>
              <a:spcAft>
                <a:spcPts val="0"/>
              </a:spcAft>
              <a:buSzPts val="1600"/>
              <a:buNone/>
            </a:pPr>
            <a:r>
              <a:rPr lang="en-US" sz="1600" b="1">
                <a:solidFill>
                  <a:srgbClr val="6CB255"/>
                </a:solidFill>
              </a:rPr>
              <a:t>Greenberg &amp; Barling (1999):</a:t>
            </a:r>
            <a:endParaRPr/>
          </a:p>
          <a:p>
            <a:pPr marL="285750" lvl="0" indent="-285750" algn="l" rtl="0">
              <a:spcBef>
                <a:spcPts val="700"/>
              </a:spcBef>
              <a:spcAft>
                <a:spcPts val="0"/>
              </a:spcAft>
              <a:buSzPts val="1600"/>
              <a:buFont typeface="Arial"/>
              <a:buChar char="•"/>
            </a:pPr>
            <a:r>
              <a:rPr lang="en-US" sz="1600"/>
              <a:t>History of aggression and amount of alcohol consumed → accurate predictors of violence against a coworker.</a:t>
            </a:r>
            <a:endParaRPr sz="1600"/>
          </a:p>
          <a:p>
            <a:pPr marL="285750" lvl="0" indent="-285750" algn="l" rtl="0">
              <a:spcBef>
                <a:spcPts val="700"/>
              </a:spcBef>
              <a:spcAft>
                <a:spcPts val="0"/>
              </a:spcAft>
              <a:buSzPts val="1600"/>
              <a:buFont typeface="Arial"/>
              <a:buChar char="•"/>
            </a:pPr>
            <a:r>
              <a:rPr lang="en-US" sz="1600"/>
              <a:t>Feelings of being unfairly treated or untrusted → predictors of aggression against a supervisor.</a:t>
            </a:r>
            <a:endParaRPr/>
          </a:p>
          <a:p>
            <a:pPr marL="285750" lvl="0" indent="-285750" algn="l" rtl="0">
              <a:spcBef>
                <a:spcPts val="700"/>
              </a:spcBef>
              <a:spcAft>
                <a:spcPts val="0"/>
              </a:spcAft>
              <a:buSzPts val="1600"/>
              <a:buFont typeface="Arial"/>
              <a:buChar char="•"/>
            </a:pPr>
            <a:r>
              <a:rPr lang="en-US" sz="1600"/>
              <a:t>Job security and alcohol consumption → predictors of aggression against a subordinate.</a:t>
            </a:r>
            <a:endParaRPr sz="1600"/>
          </a:p>
        </p:txBody>
      </p:sp>
      <p:sp>
        <p:nvSpPr>
          <p:cNvPr id="280" name="Google Shape;280;p35"/>
          <p:cNvSpPr txBox="1"/>
          <p:nvPr/>
        </p:nvSpPr>
        <p:spPr>
          <a:xfrm>
            <a:off x="457199" y="6197362"/>
            <a:ext cx="8175357" cy="338554"/>
          </a:xfrm>
          <a:prstGeom prst="rect">
            <a:avLst/>
          </a:prstGeom>
          <a:noFill/>
          <a:ln w="9525" cap="flat" cmpd="sng">
            <a:solidFill>
              <a:srgbClr val="6CB25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Every year, nearly 2 million workers are physically assaulted or threatened with assault.</a:t>
            </a:r>
            <a:endParaRPr sz="1600">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290"/>
        <p:cNvGrpSpPr/>
        <p:nvPr/>
      </p:nvGrpSpPr>
      <p:grpSpPr>
        <a:xfrm>
          <a:off x="0" y="0"/>
          <a:ext cx="0" cy="0"/>
          <a:chOff x="0" y="0"/>
          <a:chExt cx="0" cy="0"/>
        </a:xfrm>
      </p:grpSpPr>
      <p:sp>
        <p:nvSpPr>
          <p:cNvPr id="291" name="Google Shape;291;p3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HUMAN FACTORS PSYCHOLOGY</a:t>
            </a:r>
            <a:endParaRPr/>
          </a:p>
        </p:txBody>
      </p:sp>
      <p:sp>
        <p:nvSpPr>
          <p:cNvPr id="292" name="Google Shape;292;p37"/>
          <p:cNvSpPr txBox="1">
            <a:spLocks noGrp="1"/>
          </p:cNvSpPr>
          <p:nvPr>
            <p:ph type="body" idx="1"/>
          </p:nvPr>
        </p:nvSpPr>
        <p:spPr>
          <a:xfrm>
            <a:off x="457199" y="1177870"/>
            <a:ext cx="8367222" cy="568012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600"/>
              <a:buNone/>
            </a:pPr>
            <a:r>
              <a:rPr lang="en-US" sz="1600"/>
              <a:t>Studies the integration (physical, cognitive or both) of the human-machine interface in the workplace.</a:t>
            </a:r>
            <a:endParaRPr/>
          </a:p>
          <a:p>
            <a:pPr marL="285750" lvl="0" indent="-285750" algn="l" rtl="0">
              <a:lnSpc>
                <a:spcPct val="90000"/>
              </a:lnSpc>
              <a:spcBef>
                <a:spcPts val="700"/>
              </a:spcBef>
              <a:spcAft>
                <a:spcPts val="0"/>
              </a:spcAft>
              <a:buSzPts val="1600"/>
              <a:buFont typeface="Arial"/>
              <a:buChar char="•"/>
            </a:pPr>
            <a:r>
              <a:rPr lang="en-US" sz="1600"/>
              <a:t>Concerned with researching and designing machines that fit human requirements.</a:t>
            </a:r>
            <a:endParaRPr/>
          </a:p>
          <a:p>
            <a:pPr marL="0" lvl="0" indent="0" algn="l" rtl="0">
              <a:lnSpc>
                <a:spcPct val="90000"/>
              </a:lnSpc>
              <a:spcBef>
                <a:spcPts val="700"/>
              </a:spcBef>
              <a:spcAft>
                <a:spcPts val="0"/>
              </a:spcAft>
              <a:buSzPts val="1600"/>
              <a:buNone/>
            </a:pPr>
            <a:r>
              <a:rPr lang="en-US" sz="1600"/>
              <a:t>Involved in the development of regulations and principles of test design – often related to safety.</a:t>
            </a:r>
            <a:endParaRPr/>
          </a:p>
          <a:p>
            <a:pPr marL="0" lvl="0" indent="0" algn="l" rtl="0">
              <a:lnSpc>
                <a:spcPct val="90000"/>
              </a:lnSpc>
              <a:spcBef>
                <a:spcPts val="700"/>
              </a:spcBef>
              <a:spcAft>
                <a:spcPts val="0"/>
              </a:spcAft>
              <a:buSzPts val="1600"/>
              <a:buNone/>
            </a:pPr>
            <a:r>
              <a:rPr lang="en-US" sz="1600" b="1" u="sng">
                <a:solidFill>
                  <a:srgbClr val="6CB255"/>
                </a:solidFill>
              </a:rPr>
              <a:t>Areas of Study</a:t>
            </a:r>
            <a:endParaRPr/>
          </a:p>
          <a:p>
            <a:pPr marL="0" lvl="0" indent="0" algn="l" rtl="0">
              <a:lnSpc>
                <a:spcPct val="90000"/>
              </a:lnSpc>
              <a:spcBef>
                <a:spcPts val="700"/>
              </a:spcBef>
              <a:spcAft>
                <a:spcPts val="0"/>
              </a:spcAft>
              <a:buSzPts val="1600"/>
              <a:buNone/>
            </a:pPr>
            <a:r>
              <a:rPr lang="en-US" sz="1600" b="1"/>
              <a:t>Attention</a:t>
            </a:r>
            <a:r>
              <a:rPr lang="en-US" sz="1600"/>
              <a:t> – includes vigilance and monitoring, recognizing signals in noise, mental resources, and divided attention.</a:t>
            </a:r>
            <a:endParaRPr/>
          </a:p>
          <a:p>
            <a:pPr marL="285750" lvl="0" indent="-285750" algn="l" rtl="0">
              <a:lnSpc>
                <a:spcPct val="90000"/>
              </a:lnSpc>
              <a:spcBef>
                <a:spcPts val="700"/>
              </a:spcBef>
              <a:spcAft>
                <a:spcPts val="0"/>
              </a:spcAft>
              <a:buSzPts val="1600"/>
              <a:buFont typeface="Arial"/>
              <a:buChar char="•"/>
            </a:pPr>
            <a:r>
              <a:rPr lang="en-US" sz="1600" i="1"/>
              <a:t>How is attention maintained? What about tasks maintains attention? How to design systems to support attention?</a:t>
            </a:r>
            <a:endParaRPr/>
          </a:p>
          <a:p>
            <a:pPr marL="0" lvl="0" indent="0" algn="l" rtl="0">
              <a:lnSpc>
                <a:spcPct val="90000"/>
              </a:lnSpc>
              <a:spcBef>
                <a:spcPts val="700"/>
              </a:spcBef>
              <a:spcAft>
                <a:spcPts val="0"/>
              </a:spcAft>
              <a:buSzPts val="1600"/>
              <a:buNone/>
            </a:pPr>
            <a:r>
              <a:rPr lang="en-US" sz="1600" b="1"/>
              <a:t>Cognitive engineering </a:t>
            </a:r>
            <a:r>
              <a:rPr lang="en-US" sz="1600"/>
              <a:t>– includes human software interactions in complex automated systems, especially decision-making processes of workers as they are supported by the software system.</a:t>
            </a:r>
            <a:endParaRPr/>
          </a:p>
          <a:p>
            <a:pPr marL="285750" lvl="0" indent="-285750" algn="l" rtl="0">
              <a:lnSpc>
                <a:spcPct val="90000"/>
              </a:lnSpc>
              <a:spcBef>
                <a:spcPts val="700"/>
              </a:spcBef>
              <a:spcAft>
                <a:spcPts val="0"/>
              </a:spcAft>
              <a:buSzPts val="1600"/>
              <a:buFont typeface="Arial"/>
              <a:buChar char="•"/>
            </a:pPr>
            <a:r>
              <a:rPr lang="en-US" sz="1600" i="1"/>
              <a:t>How do workers use and obtain information provided by software?</a:t>
            </a:r>
            <a:endParaRPr/>
          </a:p>
          <a:p>
            <a:pPr marL="0" lvl="0" indent="0" algn="l" rtl="0">
              <a:lnSpc>
                <a:spcPct val="90000"/>
              </a:lnSpc>
              <a:spcBef>
                <a:spcPts val="700"/>
              </a:spcBef>
              <a:spcAft>
                <a:spcPts val="0"/>
              </a:spcAft>
              <a:buSzPts val="1600"/>
              <a:buNone/>
            </a:pPr>
            <a:r>
              <a:rPr lang="en-US" sz="1600" b="1"/>
              <a:t>Task analysis </a:t>
            </a:r>
            <a:r>
              <a:rPr lang="en-US" sz="1600"/>
              <a:t>– breaking down the elements of a task.</a:t>
            </a:r>
            <a:endParaRPr/>
          </a:p>
          <a:p>
            <a:pPr marL="285750" lvl="0" indent="-285750" algn="l" rtl="0">
              <a:lnSpc>
                <a:spcPct val="90000"/>
              </a:lnSpc>
              <a:spcBef>
                <a:spcPts val="700"/>
              </a:spcBef>
              <a:spcAft>
                <a:spcPts val="0"/>
              </a:spcAft>
              <a:buSzPts val="1600"/>
              <a:buFont typeface="Arial"/>
              <a:buChar char="•"/>
            </a:pPr>
            <a:r>
              <a:rPr lang="en-US" sz="1600" i="1"/>
              <a:t>How can a task be performed more efficiently? How can a task be performed more safely?</a:t>
            </a:r>
            <a:endParaRPr/>
          </a:p>
          <a:p>
            <a:pPr marL="0" lvl="0" indent="0" algn="l" rtl="0">
              <a:lnSpc>
                <a:spcPct val="90000"/>
              </a:lnSpc>
              <a:spcBef>
                <a:spcPts val="700"/>
              </a:spcBef>
              <a:spcAft>
                <a:spcPts val="0"/>
              </a:spcAft>
              <a:buSzPts val="1600"/>
              <a:buNone/>
            </a:pPr>
            <a:r>
              <a:rPr lang="en-US" sz="1600" b="1"/>
              <a:t>Cognitive task analysis </a:t>
            </a:r>
            <a:r>
              <a:rPr lang="en-US" sz="1600"/>
              <a:t>– breaking down the elements of a cognitive task.</a:t>
            </a:r>
            <a:endParaRPr/>
          </a:p>
          <a:p>
            <a:pPr marL="285750" lvl="0" indent="-285750" algn="l" rtl="0">
              <a:lnSpc>
                <a:spcPct val="90000"/>
              </a:lnSpc>
              <a:spcBef>
                <a:spcPts val="700"/>
              </a:spcBef>
              <a:spcAft>
                <a:spcPts val="0"/>
              </a:spcAft>
              <a:buSzPts val="1600"/>
              <a:buFont typeface="Arial"/>
              <a:buChar char="•"/>
            </a:pPr>
            <a:r>
              <a:rPr lang="en-US" sz="1600" i="1"/>
              <a:t>How are decisions made?</a:t>
            </a:r>
            <a:endParaRPr/>
          </a:p>
          <a:p>
            <a:pPr marL="0" lvl="0" indent="0" algn="l" rtl="0">
              <a:lnSpc>
                <a:spcPct val="90000"/>
              </a:lnSpc>
              <a:spcBef>
                <a:spcPts val="700"/>
              </a:spcBef>
              <a:spcAft>
                <a:spcPts val="0"/>
              </a:spcAft>
              <a:buSzPts val="1600"/>
              <a:buNone/>
            </a:pPr>
            <a:endParaRPr sz="1600"/>
          </a:p>
          <a:p>
            <a:pPr marL="0" lvl="0" indent="0" algn="l" rtl="0">
              <a:lnSpc>
                <a:spcPct val="90000"/>
              </a:lnSpc>
              <a:spcBef>
                <a:spcPts val="700"/>
              </a:spcBef>
              <a:spcAft>
                <a:spcPts val="0"/>
              </a:spcAft>
              <a:buSzPts val="1600"/>
              <a:buNone/>
            </a:pPr>
            <a:endParaRPr sz="16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297"/>
        <p:cNvGrpSpPr/>
        <p:nvPr/>
      </p:nvGrpSpPr>
      <p:grpSpPr>
        <a:xfrm>
          <a:off x="0" y="0"/>
          <a:ext cx="0" cy="0"/>
          <a:chOff x="0" y="0"/>
          <a:chExt cx="0" cy="0"/>
        </a:xfrm>
      </p:grpSpPr>
      <p:sp>
        <p:nvSpPr>
          <p:cNvPr id="298" name="Google Shape;298;p3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WORK PLACE SAFETY</a:t>
            </a:r>
            <a:endParaRPr/>
          </a:p>
        </p:txBody>
      </p:sp>
      <p:pic>
        <p:nvPicPr>
          <p:cNvPr id="299" name="Google Shape;299;p38" descr="A checklist contains three sections, titled “Sign in,” “Time out,” and “Sign out.” The section titled “Sign in” begins, “Before induction of anesthesia, members of the team (at least the nurse and an anesthesia professional) orally confirm that.” A bulleted list below this text contains four items. The first list item reads, “The patient has verified his or her identity, the surgical site and procedure, and consent. The surgical site is marked or site marking is not applicable. The pulse oximeter is on the patient and functioning.” The second list item reads, “All members of the team are aware of whether the patient has a known allergy.” The third list item reads, “The patient’s airway and risk of aspiration have been evaluated and appropriate equipment and assistance are available.” The fourth list item reads, “If there is a risk of blood loss of at least 500 ml (or 7 ml/kg of body weight, in children), appropriate access and fluids are available.” The section titled “Time out” begins, “Before skin incision, the entire team (nurses, surgeons, anesthesia professionals, and any others participating in the care of the patient) orally.” The bulleted list below contains “Confirms that all team members have been introduced by name and role. Confirms the patient’s identity, surgical site, and procedure. Reviews the anticipated critical events.” This first bullet has three sub-bullets that read, “Surgeon reviews critical and unexpected steps, operative duration, and anticipated blood loss; Anesthesia staff review concerns specific to the patient; Nursing staff review confirmation of sterility, equipment availability, and other concerns.” The following two bullets read: Confirms that prophylactic antibiotics have been administered = 60 min before incision is made or that antibiotics are not indicated” and “Confirms that all essential imaging results for the correct patient are displayed in the operating room.” The section titled “Sign out” reads “Before the patient leaves the operating room.” Following this are two bullet points. The first reads “Nurse reviews items aloud with the team.” This bullet has four sub-bullets that read “Name of the procedure as recorded; That the needle, sponge, and instrument counts are complete (or not applicable); That the specimen (if any) is correctly labeled, including with the patient’s name; Whether there are issues with equipment to be addressed.” The final bullet reads “The surgeon, nurse, and anesthesia professional review aloud the key concerns for the recovery and care of the patient.”"/>
          <p:cNvPicPr preferRelativeResize="0">
            <a:picLocks noGrp="1"/>
          </p:cNvPicPr>
          <p:nvPr>
            <p:ph type="pic" idx="2"/>
          </p:nvPr>
        </p:nvPicPr>
        <p:blipFill rotWithShape="1">
          <a:blip r:embed="rId3">
            <a:alphaModFix/>
          </a:blip>
          <a:srcRect l="-63056" r="-63055"/>
          <a:stretch/>
        </p:blipFill>
        <p:spPr>
          <a:xfrm>
            <a:off x="1653941" y="1190526"/>
            <a:ext cx="9949051" cy="4635499"/>
          </a:xfrm>
          <a:prstGeom prst="rect">
            <a:avLst/>
          </a:prstGeom>
          <a:noFill/>
          <a:ln>
            <a:noFill/>
          </a:ln>
        </p:spPr>
      </p:pic>
      <p:sp>
        <p:nvSpPr>
          <p:cNvPr id="300" name="Google Shape;300;p38"/>
          <p:cNvSpPr txBox="1">
            <a:spLocks noGrp="1"/>
          </p:cNvSpPr>
          <p:nvPr>
            <p:ph type="body" idx="1"/>
          </p:nvPr>
        </p:nvSpPr>
        <p:spPr>
          <a:xfrm>
            <a:off x="457200" y="1190526"/>
            <a:ext cx="3851330" cy="527835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a:t>Checklists:</a:t>
            </a:r>
            <a:endParaRPr/>
          </a:p>
          <a:p>
            <a:pPr marL="285750" lvl="0" indent="-285750" algn="l" rtl="0">
              <a:spcBef>
                <a:spcPts val="920"/>
              </a:spcBef>
              <a:spcAft>
                <a:spcPts val="0"/>
              </a:spcAft>
              <a:buSzPts val="1600"/>
              <a:buFont typeface="Arial"/>
              <a:buChar char="•"/>
            </a:pPr>
            <a:r>
              <a:rPr lang="en-US" sz="1600"/>
              <a:t>Used to reduce accidents in the workplace.</a:t>
            </a:r>
            <a:endParaRPr/>
          </a:p>
          <a:p>
            <a:pPr marL="285750" lvl="0" indent="-285750" algn="l" rtl="0">
              <a:spcBef>
                <a:spcPts val="920"/>
              </a:spcBef>
              <a:spcAft>
                <a:spcPts val="0"/>
              </a:spcAft>
              <a:buSzPts val="1600"/>
              <a:buFont typeface="Arial"/>
              <a:buChar char="•"/>
            </a:pPr>
            <a:r>
              <a:rPr lang="en-US" sz="1600"/>
              <a:t>E.g. Pilots are required to go through a detailed checklist of the different parts of the aircraft before takeoff to ensure that all essential equipment is working correctly.</a:t>
            </a:r>
            <a:endParaRPr/>
          </a:p>
          <a:p>
            <a:pPr marL="0" lvl="0" indent="0" algn="l" rtl="0">
              <a:spcBef>
                <a:spcPts val="920"/>
              </a:spcBef>
              <a:spcAft>
                <a:spcPts val="0"/>
              </a:spcAft>
              <a:buClr>
                <a:srgbClr val="6CB255"/>
              </a:buClr>
              <a:buSzPts val="1600"/>
              <a:buNone/>
            </a:pPr>
            <a:r>
              <a:rPr lang="en-US" sz="1600" b="1"/>
              <a:t>Time limits on operating equipment:</a:t>
            </a:r>
            <a:endParaRPr/>
          </a:p>
          <a:p>
            <a:pPr marL="285750" lvl="0" indent="-285750" algn="l" rtl="0">
              <a:spcBef>
                <a:spcPts val="920"/>
              </a:spcBef>
              <a:spcAft>
                <a:spcPts val="0"/>
              </a:spcAft>
              <a:buSzPts val="1600"/>
              <a:buFont typeface="Arial"/>
              <a:buChar char="•"/>
            </a:pPr>
            <a:r>
              <a:rPr lang="en-US" sz="1600"/>
              <a:t>Limits how long an operator, such as a pilot or truck driver, is allowed to operate the equipment.</a:t>
            </a:r>
            <a:endParaRPr/>
          </a:p>
          <a:p>
            <a:pPr marL="0" lvl="0" indent="0" algn="l" rtl="0">
              <a:spcBef>
                <a:spcPts val="920"/>
              </a:spcBef>
              <a:spcAft>
                <a:spcPts val="0"/>
              </a:spcAft>
              <a:buClr>
                <a:srgbClr val="6CB255"/>
              </a:buClr>
              <a:buSzPts val="1600"/>
              <a:buNone/>
            </a:pPr>
            <a:endParaRPr sz="1600"/>
          </a:p>
        </p:txBody>
      </p:sp>
      <p:sp>
        <p:nvSpPr>
          <p:cNvPr id="303" name="Google Shape;303;p38"/>
          <p:cNvSpPr txBox="1"/>
          <p:nvPr/>
        </p:nvSpPr>
        <p:spPr>
          <a:xfrm>
            <a:off x="4432513" y="5878781"/>
            <a:ext cx="4391906" cy="5847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World Health Organization (WHO) surgical checklist.</a:t>
            </a:r>
            <a:endParaRPr sz="1600">
              <a:solidFill>
                <a:schemeClr val="dk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1">
            <a:extLst>
              <a:ext uri="{FF2B5EF4-FFF2-40B4-BE49-F238E27FC236}">
                <a16:creationId xmlns:a16="http://schemas.microsoft.com/office/drawing/2014/main" id="{65606071-2ABA-B240-BC4F-9263E75EE617}"/>
              </a:ext>
            </a:extLst>
          </p:cNvPr>
          <p:cNvSpPr>
            <a:spLocks noGrp="1"/>
          </p:cNvSpPr>
          <p:nvPr>
            <p:ph type="ftr" sz="quarter" idx="11"/>
          </p:nvPr>
        </p:nvSpPr>
        <p:spPr>
          <a:xfrm>
            <a:off x="220749" y="3429000"/>
            <a:ext cx="8702501" cy="357764"/>
          </a:xfrm>
        </p:spPr>
        <p:txBody>
          <a:bodyPr/>
          <a:lstStyle/>
          <a:p>
            <a:r>
              <a:rPr lang="en-US" sz="900"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p:txBody>
      </p:sp>
    </p:spTree>
    <p:extLst>
      <p:ext uri="{BB962C8B-B14F-4D97-AF65-F5344CB8AC3E}">
        <p14:creationId xmlns:p14="http://schemas.microsoft.com/office/powerpoint/2010/main" val="2892792402"/>
      </p:ext>
    </p:extLst>
  </p:cSld>
  <p:clrMapOvr>
    <a:masterClrMapping/>
  </p:clrMapOvr>
</p:sld>
</file>

<file path=ppt/theme/theme1.xml><?xml version="1.0" encoding="utf-8"?>
<a:theme xmlns:a="http://schemas.openxmlformats.org/drawingml/2006/main" name="Essent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3281</Words>
  <Application>Microsoft Macintosh PowerPoint</Application>
  <PresentationFormat>On-screen Show (4:3)</PresentationFormat>
  <Paragraphs>294</Paragraphs>
  <Slides>32</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Arial Black</vt:lpstr>
      <vt:lpstr>Calibri</vt:lpstr>
      <vt:lpstr>Essential</vt:lpstr>
      <vt:lpstr>PowerPoint Presentation</vt:lpstr>
      <vt:lpstr>WHAT IS INDUSTRIAL-ORGANIZATIONAL PSYCHOLOGY?</vt:lpstr>
      <vt:lpstr>AREAS OF INDUSTRIAL-ORGANIZATIONAL PSYCHOLOGY</vt:lpstr>
      <vt:lpstr>AREAS OF INDUSTRIAL-ORGANIZATIONAL PSYCHOLOGY</vt:lpstr>
      <vt:lpstr>HISTORICAL DEVELOPMENT</vt:lpstr>
      <vt:lpstr>HISTORICAL DEVELOPMENT</vt:lpstr>
      <vt:lpstr>HAWTHORNE EFFECT</vt:lpstr>
      <vt:lpstr>HISTORICAL DEVELOPMENT</vt:lpstr>
      <vt:lpstr>HISTORICAL DEVELOPMENT</vt:lpstr>
      <vt:lpstr>SELECTING EMPLOYEES</vt:lpstr>
      <vt:lpstr>INTERVIEWS</vt:lpstr>
      <vt:lpstr>TRAINING</vt:lpstr>
      <vt:lpstr>EVALUATING EMPLOYEES</vt:lpstr>
      <vt:lpstr>BIAS &amp; PROTECTION IN HIRING</vt:lpstr>
      <vt:lpstr>THE U.S. EQUAL EMPLOYMENT  OPPORTUNITY (EEOC)</vt:lpstr>
      <vt:lpstr>THE U.S. EQUAL EMPLOYMENT  OPPORTUNITY (EEOC)</vt:lpstr>
      <vt:lpstr>JOB SATISFACTION</vt:lpstr>
      <vt:lpstr>JOB SATISFACTION</vt:lpstr>
      <vt:lpstr>JOB STRESS</vt:lpstr>
      <vt:lpstr>THREATS TO JOB SECURITY</vt:lpstr>
      <vt:lpstr>WORK-FAMILY BALANCE</vt:lpstr>
      <vt:lpstr>MANAGEMENT &amp; ORGANIZATIONAL STRUCTURE</vt:lpstr>
      <vt:lpstr>Theory X and Theory Y</vt:lpstr>
      <vt:lpstr>MANAGEMENT &amp; ORGANIZATIONAL STRUCTURE</vt:lpstr>
      <vt:lpstr>GOALS, TEAMWORK &amp; WORK TEAMS</vt:lpstr>
      <vt:lpstr>GOALS, TEAMWORK &amp; WORK TEAMS</vt:lpstr>
      <vt:lpstr>ORGANIZATIONAL CULTURE</vt:lpstr>
      <vt:lpstr>SEXUAL HARASSMENT</vt:lpstr>
      <vt:lpstr>VIOLENCE IN THE WORKPLACE</vt:lpstr>
      <vt:lpstr>HUMAN FACTORS PSYCHOLOGY</vt:lpstr>
      <vt:lpstr>WORK PLACE SAFETY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5</cp:revision>
  <dcterms:modified xsi:type="dcterms:W3CDTF">2020-07-20T15:54:25Z</dcterms:modified>
</cp:coreProperties>
</file>