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87" r:id="rId23"/>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4823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2/25/26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is a photo of magazine spines. The magazines cover various topics like plants, food, and architecture.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first illustration shows three vertical boxplots with equal means. The second illustration shows three vertical boxplots with unequal means.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13.3; Columns: Source of Variation, Sum of Squares (SS), Degrees of Freedom (df), Mean Square (MS), F; Row 1: Factor (Between), SS(Factor) = SS(Between) = 2.2458, k – 1 = 3 groups – 1 = 2, MS(Factor) = SS(Factor)/(k – 1) = 2.2458/2 = 1.1229, F = MS(Factor)/MS(Error) = 1.1229/2.9792 = 0.3769; Row 2: Error (Within), SS(Error) = SS(Within) = 20.8542, n – k = 10 total data – 3 groups = 7, MS(Error) = SS(Error)/(n – k) = 20.8542/7 = 2.9792, ; Row 3: Total, SS(Total) = 2.2458 + 20.8542 = 23.1, n – 1 = 10 total data – 1 = 9, ,</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curve one the left is a nonsymmetrical F distribution curve skewed to the right, more values in the right tail and the peak is closer to the left. This curve is different from the graph on the right because of the different dfs. The curve on the right shows a nonsymmetrical F distribution curve skewed to the right. This curve is different from the graph on the left because of the different dfs. Because its dfs are larger, it more closely resembles a normal distribution curve.</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shows a nonsymmetrical F distribution curve. The horizontal axis extends from 0 - 5, and the vertical axis ranges from 0 - 0.7. The curve is strongly skewed to the right.</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is a scatterplot for the data provided. The horizontal axis is labeled 'Colony counts' and extends from 0 - 200. The vertical axis is labeled 'Tryptone concentrations' and extends from 0.6 - 1.4.</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shows a nonsymmetrical F distribution curve with values of 0 and 2.23 on the x-axis representing the test statistic of sorority grade averages. The curve is slightly skewed to the right, but is approximately normal. A vertical upward line extends from 2.23 to the curve and the area to the right of this is shaded to represent the p-value.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shows a nonsymmetrical F distribution curve. The curve is slightly skewed to the right, but is approximately normal. The value 0.5818 is marked on the vertical axis to the right of the curve's peak. A vertical upward line extends from 0.5818 to the curve and the area to the left of this line is shaded to represent the p-value.</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Table 13.11; Columns: Tenor1, Bass2, Tenor1, Bass2, Tenor1, Bass2; Row 1: 69, 72, 67, 72, 68, 67; Row 2: 72, 75, 70, 74, 67, 70; Row 3: 71, 67, 65, 70, 64, 70; Row 4: 66, 75, 72, 66, , 69; Row 5: 76, 74, 70, 68, , 72; Row 6: 74, 72, 68, 75, , 71; Row 7: 71, 72, 64, 68, , 74; Row 8: 66, 74, 73, 70, , 75; Row 9: 68, 72, 66, 72, ,</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548235"/>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548235"/>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548235"/>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marR="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sz="1200" b="0">
                <a:solidFill>
                  <a:schemeClr val="tx1"/>
                </a:solidFill>
              </a:defRPr>
            </a:lvl1pPr>
          </a:lstStyle>
          <a:p>
            <a:pPr marL="0" marR="0" lvl="0" indent="0" algn="l" defTabSz="457189"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This OpenStax ancillary resource is © Rice University under a CC BY-NC-SA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548235"/>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0492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8.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0.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1.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pPr>
            <a:r>
              <a:t>Tölfræði</a:t>
            </a:r>
          </a:p>
        </p:txBody>
      </p:sp>
      <p:sp>
        <p:nvSpPr>
          <p:cNvPr id="3" name="Subtitle 2"/>
          <p:cNvSpPr>
            <a:spLocks noGrp="1"/>
          </p:cNvSpPr>
          <p:nvPr>
            <p:ph type="subTitle" idx="1"/>
          </p:nvPr>
        </p:nvSpPr>
        <p:spPr>
          <a:xfrm>
            <a:off x="1828800" y="2072269"/>
            <a:ext cx="8534400" cy="1752600"/>
          </a:xfrm>
        </p:spPr>
        <p:txBody>
          <a:bodyPr>
            <a:normAutofit fontScale="92500"/>
          </a:bodyPr>
          <a:lstStyle/>
          <a:p>
            <a:pPr marL="0" lvl="0" indent="0">
              <a:buNone/>
            </a:pPr>
            <a:r>
              <a:t>Kafli 13 F-dreifing og einþátta dreifigreining</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Yfirlit kafla</a:t>
            </a:r>
          </a:p>
        </p:txBody>
      </p:sp>
      <p:sp>
        <p:nvSpPr>
          <p:cNvPr id="3" name="Content Placeholder 2"/>
          <p:cNvSpPr>
            <a:spLocks noGrp="1"/>
          </p:cNvSpPr>
          <p:nvPr>
            <p:ph idx="1"/>
          </p:nvPr>
        </p:nvSpPr>
        <p:spPr/>
        <p:txBody>
          <a:bodyPr/>
          <a:lstStyle/>
          <a:p>
            <a:pPr marL="457189" lvl="0" indent="-457189">
              <a:buAutoNum type="arabicPeriod"/>
            </a:pPr>
            <a:r>
              <a:t>One-Way ANOVA</a:t>
            </a:r>
          </a:p>
          <a:p>
            <a:pPr marL="457189" lvl="0" indent="-457189">
              <a:buAutoNum type="arabicPeriod"/>
            </a:pPr>
            <a:r>
              <a:t>F-dreifingin og F-hlutfallið</a:t>
            </a:r>
          </a:p>
          <a:p>
            <a:pPr marL="457189" lvl="0" indent="-457189">
              <a:buAutoNum type="arabicPeriod"/>
            </a:pPr>
            <a:r>
              <a:t>Staðreyndir um F-dreifinguna</a:t>
            </a:r>
          </a:p>
          <a:p>
            <a:pPr marL="457189" lvl="0" indent="-457189">
              <a:buAutoNum type="arabicPeriod"/>
            </a:pPr>
            <a:r>
              <a:t>Próf fyrir tvö dreifni</a:t>
            </a:r>
          </a:p>
          <a:p>
            <a:pPr marL="457189" lvl="0" indent="-457189">
              <a:buAutoNum type="arabicPeriod"/>
            </a:pPr>
            <a:r>
              <a:t>Lab: One-Way ANOVA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13.1</a:t>
            </a:r>
          </a:p>
        </p:txBody>
      </p:sp>
      <p:pic>
        <p:nvPicPr>
          <p:cNvPr id="3" name="Picture 1" descr="This is a photo of magazine spines. The magazines cover various topics like plants, food, and architecture."/>
          <p:cNvPicPr>
            <a:picLocks noGrp="1" noChangeAspect="1"/>
          </p:cNvPicPr>
          <p:nvPr/>
        </p:nvPicPr>
        <p:blipFill>
          <a:blip r:embed="rId3"/>
          <a:stretch>
            <a:fillRect/>
          </a:stretch>
        </p:blipFill>
        <p:spPr bwMode="auto">
          <a:xfrm>
            <a:off x="2987670" y="952500"/>
            <a:ext cx="6216659"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Einþátta dreifigreining er notuð til að meta upplýsingar úr nokkrum hópum.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13.2</a:t>
            </a:r>
          </a:p>
        </p:txBody>
      </p:sp>
      <p:pic>
        <p:nvPicPr>
          <p:cNvPr id="3" name="Picture 1" descr="The first illustration shows three vertical boxplots with equal means. The second illustration shows three vertical boxplots with unequal means."/>
          <p:cNvPicPr>
            <a:picLocks noGrp="1" noChangeAspect="1"/>
          </p:cNvPicPr>
          <p:nvPr/>
        </p:nvPicPr>
        <p:blipFill>
          <a:blip r:embed="rId3"/>
          <a:stretch>
            <a:fillRect/>
          </a:stretch>
        </p:blipFill>
        <p:spPr bwMode="auto">
          <a:xfrm>
            <a:off x="3238500" y="953530"/>
            <a:ext cx="5715000" cy="465884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t>(a) Við höfnum ekki H0 þar sem hún gæti verið sönn. Öll meðaltölin eru nokkurn veginn eins; munurinn gæti stafað af slembibreytileika. (b) Við höfnum H0 þar sem meðaltölin eru ekki öll eins; munurinn er of mikill til að geta stafað af slembibreytileika.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13.1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Uppspretta breytileika</a:t>
                      </a:r>
                    </a:p>
                  </a:txBody>
                  <a:tcPr/>
                </a:tc>
                <a:tc>
                  <a:txBody>
                    <a:bodyPr/>
                    <a:lstStyle/>
                    <a:p>
                      <a:pPr marL="0" lvl="0" indent="0">
                        <a:buNone/>
                      </a:pPr>
                      <a:r>
                        <a:t>Kvaðratsumma (</a:t>
                      </a:r>
                      <a:r>
                        <a:rPr i="1"/>
                        <a:t>SS</a:t>
                      </a:r>
                      <a:r>
                        <a:t>)</a:t>
                      </a:r>
                    </a:p>
                  </a:txBody>
                  <a:tcPr/>
                </a:tc>
                <a:tc>
                  <a:txBody>
                    <a:bodyPr/>
                    <a:lstStyle/>
                    <a:p>
                      <a:pPr marL="0" lvl="0" indent="0">
                        <a:buNone/>
                      </a:pPr>
                      <a:r>
                        <a:t>Frígráður (</a:t>
                      </a:r>
                      <a:r>
                        <a:rPr i="1"/>
                        <a:t>df</a:t>
                      </a:r>
                      <a:r>
                        <a:t>)</a:t>
                      </a:r>
                    </a:p>
                  </a:txBody>
                  <a:tcPr/>
                </a:tc>
                <a:tc>
                  <a:txBody>
                    <a:bodyPr/>
                    <a:lstStyle/>
                    <a:p>
                      <a:pPr marL="0" lvl="0" indent="0">
                        <a:buNone/>
                      </a:pPr>
                      <a:r>
                        <a:t>Mean Square (</a:t>
                      </a:r>
                      <a:r>
                        <a:rPr i="1"/>
                        <a:t>MS</a:t>
                      </a:r>
                      <a:r>
                        <a:t>)</a:t>
                      </a:r>
                    </a:p>
                  </a:txBody>
                  <a:tcPr/>
                </a:tc>
                <a:tc>
                  <a:txBody>
                    <a:bodyPr/>
                    <a:lstStyle/>
                    <a:p>
                      <a:pPr marL="0" lvl="0" indent="0">
                        <a:buNone/>
                      </a:pPr>
                      <a:r>
                        <a:rPr i="1"/>
                        <a:t>F</a:t>
                      </a:r>
                    </a:p>
                  </a:txBody>
                  <a:tcPr/>
                </a:tc>
                <a:extLst>
                  <a:ext uri="{0D108BD9-81ED-4DB2-BD59-A6C34878D82A}">
                    <a16:rowId xmlns:a16="http://schemas.microsoft.com/office/drawing/2014/main" val="10000"/>
                  </a:ext>
                </a:extLst>
              </a:tr>
              <a:tr h="0">
                <a:tc>
                  <a:txBody>
                    <a:bodyPr/>
                    <a:lstStyle/>
                    <a:p>
                      <a:pPr marL="0" lvl="0" indent="0">
                        <a:buNone/>
                      </a:pPr>
                      <a:r>
                        <a:t>Þáttur </a:t>
                      </a:r>
                      <a:br/>
                      <a:r>
                        <a:t>(Between)</a:t>
                      </a:r>
                    </a:p>
                  </a:txBody>
                  <a:tcPr/>
                </a:tc>
                <a:tc>
                  <a:txBody>
                    <a:bodyPr/>
                    <a:lstStyle/>
                    <a:p>
                      <a:pPr marL="0" lvl="0" indent="0">
                        <a:buNone/>
                      </a:pPr>
                      <a:r>
                        <a:rPr i="1"/>
                        <a:t>SS</a:t>
                      </a:r>
                      <a:r>
                        <a:t>(Factor)</a:t>
                      </a:r>
                    </a:p>
                  </a:txBody>
                  <a:tcPr/>
                </a:tc>
                <a:tc>
                  <a:txBody>
                    <a:bodyPr/>
                    <a:lstStyle/>
                    <a:p>
                      <a:pPr marL="0" lvl="0" indent="0">
                        <a:buNone/>
                      </a:pPr>
                      <a:r>
                        <a:rPr i="1"/>
                        <a:t>k</a:t>
                      </a:r>
                      <a:r>
                        <a:t> – 1</a:t>
                      </a:r>
                    </a:p>
                  </a:txBody>
                  <a:tcPr/>
                </a:tc>
                <a:tc>
                  <a:txBody>
                    <a:bodyPr/>
                    <a:lstStyle/>
                    <a:p>
                      <a:pPr marL="0" lvl="0" indent="0">
                        <a:buNone/>
                      </a:pPr>
                      <a:r>
                        <a:rPr i="1"/>
                        <a:t>MS</a:t>
                      </a:r>
                      <a:r>
                        <a:t>(Factor) = </a:t>
                      </a:r>
                      <a:r>
                        <a:rPr i="1"/>
                        <a:t>SS</a:t>
                      </a:r>
                      <a:r>
                        <a:t>(Factor)/(</a:t>
                      </a:r>
                      <a:r>
                        <a:rPr i="1"/>
                        <a:t>k</a:t>
                      </a:r>
                      <a:r>
                        <a:t> – 1)</a:t>
                      </a:r>
                    </a:p>
                  </a:txBody>
                  <a:tcPr/>
                </a:tc>
                <a:tc>
                  <a:txBody>
                    <a:bodyPr/>
                    <a:lstStyle/>
                    <a:p>
                      <a:pPr marL="0" lvl="0" indent="0">
                        <a:buNone/>
                      </a:pPr>
                      <a:r>
                        <a:rPr i="1"/>
                        <a:t>F</a:t>
                      </a:r>
                      <a:r>
                        <a:t> = </a:t>
                      </a:r>
                      <a:r>
                        <a:rPr i="1"/>
                        <a:t>MS</a:t>
                      </a:r>
                      <a:r>
                        <a:t>(Factor)/</a:t>
                      </a:r>
                      <a:r>
                        <a:rPr i="1"/>
                        <a:t>MS</a:t>
                      </a:r>
                      <a:r>
                        <a:t>(Error)</a:t>
                      </a:r>
                    </a:p>
                  </a:txBody>
                  <a:tcPr/>
                </a:tc>
                <a:extLst>
                  <a:ext uri="{0D108BD9-81ED-4DB2-BD59-A6C34878D82A}">
                    <a16:rowId xmlns:a16="http://schemas.microsoft.com/office/drawing/2014/main" val="10001"/>
                  </a:ext>
                </a:extLst>
              </a:tr>
              <a:tr h="0">
                <a:tc>
                  <a:txBody>
                    <a:bodyPr/>
                    <a:lstStyle/>
                    <a:p>
                      <a:pPr marL="0" lvl="0" indent="0">
                        <a:buNone/>
                      </a:pPr>
                      <a:r>
                        <a:t>Skekkja </a:t>
                      </a:r>
                      <a:br/>
                      <a:r>
                        <a:t>(Within)</a:t>
                      </a:r>
                    </a:p>
                  </a:txBody>
                  <a:tcPr/>
                </a:tc>
                <a:tc>
                  <a:txBody>
                    <a:bodyPr/>
                    <a:lstStyle/>
                    <a:p>
                      <a:pPr marL="0" lvl="0" indent="0">
                        <a:buNone/>
                      </a:pPr>
                      <a:r>
                        <a:rPr i="1"/>
                        <a:t>SS</a:t>
                      </a:r>
                      <a:r>
                        <a:t>(Error)</a:t>
                      </a:r>
                    </a:p>
                  </a:txBody>
                  <a:tcPr/>
                </a:tc>
                <a:tc>
                  <a:txBody>
                    <a:bodyPr/>
                    <a:lstStyle/>
                    <a:p>
                      <a:pPr marL="0" lvl="0" indent="0">
                        <a:buNone/>
                      </a:pPr>
                      <a:r>
                        <a:rPr i="1"/>
                        <a:t>n</a:t>
                      </a:r>
                      <a:r>
                        <a:t> – </a:t>
                      </a:r>
                      <a:r>
                        <a:rPr i="1"/>
                        <a:t>k</a:t>
                      </a:r>
                    </a:p>
                  </a:txBody>
                  <a:tcPr/>
                </a:tc>
                <a:tc>
                  <a:txBody>
                    <a:bodyPr/>
                    <a:lstStyle/>
                    <a:p>
                      <a:pPr marL="0" lvl="0" indent="0">
                        <a:buNone/>
                      </a:pPr>
                      <a:r>
                        <a:rPr i="1"/>
                        <a:t>MS</a:t>
                      </a:r>
                      <a:r>
                        <a:t>(Error) = </a:t>
                      </a:r>
                      <a:r>
                        <a:rPr i="1"/>
                        <a:t>SS</a:t>
                      </a:r>
                      <a:r>
                        <a:t>(Error)/(</a:t>
                      </a:r>
                      <a:r>
                        <a:rPr i="1"/>
                        <a:t>n</a:t>
                      </a:r>
                      <a:r>
                        <a:t> – </a:t>
                      </a:r>
                      <a:r>
                        <a:rPr i="1"/>
                        <a:t>k</a:t>
                      </a:r>
                      <a:r>
                        <a:t>)</a:t>
                      </a: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r>
                        <a:t>Samtals</a:t>
                      </a:r>
                    </a:p>
                  </a:txBody>
                  <a:tcPr/>
                </a:tc>
                <a:tc>
                  <a:txBody>
                    <a:bodyPr/>
                    <a:lstStyle/>
                    <a:p>
                      <a:pPr marL="0" lvl="0" indent="0">
                        <a:buNone/>
                      </a:pPr>
                      <a:r>
                        <a:rPr i="1"/>
                        <a:t>SS</a:t>
                      </a:r>
                      <a:r>
                        <a:t>(Total)</a:t>
                      </a:r>
                    </a:p>
                  </a:txBody>
                  <a:tcPr/>
                </a:tc>
                <a:tc>
                  <a:txBody>
                    <a:bodyPr/>
                    <a:lstStyle/>
                    <a:p>
                      <a:pPr marL="0" lvl="0" indent="0">
                        <a:buNone/>
                      </a:pPr>
                      <a:r>
                        <a:rPr i="1"/>
                        <a:t>n</a:t>
                      </a:r>
                      <a:r>
                        <a:t> – 1</a:t>
                      </a: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13.2</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Plan 1: </a:t>
                      </a:r>
                      <a:r>
                        <a:rPr i="1"/>
                        <a:t>n</a:t>
                      </a:r>
                      <a:r>
                        <a:rPr baseline="-25000"/>
                        <a:t>1</a:t>
                      </a:r>
                      <a:r>
                        <a:t> = 4</a:t>
                      </a:r>
                    </a:p>
                  </a:txBody>
                  <a:tcPr/>
                </a:tc>
                <a:tc>
                  <a:txBody>
                    <a:bodyPr/>
                    <a:lstStyle/>
                    <a:p>
                      <a:pPr marL="0" lvl="0" indent="0">
                        <a:buNone/>
                      </a:pPr>
                      <a:r>
                        <a:t>Plan 2: </a:t>
                      </a:r>
                      <a:r>
                        <a:rPr i="1"/>
                        <a:t>n</a:t>
                      </a:r>
                      <a:r>
                        <a:rPr baseline="-25000"/>
                        <a:t>2</a:t>
                      </a:r>
                      <a:r>
                        <a:t> = 3</a:t>
                      </a:r>
                    </a:p>
                  </a:txBody>
                  <a:tcPr/>
                </a:tc>
                <a:tc>
                  <a:txBody>
                    <a:bodyPr/>
                    <a:lstStyle/>
                    <a:p>
                      <a:pPr marL="0" lvl="0" indent="0">
                        <a:buNone/>
                      </a:pPr>
                      <a:r>
                        <a:t>Plan 3: </a:t>
                      </a:r>
                      <a:r>
                        <a:rPr i="1"/>
                        <a:t>n</a:t>
                      </a:r>
                      <a:r>
                        <a:rPr baseline="-25000"/>
                        <a:t>3</a:t>
                      </a:r>
                      <a:r>
                        <a:t> = 3</a:t>
                      </a:r>
                    </a:p>
                  </a:txBody>
                  <a:tcPr/>
                </a:tc>
                <a:extLst>
                  <a:ext uri="{0D108BD9-81ED-4DB2-BD59-A6C34878D82A}">
                    <a16:rowId xmlns:a16="http://schemas.microsoft.com/office/drawing/2014/main" val="10000"/>
                  </a:ext>
                </a:extLst>
              </a:tr>
              <a:tr h="0">
                <a:tc>
                  <a:txBody>
                    <a:bodyPr/>
                    <a:lstStyle/>
                    <a:p>
                      <a:pPr marL="0" lvl="0" indent="0">
                        <a:buNone/>
                      </a:pPr>
                      <a:r>
                        <a:t>5</a:t>
                      </a:r>
                    </a:p>
                  </a:txBody>
                  <a:tcPr/>
                </a:tc>
                <a:tc>
                  <a:txBody>
                    <a:bodyPr/>
                    <a:lstStyle/>
                    <a:p>
                      <a:pPr marL="0" lvl="0" indent="0">
                        <a:buNone/>
                      </a:pPr>
                      <a:r>
                        <a:t>3.5</a:t>
                      </a:r>
                    </a:p>
                  </a:txBody>
                  <a:tcPr/>
                </a:tc>
                <a:tc>
                  <a:txBody>
                    <a:bodyPr/>
                    <a:lstStyle/>
                    <a:p>
                      <a:pPr marL="0" lvl="0" indent="0">
                        <a:buNone/>
                      </a:pPr>
                      <a:r>
                        <a:t>8</a:t>
                      </a:r>
                    </a:p>
                  </a:txBody>
                  <a:tcPr/>
                </a:tc>
                <a:extLst>
                  <a:ext uri="{0D108BD9-81ED-4DB2-BD59-A6C34878D82A}">
                    <a16:rowId xmlns:a16="http://schemas.microsoft.com/office/drawing/2014/main" val="10001"/>
                  </a:ext>
                </a:extLst>
              </a:tr>
              <a:tr h="0">
                <a:tc>
                  <a:txBody>
                    <a:bodyPr/>
                    <a:lstStyle/>
                    <a:p>
                      <a:pPr marL="0" lvl="0" indent="0">
                        <a:buNone/>
                      </a:pPr>
                      <a:r>
                        <a:t>4.5</a:t>
                      </a:r>
                    </a:p>
                  </a:txBody>
                  <a:tcPr/>
                </a:tc>
                <a:tc>
                  <a:txBody>
                    <a:bodyPr/>
                    <a:lstStyle/>
                    <a:p>
                      <a:pPr marL="0" lvl="0" indent="0">
                        <a:buNone/>
                      </a:pPr>
                      <a:r>
                        <a:t>7</a:t>
                      </a:r>
                    </a:p>
                  </a:txBody>
                  <a:tcPr/>
                </a:tc>
                <a:tc>
                  <a:txBody>
                    <a:bodyPr/>
                    <a:lstStyle/>
                    <a:p>
                      <a:pPr marL="0" lvl="0" indent="0">
                        <a:buNone/>
                      </a:pPr>
                      <a:r>
                        <a:t>4</a:t>
                      </a:r>
                    </a:p>
                  </a:txBody>
                  <a:tcPr/>
                </a:tc>
                <a:extLst>
                  <a:ext uri="{0D108BD9-81ED-4DB2-BD59-A6C34878D82A}">
                    <a16:rowId xmlns:a16="http://schemas.microsoft.com/office/drawing/2014/main" val="10002"/>
                  </a:ext>
                </a:extLst>
              </a:tr>
              <a:tr h="0">
                <a:tc>
                  <a:txBody>
                    <a:bodyPr/>
                    <a:lstStyle/>
                    <a:p>
                      <a:pPr marL="0" lvl="0" indent="0">
                        <a:buNone/>
                      </a:pPr>
                      <a:r>
                        <a:t>4</a:t>
                      </a:r>
                    </a:p>
                  </a:txBody>
                  <a:tcPr/>
                </a:tc>
                <a:tc>
                  <a:txBody>
                    <a:bodyPr/>
                    <a:lstStyle/>
                    <a:p>
                      <a:endParaRPr/>
                    </a:p>
                  </a:txBody>
                  <a:tcPr/>
                </a:tc>
                <a:tc>
                  <a:txBody>
                    <a:bodyPr/>
                    <a:lstStyle/>
                    <a:p>
                      <a:pPr marL="0" lvl="0" indent="0">
                        <a:buNone/>
                      </a:pPr>
                      <a:r>
                        <a:t>3.5</a:t>
                      </a:r>
                    </a:p>
                  </a:txBody>
                  <a:tcPr/>
                </a:tc>
                <a:extLst>
                  <a:ext uri="{0D108BD9-81ED-4DB2-BD59-A6C34878D82A}">
                    <a16:rowId xmlns:a16="http://schemas.microsoft.com/office/drawing/2014/main" val="10003"/>
                  </a:ext>
                </a:extLst>
              </a:tr>
              <a:tr h="0">
                <a:tc>
                  <a:txBody>
                    <a:bodyPr/>
                    <a:lstStyle/>
                    <a:p>
                      <a:pPr marL="0" lvl="0" indent="0">
                        <a:buNone/>
                      </a:pPr>
                      <a:r>
                        <a:t>3</a:t>
                      </a:r>
                    </a:p>
                  </a:txBody>
                  <a:tcPr/>
                </a:tc>
                <a:tc>
                  <a:txBody>
                    <a:bodyPr/>
                    <a:lstStyle/>
                    <a:p>
                      <a:pPr marL="0" lvl="0" indent="0">
                        <a:buNone/>
                      </a:pPr>
                      <a:r>
                        <a:t>4.5</a:t>
                      </a:r>
                    </a:p>
                  </a:txBody>
                  <a:tcPr/>
                </a:tc>
                <a:tc>
                  <a:txBody>
                    <a:bodyPr/>
                    <a:lstStyle/>
                    <a:p>
                      <a:endParaRPr/>
                    </a:p>
                  </a:txBody>
                  <a:tcPr/>
                </a:tc>
                <a:extLst>
                  <a:ext uri="{0D108BD9-81ED-4DB2-BD59-A6C34878D82A}">
                    <a16:rowId xmlns:a16="http://schemas.microsoft.com/office/drawing/2014/main" val="10004"/>
                  </a:ext>
                </a:extLst>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13.3</a:t>
            </a:r>
          </a:p>
        </p:txBody>
      </p:sp>
      <p:pic>
        <p:nvPicPr>
          <p:cNvPr id="3" name="Picture 1" descr="Table 13.3; Columns: Source of Variation, Sum of Squares (SS), Degrees of Freedom (df), Mean Square (MS), F; Row 1: Factor (Between), SS(Factor) = SS(Between) = 2.2458, ... (Full description in notes)"/>
          <p:cNvPicPr>
            <a:picLocks noGrp="1" noChangeAspect="1"/>
          </p:cNvPicPr>
          <p:nvPr/>
        </p:nvPicPr>
        <p:blipFill>
          <a:blip r:embed="rId3"/>
          <a:stretch>
            <a:fillRect/>
          </a:stretch>
        </p:blipFill>
        <p:spPr bwMode="auto">
          <a:xfrm>
            <a:off x="612824" y="1295400"/>
            <a:ext cx="10966352" cy="4483100"/>
          </a:xfrm>
          <a:prstGeom prst="rect">
            <a:avLst/>
          </a:prstGeom>
          <a:noFill/>
          <a:ln w="9525">
            <a:noFill/>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13.4</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Óþakið: </a:t>
                      </a:r>
                      <a:r>
                        <a:rPr i="1"/>
                        <a:t>n</a:t>
                      </a:r>
                      <a:r>
                        <a:rPr baseline="-25000"/>
                        <a:t>1</a:t>
                      </a:r>
                      <a:r>
                        <a:t> = 3</a:t>
                      </a:r>
                    </a:p>
                  </a:txBody>
                  <a:tcPr/>
                </a:tc>
                <a:tc>
                  <a:txBody>
                    <a:bodyPr/>
                    <a:lstStyle/>
                    <a:p>
                      <a:pPr marL="0" lvl="0" indent="0">
                        <a:buNone/>
                      </a:pPr>
                      <a:r>
                        <a:t>Jarðþekja: </a:t>
                      </a:r>
                      <a:r>
                        <a:rPr i="1"/>
                        <a:t>n</a:t>
                      </a:r>
                      <a:r>
                        <a:rPr baseline="-25000"/>
                        <a:t>2</a:t>
                      </a:r>
                      <a:r>
                        <a:t> = 3</a:t>
                      </a:r>
                    </a:p>
                  </a:txBody>
                  <a:tcPr/>
                </a:tc>
                <a:tc>
                  <a:txBody>
                    <a:bodyPr/>
                    <a:lstStyle/>
                    <a:p>
                      <a:pPr marL="0" lvl="0" indent="0">
                        <a:buNone/>
                      </a:pPr>
                      <a:r>
                        <a:t>Plast: </a:t>
                      </a:r>
                      <a:r>
                        <a:rPr i="1"/>
                        <a:t>n</a:t>
                      </a:r>
                      <a:r>
                        <a:rPr baseline="-25000"/>
                        <a:t>3</a:t>
                      </a:r>
                      <a:r>
                        <a:t> = 3</a:t>
                      </a:r>
                    </a:p>
                  </a:txBody>
                  <a:tcPr/>
                </a:tc>
                <a:tc>
                  <a:txBody>
                    <a:bodyPr/>
                    <a:lstStyle/>
                    <a:p>
                      <a:pPr marL="0" lvl="0" indent="0">
                        <a:buNone/>
                      </a:pPr>
                      <a:r>
                        <a:t>Hálmur: </a:t>
                      </a:r>
                      <a:r>
                        <a:rPr i="1"/>
                        <a:t>n</a:t>
                      </a:r>
                      <a:r>
                        <a:rPr baseline="-25000"/>
                        <a:t>4</a:t>
                      </a:r>
                      <a:r>
                        <a:t> = 3</a:t>
                      </a:r>
                    </a:p>
                  </a:txBody>
                  <a:tcPr/>
                </a:tc>
                <a:tc>
                  <a:txBody>
                    <a:bodyPr/>
                    <a:lstStyle/>
                    <a:p>
                      <a:pPr marL="0" lvl="0" indent="0">
                        <a:buNone/>
                      </a:pPr>
                      <a:r>
                        <a:t>Molta: </a:t>
                      </a:r>
                      <a:r>
                        <a:rPr i="1"/>
                        <a:t>n</a:t>
                      </a:r>
                      <a:r>
                        <a:rPr baseline="-25000"/>
                        <a:t>5</a:t>
                      </a:r>
                      <a:r>
                        <a:t> = 3</a:t>
                      </a:r>
                    </a:p>
                  </a:txBody>
                  <a:tcPr/>
                </a:tc>
                <a:extLst>
                  <a:ext uri="{0D108BD9-81ED-4DB2-BD59-A6C34878D82A}">
                    <a16:rowId xmlns:a16="http://schemas.microsoft.com/office/drawing/2014/main" val="10000"/>
                  </a:ext>
                </a:extLst>
              </a:tr>
              <a:tr h="0">
                <a:tc>
                  <a:txBody>
                    <a:bodyPr/>
                    <a:lstStyle/>
                    <a:p>
                      <a:pPr marL="0" lvl="0" indent="0">
                        <a:buNone/>
                      </a:pPr>
                      <a:r>
                        <a:t>2,625</a:t>
                      </a:r>
                    </a:p>
                  </a:txBody>
                  <a:tcPr/>
                </a:tc>
                <a:tc>
                  <a:txBody>
                    <a:bodyPr/>
                    <a:lstStyle/>
                    <a:p>
                      <a:pPr marL="0" lvl="0" indent="0">
                        <a:buNone/>
                      </a:pPr>
                      <a:r>
                        <a:t>5,348</a:t>
                      </a:r>
                    </a:p>
                  </a:txBody>
                  <a:tcPr/>
                </a:tc>
                <a:tc>
                  <a:txBody>
                    <a:bodyPr/>
                    <a:lstStyle/>
                    <a:p>
                      <a:pPr marL="0" lvl="0" indent="0">
                        <a:buNone/>
                      </a:pPr>
                      <a:r>
                        <a:t>6,583</a:t>
                      </a:r>
                    </a:p>
                  </a:txBody>
                  <a:tcPr/>
                </a:tc>
                <a:tc>
                  <a:txBody>
                    <a:bodyPr/>
                    <a:lstStyle/>
                    <a:p>
                      <a:pPr marL="0" lvl="0" indent="0">
                        <a:buNone/>
                      </a:pPr>
                      <a:r>
                        <a:t>7,285</a:t>
                      </a:r>
                    </a:p>
                  </a:txBody>
                  <a:tcPr/>
                </a:tc>
                <a:tc>
                  <a:txBody>
                    <a:bodyPr/>
                    <a:lstStyle/>
                    <a:p>
                      <a:pPr marL="0" lvl="0" indent="0">
                        <a:buNone/>
                      </a:pPr>
                      <a:r>
                        <a:t>6,277</a:t>
                      </a:r>
                    </a:p>
                  </a:txBody>
                  <a:tcPr/>
                </a:tc>
                <a:extLst>
                  <a:ext uri="{0D108BD9-81ED-4DB2-BD59-A6C34878D82A}">
                    <a16:rowId xmlns:a16="http://schemas.microsoft.com/office/drawing/2014/main" val="10001"/>
                  </a:ext>
                </a:extLst>
              </a:tr>
              <a:tr h="0">
                <a:tc>
                  <a:txBody>
                    <a:bodyPr/>
                    <a:lstStyle/>
                    <a:p>
                      <a:pPr marL="0" lvl="0" indent="0">
                        <a:buNone/>
                      </a:pPr>
                      <a:r>
                        <a:t>2,997</a:t>
                      </a:r>
                    </a:p>
                  </a:txBody>
                  <a:tcPr/>
                </a:tc>
                <a:tc>
                  <a:txBody>
                    <a:bodyPr/>
                    <a:lstStyle/>
                    <a:p>
                      <a:pPr marL="0" lvl="0" indent="0">
                        <a:buNone/>
                      </a:pPr>
                      <a:r>
                        <a:t>5,682</a:t>
                      </a:r>
                    </a:p>
                  </a:txBody>
                  <a:tcPr/>
                </a:tc>
                <a:tc>
                  <a:txBody>
                    <a:bodyPr/>
                    <a:lstStyle/>
                    <a:p>
                      <a:pPr marL="0" lvl="0" indent="0">
                        <a:buNone/>
                      </a:pPr>
                      <a:r>
                        <a:t>8,560</a:t>
                      </a:r>
                    </a:p>
                  </a:txBody>
                  <a:tcPr/>
                </a:tc>
                <a:tc>
                  <a:txBody>
                    <a:bodyPr/>
                    <a:lstStyle/>
                    <a:p>
                      <a:pPr marL="0" lvl="0" indent="0">
                        <a:buNone/>
                      </a:pPr>
                      <a:r>
                        <a:t>6,897</a:t>
                      </a:r>
                    </a:p>
                  </a:txBody>
                  <a:tcPr/>
                </a:tc>
                <a:tc>
                  <a:txBody>
                    <a:bodyPr/>
                    <a:lstStyle/>
                    <a:p>
                      <a:pPr marL="0" lvl="0" indent="0">
                        <a:buNone/>
                      </a:pPr>
                      <a:r>
                        <a:t>7,818</a:t>
                      </a:r>
                    </a:p>
                  </a:txBody>
                  <a:tcPr/>
                </a:tc>
                <a:extLst>
                  <a:ext uri="{0D108BD9-81ED-4DB2-BD59-A6C34878D82A}">
                    <a16:rowId xmlns:a16="http://schemas.microsoft.com/office/drawing/2014/main" val="10002"/>
                  </a:ext>
                </a:extLst>
              </a:tr>
              <a:tr h="0">
                <a:tc>
                  <a:txBody>
                    <a:bodyPr/>
                    <a:lstStyle/>
                    <a:p>
                      <a:pPr marL="0" lvl="0" indent="0">
                        <a:buNone/>
                      </a:pPr>
                      <a:r>
                        <a:t>4,915</a:t>
                      </a:r>
                    </a:p>
                  </a:txBody>
                  <a:tcPr/>
                </a:tc>
                <a:tc>
                  <a:txBody>
                    <a:bodyPr/>
                    <a:lstStyle/>
                    <a:p>
                      <a:pPr marL="0" lvl="0" indent="0">
                        <a:buNone/>
                      </a:pPr>
                      <a:r>
                        <a:t>5,482</a:t>
                      </a:r>
                    </a:p>
                  </a:txBody>
                  <a:tcPr/>
                </a:tc>
                <a:tc>
                  <a:txBody>
                    <a:bodyPr/>
                    <a:lstStyle/>
                    <a:p>
                      <a:pPr marL="0" lvl="0" indent="0">
                        <a:buNone/>
                      </a:pPr>
                      <a:r>
                        <a:t>3,830</a:t>
                      </a:r>
                    </a:p>
                  </a:txBody>
                  <a:tcPr/>
                </a:tc>
                <a:tc>
                  <a:txBody>
                    <a:bodyPr/>
                    <a:lstStyle/>
                    <a:p>
                      <a:pPr marL="0" lvl="0" indent="0">
                        <a:buNone/>
                      </a:pPr>
                      <a:r>
                        <a:t>9,230</a:t>
                      </a:r>
                    </a:p>
                  </a:txBody>
                  <a:tcPr/>
                </a:tc>
                <a:tc>
                  <a:txBody>
                    <a:bodyPr/>
                    <a:lstStyle/>
                    <a:p>
                      <a:pPr marL="0" lvl="0" indent="0">
                        <a:buNone/>
                      </a:pPr>
                      <a:r>
                        <a:t>8,677</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13.3</a:t>
            </a:r>
          </a:p>
        </p:txBody>
      </p:sp>
      <p:pic>
        <p:nvPicPr>
          <p:cNvPr id="3" name="Picture 1" descr="The curve one the left is a nonsymmetrical F distribution curve skewed to the right, more values in the right tail and the peak is closer to the left. This curve is different from the graph on the right because of the different dfs. The curve on the right shows a nonsymmetrical F distribution curve skewed to the right. This curve is different from the graph on the left because of the different dfs. Because its dfs are larger, it more closely resembles a normal distribution curve."/>
          <p:cNvPicPr>
            <a:picLocks noGrp="1" noChangeAspect="1"/>
          </p:cNvPicPr>
          <p:nvPr/>
        </p:nvPicPr>
        <p:blipFill>
          <a:blip r:embed="rId3"/>
          <a:stretch>
            <a:fillRect/>
          </a:stretch>
        </p:blipFill>
        <p:spPr bwMode="auto">
          <a:xfrm>
            <a:off x="1602919" y="952500"/>
            <a:ext cx="8986162" cy="5168900"/>
          </a:xfrm>
          <a:prstGeom prst="rect">
            <a:avLst/>
          </a:prstGeom>
          <a:noFill/>
          <a:ln w="9525">
            <a:noFill/>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13.5</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nvPr>
            </p:nvGraphicFramePr>
            <p:xfrm>
              <a:off x="609600" y="952500"/>
              <a:ext cx="10922000" cy="2752091"/>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Uppspretta breytileika</a:t>
                          </a:r>
                        </a:p>
                      </a:txBody>
                      <a:tcPr/>
                    </a:tc>
                    <a:tc>
                      <a:txBody>
                        <a:bodyPr/>
                        <a:lstStyle/>
                        <a:p>
                          <a:pPr marL="0" lvl="0" indent="0">
                            <a:buNone/>
                          </a:pPr>
                          <a:r>
                            <a:t>Kvaðratsumma (</a:t>
                          </a:r>
                          <a:r>
                            <a:rPr i="1"/>
                            <a:t>SS</a:t>
                          </a:r>
                          <a:r>
                            <a:t>)</a:t>
                          </a:r>
                        </a:p>
                      </a:txBody>
                      <a:tcPr/>
                    </a:tc>
                    <a:tc>
                      <a:txBody>
                        <a:bodyPr/>
                        <a:lstStyle/>
                        <a:p>
                          <a:pPr marL="0" lvl="0" indent="0">
                            <a:buNone/>
                          </a:pPr>
                          <a:r>
                            <a:t>Frígráður (</a:t>
                          </a:r>
                          <a:r>
                            <a:rPr i="1"/>
                            <a:t>df</a:t>
                          </a:r>
                          <a:r>
                            <a:t>)</a:t>
                          </a:r>
                        </a:p>
                      </a:txBody>
                      <a:tcPr/>
                    </a:tc>
                    <a:tc>
                      <a:txBody>
                        <a:bodyPr/>
                        <a:lstStyle/>
                        <a:p>
                          <a:pPr marL="0" lvl="0" indent="0">
                            <a:buNone/>
                          </a:pPr>
                          <a:r>
                            <a:t>Mean Square (</a:t>
                          </a:r>
                          <a:r>
                            <a:rPr i="1"/>
                            <a:t>MS</a:t>
                          </a:r>
                          <a:r>
                            <a:t>)</a:t>
                          </a:r>
                        </a:p>
                      </a:txBody>
                      <a:tcPr/>
                    </a:tc>
                    <a:tc>
                      <a:txBody>
                        <a:bodyPr/>
                        <a:lstStyle/>
                        <a:p>
                          <a:pPr marL="0" lvl="0" indent="0">
                            <a:buNone/>
                          </a:pPr>
                          <a:r>
                            <a:rPr i="1"/>
                            <a:t>F</a:t>
                          </a:r>
                        </a:p>
                      </a:txBody>
                      <a:tcPr/>
                    </a:tc>
                    <a:extLst>
                      <a:ext uri="{0D108BD9-81ED-4DB2-BD59-A6C34878D82A}">
                        <a16:rowId xmlns:a16="http://schemas.microsoft.com/office/drawing/2014/main" val="10000"/>
                      </a:ext>
                    </a:extLst>
                  </a:tr>
                  <a:tr h="0">
                    <a:tc>
                      <a:txBody>
                        <a:bodyPr/>
                        <a:lstStyle/>
                        <a:p>
                          <a:pPr marL="0" lvl="0" indent="0">
                            <a:buNone/>
                          </a:pPr>
                          <a:r>
                            <a:t>Factor (Between)</a:t>
                          </a:r>
                        </a:p>
                      </a:txBody>
                      <a:tcPr/>
                    </a:tc>
                    <a:tc>
                      <a:txBody>
                        <a:bodyPr/>
                        <a:lstStyle/>
                        <a:p>
                          <a:pPr marL="0" lvl="0" indent="0">
                            <a:buNone/>
                          </a:pPr>
                          <a:r>
                            <a:t>36,648,561</a:t>
                          </a:r>
                        </a:p>
                      </a:txBody>
                      <a:tcPr/>
                    </a:tc>
                    <a:tc>
                      <a:txBody>
                        <a:bodyPr/>
                        <a:lstStyle/>
                        <a:p>
                          <a:pPr marL="0" lvl="0" indent="0">
                            <a:buNone/>
                          </a:pPr>
                          <a:r>
                            <a:t>5 – 1 = 4</a:t>
                          </a:r>
                        </a:p>
                      </a:txBody>
                      <a:tcPr/>
                    </a:tc>
                    <a:tc>
                      <a:txBody>
                        <a:bodyPr/>
                        <a:lstStyle/>
                        <a:p>
                          <a:pPr marL="0" lvl="0" indent="0">
                            <a:buNone/>
                          </a:pPr>
                          <a14:m>
                            <m:oMathPara xmlns:m="http://schemas.openxmlformats.org/officeDocument/2006/math">
                              <m:oMathParaPr>
                                <m:jc m:val="centerGroup"/>
                              </m:oMathParaPr>
                              <m:oMath xmlns:m="http://schemas.openxmlformats.org/officeDocument/2006/math">
                                <m:f>
                                  <m:fPr>
                                    <m:ctrlPr>
                                      <a:rPr>
                                        <a:latin typeface="Cambria Math" panose="02040503050406030204" pitchFamily="18" charset="0"/>
                                      </a:rPr>
                                    </m:ctrlPr>
                                  </m:fPr>
                                  <m:num>
                                    <m:r>
                                      <m:rPr>
                                        <m:nor/>
                                      </m:rPr>
                                      <a:rPr/>
                                      <m:t>36,648,561</m:t>
                                    </m:r>
                                  </m:num>
                                  <m:den>
                                    <m:r>
                                      <m:rPr>
                                        <m:nor/>
                                      </m:rPr>
                                      <a:rPr/>
                                      <m:t>4</m:t>
                                    </m:r>
                                  </m:den>
                                </m:f>
                                <m:r>
                                  <m:rPr>
                                    <m:nor/>
                                  </m:rPr>
                                  <a:rPr/>
                                  <m:t> = 9,162,140</m:t>
                                </m:r>
                              </m:oMath>
                            </m:oMathPara>
                          </a14:m>
                          <a:endParaRPr/>
                        </a:p>
                      </a:txBody>
                      <a:tcPr/>
                    </a:tc>
                    <a:tc>
                      <a:txBody>
                        <a:bodyPr/>
                        <a:lstStyle/>
                        <a:p>
                          <a:pPr marL="0" lvl="0" indent="0">
                            <a:buNone/>
                          </a:pPr>
                          <a14:m>
                            <m:oMathPara xmlns:m="http://schemas.openxmlformats.org/officeDocument/2006/math">
                              <m:oMathParaPr>
                                <m:jc m:val="center"/>
                              </m:oMathParaPr>
                              <m:oMath xmlns:m="http://schemas.openxmlformats.org/officeDocument/2006/math">
                                <m:f>
                                  <m:fPr>
                                    <m:ctrlPr>
                                      <a:rPr>
                                        <a:latin typeface="Cambria Math" panose="02040503050406030204" pitchFamily="18" charset="0"/>
                                      </a:rPr>
                                    </m:ctrlPr>
                                  </m:fPr>
                                  <m:num>
                                    <m:r>
                                      <m:rPr>
                                        <m:nor/>
                                      </m:rPr>
                                      <a:rPr/>
                                      <m:t>9,162,140</m:t>
                                    </m:r>
                                  </m:num>
                                  <m:den>
                                    <m:r>
                                      <m:rPr>
                                        <m:nor/>
                                      </m:rPr>
                                      <a:rPr/>
                                      <m:t>2,044,672.6</m:t>
                                    </m:r>
                                  </m:den>
                                </m:f>
                                <m:r>
                                  <m:rPr>
                                    <m:nor/>
                                  </m:rPr>
                                  <a:rPr/>
                                  <m:t> = 4.4810</m:t>
                                </m:r>
                              </m:oMath>
                            </m:oMathPara>
                          </a14:m>
                          <a:endParaRPr/>
                        </a:p>
                      </a:txBody>
                      <a:tcPr/>
                    </a:tc>
                    <a:extLst>
                      <a:ext uri="{0D108BD9-81ED-4DB2-BD59-A6C34878D82A}">
                        <a16:rowId xmlns:a16="http://schemas.microsoft.com/office/drawing/2014/main" val="10001"/>
                      </a:ext>
                    </a:extLst>
                  </a:tr>
                  <a:tr h="0">
                    <a:tc>
                      <a:txBody>
                        <a:bodyPr/>
                        <a:lstStyle/>
                        <a:p>
                          <a:pPr marL="0" lvl="0" indent="0">
                            <a:buNone/>
                          </a:pPr>
                          <a:r>
                            <a:t>Error (Within)</a:t>
                          </a:r>
                        </a:p>
                      </a:txBody>
                      <a:tcPr/>
                    </a:tc>
                    <a:tc>
                      <a:txBody>
                        <a:bodyPr/>
                        <a:lstStyle/>
                        <a:p>
                          <a:pPr marL="0" lvl="0" indent="0">
                            <a:buNone/>
                          </a:pPr>
                          <a:r>
                            <a:t>20,446,726</a:t>
                          </a:r>
                        </a:p>
                      </a:txBody>
                      <a:tcPr/>
                    </a:tc>
                    <a:tc>
                      <a:txBody>
                        <a:bodyPr/>
                        <a:lstStyle/>
                        <a:p>
                          <a:pPr marL="0" lvl="0" indent="0">
                            <a:buNone/>
                          </a:pPr>
                          <a:r>
                            <a:t>15 – 5 = 10</a:t>
                          </a:r>
                        </a:p>
                      </a:txBody>
                      <a:tcPr/>
                    </a:tc>
                    <a:tc>
                      <a:txBody>
                        <a:bodyPr/>
                        <a:lstStyle/>
                        <a:p>
                          <a:pPr marL="0" lvl="0" indent="0">
                            <a:buNone/>
                          </a:pPr>
                          <a14:m>
                            <m:oMathPara xmlns:m="http://schemas.openxmlformats.org/officeDocument/2006/math">
                              <m:oMathParaPr>
                                <m:jc m:val="center"/>
                              </m:oMathParaPr>
                              <m:oMath xmlns:m="http://schemas.openxmlformats.org/officeDocument/2006/math">
                                <m:f>
                                  <m:fPr>
                                    <m:ctrlPr>
                                      <a:rPr>
                                        <a:latin typeface="Cambria Math" panose="02040503050406030204" pitchFamily="18" charset="0"/>
                                      </a:rPr>
                                    </m:ctrlPr>
                                  </m:fPr>
                                  <m:num>
                                    <m:r>
                                      <m:rPr>
                                        <m:nor/>
                                      </m:rPr>
                                      <a:rPr/>
                                      <m:t>20,446,726</m:t>
                                    </m:r>
                                  </m:num>
                                  <m:den>
                                    <m:r>
                                      <m:rPr>
                                        <m:nor/>
                                      </m:rPr>
                                      <a:rPr/>
                                      <m:t>10</m:t>
                                    </m:r>
                                  </m:den>
                                </m:f>
                                <m:r>
                                  <m:rPr>
                                    <m:nor/>
                                  </m:rPr>
                                  <a:rPr/>
                                  <m:t> = 2,044,672.6</m:t>
                                </m:r>
                              </m:oMath>
                            </m:oMathPara>
                          </a14:m>
                          <a:endParaRPr/>
                        </a:p>
                      </a:txBody>
                      <a:tcPr/>
                    </a:tc>
                    <a:tc>
                      <a:txBody>
                        <a:bodyPr/>
                        <a:lstStyle/>
                        <a:p>
                          <a:endParaRPr/>
                        </a:p>
                      </a:txBody>
                      <a:tcPr/>
                    </a:tc>
                    <a:extLst>
                      <a:ext uri="{0D108BD9-81ED-4DB2-BD59-A6C34878D82A}">
                        <a16:rowId xmlns:a16="http://schemas.microsoft.com/office/drawing/2014/main" val="10002"/>
                      </a:ext>
                    </a:extLst>
                  </a:tr>
                  <a:tr h="0">
                    <a:tc>
                      <a:txBody>
                        <a:bodyPr/>
                        <a:lstStyle/>
                        <a:p>
                          <a:pPr marL="0" lvl="0" indent="0">
                            <a:buNone/>
                          </a:pPr>
                          <a:r>
                            <a:t>Samtals</a:t>
                          </a:r>
                        </a:p>
                      </a:txBody>
                      <a:tcPr/>
                    </a:tc>
                    <a:tc>
                      <a:txBody>
                        <a:bodyPr/>
                        <a:lstStyle/>
                        <a:p>
                          <a:pPr marL="0" lvl="0" indent="0">
                            <a:buNone/>
                          </a:pPr>
                          <a:r>
                            <a:t>57,095,287</a:t>
                          </a:r>
                        </a:p>
                      </a:txBody>
                      <a:tcPr/>
                    </a:tc>
                    <a:tc>
                      <a:txBody>
                        <a:bodyPr/>
                        <a:lstStyle/>
                        <a:p>
                          <a:pPr marL="0" lvl="0" indent="0">
                            <a:buNone/>
                          </a:pPr>
                          <a:r>
                            <a:t>15 – 1 = 14</a:t>
                          </a: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bl>
              </a:graphicData>
            </a:graphic>
          </p:graphicFrame>
        </mc:Choice>
        <mc:Fallback>
          <p:graphicFrame>
            <p:nvGraphicFramePr>
              <p:cNvPr id="6" name="Content Placeholder 5"/>
              <p:cNvGraphicFramePr>
                <a:graphicFrameLocks noGrp="1"/>
              </p:cNvGraphicFramePr>
              <p:nvPr>
                <p:ph idx="1"/>
              </p:nvPr>
            </p:nvGraphicFramePr>
            <p:xfrm>
              <a:off x="609600" y="952500"/>
              <a:ext cx="10922000" cy="2752091"/>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640080">
                    <a:tc>
                      <a:txBody>
                        <a:bodyPr/>
                        <a:lstStyle/>
                        <a:p>
                          <a:pPr marL="0" lvl="0" indent="0">
                            <a:buNone/>
                          </a:pPr>
                          <a:r>
                            <a:t>Source of Variation</a:t>
                          </a:r>
                        </a:p>
                      </a:txBody>
                      <a:tcPr/>
                    </a:tc>
                    <a:tc>
                      <a:txBody>
                        <a:bodyPr/>
                        <a:lstStyle/>
                        <a:p>
                          <a:pPr marL="0" lvl="0" indent="0">
                            <a:buNone/>
                          </a:pPr>
                          <a:r>
                            <a:t>Sum of Squares (</a:t>
                          </a:r>
                          <a:r>
                            <a:rPr i="1"/>
                            <a:t>SS</a:t>
                          </a:r>
                          <a:r>
                            <a:t>)</a:t>
                          </a:r>
                        </a:p>
                      </a:txBody>
                      <a:tcPr/>
                    </a:tc>
                    <a:tc>
                      <a:txBody>
                        <a:bodyPr/>
                        <a:lstStyle/>
                        <a:p>
                          <a:pPr marL="0" lvl="0" indent="0">
                            <a:buNone/>
                          </a:pPr>
                          <a:r>
                            <a:t>Degrees of Freedom (</a:t>
                          </a:r>
                          <a:r>
                            <a:rPr i="1"/>
                            <a:t>df</a:t>
                          </a:r>
                          <a:r>
                            <a:t>)</a:t>
                          </a:r>
                        </a:p>
                      </a:txBody>
                      <a:tcPr/>
                    </a:tc>
                    <a:tc>
                      <a:txBody>
                        <a:bodyPr/>
                        <a:lstStyle/>
                        <a:p>
                          <a:pPr marL="0" lvl="0" indent="0">
                            <a:buNone/>
                          </a:pPr>
                          <a:r>
                            <a:t>Mean Square (</a:t>
                          </a:r>
                          <a:r>
                            <a:rPr i="1"/>
                            <a:t>MS</a:t>
                          </a:r>
                          <a:r>
                            <a:t>)</a:t>
                          </a:r>
                        </a:p>
                      </a:txBody>
                      <a:tcPr/>
                    </a:tc>
                    <a:tc>
                      <a:txBody>
                        <a:bodyPr/>
                        <a:lstStyle/>
                        <a:p>
                          <a:pPr marL="0" lvl="0" indent="0">
                            <a:buNone/>
                          </a:pPr>
                          <a:r>
                            <a:rPr i="1"/>
                            <a:t>F</a:t>
                          </a:r>
                        </a:p>
                      </a:txBody>
                      <a:tcPr/>
                    </a:tc>
                    <a:extLst>
                      <a:ext uri="{0D108BD9-81ED-4DB2-BD59-A6C34878D82A}">
                        <a16:rowId xmlns:a16="http://schemas.microsoft.com/office/drawing/2014/main" val="10000"/>
                      </a:ext>
                    </a:extLst>
                  </a:tr>
                  <a:tr h="872427">
                    <a:tc>
                      <a:txBody>
                        <a:bodyPr/>
                        <a:lstStyle/>
                        <a:p>
                          <a:pPr marL="0" lvl="0" indent="0">
                            <a:buNone/>
                          </a:pPr>
                          <a:r>
                            <a:t>Factor (Between)</a:t>
                          </a:r>
                        </a:p>
                      </a:txBody>
                      <a:tcPr/>
                    </a:tc>
                    <a:tc>
                      <a:txBody>
                        <a:bodyPr/>
                        <a:lstStyle/>
                        <a:p>
                          <a:pPr marL="0" lvl="0" indent="0">
                            <a:buNone/>
                          </a:pPr>
                          <a:r>
                            <a:t>36,648,561</a:t>
                          </a:r>
                        </a:p>
                      </a:txBody>
                      <a:tcPr/>
                    </a:tc>
                    <a:tc>
                      <a:txBody>
                        <a:bodyPr/>
                        <a:lstStyle/>
                        <a:p>
                          <a:pPr marL="0" lvl="0" indent="0">
                            <a:buNone/>
                          </a:pPr>
                          <a:r>
                            <a:t>5 – 1 = 4</a:t>
                          </a:r>
                        </a:p>
                      </a:txBody>
                      <a:tcPr/>
                    </a:tc>
                    <a:tc>
                      <a:txBody>
                        <a:bodyPr/>
                        <a:lstStyle/>
                        <a:p>
                          <a:endParaRPr lang="en-US"/>
                        </a:p>
                      </a:txBody>
                      <a:tcPr>
                        <a:blipFill>
                          <a:blip r:embed="rId2"/>
                          <a:stretch>
                            <a:fillRect l="-300581" t="-76812" r="-101744" b="-153623"/>
                          </a:stretch>
                        </a:blipFill>
                      </a:tcPr>
                    </a:tc>
                    <a:tc>
                      <a:txBody>
                        <a:bodyPr/>
                        <a:lstStyle/>
                        <a:p>
                          <a:endParaRPr lang="en-US"/>
                        </a:p>
                      </a:txBody>
                      <a:tcPr>
                        <a:blipFill>
                          <a:blip r:embed="rId2"/>
                          <a:stretch>
                            <a:fillRect l="-400581" t="-76812" r="-1744" b="-153623"/>
                          </a:stretch>
                        </a:blipFill>
                      </a:tcPr>
                    </a:tc>
                    <a:extLst>
                      <a:ext uri="{0D108BD9-81ED-4DB2-BD59-A6C34878D82A}">
                        <a16:rowId xmlns:a16="http://schemas.microsoft.com/office/drawing/2014/main" val="10001"/>
                      </a:ext>
                    </a:extLst>
                  </a:tr>
                  <a:tr h="873824">
                    <a:tc>
                      <a:txBody>
                        <a:bodyPr/>
                        <a:lstStyle/>
                        <a:p>
                          <a:pPr marL="0" lvl="0" indent="0">
                            <a:buNone/>
                          </a:pPr>
                          <a:r>
                            <a:t>Error (Within)</a:t>
                          </a:r>
                        </a:p>
                      </a:txBody>
                      <a:tcPr/>
                    </a:tc>
                    <a:tc>
                      <a:txBody>
                        <a:bodyPr/>
                        <a:lstStyle/>
                        <a:p>
                          <a:pPr marL="0" lvl="0" indent="0">
                            <a:buNone/>
                          </a:pPr>
                          <a:r>
                            <a:t>20,446,726</a:t>
                          </a:r>
                        </a:p>
                      </a:txBody>
                      <a:tcPr/>
                    </a:tc>
                    <a:tc>
                      <a:txBody>
                        <a:bodyPr/>
                        <a:lstStyle/>
                        <a:p>
                          <a:pPr marL="0" lvl="0" indent="0">
                            <a:buNone/>
                          </a:pPr>
                          <a:r>
                            <a:t>15 – 5 = 10</a:t>
                          </a:r>
                        </a:p>
                      </a:txBody>
                      <a:tcPr/>
                    </a:tc>
                    <a:tc>
                      <a:txBody>
                        <a:bodyPr/>
                        <a:lstStyle/>
                        <a:p>
                          <a:endParaRPr lang="en-US"/>
                        </a:p>
                      </a:txBody>
                      <a:tcPr>
                        <a:blipFill>
                          <a:blip r:embed="rId2"/>
                          <a:stretch>
                            <a:fillRect l="-300581" t="-176812" r="-101744" b="-53623"/>
                          </a:stretch>
                        </a:blipFill>
                      </a:tcPr>
                    </a:tc>
                    <a:tc>
                      <a:txBody>
                        <a:bodyPr/>
                        <a:lstStyle/>
                        <a:p>
                          <a:endParaRPr/>
                        </a:p>
                      </a:txBody>
                      <a:tcPr/>
                    </a:tc>
                    <a:extLst>
                      <a:ext uri="{0D108BD9-81ED-4DB2-BD59-A6C34878D82A}">
                        <a16:rowId xmlns:a16="http://schemas.microsoft.com/office/drawing/2014/main" val="10002"/>
                      </a:ext>
                    </a:extLst>
                  </a:tr>
                  <a:tr h="365760">
                    <a:tc>
                      <a:txBody>
                        <a:bodyPr/>
                        <a:lstStyle/>
                        <a:p>
                          <a:pPr marL="0" lvl="0" indent="0">
                            <a:buNone/>
                          </a:pPr>
                          <a:r>
                            <a:t>Total</a:t>
                          </a:r>
                        </a:p>
                      </a:txBody>
                      <a:tcPr/>
                    </a:tc>
                    <a:tc>
                      <a:txBody>
                        <a:bodyPr/>
                        <a:lstStyle/>
                        <a:p>
                          <a:pPr marL="0" lvl="0" indent="0">
                            <a:buNone/>
                          </a:pPr>
                          <a:r>
                            <a:t>57,095,287</a:t>
                          </a:r>
                        </a:p>
                      </a:txBody>
                      <a:tcPr/>
                    </a:tc>
                    <a:tc>
                      <a:txBody>
                        <a:bodyPr/>
                        <a:lstStyle/>
                        <a:p>
                          <a:pPr marL="0" lvl="0" indent="0">
                            <a:buNone/>
                          </a:pPr>
                          <a:r>
                            <a:t>15 – 1 = 14</a:t>
                          </a: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bl>
              </a:graphicData>
            </a:graphic>
          </p:graphicFrame>
        </mc:Fallback>
      </mc:AlternateContent>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13.4</a:t>
            </a:r>
          </a:p>
        </p:txBody>
      </p:sp>
      <p:pic>
        <p:nvPicPr>
          <p:cNvPr id="3" name="Picture 1" descr="This graph shows a nonsymmetrical F distribution curve. The horizontal axis extends from 0 - 5, and the vertical axis ranges from 0 - 0.7. The curve is strongly skewed to the right."/>
          <p:cNvPicPr>
            <a:picLocks noGrp="1" noChangeAspect="1"/>
          </p:cNvPicPr>
          <p:nvPr/>
        </p:nvPicPr>
        <p:blipFill>
          <a:blip r:embed="rId3"/>
          <a:stretch>
            <a:fillRect/>
          </a:stretch>
        </p:blipFill>
        <p:spPr bwMode="auto">
          <a:xfrm>
            <a:off x="2209800" y="953033"/>
            <a:ext cx="7759700" cy="5167833"/>
          </a:xfrm>
          <a:prstGeom prst="rect">
            <a:avLst/>
          </a:prstGeom>
          <a:noFill/>
          <a:ln w="9525">
            <a:noFill/>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13.6</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184400">
                  <a:extLst>
                    <a:ext uri="{9D8B030D-6E8A-4147-A177-3AD203B41FA5}">
                      <a16:colId xmlns:a16="http://schemas.microsoft.com/office/drawing/2014/main" val="20000"/>
                    </a:ext>
                  </a:extLst>
                </a:gridCol>
                <a:gridCol w="2184400">
                  <a:extLst>
                    <a:ext uri="{9D8B030D-6E8A-4147-A177-3AD203B41FA5}">
                      <a16:colId xmlns:a16="http://schemas.microsoft.com/office/drawing/2014/main" val="20001"/>
                    </a:ext>
                  </a:extLst>
                </a:gridCol>
                <a:gridCol w="2184400">
                  <a:extLst>
                    <a:ext uri="{9D8B030D-6E8A-4147-A177-3AD203B41FA5}">
                      <a16:colId xmlns:a16="http://schemas.microsoft.com/office/drawing/2014/main" val="20002"/>
                    </a:ext>
                  </a:extLst>
                </a:gridCol>
                <a:gridCol w="2184400">
                  <a:extLst>
                    <a:ext uri="{9D8B030D-6E8A-4147-A177-3AD203B41FA5}">
                      <a16:colId xmlns:a16="http://schemas.microsoft.com/office/drawing/2014/main" val="20003"/>
                    </a:ext>
                  </a:extLst>
                </a:gridCol>
                <a:gridCol w="2184400">
                  <a:extLst>
                    <a:ext uri="{9D8B030D-6E8A-4147-A177-3AD203B41FA5}">
                      <a16:colId xmlns:a16="http://schemas.microsoft.com/office/drawing/2014/main" val="20004"/>
                    </a:ext>
                  </a:extLst>
                </a:gridCol>
              </a:tblGrid>
              <a:tr h="0">
                <a:tc>
                  <a:txBody>
                    <a:bodyPr/>
                    <a:lstStyle/>
                    <a:p>
                      <a:pPr marL="0" lvl="0" indent="0">
                        <a:buNone/>
                      </a:pPr>
                      <a:r>
                        <a:t>Conc = 0.6</a:t>
                      </a:r>
                    </a:p>
                  </a:txBody>
                  <a:tcPr/>
                </a:tc>
                <a:tc>
                  <a:txBody>
                    <a:bodyPr/>
                    <a:lstStyle/>
                    <a:p>
                      <a:pPr marL="0" lvl="0" indent="0">
                        <a:buNone/>
                      </a:pPr>
                      <a:r>
                        <a:t>Conc = 0.8</a:t>
                      </a:r>
                    </a:p>
                  </a:txBody>
                  <a:tcPr/>
                </a:tc>
                <a:tc>
                  <a:txBody>
                    <a:bodyPr/>
                    <a:lstStyle/>
                    <a:p>
                      <a:pPr marL="0" lvl="0" indent="0">
                        <a:buNone/>
                      </a:pPr>
                      <a:r>
                        <a:t>Conc = 1.0</a:t>
                      </a:r>
                    </a:p>
                  </a:txBody>
                  <a:tcPr/>
                </a:tc>
                <a:tc>
                  <a:txBody>
                    <a:bodyPr/>
                    <a:lstStyle/>
                    <a:p>
                      <a:pPr marL="0" lvl="0" indent="0">
                        <a:buNone/>
                      </a:pPr>
                      <a:r>
                        <a:t>Conc = 1.2</a:t>
                      </a:r>
                    </a:p>
                  </a:txBody>
                  <a:tcPr/>
                </a:tc>
                <a:tc>
                  <a:txBody>
                    <a:bodyPr/>
                    <a:lstStyle/>
                    <a:p>
                      <a:pPr marL="0" lvl="0" indent="0">
                        <a:buNone/>
                      </a:pPr>
                      <a:r>
                        <a:t>Conc = 1.4</a:t>
                      </a:r>
                    </a:p>
                  </a:txBody>
                  <a:tcPr/>
                </a:tc>
                <a:extLst>
                  <a:ext uri="{0D108BD9-81ED-4DB2-BD59-A6C34878D82A}">
                    <a16:rowId xmlns:a16="http://schemas.microsoft.com/office/drawing/2014/main" val="10000"/>
                  </a:ext>
                </a:extLst>
              </a:tr>
              <a:tr h="0">
                <a:tc>
                  <a:txBody>
                    <a:bodyPr/>
                    <a:lstStyle/>
                    <a:p>
                      <a:pPr marL="0" lvl="0" indent="0">
                        <a:buNone/>
                      </a:pPr>
                      <a:r>
                        <a:t>9</a:t>
                      </a:r>
                    </a:p>
                  </a:txBody>
                  <a:tcPr/>
                </a:tc>
                <a:tc>
                  <a:txBody>
                    <a:bodyPr/>
                    <a:lstStyle/>
                    <a:p>
                      <a:pPr marL="0" lvl="0" indent="0">
                        <a:buNone/>
                      </a:pPr>
                      <a:r>
                        <a:t>16</a:t>
                      </a:r>
                    </a:p>
                  </a:txBody>
                  <a:tcPr/>
                </a:tc>
                <a:tc>
                  <a:txBody>
                    <a:bodyPr/>
                    <a:lstStyle/>
                    <a:p>
                      <a:pPr marL="0" lvl="0" indent="0">
                        <a:buNone/>
                      </a:pPr>
                      <a:r>
                        <a:t>22</a:t>
                      </a:r>
                    </a:p>
                  </a:txBody>
                  <a:tcPr/>
                </a:tc>
                <a:tc>
                  <a:txBody>
                    <a:bodyPr/>
                    <a:lstStyle/>
                    <a:p>
                      <a:pPr marL="0" lvl="0" indent="0">
                        <a:buNone/>
                      </a:pPr>
                      <a:r>
                        <a:t>30</a:t>
                      </a:r>
                    </a:p>
                  </a:txBody>
                  <a:tcPr/>
                </a:tc>
                <a:tc>
                  <a:txBody>
                    <a:bodyPr/>
                    <a:lstStyle/>
                    <a:p>
                      <a:pPr marL="0" lvl="0" indent="0">
                        <a:buNone/>
                      </a:pPr>
                      <a:r>
                        <a:t>27</a:t>
                      </a:r>
                    </a:p>
                  </a:txBody>
                  <a:tcPr/>
                </a:tc>
                <a:extLst>
                  <a:ext uri="{0D108BD9-81ED-4DB2-BD59-A6C34878D82A}">
                    <a16:rowId xmlns:a16="http://schemas.microsoft.com/office/drawing/2014/main" val="10001"/>
                  </a:ext>
                </a:extLst>
              </a:tr>
              <a:tr h="0">
                <a:tc>
                  <a:txBody>
                    <a:bodyPr/>
                    <a:lstStyle/>
                    <a:p>
                      <a:pPr marL="0" lvl="0" indent="0">
                        <a:buNone/>
                      </a:pPr>
                      <a:r>
                        <a:t>66</a:t>
                      </a:r>
                    </a:p>
                  </a:txBody>
                  <a:tcPr/>
                </a:tc>
                <a:tc>
                  <a:txBody>
                    <a:bodyPr/>
                    <a:lstStyle/>
                    <a:p>
                      <a:pPr marL="0" lvl="0" indent="0">
                        <a:buNone/>
                      </a:pPr>
                      <a:r>
                        <a:t>93</a:t>
                      </a:r>
                    </a:p>
                  </a:txBody>
                  <a:tcPr/>
                </a:tc>
                <a:tc>
                  <a:txBody>
                    <a:bodyPr/>
                    <a:lstStyle/>
                    <a:p>
                      <a:pPr marL="0" lvl="0" indent="0">
                        <a:buNone/>
                      </a:pPr>
                      <a:r>
                        <a:t>147</a:t>
                      </a:r>
                    </a:p>
                  </a:txBody>
                  <a:tcPr/>
                </a:tc>
                <a:tc>
                  <a:txBody>
                    <a:bodyPr/>
                    <a:lstStyle/>
                    <a:p>
                      <a:pPr marL="0" lvl="0" indent="0">
                        <a:buNone/>
                      </a:pPr>
                      <a:r>
                        <a:t>199</a:t>
                      </a:r>
                    </a:p>
                  </a:txBody>
                  <a:tcPr/>
                </a:tc>
                <a:tc>
                  <a:txBody>
                    <a:bodyPr/>
                    <a:lstStyle/>
                    <a:p>
                      <a:pPr marL="0" lvl="0" indent="0">
                        <a:buNone/>
                      </a:pPr>
                      <a:r>
                        <a:t>168</a:t>
                      </a:r>
                    </a:p>
                  </a:txBody>
                  <a:tcPr/>
                </a:tc>
                <a:extLst>
                  <a:ext uri="{0D108BD9-81ED-4DB2-BD59-A6C34878D82A}">
                    <a16:rowId xmlns:a16="http://schemas.microsoft.com/office/drawing/2014/main" val="10002"/>
                  </a:ext>
                </a:extLst>
              </a:tr>
              <a:tr h="0">
                <a:tc>
                  <a:txBody>
                    <a:bodyPr/>
                    <a:lstStyle/>
                    <a:p>
                      <a:pPr marL="0" lvl="0" indent="0">
                        <a:buNone/>
                      </a:pPr>
                      <a:r>
                        <a:t>98</a:t>
                      </a:r>
                    </a:p>
                  </a:txBody>
                  <a:tcPr/>
                </a:tc>
                <a:tc>
                  <a:txBody>
                    <a:bodyPr/>
                    <a:lstStyle/>
                    <a:p>
                      <a:pPr marL="0" lvl="0" indent="0">
                        <a:buNone/>
                      </a:pPr>
                      <a:r>
                        <a:t>82</a:t>
                      </a:r>
                    </a:p>
                  </a:txBody>
                  <a:tcPr/>
                </a:tc>
                <a:tc>
                  <a:txBody>
                    <a:bodyPr/>
                    <a:lstStyle/>
                    <a:p>
                      <a:pPr marL="0" lvl="0" indent="0">
                        <a:buNone/>
                      </a:pPr>
                      <a:r>
                        <a:t>120</a:t>
                      </a:r>
                    </a:p>
                  </a:txBody>
                  <a:tcPr/>
                </a:tc>
                <a:tc>
                  <a:txBody>
                    <a:bodyPr/>
                    <a:lstStyle/>
                    <a:p>
                      <a:pPr marL="0" lvl="0" indent="0">
                        <a:buNone/>
                      </a:pPr>
                      <a:r>
                        <a:t>148</a:t>
                      </a:r>
                    </a:p>
                  </a:txBody>
                  <a:tcPr/>
                </a:tc>
                <a:tc>
                  <a:txBody>
                    <a:bodyPr/>
                    <a:lstStyle/>
                    <a:p>
                      <a:pPr marL="0" lvl="0" indent="0">
                        <a:buNone/>
                      </a:pPr>
                      <a:r>
                        <a:t>132</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13.5</a:t>
            </a:r>
          </a:p>
        </p:txBody>
      </p:sp>
      <p:pic>
        <p:nvPicPr>
          <p:cNvPr id="3" name="Picture 1" descr="This graph is a scatterplot for the data provided. The horizontal axis is labeled 'Colony counts' and extends from 0 - 200. The vertical axis is labeled 'Tryptone concentrations' and extends from 0.6 - 1.4."/>
          <p:cNvPicPr>
            <a:picLocks noGrp="1" noChangeAspect="1"/>
          </p:cNvPicPr>
          <p:nvPr/>
        </p:nvPicPr>
        <p:blipFill>
          <a:blip r:embed="rId3"/>
          <a:stretch>
            <a:fillRect/>
          </a:stretch>
        </p:blipFill>
        <p:spPr bwMode="auto">
          <a:xfrm>
            <a:off x="1755216" y="952500"/>
            <a:ext cx="8681568" cy="5168900"/>
          </a:xfrm>
          <a:prstGeom prst="rect">
            <a:avLst/>
          </a:prstGeom>
          <a:noFill/>
          <a:ln w="9525">
            <a:noFill/>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13.7 Meðaleinkunnir fjögurra kvenfélaga </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Sorority 1</a:t>
                      </a:r>
                    </a:p>
                  </a:txBody>
                  <a:tcPr/>
                </a:tc>
                <a:tc>
                  <a:txBody>
                    <a:bodyPr/>
                    <a:lstStyle/>
                    <a:p>
                      <a:pPr marL="0" lvl="0" indent="0">
                        <a:buNone/>
                      </a:pPr>
                      <a:r>
                        <a:t>Sorority 2</a:t>
                      </a:r>
                    </a:p>
                  </a:txBody>
                  <a:tcPr/>
                </a:tc>
                <a:tc>
                  <a:txBody>
                    <a:bodyPr/>
                    <a:lstStyle/>
                    <a:p>
                      <a:pPr marL="0" lvl="0" indent="0">
                        <a:buNone/>
                      </a:pPr>
                      <a:r>
                        <a:t>Sorority 3</a:t>
                      </a:r>
                    </a:p>
                  </a:txBody>
                  <a:tcPr/>
                </a:tc>
                <a:tc>
                  <a:txBody>
                    <a:bodyPr/>
                    <a:lstStyle/>
                    <a:p>
                      <a:pPr marL="0" lvl="0" indent="0">
                        <a:buNone/>
                      </a:pPr>
                      <a:r>
                        <a:t>Sorority 4</a:t>
                      </a:r>
                    </a:p>
                  </a:txBody>
                  <a:tcPr/>
                </a:tc>
                <a:extLst>
                  <a:ext uri="{0D108BD9-81ED-4DB2-BD59-A6C34878D82A}">
                    <a16:rowId xmlns:a16="http://schemas.microsoft.com/office/drawing/2014/main" val="10000"/>
                  </a:ext>
                </a:extLst>
              </a:tr>
              <a:tr h="0">
                <a:tc>
                  <a:txBody>
                    <a:bodyPr/>
                    <a:lstStyle/>
                    <a:p>
                      <a:pPr marL="0" lvl="0" indent="0">
                        <a:buNone/>
                      </a:pPr>
                      <a:r>
                        <a:t>2.17</a:t>
                      </a:r>
                    </a:p>
                  </a:txBody>
                  <a:tcPr/>
                </a:tc>
                <a:tc>
                  <a:txBody>
                    <a:bodyPr/>
                    <a:lstStyle/>
                    <a:p>
                      <a:pPr marL="0" lvl="0" indent="0">
                        <a:buNone/>
                      </a:pPr>
                      <a:r>
                        <a:t>2.63</a:t>
                      </a:r>
                    </a:p>
                  </a:txBody>
                  <a:tcPr/>
                </a:tc>
                <a:tc>
                  <a:txBody>
                    <a:bodyPr/>
                    <a:lstStyle/>
                    <a:p>
                      <a:pPr marL="0" lvl="0" indent="0">
                        <a:buNone/>
                      </a:pPr>
                      <a:r>
                        <a:t>2.63</a:t>
                      </a:r>
                    </a:p>
                  </a:txBody>
                  <a:tcPr/>
                </a:tc>
                <a:tc>
                  <a:txBody>
                    <a:bodyPr/>
                    <a:lstStyle/>
                    <a:p>
                      <a:pPr marL="0" lvl="0" indent="0">
                        <a:buNone/>
                      </a:pPr>
                      <a:r>
                        <a:t>3.79</a:t>
                      </a:r>
                    </a:p>
                  </a:txBody>
                  <a:tcPr/>
                </a:tc>
                <a:extLst>
                  <a:ext uri="{0D108BD9-81ED-4DB2-BD59-A6C34878D82A}">
                    <a16:rowId xmlns:a16="http://schemas.microsoft.com/office/drawing/2014/main" val="10001"/>
                  </a:ext>
                </a:extLst>
              </a:tr>
              <a:tr h="0">
                <a:tc>
                  <a:txBody>
                    <a:bodyPr/>
                    <a:lstStyle/>
                    <a:p>
                      <a:pPr marL="0" lvl="0" indent="0">
                        <a:buNone/>
                      </a:pPr>
                      <a:r>
                        <a:t>1.85</a:t>
                      </a:r>
                    </a:p>
                  </a:txBody>
                  <a:tcPr/>
                </a:tc>
                <a:tc>
                  <a:txBody>
                    <a:bodyPr/>
                    <a:lstStyle/>
                    <a:p>
                      <a:pPr marL="0" lvl="0" indent="0">
                        <a:buNone/>
                      </a:pPr>
                      <a:r>
                        <a:t>1.77</a:t>
                      </a:r>
                    </a:p>
                  </a:txBody>
                  <a:tcPr/>
                </a:tc>
                <a:tc>
                  <a:txBody>
                    <a:bodyPr/>
                    <a:lstStyle/>
                    <a:p>
                      <a:pPr marL="0" lvl="0" indent="0">
                        <a:buNone/>
                      </a:pPr>
                      <a:r>
                        <a:t>3.78</a:t>
                      </a:r>
                    </a:p>
                  </a:txBody>
                  <a:tcPr/>
                </a:tc>
                <a:tc>
                  <a:txBody>
                    <a:bodyPr/>
                    <a:lstStyle/>
                    <a:p>
                      <a:pPr marL="0" lvl="0" indent="0">
                        <a:buNone/>
                      </a:pPr>
                      <a:r>
                        <a:t>3.45</a:t>
                      </a:r>
                    </a:p>
                  </a:txBody>
                  <a:tcPr/>
                </a:tc>
                <a:extLst>
                  <a:ext uri="{0D108BD9-81ED-4DB2-BD59-A6C34878D82A}">
                    <a16:rowId xmlns:a16="http://schemas.microsoft.com/office/drawing/2014/main" val="10002"/>
                  </a:ext>
                </a:extLst>
              </a:tr>
              <a:tr h="0">
                <a:tc>
                  <a:txBody>
                    <a:bodyPr/>
                    <a:lstStyle/>
                    <a:p>
                      <a:pPr marL="0" lvl="0" indent="0">
                        <a:buNone/>
                      </a:pPr>
                      <a:r>
                        <a:t>2.83</a:t>
                      </a:r>
                    </a:p>
                  </a:txBody>
                  <a:tcPr/>
                </a:tc>
                <a:tc>
                  <a:txBody>
                    <a:bodyPr/>
                    <a:lstStyle/>
                    <a:p>
                      <a:pPr marL="0" lvl="0" indent="0">
                        <a:buNone/>
                      </a:pPr>
                      <a:r>
                        <a:t>3.25</a:t>
                      </a:r>
                    </a:p>
                  </a:txBody>
                  <a:tcPr/>
                </a:tc>
                <a:tc>
                  <a:txBody>
                    <a:bodyPr/>
                    <a:lstStyle/>
                    <a:p>
                      <a:pPr marL="0" lvl="0" indent="0">
                        <a:buNone/>
                      </a:pPr>
                      <a:r>
                        <a:t>4.00</a:t>
                      </a:r>
                    </a:p>
                  </a:txBody>
                  <a:tcPr/>
                </a:tc>
                <a:tc>
                  <a:txBody>
                    <a:bodyPr/>
                    <a:lstStyle/>
                    <a:p>
                      <a:pPr marL="0" lvl="0" indent="0">
                        <a:buNone/>
                      </a:pPr>
                      <a:r>
                        <a:t>3.08</a:t>
                      </a:r>
                    </a:p>
                  </a:txBody>
                  <a:tcPr/>
                </a:tc>
                <a:extLst>
                  <a:ext uri="{0D108BD9-81ED-4DB2-BD59-A6C34878D82A}">
                    <a16:rowId xmlns:a16="http://schemas.microsoft.com/office/drawing/2014/main" val="10003"/>
                  </a:ext>
                </a:extLst>
              </a:tr>
              <a:tr h="0">
                <a:tc>
                  <a:txBody>
                    <a:bodyPr/>
                    <a:lstStyle/>
                    <a:p>
                      <a:pPr marL="0" lvl="0" indent="0">
                        <a:buNone/>
                      </a:pPr>
                      <a:r>
                        <a:t>1.69</a:t>
                      </a:r>
                    </a:p>
                  </a:txBody>
                  <a:tcPr/>
                </a:tc>
                <a:tc>
                  <a:txBody>
                    <a:bodyPr/>
                    <a:lstStyle/>
                    <a:p>
                      <a:pPr marL="0" lvl="0" indent="0">
                        <a:buNone/>
                      </a:pPr>
                      <a:r>
                        <a:t>1.86</a:t>
                      </a:r>
                    </a:p>
                  </a:txBody>
                  <a:tcPr/>
                </a:tc>
                <a:tc>
                  <a:txBody>
                    <a:bodyPr/>
                    <a:lstStyle/>
                    <a:p>
                      <a:pPr marL="0" lvl="0" indent="0">
                        <a:buNone/>
                      </a:pPr>
                      <a:r>
                        <a:t>2.55</a:t>
                      </a:r>
                    </a:p>
                  </a:txBody>
                  <a:tcPr/>
                </a:tc>
                <a:tc>
                  <a:txBody>
                    <a:bodyPr/>
                    <a:lstStyle/>
                    <a:p>
                      <a:pPr marL="0" lvl="0" indent="0">
                        <a:buNone/>
                      </a:pPr>
                      <a:r>
                        <a:t>2.26</a:t>
                      </a:r>
                    </a:p>
                  </a:txBody>
                  <a:tcPr/>
                </a:tc>
                <a:extLst>
                  <a:ext uri="{0D108BD9-81ED-4DB2-BD59-A6C34878D82A}">
                    <a16:rowId xmlns:a16="http://schemas.microsoft.com/office/drawing/2014/main" val="10004"/>
                  </a:ext>
                </a:extLst>
              </a:tr>
              <a:tr h="0">
                <a:tc>
                  <a:txBody>
                    <a:bodyPr/>
                    <a:lstStyle/>
                    <a:p>
                      <a:pPr marL="0" lvl="0" indent="0">
                        <a:buNone/>
                      </a:pPr>
                      <a:r>
                        <a:t>3.33</a:t>
                      </a:r>
                    </a:p>
                  </a:txBody>
                  <a:tcPr/>
                </a:tc>
                <a:tc>
                  <a:txBody>
                    <a:bodyPr/>
                    <a:lstStyle/>
                    <a:p>
                      <a:pPr marL="0" lvl="0" indent="0">
                        <a:buNone/>
                      </a:pPr>
                      <a:r>
                        <a:t>2.21</a:t>
                      </a:r>
                    </a:p>
                  </a:txBody>
                  <a:tcPr/>
                </a:tc>
                <a:tc>
                  <a:txBody>
                    <a:bodyPr/>
                    <a:lstStyle/>
                    <a:p>
                      <a:pPr marL="0" lvl="0" indent="0">
                        <a:buNone/>
                      </a:pPr>
                      <a:r>
                        <a:t>2.45</a:t>
                      </a:r>
                    </a:p>
                  </a:txBody>
                  <a:tcPr/>
                </a:tc>
                <a:tc>
                  <a:txBody>
                    <a:bodyPr/>
                    <a:lstStyle/>
                    <a:p>
                      <a:pPr marL="0" lvl="0" indent="0">
                        <a:buNone/>
                      </a:pPr>
                      <a:r>
                        <a:t>3.18</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13.6</a:t>
            </a:r>
          </a:p>
        </p:txBody>
      </p:sp>
      <p:pic>
        <p:nvPicPr>
          <p:cNvPr id="3" name="Picture 1" descr="This graph shows a nonsymmetrical F distribution curve with values of 0 and 2.23 on the x-axis representing the test statistic of sorority grade averages. The curve is slightly skewed to the right, but is approximately normal. A vertical upward line extends from 2.23 to the curve and the area to the right of this is shaded to represent the p-value."/>
          <p:cNvPicPr>
            <a:picLocks noGrp="1" noChangeAspect="1"/>
          </p:cNvPicPr>
          <p:nvPr/>
        </p:nvPicPr>
        <p:blipFill>
          <a:blip r:embed="rId3"/>
          <a:stretch>
            <a:fillRect/>
          </a:stretch>
        </p:blipFill>
        <p:spPr bwMode="auto">
          <a:xfrm>
            <a:off x="1525524" y="952500"/>
            <a:ext cx="9153652" cy="5168900"/>
          </a:xfrm>
          <a:prstGeom prst="rect">
            <a:avLst/>
          </a:prstGeom>
          <a:noFill/>
          <a:ln w="9525">
            <a:noFill/>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Tafla 13.8 Meðaleinkunnir fjögurra íþróttaliða </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pPr marL="0" lvl="0" indent="0">
                        <a:buNone/>
                      </a:pPr>
                      <a:r>
                        <a:t>Körfubolti</a:t>
                      </a:r>
                    </a:p>
                  </a:txBody>
                  <a:tcPr/>
                </a:tc>
                <a:tc>
                  <a:txBody>
                    <a:bodyPr/>
                    <a:lstStyle/>
                    <a:p>
                      <a:pPr marL="0" lvl="0" indent="0">
                        <a:buNone/>
                      </a:pPr>
                      <a:r>
                        <a:t>Hafnabolti</a:t>
                      </a:r>
                    </a:p>
                  </a:txBody>
                  <a:tcPr/>
                </a:tc>
                <a:tc>
                  <a:txBody>
                    <a:bodyPr/>
                    <a:lstStyle/>
                    <a:p>
                      <a:pPr marL="0" lvl="0" indent="0">
                        <a:buNone/>
                      </a:pPr>
                      <a:r>
                        <a:t>Íshokkí</a:t>
                      </a:r>
                    </a:p>
                  </a:txBody>
                  <a:tcPr/>
                </a:tc>
                <a:tc>
                  <a:txBody>
                    <a:bodyPr/>
                    <a:lstStyle/>
                    <a:p>
                      <a:pPr marL="0" lvl="0" indent="0">
                        <a:buNone/>
                      </a:pPr>
                      <a:r>
                        <a:t>Lacrosse</a:t>
                      </a:r>
                    </a:p>
                  </a:txBody>
                  <a:tcPr/>
                </a:tc>
                <a:extLst>
                  <a:ext uri="{0D108BD9-81ED-4DB2-BD59-A6C34878D82A}">
                    <a16:rowId xmlns:a16="http://schemas.microsoft.com/office/drawing/2014/main" val="10000"/>
                  </a:ext>
                </a:extLst>
              </a:tr>
              <a:tr h="0">
                <a:tc>
                  <a:txBody>
                    <a:bodyPr/>
                    <a:lstStyle/>
                    <a:p>
                      <a:pPr marL="0" lvl="0" indent="0">
                        <a:buNone/>
                      </a:pPr>
                      <a:r>
                        <a:t>3.6</a:t>
                      </a:r>
                    </a:p>
                  </a:txBody>
                  <a:tcPr/>
                </a:tc>
                <a:tc>
                  <a:txBody>
                    <a:bodyPr/>
                    <a:lstStyle/>
                    <a:p>
                      <a:pPr marL="0" lvl="0" indent="0">
                        <a:buNone/>
                      </a:pPr>
                      <a:r>
                        <a:t>2.1</a:t>
                      </a:r>
                    </a:p>
                  </a:txBody>
                  <a:tcPr/>
                </a:tc>
                <a:tc>
                  <a:txBody>
                    <a:bodyPr/>
                    <a:lstStyle/>
                    <a:p>
                      <a:pPr marL="0" lvl="0" indent="0">
                        <a:buNone/>
                      </a:pPr>
                      <a:r>
                        <a:t>4.0</a:t>
                      </a:r>
                    </a:p>
                  </a:txBody>
                  <a:tcPr/>
                </a:tc>
                <a:tc>
                  <a:txBody>
                    <a:bodyPr/>
                    <a:lstStyle/>
                    <a:p>
                      <a:pPr marL="0" lvl="0" indent="0">
                        <a:buNone/>
                      </a:pPr>
                      <a:r>
                        <a:t>2.0</a:t>
                      </a:r>
                    </a:p>
                  </a:txBody>
                  <a:tcPr/>
                </a:tc>
                <a:extLst>
                  <a:ext uri="{0D108BD9-81ED-4DB2-BD59-A6C34878D82A}">
                    <a16:rowId xmlns:a16="http://schemas.microsoft.com/office/drawing/2014/main" val="10001"/>
                  </a:ext>
                </a:extLst>
              </a:tr>
              <a:tr h="0">
                <a:tc>
                  <a:txBody>
                    <a:bodyPr/>
                    <a:lstStyle/>
                    <a:p>
                      <a:pPr marL="0" lvl="0" indent="0">
                        <a:buNone/>
                      </a:pPr>
                      <a:r>
                        <a:t>2.9</a:t>
                      </a:r>
                    </a:p>
                  </a:txBody>
                  <a:tcPr/>
                </a:tc>
                <a:tc>
                  <a:txBody>
                    <a:bodyPr/>
                    <a:lstStyle/>
                    <a:p>
                      <a:pPr marL="0" lvl="0" indent="0">
                        <a:buNone/>
                      </a:pPr>
                      <a:r>
                        <a:t>2.6</a:t>
                      </a:r>
                    </a:p>
                  </a:txBody>
                  <a:tcPr/>
                </a:tc>
                <a:tc>
                  <a:txBody>
                    <a:bodyPr/>
                    <a:lstStyle/>
                    <a:p>
                      <a:pPr marL="0" lvl="0" indent="0">
                        <a:buNone/>
                      </a:pPr>
                      <a:r>
                        <a:t>2.0</a:t>
                      </a:r>
                    </a:p>
                  </a:txBody>
                  <a:tcPr/>
                </a:tc>
                <a:tc>
                  <a:txBody>
                    <a:bodyPr/>
                    <a:lstStyle/>
                    <a:p>
                      <a:pPr marL="0" lvl="0" indent="0">
                        <a:buNone/>
                      </a:pPr>
                      <a:r>
                        <a:t>3.6</a:t>
                      </a:r>
                    </a:p>
                  </a:txBody>
                  <a:tcPr/>
                </a:tc>
                <a:extLst>
                  <a:ext uri="{0D108BD9-81ED-4DB2-BD59-A6C34878D82A}">
                    <a16:rowId xmlns:a16="http://schemas.microsoft.com/office/drawing/2014/main" val="10002"/>
                  </a:ext>
                </a:extLst>
              </a:tr>
              <a:tr h="0">
                <a:tc>
                  <a:txBody>
                    <a:bodyPr/>
                    <a:lstStyle/>
                    <a:p>
                      <a:pPr marL="0" lvl="0" indent="0">
                        <a:buNone/>
                      </a:pPr>
                      <a:r>
                        <a:t>2.5</a:t>
                      </a:r>
                    </a:p>
                  </a:txBody>
                  <a:tcPr/>
                </a:tc>
                <a:tc>
                  <a:txBody>
                    <a:bodyPr/>
                    <a:lstStyle/>
                    <a:p>
                      <a:pPr marL="0" lvl="0" indent="0">
                        <a:buNone/>
                      </a:pPr>
                      <a:r>
                        <a:t>3.9</a:t>
                      </a:r>
                    </a:p>
                  </a:txBody>
                  <a:tcPr/>
                </a:tc>
                <a:tc>
                  <a:txBody>
                    <a:bodyPr/>
                    <a:lstStyle/>
                    <a:p>
                      <a:pPr marL="0" lvl="0" indent="0">
                        <a:buNone/>
                      </a:pPr>
                      <a:r>
                        <a:t>2.6</a:t>
                      </a:r>
                    </a:p>
                  </a:txBody>
                  <a:tcPr/>
                </a:tc>
                <a:tc>
                  <a:txBody>
                    <a:bodyPr/>
                    <a:lstStyle/>
                    <a:p>
                      <a:pPr marL="0" lvl="0" indent="0">
                        <a:buNone/>
                      </a:pPr>
                      <a:r>
                        <a:t>3.9</a:t>
                      </a:r>
                    </a:p>
                  </a:txBody>
                  <a:tcPr/>
                </a:tc>
                <a:extLst>
                  <a:ext uri="{0D108BD9-81ED-4DB2-BD59-A6C34878D82A}">
                    <a16:rowId xmlns:a16="http://schemas.microsoft.com/office/drawing/2014/main" val="10003"/>
                  </a:ext>
                </a:extLst>
              </a:tr>
              <a:tr h="0">
                <a:tc>
                  <a:txBody>
                    <a:bodyPr/>
                    <a:lstStyle/>
                    <a:p>
                      <a:pPr marL="0" lvl="0" indent="0">
                        <a:buNone/>
                      </a:pPr>
                      <a:r>
                        <a:t>3.3</a:t>
                      </a:r>
                    </a:p>
                  </a:txBody>
                  <a:tcPr/>
                </a:tc>
                <a:tc>
                  <a:txBody>
                    <a:bodyPr/>
                    <a:lstStyle/>
                    <a:p>
                      <a:pPr marL="0" lvl="0" indent="0">
                        <a:buNone/>
                      </a:pPr>
                      <a:r>
                        <a:t>3.1</a:t>
                      </a:r>
                    </a:p>
                  </a:txBody>
                  <a:tcPr/>
                </a:tc>
                <a:tc>
                  <a:txBody>
                    <a:bodyPr/>
                    <a:lstStyle/>
                    <a:p>
                      <a:pPr marL="0" lvl="0" indent="0">
                        <a:buNone/>
                      </a:pPr>
                      <a:r>
                        <a:t>3.2</a:t>
                      </a:r>
                    </a:p>
                  </a:txBody>
                  <a:tcPr/>
                </a:tc>
                <a:tc>
                  <a:txBody>
                    <a:bodyPr/>
                    <a:lstStyle/>
                    <a:p>
                      <a:pPr marL="0" lvl="0" indent="0">
                        <a:buNone/>
                      </a:pPr>
                      <a:r>
                        <a:t>2.7</a:t>
                      </a:r>
                    </a:p>
                  </a:txBody>
                  <a:tcPr/>
                </a:tc>
                <a:extLst>
                  <a:ext uri="{0D108BD9-81ED-4DB2-BD59-A6C34878D82A}">
                    <a16:rowId xmlns:a16="http://schemas.microsoft.com/office/drawing/2014/main" val="10004"/>
                  </a:ext>
                </a:extLst>
              </a:tr>
              <a:tr h="0">
                <a:tc>
                  <a:txBody>
                    <a:bodyPr/>
                    <a:lstStyle/>
                    <a:p>
                      <a:pPr marL="0" lvl="0" indent="0">
                        <a:buNone/>
                      </a:pPr>
                      <a:r>
                        <a:t>3.8</a:t>
                      </a:r>
                    </a:p>
                  </a:txBody>
                  <a:tcPr/>
                </a:tc>
                <a:tc>
                  <a:txBody>
                    <a:bodyPr/>
                    <a:lstStyle/>
                    <a:p>
                      <a:pPr marL="0" lvl="0" indent="0">
                        <a:buNone/>
                      </a:pPr>
                      <a:r>
                        <a:t>3.4</a:t>
                      </a:r>
                    </a:p>
                  </a:txBody>
                  <a:tcPr/>
                </a:tc>
                <a:tc>
                  <a:txBody>
                    <a:bodyPr/>
                    <a:lstStyle/>
                    <a:p>
                      <a:pPr marL="0" lvl="0" indent="0">
                        <a:buNone/>
                      </a:pPr>
                      <a:r>
                        <a:t>3.2</a:t>
                      </a:r>
                    </a:p>
                  </a:txBody>
                  <a:tcPr/>
                </a:tc>
                <a:tc>
                  <a:txBody>
                    <a:bodyPr/>
                    <a:lstStyle/>
                    <a:p>
                      <a:pPr marL="0" lvl="0" indent="0">
                        <a:buNone/>
                      </a:pPr>
                      <a:r>
                        <a:t>2.5</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13.9</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Plöntur Tommys</a:t>
                      </a:r>
                    </a:p>
                  </a:txBody>
                  <a:tcPr/>
                </a:tc>
                <a:tc>
                  <a:txBody>
                    <a:bodyPr/>
                    <a:lstStyle/>
                    <a:p>
                      <a:pPr marL="0" lvl="0" indent="0">
                        <a:buNone/>
                      </a:pPr>
                      <a:r>
                        <a:t>Plöntur Töru</a:t>
                      </a:r>
                    </a:p>
                  </a:txBody>
                  <a:tcPr/>
                </a:tc>
                <a:tc>
                  <a:txBody>
                    <a:bodyPr/>
                    <a:lstStyle/>
                    <a:p>
                      <a:pPr marL="0" lvl="0" indent="0">
                        <a:buNone/>
                      </a:pPr>
                      <a:r>
                        <a:t>Plöntur Nicks</a:t>
                      </a:r>
                    </a:p>
                  </a:txBody>
                  <a:tcPr/>
                </a:tc>
                <a:extLst>
                  <a:ext uri="{0D108BD9-81ED-4DB2-BD59-A6C34878D82A}">
                    <a16:rowId xmlns:a16="http://schemas.microsoft.com/office/drawing/2014/main" val="10000"/>
                  </a:ext>
                </a:extLst>
              </a:tr>
              <a:tr h="0">
                <a:tc>
                  <a:txBody>
                    <a:bodyPr/>
                    <a:lstStyle/>
                    <a:p>
                      <a:pPr marL="0" lvl="0" indent="0">
                        <a:buNone/>
                      </a:pPr>
                      <a:r>
                        <a:t>24</a:t>
                      </a:r>
                    </a:p>
                  </a:txBody>
                  <a:tcPr/>
                </a:tc>
                <a:tc>
                  <a:txBody>
                    <a:bodyPr/>
                    <a:lstStyle/>
                    <a:p>
                      <a:pPr marL="0" lvl="0" indent="0">
                        <a:buNone/>
                      </a:pPr>
                      <a:r>
                        <a:t>25</a:t>
                      </a:r>
                    </a:p>
                  </a:txBody>
                  <a:tcPr/>
                </a:tc>
                <a:tc>
                  <a:txBody>
                    <a:bodyPr/>
                    <a:lstStyle/>
                    <a:p>
                      <a:pPr marL="0" lvl="0" indent="0">
                        <a:buNone/>
                      </a:pPr>
                      <a:r>
                        <a:t>23</a:t>
                      </a:r>
                    </a:p>
                  </a:txBody>
                  <a:tcPr/>
                </a:tc>
                <a:extLst>
                  <a:ext uri="{0D108BD9-81ED-4DB2-BD59-A6C34878D82A}">
                    <a16:rowId xmlns:a16="http://schemas.microsoft.com/office/drawing/2014/main" val="10001"/>
                  </a:ext>
                </a:extLst>
              </a:tr>
              <a:tr h="0">
                <a:tc>
                  <a:txBody>
                    <a:bodyPr/>
                    <a:lstStyle/>
                    <a:p>
                      <a:pPr marL="0" lvl="0" indent="0">
                        <a:buNone/>
                      </a:pPr>
                      <a:r>
                        <a:t>21</a:t>
                      </a:r>
                    </a:p>
                  </a:txBody>
                  <a:tcPr/>
                </a:tc>
                <a:tc>
                  <a:txBody>
                    <a:bodyPr/>
                    <a:lstStyle/>
                    <a:p>
                      <a:pPr marL="0" lvl="0" indent="0">
                        <a:buNone/>
                      </a:pPr>
                      <a:r>
                        <a:t>31</a:t>
                      </a:r>
                    </a:p>
                  </a:txBody>
                  <a:tcPr/>
                </a:tc>
                <a:tc>
                  <a:txBody>
                    <a:bodyPr/>
                    <a:lstStyle/>
                    <a:p>
                      <a:pPr marL="0" lvl="0" indent="0">
                        <a:buNone/>
                      </a:pPr>
                      <a:r>
                        <a:t>27</a:t>
                      </a:r>
                    </a:p>
                  </a:txBody>
                  <a:tcPr/>
                </a:tc>
                <a:extLst>
                  <a:ext uri="{0D108BD9-81ED-4DB2-BD59-A6C34878D82A}">
                    <a16:rowId xmlns:a16="http://schemas.microsoft.com/office/drawing/2014/main" val="10002"/>
                  </a:ext>
                </a:extLst>
              </a:tr>
              <a:tr h="0">
                <a:tc>
                  <a:txBody>
                    <a:bodyPr/>
                    <a:lstStyle/>
                    <a:p>
                      <a:pPr marL="0" lvl="0" indent="0">
                        <a:buNone/>
                      </a:pPr>
                      <a:r>
                        <a:t>23</a:t>
                      </a:r>
                    </a:p>
                  </a:txBody>
                  <a:tcPr/>
                </a:tc>
                <a:tc>
                  <a:txBody>
                    <a:bodyPr/>
                    <a:lstStyle/>
                    <a:p>
                      <a:pPr marL="0" lvl="0" indent="0">
                        <a:buNone/>
                      </a:pPr>
                      <a:r>
                        <a:t>23</a:t>
                      </a:r>
                    </a:p>
                  </a:txBody>
                  <a:tcPr/>
                </a:tc>
                <a:tc>
                  <a:txBody>
                    <a:bodyPr/>
                    <a:lstStyle/>
                    <a:p>
                      <a:pPr marL="0" lvl="0" indent="0">
                        <a:buNone/>
                      </a:pPr>
                      <a:r>
                        <a:t>22</a:t>
                      </a:r>
                    </a:p>
                  </a:txBody>
                  <a:tcPr/>
                </a:tc>
                <a:extLst>
                  <a:ext uri="{0D108BD9-81ED-4DB2-BD59-A6C34878D82A}">
                    <a16:rowId xmlns:a16="http://schemas.microsoft.com/office/drawing/2014/main" val="10003"/>
                  </a:ext>
                </a:extLst>
              </a:tr>
              <a:tr h="0">
                <a:tc>
                  <a:txBody>
                    <a:bodyPr/>
                    <a:lstStyle/>
                    <a:p>
                      <a:pPr marL="0" lvl="0" indent="0">
                        <a:buNone/>
                      </a:pPr>
                      <a:r>
                        <a:t>30</a:t>
                      </a:r>
                    </a:p>
                  </a:txBody>
                  <a:tcPr/>
                </a:tc>
                <a:tc>
                  <a:txBody>
                    <a:bodyPr/>
                    <a:lstStyle/>
                    <a:p>
                      <a:pPr marL="0" lvl="0" indent="0">
                        <a:buNone/>
                      </a:pPr>
                      <a:r>
                        <a:t>20</a:t>
                      </a:r>
                    </a:p>
                  </a:txBody>
                  <a:tcPr/>
                </a:tc>
                <a:tc>
                  <a:txBody>
                    <a:bodyPr/>
                    <a:lstStyle/>
                    <a:p>
                      <a:pPr marL="0" lvl="0" indent="0">
                        <a:buNone/>
                      </a:pPr>
                      <a:r>
                        <a:t>30</a:t>
                      </a:r>
                    </a:p>
                  </a:txBody>
                  <a:tcPr/>
                </a:tc>
                <a:extLst>
                  <a:ext uri="{0D108BD9-81ED-4DB2-BD59-A6C34878D82A}">
                    <a16:rowId xmlns:a16="http://schemas.microsoft.com/office/drawing/2014/main" val="10004"/>
                  </a:ext>
                </a:extLst>
              </a:tr>
              <a:tr h="0">
                <a:tc>
                  <a:txBody>
                    <a:bodyPr/>
                    <a:lstStyle/>
                    <a:p>
                      <a:pPr marL="0" lvl="0" indent="0">
                        <a:buNone/>
                      </a:pPr>
                      <a:r>
                        <a:t>23</a:t>
                      </a:r>
                    </a:p>
                  </a:txBody>
                  <a:tcPr/>
                </a:tc>
                <a:tc>
                  <a:txBody>
                    <a:bodyPr/>
                    <a:lstStyle/>
                    <a:p>
                      <a:pPr marL="0" lvl="0" indent="0">
                        <a:buNone/>
                      </a:pPr>
                      <a:r>
                        <a:t>28</a:t>
                      </a:r>
                    </a:p>
                  </a:txBody>
                  <a:tcPr/>
                </a:tc>
                <a:tc>
                  <a:txBody>
                    <a:bodyPr/>
                    <a:lstStyle/>
                    <a:p>
                      <a:pPr marL="0" lvl="0" indent="0">
                        <a:buNone/>
                      </a:pPr>
                      <a:r>
                        <a:t>20</a:t>
                      </a:r>
                    </a:p>
                  </a:txBody>
                  <a:tcPr/>
                </a:tc>
                <a:extLst>
                  <a:ext uri="{0D108BD9-81ED-4DB2-BD59-A6C34878D82A}">
                    <a16:rowId xmlns:a16="http://schemas.microsoft.com/office/drawing/2014/main" val="10005"/>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13.10</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endParaRPr/>
                    </a:p>
                  </a:txBody>
                  <a:tcPr/>
                </a:tc>
                <a:tc>
                  <a:txBody>
                    <a:bodyPr/>
                    <a:lstStyle/>
                    <a:p>
                      <a:pPr marL="0" lvl="0" indent="0">
                        <a:buNone/>
                      </a:pPr>
                      <a:r>
                        <a:t>Plöntur Tommys</a:t>
                      </a:r>
                    </a:p>
                  </a:txBody>
                  <a:tcPr/>
                </a:tc>
                <a:tc>
                  <a:txBody>
                    <a:bodyPr/>
                    <a:lstStyle/>
                    <a:p>
                      <a:pPr marL="0" lvl="0" indent="0">
                        <a:buNone/>
                      </a:pPr>
                      <a:r>
                        <a:t>Plöntur Töru</a:t>
                      </a:r>
                    </a:p>
                  </a:txBody>
                  <a:tcPr/>
                </a:tc>
                <a:tc>
                  <a:txBody>
                    <a:bodyPr/>
                    <a:lstStyle/>
                    <a:p>
                      <a:pPr marL="0" lvl="0" indent="0">
                        <a:buNone/>
                      </a:pPr>
                      <a:r>
                        <a:t>Plöntur Nicks</a:t>
                      </a:r>
                    </a:p>
                  </a:txBody>
                  <a:tcPr/>
                </a:tc>
                <a:extLst>
                  <a:ext uri="{0D108BD9-81ED-4DB2-BD59-A6C34878D82A}">
                    <a16:rowId xmlns:a16="http://schemas.microsoft.com/office/drawing/2014/main" val="10000"/>
                  </a:ext>
                </a:extLst>
              </a:tr>
              <a:tr h="0">
                <a:tc>
                  <a:txBody>
                    <a:bodyPr/>
                    <a:lstStyle/>
                    <a:p>
                      <a:pPr marL="0" lvl="0" indent="0">
                        <a:buNone/>
                      </a:pPr>
                      <a:r>
                        <a:t>Úrtaksmeðaltal</a:t>
                      </a:r>
                    </a:p>
                  </a:txBody>
                  <a:tcPr/>
                </a:tc>
                <a:tc>
                  <a:txBody>
                    <a:bodyPr/>
                    <a:lstStyle/>
                    <a:p>
                      <a:pPr marL="0" lvl="0" indent="0">
                        <a:buNone/>
                      </a:pPr>
                      <a:r>
                        <a:t>24.2</a:t>
                      </a:r>
                    </a:p>
                  </a:txBody>
                  <a:tcPr/>
                </a:tc>
                <a:tc>
                  <a:txBody>
                    <a:bodyPr/>
                    <a:lstStyle/>
                    <a:p>
                      <a:pPr marL="0" lvl="0" indent="0">
                        <a:buNone/>
                      </a:pPr>
                      <a:r>
                        <a:t>25.4</a:t>
                      </a:r>
                    </a:p>
                  </a:txBody>
                  <a:tcPr/>
                </a:tc>
                <a:tc>
                  <a:txBody>
                    <a:bodyPr/>
                    <a:lstStyle/>
                    <a:p>
                      <a:pPr marL="0" lvl="0" indent="0">
                        <a:buNone/>
                      </a:pPr>
                      <a:r>
                        <a:t>24.4</a:t>
                      </a:r>
                    </a:p>
                  </a:txBody>
                  <a:tcPr/>
                </a:tc>
                <a:extLst>
                  <a:ext uri="{0D108BD9-81ED-4DB2-BD59-A6C34878D82A}">
                    <a16:rowId xmlns:a16="http://schemas.microsoft.com/office/drawing/2014/main" val="10001"/>
                  </a:ext>
                </a:extLst>
              </a:tr>
              <a:tr h="0">
                <a:tc>
                  <a:txBody>
                    <a:bodyPr/>
                    <a:lstStyle/>
                    <a:p>
                      <a:pPr marL="0" lvl="0" indent="0">
                        <a:buNone/>
                      </a:pPr>
                      <a:r>
                        <a:t>Úrtaksdreifni</a:t>
                      </a:r>
                    </a:p>
                  </a:txBody>
                  <a:tcPr/>
                </a:tc>
                <a:tc>
                  <a:txBody>
                    <a:bodyPr/>
                    <a:lstStyle/>
                    <a:p>
                      <a:pPr marL="0" lvl="0" indent="0">
                        <a:buNone/>
                      </a:pPr>
                      <a:r>
                        <a:t>11.7</a:t>
                      </a:r>
                    </a:p>
                  </a:txBody>
                  <a:tcPr/>
                </a:tc>
                <a:tc>
                  <a:txBody>
                    <a:bodyPr/>
                    <a:lstStyle/>
                    <a:p>
                      <a:pPr marL="0" lvl="0" indent="0">
                        <a:buNone/>
                      </a:pPr>
                      <a:r>
                        <a:t>18.3</a:t>
                      </a:r>
                    </a:p>
                  </a:txBody>
                  <a:tcPr/>
                </a:tc>
                <a:tc>
                  <a:txBody>
                    <a:bodyPr/>
                    <a:lstStyle/>
                    <a:p>
                      <a:pPr marL="0" lvl="0" indent="0">
                        <a:buNone/>
                      </a:pPr>
                      <a:r>
                        <a:t>16.3</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Figure 13.7</a:t>
            </a:r>
          </a:p>
        </p:txBody>
      </p:sp>
      <p:pic>
        <p:nvPicPr>
          <p:cNvPr id="3" name="Picture 1" descr="This graph shows a nonsymmetrical F distribution curve. The curve is slightly skewed to the right, but is approximately normal. The value 0.5818 is marked on the vertical axis to the right of the curve's peak. A vertical upward line extends from 0.5818 to the curve and the area to the left of this line is shaded to represent the p-value."/>
          <p:cNvPicPr>
            <a:picLocks noGrp="1" noChangeAspect="1"/>
          </p:cNvPicPr>
          <p:nvPr/>
        </p:nvPicPr>
        <p:blipFill>
          <a:blip r:embed="rId3"/>
          <a:stretch>
            <a:fillRect/>
          </a:stretch>
        </p:blipFill>
        <p:spPr bwMode="auto">
          <a:xfrm>
            <a:off x="609600" y="1436612"/>
            <a:ext cx="10972800" cy="4213375"/>
          </a:xfrm>
          <a:prstGeom prst="rect">
            <a:avLst/>
          </a:prstGeom>
          <a:noFill/>
          <a:ln w="9525">
            <a:noFill/>
            <a:headEnd/>
            <a:tailEnd/>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13.11</a:t>
            </a:r>
          </a:p>
        </p:txBody>
      </p:sp>
      <p:pic>
        <p:nvPicPr>
          <p:cNvPr id="3" name="Picture 1" descr="Table 13.11; Columns: Tenor1, Bass2, Tenor1, Bass2, Tenor1, Bass2; Row 1: 69, 72, 67, 72, 68, 67; Row 2: 72, 75, 70, 74, 67, 70; Row 3: 71, 67, 65, 70, 64, 70; Row 4: 66... (Full description in notes)"/>
          <p:cNvPicPr>
            <a:picLocks noGrp="1" noChangeAspect="1"/>
          </p:cNvPicPr>
          <p:nvPr/>
        </p:nvPicPr>
        <p:blipFill>
          <a:blip r:embed="rId3"/>
          <a:stretch>
            <a:fillRect/>
          </a:stretch>
        </p:blipFill>
        <p:spPr bwMode="auto">
          <a:xfrm>
            <a:off x="3760653" y="952500"/>
            <a:ext cx="4670693" cy="5168900"/>
          </a:xfrm>
          <a:prstGeom prst="rect">
            <a:avLst/>
          </a:prstGeom>
          <a:noFill/>
          <a:ln w="9525">
            <a:noFill/>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pPr>
            <a:r>
              <a:t>Table 13.12</a:t>
            </a:r>
          </a:p>
        </p:txBody>
      </p:sp>
      <p:graphicFrame>
        <p:nvGraphicFramePr>
          <p:cNvPr id="6" name="Content Placeholder 5"/>
          <p:cNvGraphicFramePr>
            <a:graphicFrameLocks noGrp="1"/>
          </p:cNvGraphicFramePr>
          <p:nvPr>
            <p:ph idx="1"/>
          </p:nvPr>
        </p:nvGraphicFramePr>
        <p:xfrm>
          <a:off x="609600" y="952500"/>
          <a:ext cx="10972800" cy="329184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Ávextir</a:t>
                      </a:r>
                    </a:p>
                  </a:txBody>
                  <a:tcPr/>
                </a:tc>
                <a:tc>
                  <a:txBody>
                    <a:bodyPr/>
                    <a:lstStyle/>
                    <a:p>
                      <a:pPr marL="0" lvl="0" indent="0">
                        <a:buNone/>
                      </a:pPr>
                      <a:r>
                        <a:t>Grænmeti</a:t>
                      </a:r>
                    </a:p>
                  </a:txBody>
                  <a:tcPr/>
                </a:tc>
                <a:tc>
                  <a:txBody>
                    <a:bodyPr/>
                    <a:lstStyle/>
                    <a:p>
                      <a:pPr marL="0" lvl="0" indent="0">
                        <a:buNone/>
                      </a:pPr>
                      <a:r>
                        <a:t>Brauð</a:t>
                      </a:r>
                    </a:p>
                  </a:txBody>
                  <a:tcPr/>
                </a:tc>
                <a:extLst>
                  <a:ext uri="{0D108BD9-81ED-4DB2-BD59-A6C34878D82A}">
                    <a16:rowId xmlns:a16="http://schemas.microsoft.com/office/drawing/2014/main" val="10000"/>
                  </a:ext>
                </a:extLst>
              </a:tr>
              <a:tr h="0">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1"/>
                  </a:ext>
                </a:extLst>
              </a:tr>
              <a:tr h="0">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2"/>
                  </a:ext>
                </a:extLst>
              </a:tr>
              <a:tr h="0">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3"/>
                  </a:ext>
                </a:extLst>
              </a:tr>
              <a:tr h="0">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4"/>
                  </a:ext>
                </a:extLst>
              </a:tr>
              <a:tr h="0">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5"/>
                  </a:ext>
                </a:extLst>
              </a:tr>
              <a:tr h="0">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6"/>
                  </a:ext>
                </a:extLst>
              </a:tr>
              <a:tr h="0">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7"/>
                  </a:ext>
                </a:extLst>
              </a:tr>
              <a:tr h="0">
                <a:tc>
                  <a:txBody>
                    <a:bodyPr/>
                    <a:lstStyle/>
                    <a:p>
                      <a:endParaRPr/>
                    </a:p>
                  </a:txBody>
                  <a:tcPr/>
                </a:tc>
                <a:tc>
                  <a:txBody>
                    <a:bodyPr/>
                    <a:lstStyle/>
                    <a:p>
                      <a:endParaRPr/>
                    </a:p>
                  </a:txBody>
                  <a:tcPr/>
                </a:tc>
                <a:tc>
                  <a:txBody>
                    <a:bodyPr/>
                    <a:lstStyle/>
                    <a:p>
                      <a:endParaRPr/>
                    </a:p>
                  </a:txBody>
                  <a:tcPr/>
                </a:tc>
                <a:extLst>
                  <a:ext uri="{0D108BD9-81ED-4DB2-BD59-A6C34878D82A}">
                    <a16:rowId xmlns:a16="http://schemas.microsoft.com/office/drawing/2014/main" val="10008"/>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normAutofit/>
          </a:bodyPr>
          <a:lstStyle/>
          <a:p>
            <a:r>
              <a:rPr lang="en-US" dirty="0"/>
              <a:t>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6971" y="2413337"/>
            <a:ext cx="10518058" cy="2031325"/>
          </a:xfrm>
          <a:prstGeom prst="rect">
            <a:avLst/>
          </a:prstGeom>
          <a:noFill/>
        </p:spPr>
        <p:txBody>
          <a:bodyPr wrap="square" rtlCol="0">
            <a:spAutoFit/>
          </a:bodyPr>
          <a:lstStyle/>
          <a:p>
            <a:pPr marL="0" marR="0" lvl="0" indent="0" algn="l" defTabSz="914400" rtl="0" eaLnBrk="1" fontAlgn="auto" latinLnBrk="0" hangingPunct="1">
              <a:lnSpc>
                <a:spcPct val="90000"/>
              </a:lnSpc>
              <a:spcBef>
                <a:spcPts val="100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alibri" panose="020F0502020204030204"/>
                <a:ea typeface="+mn-ea"/>
                <a:cs typeface="+mn-cs"/>
              </a:rPr>
              <a:t>Þetta OpenStax stoðefni er © Rice University samkvæmt CC BY-NC-SA 4.0 International leyfi; það má afrita eða breyta eingöngu í óviðskiptalegum tilgangi, en vísa verður til OpenStax og Rice University og tilgreina allar breytingar. Öllum aðlögunum verður að deila samkvæmt sams konar 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04925"/>
      </a:accent2>
      <a:accent3>
        <a:srgbClr val="464846"/>
      </a:accent3>
      <a:accent4>
        <a:srgbClr val="EAC322"/>
      </a:accent4>
      <a:accent5>
        <a:srgbClr val="1B1E3F"/>
      </a:accent5>
      <a:accent6>
        <a:srgbClr val="548235"/>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548235"/>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1212</Words>
  <Application>Microsoft Macintosh PowerPoint</Application>
  <PresentationFormat>Widescreen</PresentationFormat>
  <Paragraphs>216</Paragraphs>
  <Slides>22</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Cambria Math</vt:lpstr>
      <vt:lpstr>Office Theme</vt:lpstr>
      <vt:lpstr>Statistics</vt:lpstr>
      <vt:lpstr>Chapter outline</vt:lpstr>
      <vt:lpstr>Figure 13.1</vt:lpstr>
      <vt:lpstr>Figure 13.2</vt:lpstr>
      <vt:lpstr>Table 13.1</vt:lpstr>
      <vt:lpstr>Table 13.2</vt:lpstr>
      <vt:lpstr>Table 13.3</vt:lpstr>
      <vt:lpstr>Table 13.4</vt:lpstr>
      <vt:lpstr>Figure 13.3</vt:lpstr>
      <vt:lpstr>Table 13.5</vt:lpstr>
      <vt:lpstr>Figure 13.4</vt:lpstr>
      <vt:lpstr>Table 13.6</vt:lpstr>
      <vt:lpstr>Figure 13.5</vt:lpstr>
      <vt:lpstr>Table 13.7 Mean Grades for Four Sororities </vt:lpstr>
      <vt:lpstr>Figure 13.6</vt:lpstr>
      <vt:lpstr>Table 13.8 GPAs for four sports teams </vt:lpstr>
      <vt:lpstr>Table 13.9</vt:lpstr>
      <vt:lpstr>Table 13.10</vt:lpstr>
      <vt:lpstr>Figure 13.7</vt:lpstr>
      <vt:lpstr>Table 13.11</vt:lpstr>
      <vt:lpstr>Table 13.12</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304</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Statistics</dc:title>
  <dc:creator/>
  <cp:keywords/>
  <cp:lastModifiedBy>Colby Powers</cp:lastModifiedBy>
  <cp:revision>1</cp:revision>
  <dcterms:created xsi:type="dcterms:W3CDTF">2026-02-23T15:28:50Z</dcterms:created>
  <dcterms:modified xsi:type="dcterms:W3CDTF">2026-02-25T15:20:42Z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13 F Distribution and One-way Anova</vt:lpwstr>
  </property>
</Properties>
</file>