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photo of a pile of grocery store receipts. The items and prices are blurred.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Part (a) shows a chi-square curve with 2 degrees of freedom. It is nonsymmetrical and slopes downward continually. Part (b) shows a chi-square curve with 24 df. This nonsymmetrical curve does have a peak and is skewed to the right. The graphs illustrate that different degrees of freedom produce different chi-square curves.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nonsymmetrical chi-square curve which is skewed to the right. The mean, m, is labeled on the horizontal axis and is located to the right of the curve's peak.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nonsymmetrical chi-square curve for the test statistic of the days of the week absent.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nonsymmetric chi-square curve with values of 0, 4, and 29.65 labeled on the horizontal axis. The value 4 coincides with the peak of the curve. A vertical upward line extends from 29.65 to the curve, and the region to the right of this line is shaded. The shaded area is equal to the p-value.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nonsymmetrical chi-square curve with values of 0 and 2.14 labeled on the horizontal axis. A vertical upward line extends from 2.14 to the curve and the region to the right of this line is shaded. The shaded area is equal to the p-value.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11.14; Columns: MDG Region, Adult Literacy Rate (%); Row 1: Developed regions, 99; Row 2: Commonwealth of Independent States, 99.5; Row 3: Northern Africa, 67.3; Row 4: Sub-Saharan Africa, 62.5; Row 5: Latin America and the Caribbean, 91; Row 6: Eastern Asia, 93.8; Row 7: Southern Asia, 61.9; Row 8: Southeastern Asia, 91.9; Row 9: Western Asia, 84.5; Row 10: Oceania, 66.4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Nonsymmetrical chi-square curve with values of 0 and 12.99 on the x-axis representing the test statistic of number of hours worked by volunteers of different types. A vertical upward line extends from 12.99 to the curve and the area to the right of this is equal to the p-value.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11.17; Columns: Industry Sector, 2000, 2010, 2020, Total; Row 1: Non-agriculture Wage and Salary, 13,243, 13,044, 15,018, 41,305; Row 2: Goods-producing, Excluding Agriculture, 2,457, 1,771, 1,950, 6,178; Row 3: Services-providing, 10,786, 11,273, 13,068, 35,127; Row 4: Agriculture, Forestry, Fishing, and Hunting, 240, 214, 201, 655; Row 5: Non-agriculture Self-employed and Unpaid Family Worker, 931, 894, 972, 2,797; Row 6: Secondary Wage and Salary Jobs in Agriculture and Private Household Industries, 14, 11, 11, 36; Row 7: Secondary Jobs as a Self-employed or Unpaid Family Worker, 196, 144, 152, 492; Row 8: Total, 27,867, 27,351, 31,372, 86,590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nonsymmetrical chi-square curve with values of 0 and 5.67 labeled on the horizontal axis. The point 5.67 lies to the left of the peak of the curve. A vertical upward line extends from 5.67 to the curve and the region to the left of this line is shaded. The shaded area is equal to the p-value.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relative frequency on vertical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vertical and horizontal 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vertical and horizontal 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vertical and horizontal axes.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548235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OpenStax ancillary resource is © Rice University under a CC BY-NC-SA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Tölfræði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t>Kafli 11 Kí-kvaðratdreifingin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t>Staðreyndir um kí-kvaðratdreifinguna</a:t>
            </a:r>
          </a:p>
          <a:p>
            <a:pPr marL="457189" lvl="0" indent="-457189">
              <a:buAutoNum type="arabicPeriod"/>
            </a:pPr>
            <a:r>
              <a:t>Mátpróf</a:t>
            </a:r>
          </a:p>
          <a:p>
            <a:pPr marL="457189" lvl="0" indent="-457189">
              <a:buAutoNum type="arabicPeriod"/>
            </a:pPr>
            <a:r>
              <a:t>Óhæðnispróf</a:t>
            </a:r>
          </a:p>
          <a:p>
            <a:pPr marL="457189" lvl="0" indent="-457189">
              <a:buAutoNum type="arabicPeriod"/>
            </a:pPr>
            <a:r>
              <a:t>Einsleitnipróf</a:t>
            </a:r>
          </a:p>
          <a:p>
            <a:pPr marL="457189" lvl="0" indent="-457189">
              <a:buAutoNum type="arabicPeriod"/>
            </a:pPr>
            <a:r>
              <a:t>Samanburður á kí-kvaðratprófum</a:t>
            </a:r>
          </a:p>
          <a:p>
            <a:pPr marL="457189" lvl="0" indent="-457189">
              <a:buAutoNum type="arabicPeriod"/>
            </a:pPr>
            <a:r>
              <a:t>Próf á einu dreifni</a:t>
            </a:r>
          </a:p>
          <a:p>
            <a:pPr marL="457189" lvl="0" indent="-457189">
              <a:buAutoNum type="arabicPeriod"/>
            </a:pPr>
            <a:r>
              <a:t>Verkefni 1: Kí-kvaðrat mátpróf</a:t>
            </a:r>
          </a:p>
          <a:p>
            <a:pPr marL="457189" lvl="0" indent="-457189">
              <a:buAutoNum type="arabicPeriod"/>
            </a:pPr>
            <a:r>
              <a:t>Verkefni 2: Kí-kvaðrat óhæðnispróf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11.1</a:t>
            </a:r>
          </a:p>
        </p:txBody>
      </p:sp>
      <p:pic>
        <p:nvPicPr>
          <p:cNvPr id="3" name="Picture 1" descr="This is a photo of a pile of grocery store receipts. The items and prices are blurr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4616"/>
            <a:ext cx="6985000" cy="465666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Kí-kvaðratdreifinguna má nota til að finna tengsl milli tveggja þátta, til dæmis matvöruverðs í mismunandi verslunum. (mynd: Pete/flickr)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11.2</a:t>
            </a:r>
          </a:p>
        </p:txBody>
      </p:sp>
      <p:pic>
        <p:nvPicPr>
          <p:cNvPr id="3" name="Picture 1" descr="Part (a) shows a chi-square curve with 2 degrees of freedom. It is nonsymmetrical and slopes downward continually. Part (b) shows a chi-square curve with 24 df. This nonsymmetrical curve does have a peak and is skewed to the right. The graphs illustrate that different degrees of freedom produce different chi-square curv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27100" y="952500"/>
            <a:ext cx="103378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11.3</a:t>
            </a:r>
          </a:p>
        </p:txBody>
      </p:sp>
      <p:pic>
        <p:nvPicPr>
          <p:cNvPr id="3" name="Picture 1" descr="This is a nonsymmetrical chi-square curve which is skewed to the right. The mean, m, is labeled on the horizontal axis and is located to the right of the curve's peak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25500" y="953517"/>
            <a:ext cx="10528300" cy="516686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fjarvista á önn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Væntur fjöldi nemenda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3–5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6–8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fjarvista á önn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Raunfjöldi nemenda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3–5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6–8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Fjöldi fjarvista á önn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Væntur fjöldi nemenda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3–5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6–8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fjarvista á önn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Raunfjöldi nemenda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3–5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6–8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11.5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Framleitt magn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gallaðra eintaka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101–200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201–300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301–400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401–500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11.6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Framleitt magn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gallaðra eintaka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0–100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101–200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201–300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301–400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401–500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Tafla 11.7 Vikudagur þegar starfsmenn voru oftast fjarverandi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Mánudagur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Þriðjudagur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Miðvikudagur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Fimmtudagur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Föstudagur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fjarvista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11.4</a:t>
            </a:r>
          </a:p>
        </p:txBody>
      </p:sp>
      <p:pic>
        <p:nvPicPr>
          <p:cNvPr id="3" name="Picture 1" descr="This is a blank nonsymmetrical chi-square curve for the test statistic of the days of the week absen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Sunnudagur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Mánudagur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Þriðjudagur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Miðvikudagur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Fimmtudagur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Föstudagur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Laugardagur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Fjöldi nemenda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11.9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sjónvarpstækja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Prósenta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11.10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sjónvarpstækja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Tíðni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Total =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sjónvarpstækja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Prósenta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Vænt tíðni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(0.10)(600) = 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(0.16)(600) = 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(0.55)(600) = 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(0.11)(600) = 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fleiri en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(0.08)(600) = 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11.5</a:t>
            </a:r>
          </a:p>
        </p:txBody>
      </p:sp>
      <p:pic>
        <p:nvPicPr>
          <p:cNvPr id="3" name="Picture 1" descr="This is a nonsymmetric chi-square curve with values of 0, 4, and 29.65 labeled on the horizontal axis. The value 4 coincides with the peak of the curve. A vertical upward line extends from 29.65 to the curve, and the region to the right of this line is shaded. The shaded area is equal to the p-valu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20038" y="1892300"/>
            <a:ext cx="10951923" cy="3276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gæludýra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Prósenta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Fjöldi gæludýra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Tíðni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11.6</a:t>
            </a:r>
          </a:p>
        </p:txBody>
      </p:sp>
      <p:pic>
        <p:nvPicPr>
          <p:cNvPr id="3" name="Picture 1" descr="This is a nonsymmetrical chi-square curve with values of 0 and 2.14 labeled on the horizontal axis. A vertical upward line extends from 2.14 to the curve and the region to the right of this line is shaded. The shaded area is equal to the p-valu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20038" y="1892300"/>
            <a:ext cx="10951923" cy="3276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11.14</a:t>
            </a:r>
          </a:p>
        </p:txBody>
      </p:sp>
      <p:pic>
        <p:nvPicPr>
          <p:cNvPr id="3" name="Picture 1" descr="Table 11.14; Columns: MDG Region, Adult Literacy Rate (%); Row 1: Developed regions, 99; Row 2: Commonwealth of Independent States, 99.5; Row 3: Northern Africa, 67.3; R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56000" y="953759"/>
            <a:ext cx="5067300" cy="516638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Tafla 11.15 Fjöldi vinnustunda á viku eftir tegund sjálfboðaliða (mæld gildi)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466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Tegund sjálfboðaliða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1–3 klukkustundir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4–6 klukkustundir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7–9 klukkustundir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Samtals í röð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Nemendur í tveggja ára háskólanámi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Four-year College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Non-students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Samtals í dálki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Taflan sýnir mæld (O) gildi (gögn).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Tafla 11.16 Fjöldi klukkustunda unnar á viku eftir tegund sjálfboðaliða (vænt gildi)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466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Tegund sjálfboðaliða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1-3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4–6 klukkustundir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7-9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Nemendur í tveggja ára háskóla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115.19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49.24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Four-Year College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Ekki nemendur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56.77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Taflan sýnir vænt (E) gildi (gögn).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11.7</a:t>
            </a:r>
          </a:p>
        </p:txBody>
      </p:sp>
      <p:pic>
        <p:nvPicPr>
          <p:cNvPr id="3" name="Picture 1" descr="Nonsymmetrical chi-square curve with values of 0 and 12.99 on the x-axis representing the test statistic of number of hours worked by volunteers of different types. A vertical upward line extends from 12.99 to the curve and the area to the right of this is equal to the p-valu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20038" y="1892300"/>
            <a:ext cx="10951923" cy="3276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11.17</a:t>
            </a:r>
          </a:p>
        </p:txBody>
      </p:sp>
      <p:pic>
        <p:nvPicPr>
          <p:cNvPr id="3" name="Picture 1" descr="Table 11.17; Columns: Industry Sector, 2000, 2010, 2020, Total; Row 1: Non-agriculture Wage and Salary, 13,243, 13,044, 15,018, 41,305; Row 2: Goods-producing, Excluding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82074"/>
            <a:ext cx="10972800" cy="490975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Tafla 11.18 Þörf fyrir námsárangur eftir kvíðastigi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Þörf fyrir námsárangur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Mikill </a:t>
                      </a:r>
                      <a:br/>
                      <a:r>
                        <a:t>kvíði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Med-High </a:t>
                      </a:r>
                      <a:br/>
                      <a:r>
                        <a:t>kvíði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Miðlungs </a:t>
                      </a:r>
                      <a:br/>
                      <a:r>
                        <a:t>kvíði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Med-Low </a:t>
                      </a:r>
                      <a:br/>
                      <a:r>
                        <a:t>kvíði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Lítill </a:t>
                      </a:r>
                      <a:br/>
                      <a:r>
                        <a:t>kvíði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Raðarsamtala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Mikil þörf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Miðlungs þörf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Lítil þörf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Dálksamtala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t>Tafla 11.19 Dreifing búsetufyrirkomulags hjá körlum og konum í háskóla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228671"/>
              </p:ext>
            </p:extLst>
          </p:nvPr>
        </p:nvGraphicFramePr>
        <p:xfrm>
          <a:off x="609600" y="952500"/>
          <a:ext cx="10922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Stúdentagarður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Íbúð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Hjá foreldrum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Annað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Karlar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Konur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11.20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Sportbíll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Fólksbíll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Hlaðbakur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Pallbíll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Van/SUV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Fjölskylda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Einhleypur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620472"/>
              </p:ext>
            </p:extLst>
          </p:nvPr>
        </p:nvGraphicFramePr>
        <p:xfrm>
          <a:off x="609600" y="952500"/>
          <a:ext cx="109728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Chung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Stevens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Fyrir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Eftir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Tegund samþykktrar umsóknar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Columbia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Cornell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Dartmouth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Penn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Yale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Almenn umsókn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2,115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1,792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5,306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1,734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2,685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1,245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Bindandi snemmbúin umsókn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1,228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1,195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11.8</a:t>
            </a:r>
          </a:p>
        </p:txBody>
      </p:sp>
      <p:pic>
        <p:nvPicPr>
          <p:cNvPr id="3" name="Picture 1" descr="This is a nonsymmetrical chi-square curve with values of 0 and 5.67 labeled on the horizontal axis. The point 5.67 lies to the left of the peak of the curve. A vertical upward line extends from 5.67 to the curve and the region to the left of this line is shaded. The shaded area is equal to the p-valu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665782"/>
            <a:ext cx="10972800" cy="375503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762240"/>
              </p:ext>
            </p:extLst>
          </p:nvPr>
        </p:nvGraphicFramePr>
        <p:xfrm>
          <a:off x="609600" y="952500"/>
          <a:ext cx="10922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02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__________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11.9</a:t>
            </a:r>
          </a:p>
        </p:txBody>
      </p:sp>
      <p:pic>
        <p:nvPicPr>
          <p:cNvPr id="3" name="Picture 1" descr="Blank graph with relative frequency on vertical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Fimmta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Mæld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Vænt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  <a:r>
                        <a:rPr baseline="30000"/>
                        <a:t>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  <a:r>
                        <a:rPr baseline="30000"/>
                        <a:t>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  <a:r>
                        <a:rPr baseline="3000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  <a:r>
                        <a:rPr baseline="300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  <a:r>
                        <a:rPr baseline="300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11.10</a:t>
            </a:r>
          </a:p>
        </p:txBody>
      </p:sp>
      <p:pic>
        <p:nvPicPr>
          <p:cNvPr id="3" name="Picture 1" descr="Blank graph with vertical and horizontal ax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11.25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Reitur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Mæld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Vænt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  <a:r>
                        <a:rPr baseline="30000"/>
                        <a:t>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  <a:r>
                        <a:rPr baseline="30000"/>
                        <a:t>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  <a:r>
                        <a:rPr baseline="3000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  <a:r>
                        <a:rPr baseline="300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  <a:r>
                        <a:rPr baseline="300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  <a:r>
                        <a:rPr baseline="300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11.11</a:t>
            </a:r>
          </a:p>
        </p:txBody>
      </p:sp>
      <p:pic>
        <p:nvPicPr>
          <p:cNvPr id="3" name="Picture 1" descr="Blank graph with vertical and horizontal ax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Tafla 11.26 Uppáhaldstegund snarls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Sælgæti og sætindi (nammi og bakkelsi)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Snakk og saltkringlur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Ávextir og grænmeti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Samtals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Karl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Kona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Samtals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11.12</a:t>
            </a:r>
          </a:p>
        </p:txBody>
      </p:sp>
      <p:pic>
        <p:nvPicPr>
          <p:cNvPr id="3" name="Picture 1" descr="Blank graph with vertical and horizontal ax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6971" y="2413337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stoðefni frá OpenStax er © Rice University samkvæmt CC BY-NC-SA 4.0 International leyfi. Heimilt er að fjölfalda það eða breyta því eingöngu í óviðskiptalegum tilgangi, en vísa verður til OpenStax og Rice University og taka fram allar breytingar. Öllum aðlögunum skal deilt með sama leyfistegund.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04925"/>
      </a:accent2>
      <a:accent3>
        <a:srgbClr val="464846"/>
      </a:accent3>
      <a:accent4>
        <a:srgbClr val="EAC322"/>
      </a:accent4>
      <a:accent5>
        <a:srgbClr val="1B1E3F"/>
      </a:accent5>
      <a:accent6>
        <a:srgbClr val="548235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5482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1436</Words>
  <Application>Microsoft Macintosh PowerPoint</Application>
  <PresentationFormat>Widescreen</PresentationFormat>
  <Paragraphs>437</Paragraphs>
  <Slides>41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Statistics</vt:lpstr>
      <vt:lpstr>Chapter outline</vt:lpstr>
      <vt:lpstr>Figure 11.1</vt:lpstr>
      <vt:lpstr>Figure 11.2</vt:lpstr>
      <vt:lpstr>Figure 11.3</vt:lpstr>
      <vt:lpstr>Table 11.1</vt:lpstr>
      <vt:lpstr>Table 11.2</vt:lpstr>
      <vt:lpstr>Table 11.3</vt:lpstr>
      <vt:lpstr>Table 11.4</vt:lpstr>
      <vt:lpstr>Table 11.5</vt:lpstr>
      <vt:lpstr>Table 11.6</vt:lpstr>
      <vt:lpstr>Table 11.7 Day of the Week Employees Were Most Absent </vt:lpstr>
      <vt:lpstr>Figure 11.4</vt:lpstr>
      <vt:lpstr>Table 11.8</vt:lpstr>
      <vt:lpstr>Table 11.9</vt:lpstr>
      <vt:lpstr>Table 11.10</vt:lpstr>
      <vt:lpstr>Table 11.11</vt:lpstr>
      <vt:lpstr>Figure 11.5</vt:lpstr>
      <vt:lpstr>Table 11.12</vt:lpstr>
      <vt:lpstr>Table 11.13</vt:lpstr>
      <vt:lpstr>Figure 11.6</vt:lpstr>
      <vt:lpstr>Table 11.14</vt:lpstr>
      <vt:lpstr>Table 11.15 Number of Hours Worked per Week by Volunteer Type (Observed) </vt:lpstr>
      <vt:lpstr>Table 11.16 Number of Hours Worked per Week by Volunteer Type (Expected) </vt:lpstr>
      <vt:lpstr>Figure 11.7</vt:lpstr>
      <vt:lpstr>Table 11.17</vt:lpstr>
      <vt:lpstr>Table 11.18 Need to Succeed in School vs. Anxiety Level </vt:lpstr>
      <vt:lpstr>Table 11.19 Distribution of Living Arragements for College Males and College Females </vt:lpstr>
      <vt:lpstr>Table 11.20</vt:lpstr>
      <vt:lpstr>Table 11.21</vt:lpstr>
      <vt:lpstr>Table 11.22</vt:lpstr>
      <vt:lpstr>Figure 11.8</vt:lpstr>
      <vt:lpstr>Table 11.23</vt:lpstr>
      <vt:lpstr>Figure 11.9</vt:lpstr>
      <vt:lpstr>Table 11.24</vt:lpstr>
      <vt:lpstr>Figure 11.10</vt:lpstr>
      <vt:lpstr>Table 11.25</vt:lpstr>
      <vt:lpstr>Figure 11.11</vt:lpstr>
      <vt:lpstr>Table 11.26 Favorite Type of Snack </vt:lpstr>
      <vt:lpstr>Figure 11.12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304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/>
  <cp:keywords/>
  <cp:lastModifiedBy>Colby Powers</cp:lastModifiedBy>
  <cp:revision>1</cp:revision>
  <dcterms:created xsi:type="dcterms:W3CDTF">2026-02-23T15:28:31Z</dcterms:created>
  <dcterms:modified xsi:type="dcterms:W3CDTF">2026-02-25T15:21:17Z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11 The Chi-Square Distribution</vt:lpwstr>
  </property>
</Properties>
</file>