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photo taken of the night sky. A meteor and its tail are shown entering the earth's atmosphere.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3.1; Columns: , Flipping a Fair Coin, Flipping Two Fair Coins; Row 1: Systematic List of Outcomes, heads (H)tails (T), HHHTTHTT; Row 2: Tree Diagram*, Figure</a:t>
            </a:r>
          </a:p>
          <a:p>
            <a:pPr marL="0" lvl="0" indent="0">
              <a:buNone/>
            </a:pPr>
            <a:endParaRPr/>
          </a:p>
          <a:p>
            <a:pPr marL="0" lvl="0" indent="0">
              <a:buNone/>
            </a:pPr>
            <a:r>
              <a:t>3.2, Figure</a:t>
            </a:r>
          </a:p>
          <a:p>
            <a:pPr marL="0" lvl="0" indent="0">
              <a:buNone/>
            </a:pPr>
            <a:endParaRPr/>
          </a:p>
          <a:p>
            <a:pPr marL="0" lvl="0" indent="0">
              <a:buNone/>
            </a:pPr>
            <a:r>
              <a:t>3.3; Row 3: Venn Diagram*, Figure</a:t>
            </a:r>
          </a:p>
          <a:p>
            <a:pPr marL="0" lvl="0" indent="0">
              <a:buNone/>
            </a:pPr>
            <a:endParaRPr/>
          </a:p>
          <a:p>
            <a:pPr marL="0" lvl="0" indent="0">
              <a:buNone/>
            </a:pPr>
            <a:r>
              <a:t>3.4, Figure</a:t>
            </a:r>
          </a:p>
          <a:p>
            <a:pPr marL="0" lvl="0" indent="0">
              <a:buNone/>
            </a:pPr>
            <a:endParaRPr/>
          </a:p>
          <a:p>
            <a:pPr marL="0" lvl="0" indent="0">
              <a:buNone/>
            </a:pPr>
            <a:r>
              <a:t>3.5; Row 4: Set Notation, S= {</a:t>
            </a:r>
          </a:p>
          <a:p>
            <a:pPr marL="0" lvl="0" indent="0">
              <a:buNone/>
            </a:pPr>
            <a:endParaRPr/>
          </a:p>
          <a:p>
            <a:pPr marL="0" lvl="0" indent="0">
              <a:buNone/>
            </a:pPr>
            <a:r>
              <a:t>H, T</a:t>
            </a:r>
          </a:p>
          <a:p>
            <a:pPr marL="0" lvl="0" indent="0">
              <a:buNone/>
            </a:pPr>
            <a:endParaRPr/>
          </a:p>
          <a:p>
            <a:pPr marL="0" lvl="0" indent="0">
              <a:buNone/>
            </a:pPr>
            <a:r>
              <a:t>}, S= {</a:t>
            </a:r>
          </a:p>
          <a:p>
            <a:pPr marL="0" lvl="0" indent="0">
              <a:buNone/>
            </a:pPr>
            <a:endParaRPr/>
          </a:p>
          <a:p>
            <a:pPr marL="0" lvl="0" indent="0">
              <a:buNone/>
            </a:pPr>
            <a:r>
              <a:t>HH, HT, TH, TT</a:t>
            </a:r>
          </a:p>
          <a:p>
            <a:pPr marL="0" lvl="0" indent="0">
              <a:buNone/>
            </a:pPr>
            <a:endParaRPr/>
          </a:p>
          <a:p>
            <a:pPr marL="0" lvl="0" indent="0">
              <a:buNone/>
            </a:pPr>
            <a:r>
              <a: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simple tree diagram illustrates the two possible outcomes of flipping a coin: Heads or Tails, demonstrating a basic concept in probability.</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tree diagram illustrates the possible outcomes of flipping a coin two times. The outcomes are Heads-Heads (HH), Heads-Tails (HT), Tails-Heads (TH), and Tails-Tails (TT).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illustrating the outcomes of a coin flip, with 'Heads' occupying a large circular region and 'Tails' represented by the smaller surrounding area.</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Venn diagram illustrates the outcomes of flipping two coins. The left circle represents 'Heads on Coin 1' (HT, HH), the right 'Heads on Coin 2' (TH, HH). The overlap (HH) shows heads on both. A legend clarifies HH, HT, TH, and TT.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shows a number line from zero to one with a tick and label at one half. Tick zero represents the probability of an impossible event. Tick one represents the probability of a certain event. Tick one half represents the probability of an event that is equally likely to happen or not. Above the number line, an arrow points from one half toward zero showing that as probability moves closer to zero events are less likely. An arrow points from one half toward one showing that as probability moves closer to one events are more likely.</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Drawing of a transparent drawstring bag containing four blue marbles and three white marbles.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Drawing of a transparent drawstring bag containing three blue marbles and three white marbles. One blue marble is shown to the side of the bag.</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shows a complete set of playing cards arranged in four rows. Each row contains the cards in one suit; row one shows clubs, row two shows diamonds, row three shows hearts, and row four shows spades. First card in each row is an ace displaying one suit symbol, the next cards are numbered two through ten, and each card displays the corresponding number of symbols. The last three cards in each row show are labeled jack, queen, and king.</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tree diagram with branches showing frequencies of each draw. The first branch shows two lines: 8B and 3R. The second branch has a set of two lines (8B and 3R) for each line of the first branch. Multiply along each line to find 64BB, 24BR, 24RB, and 9RR.</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shows a tree diagram with two levels the first level shows two branches. The first level represents the first draw of a marble. The left branch is labeled eight B and the right branch is labeled three R. The second level represents the second draw, two additional branches extend from the end of first level’s branches. The left branch of each is labeled eight B and the right branch is labeled three R</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tree diagram with branches showing frequencies of each draw. The first branch shows two lines: 12F and 40N. The second branch has a set of two lines (12F and 40N) for each line of the first branch. Multiply along each line to find 144FF, 480FN, 480NF, and 1,600NN.</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tree diagram with branches showing probabilities of each draw. The first branch shows 2 lines: B 8/11 and R 3/11. The second branch has a set of 2 lines for each first branch line. Below B 8/11 are B 7/10 and R 3/10. Below R 3/11 are B 8/10 and R 2/10. Multiply along each line to find BB 56/110, BR 24/110, RB 24/110, and RR 6/110.</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tree diagram with branches showing frequencies of each draw. The first branch shows 2 lines: F 12/52 and N 40/52. The second branch has a set of 2 lines (F 11/52 and N 40/51) for each line of the first branch. Multiply along each line to find FF 121/2652, FN 480/2652, NF 480/2652, and NN 1560/2652.</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shows a Venn diagram consisting of two overlapping ovals inside a rectangle. The left oval is labeled A and the right is labeled B. The rectangle is labeled S. Annotations explain that Every outcome in the sample space is listed in the box. The shaded, overlapping area contains any outcome that appears in both events. This area contains six. All outcomes in A are listed in the oval labeled A. The values one, two, three, four, and five lie inside A, but outside the overlapping region. All outcomes in B are listed in the oval labeled B. The values seven, eight, and nine lie inside B, but outside the overlapping region. The outcomes ten, eleven, and twelve are in the sample space, but not in the events A or B, so these are listed in the region inside the rectangle and outside the ovals.</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venn diagram. An oval representing set A contains Tails + Heads and Tails + Tails. An oval representing set B also contains Tails + Tails, along with Heads + Tails. The universe S contains Heads + Heads, but this value is not contained in either set A or B.</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shows a Venn diagram consisting of two overlapping circles inside a rectangle. The left oval is labeled C and the right is labeled PT. The rectangle is labeled S. The overlapping region is labeled C and PT and contains the probability five hundredths. The region inside C, but outside the overlapping region, contains the probability thirty-five hundredths. The region inside B, but outside the overlapping region, contains the probability forty-five hundredths. The probability fifteen hundredths is listed in the region inside the rectangle and outside the ovals.</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an empty Venn diagram showing two overlapping circles. The left circle is labeled O and the right circle is labeled RH-.</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3.13 Theoretical Probabilities; Columns: , With Replacement, Without Replacement; Row 1: P(2 reds), , ; Row 2: P(R1B2 OR B1R2), , ; Row 3: P(R1 AND G2), , ; Row 4: P(G2|R1), , ; Row 5: P(no yellows), , ; Row 6: P(doubles), , ; Row 7: P(no doubles), ,</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3.14 Empirical Results; Columns: With Replacement, Without Replacement; Row 1: ( __ , __ ) ( __ , __ ), ( __ , __ ) ( __ , __ ); Row 2: ( __ , __ ) ( __ , __ ), ( __ , __ ) ( __ , __ ); Row 3: ( __ , __ ) ( __ , __ ), ( __ , __ ) ( __ , __ ); Row 4: ( __ , __ ) ( __ , __ ), ( __ , __ ) ( __ , __ ); Row 5: ( __ , __ ) ( __ , __ ), ( __ , __ ) ( __ , __ ); Row 6: ( __ , __ ) ( __ , __ ), ( __ , __ ) ( __ , __ ); Row 7: ( __ , __ ) ( __ , __ ), ( __ , __ ) ( __ , __ ); Row 8: ( __ , __ ) ( __ , __ ), ( __ , __ ) ( __ , __ ); Row 9: ( __ , __ ) ( __ , __ ), ( __ , __ ) ( __ , __ ); Row 10: ( __ , __ ) ( __ , __ ), ( __ , __ ) ( __ , __ ); Row 11: ( __ , __ ) ( __ , __ ), ( __ , __ ) ( __ , __ ); Row 12: ( __ , __ ) ( __ , __ ), ( __ , __ ) ( __ , __ )</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3.15 Empirical Probabilities; Columns: , With Replacement, Without Replacement; Row 1: P(2 reds), , ; Row 2: P(R1B2 OR B1R2), , ; Row 3: P(R1 AND G2), , ; Row 4: P(G2|R1), , ; Row 5: P(no yellows), , ; Row 6: P(doubles), , ; Row 7: P(no doubles), ,</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Tölfræði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3 Probability Topics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Efnisyfirlit kafla</a:t>
            </a:r>
          </a:p>
        </p:txBody>
      </p:sp>
      <p:sp>
        <p:nvSpPr>
          <p:cNvPr id="3" name="Content Placeholder 2"/>
          <p:cNvSpPr>
            <a:spLocks noGrp="1"/>
          </p:cNvSpPr>
          <p:nvPr>
            <p:ph idx="1"/>
          </p:nvPr>
        </p:nvSpPr>
        <p:spPr/>
        <p:txBody>
          <a:bodyPr/>
          <a:lstStyle/>
          <a:p>
            <a:pPr marL="457189" lvl="0" indent="-457189">
              <a:buAutoNum type="arabicPeriod"/>
            </a:pPr>
            <a:r>
              <a:t>Hugtök</a:t>
            </a:r>
          </a:p>
          <a:p>
            <a:pPr marL="457189" lvl="0" indent="-457189">
              <a:buAutoNum type="arabicPeriod"/>
            </a:pPr>
            <a:r>
              <a:t>Óháðir og sundurlægir atburðir</a:t>
            </a:r>
          </a:p>
          <a:p>
            <a:pPr marL="457189" lvl="0" indent="-457189">
              <a:buAutoNum type="arabicPeriod"/>
            </a:pPr>
            <a:r>
              <a:t>Tvær grunnreglur líkinda</a:t>
            </a:r>
          </a:p>
          <a:p>
            <a:pPr marL="457189" lvl="0" indent="-457189">
              <a:buAutoNum type="arabicPeriod"/>
            </a:pPr>
            <a:r>
              <a:t>Krosstöflur</a:t>
            </a:r>
          </a:p>
          <a:p>
            <a:pPr marL="457189" lvl="0" indent="-457189">
              <a:buAutoNum type="arabicPeriod"/>
            </a:pPr>
            <a:r>
              <a:t>Trémyndir og Venn-myndir</a:t>
            </a:r>
          </a:p>
          <a:p>
            <a:pPr marL="457189" lvl="0" indent="-457189">
              <a:buAutoNum type="arabicPeriod"/>
            </a:pPr>
            <a:r>
              <a:t>Líkindaefni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a:t>
            </a:r>
          </a:p>
        </p:txBody>
      </p:sp>
      <p:pic>
        <p:nvPicPr>
          <p:cNvPr id="3" name="Picture 1" descr="This is a photo taken of the night sky. A meteor and its tail are shown entering the earth's atmosphere."/>
          <p:cNvPicPr>
            <a:picLocks noGrp="1" noChangeAspect="1"/>
          </p:cNvPicPr>
          <p:nvPr/>
        </p:nvPicPr>
        <p:blipFill>
          <a:blip r:embed="rId3"/>
          <a:stretch>
            <a:fillRect/>
          </a:stretch>
        </p:blipFill>
        <p:spPr bwMode="auto">
          <a:xfrm>
            <a:off x="737064" y="952500"/>
            <a:ext cx="1071787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Loftsteinadrífur eru sjaldgæfar, en hægt er að reikna líkurnar á að þær eigi sér stað. (mynd: Navicore/flickr)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3.1</a:t>
            </a:r>
          </a:p>
        </p:txBody>
      </p:sp>
      <p:pic>
        <p:nvPicPr>
          <p:cNvPr id="3" name="Picture 1" descr="Table 3.1; Columns: , Flipping a Fair Coin, Flipping Two Fair Coins; Row 1: Systematic List of Outcomes, heads (H)tails (T), HHHTTHTT; Row 2: Tree Diagram*, Figure  3.2,... (Full description in notes)"/>
          <p:cNvPicPr>
            <a:picLocks noGrp="1" noChangeAspect="1"/>
          </p:cNvPicPr>
          <p:nvPr/>
        </p:nvPicPr>
        <p:blipFill>
          <a:blip r:embed="rId3"/>
          <a:stretch>
            <a:fillRect/>
          </a:stretch>
        </p:blipFill>
        <p:spPr bwMode="auto">
          <a:xfrm>
            <a:off x="3302529" y="952500"/>
            <a:ext cx="5599642" cy="5168900"/>
          </a:xfrm>
          <a:prstGeom prst="rect">
            <a:avLst/>
          </a:prstGeom>
          <a:noFill/>
          <a:ln w="9525">
            <a:noFill/>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a:t>
            </a:r>
          </a:p>
        </p:txBody>
      </p:sp>
      <p:pic>
        <p:nvPicPr>
          <p:cNvPr id="3" name="Picture 1" descr="A simple tree diagram illustrates the two possible outcomes of flipping a coin: Heads or Tails, demonstrating a basic concept in probability."/>
          <p:cNvPicPr>
            <a:picLocks noGrp="1" noChangeAspect="1"/>
          </p:cNvPicPr>
          <p:nvPr/>
        </p:nvPicPr>
        <p:blipFill>
          <a:blip r:embed="rId3"/>
          <a:stretch>
            <a:fillRect/>
          </a:stretch>
        </p:blipFill>
        <p:spPr bwMode="auto">
          <a:xfrm>
            <a:off x="610498" y="1041400"/>
            <a:ext cx="10971003" cy="4991100"/>
          </a:xfrm>
          <a:prstGeom prst="rect">
            <a:avLst/>
          </a:prstGeom>
          <a:noFill/>
          <a:ln w="9525">
            <a:noFill/>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a:t>
            </a:r>
          </a:p>
        </p:txBody>
      </p:sp>
      <p:pic>
        <p:nvPicPr>
          <p:cNvPr id="3" name="Picture 1" descr="A tree diagram illustrates the possible outcomes of flipping a coin two times. The outcomes are Heads-Heads (HH), Heads-Tails (HT), Tails-Heads (TH), and Tails-Tails (TT)."/>
          <p:cNvPicPr>
            <a:picLocks noGrp="1" noChangeAspect="1"/>
          </p:cNvPicPr>
          <p:nvPr/>
        </p:nvPicPr>
        <p:blipFill>
          <a:blip r:embed="rId3"/>
          <a:stretch>
            <a:fillRect/>
          </a:stretch>
        </p:blipFill>
        <p:spPr bwMode="auto">
          <a:xfrm>
            <a:off x="1917700" y="952629"/>
            <a:ext cx="8356600" cy="5168642"/>
          </a:xfrm>
          <a:prstGeom prst="rect">
            <a:avLst/>
          </a:prstGeom>
          <a:noFill/>
          <a:ln w="9525">
            <a:noFill/>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a:t>
            </a:r>
          </a:p>
        </p:txBody>
      </p:sp>
      <p:pic>
        <p:nvPicPr>
          <p:cNvPr id="3" name="Picture 1" descr="A diagram illustrating the outcomes of a coin flip, with 'Heads' occupying a large circular region and 'Tails' represented by the smaller surrounding area."/>
          <p:cNvPicPr>
            <a:picLocks noGrp="1" noChangeAspect="1"/>
          </p:cNvPicPr>
          <p:nvPr/>
        </p:nvPicPr>
        <p:blipFill>
          <a:blip r:embed="rId3"/>
          <a:stretch>
            <a:fillRect/>
          </a:stretch>
        </p:blipFill>
        <p:spPr bwMode="auto">
          <a:xfrm>
            <a:off x="3456365" y="952500"/>
            <a:ext cx="5291969" cy="5168900"/>
          </a:xfrm>
          <a:prstGeom prst="rect">
            <a:avLst/>
          </a:prstGeom>
          <a:noFill/>
          <a:ln w="9525">
            <a:noFill/>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a:t>
            </a:r>
          </a:p>
        </p:txBody>
      </p:sp>
      <p:pic>
        <p:nvPicPr>
          <p:cNvPr id="3" name="Picture 1" descr="A Venn diagram illustrates the outcomes of flipping two coins. The left circle represents 'Heads on Coin 1' (HT, HH), the right 'Heads on Coin 2' (TH, HH). The overlap (HH) shows heads on both. A legend clarifies HH, HT, TH, and TT."/>
          <p:cNvPicPr>
            <a:picLocks noGrp="1" noChangeAspect="1"/>
          </p:cNvPicPr>
          <p:nvPr/>
        </p:nvPicPr>
        <p:blipFill>
          <a:blip r:embed="rId3"/>
          <a:stretch>
            <a:fillRect/>
          </a:stretch>
        </p:blipFill>
        <p:spPr bwMode="auto">
          <a:xfrm>
            <a:off x="1866900" y="952879"/>
            <a:ext cx="8445500" cy="5168142"/>
          </a:xfrm>
          <a:prstGeom prst="rect">
            <a:avLst/>
          </a:prstGeom>
          <a:noFill/>
          <a:ln w="9525">
            <a:noFill/>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a:t>
            </a:r>
          </a:p>
        </p:txBody>
      </p:sp>
      <p:pic>
        <p:nvPicPr>
          <p:cNvPr id="3" name="Picture 1" descr="Image shows a number line from zero to one with a tick and label at one half. Tick zero represents the probability of an impossible event. Tick one represents the probability of a certain event. Tick one half represents the probability of an event that is equally likely to happen or not. Above the number line, an arrow points from one half toward zero showing that as probability moves closer to zero events are less likely. An arrow points from one half toward one showing that as probability moves closer to one events are more likely."/>
          <p:cNvPicPr>
            <a:picLocks noGrp="1" noChangeAspect="1"/>
          </p:cNvPicPr>
          <p:nvPr/>
        </p:nvPicPr>
        <p:blipFill>
          <a:blip r:embed="rId3"/>
          <a:stretch>
            <a:fillRect/>
          </a:stretch>
        </p:blipFill>
        <p:spPr bwMode="auto">
          <a:xfrm>
            <a:off x="617608" y="1892300"/>
            <a:ext cx="10956783" cy="3276600"/>
          </a:xfrm>
          <a:prstGeom prst="rect">
            <a:avLst/>
          </a:prstGeom>
          <a:noFill/>
          <a:ln w="9525">
            <a:noFill/>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3.2</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endParaRPr/>
                    </a:p>
                  </a:txBody>
                  <a:tcPr/>
                </a:tc>
                <a:tc>
                  <a:txBody>
                    <a:bodyPr/>
                    <a:lstStyle/>
                    <a:p>
                      <a:pPr marL="0" lvl="0" indent="0">
                        <a:buNone/>
                      </a:pPr>
                      <a:r>
                        <a:t>Right-Handed</a:t>
                      </a:r>
                    </a:p>
                  </a:txBody>
                  <a:tcPr/>
                </a:tc>
                <a:tc>
                  <a:txBody>
                    <a:bodyPr/>
                    <a:lstStyle/>
                    <a:p>
                      <a:pPr marL="0" lvl="0" indent="0">
                        <a:buNone/>
                      </a:pPr>
                      <a:r>
                        <a:t>Left-Handed</a:t>
                      </a:r>
                    </a:p>
                  </a:txBody>
                  <a:tcPr/>
                </a:tc>
                <a:extLst>
                  <a:ext uri="{0D108BD9-81ED-4DB2-BD59-A6C34878D82A}">
                    <a16:rowId xmlns:a16="http://schemas.microsoft.com/office/drawing/2014/main" val="10000"/>
                  </a:ext>
                </a:extLst>
              </a:tr>
              <a:tr h="0">
                <a:tc>
                  <a:txBody>
                    <a:bodyPr/>
                    <a:lstStyle/>
                    <a:p>
                      <a:pPr marL="0" lvl="0" indent="0">
                        <a:buNone/>
                      </a:pPr>
                      <a:r>
                        <a:t>Karlar</a:t>
                      </a:r>
                    </a:p>
                  </a:txBody>
                  <a:tcPr/>
                </a:tc>
                <a:tc>
                  <a:txBody>
                    <a:bodyPr/>
                    <a:lstStyle/>
                    <a:p>
                      <a:pPr marL="0" lvl="0" indent="0">
                        <a:buNone/>
                      </a:pPr>
                      <a:r>
                        <a:t>43</a:t>
                      </a:r>
                    </a:p>
                  </a:txBody>
                  <a:tcPr/>
                </a:tc>
                <a:tc>
                  <a:txBody>
                    <a:bodyPr/>
                    <a:lstStyle/>
                    <a:p>
                      <a:pPr marL="0" lvl="0" indent="0">
                        <a:buNone/>
                      </a:pPr>
                      <a:r>
                        <a:t>9</a:t>
                      </a:r>
                    </a:p>
                  </a:txBody>
                  <a:tcPr/>
                </a:tc>
                <a:extLst>
                  <a:ext uri="{0D108BD9-81ED-4DB2-BD59-A6C34878D82A}">
                    <a16:rowId xmlns:a16="http://schemas.microsoft.com/office/drawing/2014/main" val="10001"/>
                  </a:ext>
                </a:extLst>
              </a:tr>
              <a:tr h="0">
                <a:tc>
                  <a:txBody>
                    <a:bodyPr/>
                    <a:lstStyle/>
                    <a:p>
                      <a:pPr marL="0" lvl="0" indent="0">
                        <a:buNone/>
                      </a:pPr>
                      <a:r>
                        <a:t>Konur</a:t>
                      </a:r>
                    </a:p>
                  </a:txBody>
                  <a:tcPr/>
                </a:tc>
                <a:tc>
                  <a:txBody>
                    <a:bodyPr/>
                    <a:lstStyle/>
                    <a:p>
                      <a:pPr marL="0" lvl="0" indent="0">
                        <a:buNone/>
                      </a:pPr>
                      <a:r>
                        <a:t>44</a:t>
                      </a:r>
                    </a:p>
                  </a:txBody>
                  <a:tcPr/>
                </a:tc>
                <a:tc>
                  <a:txBody>
                    <a:bodyPr/>
                    <a:lstStyle/>
                    <a:p>
                      <a:pPr marL="0" lvl="0" indent="0">
                        <a:buNone/>
                      </a:pPr>
                      <a:r>
                        <a:t>4</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a:t>
            </a:r>
          </a:p>
        </p:txBody>
      </p:sp>
      <p:pic>
        <p:nvPicPr>
          <p:cNvPr id="3" name="Picture 1" descr="Drawing of a transparent drawstring bag containing four blue marbles and three white marbles."/>
          <p:cNvPicPr>
            <a:picLocks noGrp="1" noChangeAspect="1"/>
          </p:cNvPicPr>
          <p:nvPr/>
        </p:nvPicPr>
        <p:blipFill>
          <a:blip r:embed="rId3"/>
          <a:stretch>
            <a:fillRect/>
          </a:stretch>
        </p:blipFill>
        <p:spPr bwMode="auto">
          <a:xfrm>
            <a:off x="4038600" y="954146"/>
            <a:ext cx="4102100" cy="5165607"/>
          </a:xfrm>
          <a:prstGeom prst="rect">
            <a:avLst/>
          </a:prstGeom>
          <a:noFill/>
          <a:ln w="9525">
            <a:noFill/>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a:t>
            </a:r>
          </a:p>
        </p:txBody>
      </p:sp>
      <p:pic>
        <p:nvPicPr>
          <p:cNvPr id="3" name="Picture 1" descr="Drawing of a transparent drawstring bag containing three blue marbles and three white marbles. One blue marble is shown to the side of the bag."/>
          <p:cNvPicPr>
            <a:picLocks noGrp="1" noChangeAspect="1"/>
          </p:cNvPicPr>
          <p:nvPr/>
        </p:nvPicPr>
        <p:blipFill>
          <a:blip r:embed="rId3"/>
          <a:stretch>
            <a:fillRect/>
          </a:stretch>
        </p:blipFill>
        <p:spPr bwMode="auto">
          <a:xfrm>
            <a:off x="3253795" y="952500"/>
            <a:ext cx="5697109" cy="5168900"/>
          </a:xfrm>
          <a:prstGeom prst="rect">
            <a:avLst/>
          </a:prstGeom>
          <a:noFill/>
          <a:ln w="9525">
            <a:noFill/>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a:t>
            </a:r>
          </a:p>
        </p:txBody>
      </p:sp>
      <p:pic>
        <p:nvPicPr>
          <p:cNvPr id="3" name="Picture 1" descr="This image shows a complete set of playing cards arranged in four rows. Each row contains the cards in one suit; row one shows clubs, row two shows diamonds, row three shows hearts, and row four shows spades. First card in each row is an ace displaying one suit symbol, the next cards are numbered two through ten, and each card displays the corresponding number of symbols. The last three cards in each row show are labeled jack, queen, and king."/>
          <p:cNvPicPr>
            <a:picLocks noGrp="1" noChangeAspect="1"/>
          </p:cNvPicPr>
          <p:nvPr/>
        </p:nvPicPr>
        <p:blipFill>
          <a:blip r:embed="rId3"/>
          <a:stretch>
            <a:fillRect/>
          </a:stretch>
        </p:blipFill>
        <p:spPr bwMode="auto">
          <a:xfrm>
            <a:off x="615095" y="1054100"/>
            <a:ext cx="10961810" cy="4965700"/>
          </a:xfrm>
          <a:prstGeom prst="rect">
            <a:avLst/>
          </a:prstGeom>
          <a:noFill/>
          <a:ln w="9525">
            <a:noFill/>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3.3</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endParaRPr/>
                    </a:p>
                  </a:txBody>
                  <a:tcPr/>
                </a:tc>
                <a:tc>
                  <a:txBody>
                    <a:bodyPr/>
                    <a:lstStyle/>
                    <a:p>
                      <a:pPr marL="0" lvl="0" indent="0">
                        <a:buNone/>
                      </a:pPr>
                      <a:r>
                        <a:t>Hraðakstursbrot á síðasta ári</a:t>
                      </a:r>
                    </a:p>
                  </a:txBody>
                  <a:tcPr/>
                </a:tc>
                <a:tc>
                  <a:txBody>
                    <a:bodyPr/>
                    <a:lstStyle/>
                    <a:p>
                      <a:pPr marL="0" lvl="0" indent="0">
                        <a:buNone/>
                      </a:pPr>
                      <a:r>
                        <a:t>Ekkert hraðakstursbrot á síðasta ári</a:t>
                      </a:r>
                    </a:p>
                  </a:txBody>
                  <a:tcPr/>
                </a:tc>
                <a:tc>
                  <a:txBody>
                    <a:bodyPr/>
                    <a:lstStyle/>
                    <a:p>
                      <a:pPr marL="0" lvl="0" indent="0">
                        <a:buNone/>
                      </a:pPr>
                      <a:r>
                        <a:t>Samtals</a:t>
                      </a:r>
                    </a:p>
                  </a:txBody>
                  <a:tcPr/>
                </a:tc>
                <a:extLst>
                  <a:ext uri="{0D108BD9-81ED-4DB2-BD59-A6C34878D82A}">
                    <a16:rowId xmlns:a16="http://schemas.microsoft.com/office/drawing/2014/main" val="10000"/>
                  </a:ext>
                </a:extLst>
              </a:tr>
              <a:tr h="0">
                <a:tc>
                  <a:txBody>
                    <a:bodyPr/>
                    <a:lstStyle/>
                    <a:p>
                      <a:pPr marL="0" lvl="0" indent="0">
                        <a:buNone/>
                      </a:pPr>
                      <a:r>
                        <a:t>Notar farsíma við akstur</a:t>
                      </a:r>
                    </a:p>
                  </a:txBody>
                  <a:tcPr/>
                </a:tc>
                <a:tc>
                  <a:txBody>
                    <a:bodyPr/>
                    <a:lstStyle/>
                    <a:p>
                      <a:pPr marL="0" lvl="0" indent="0">
                        <a:buNone/>
                      </a:pPr>
                      <a:r>
                        <a:t>25</a:t>
                      </a:r>
                    </a:p>
                  </a:txBody>
                  <a:tcPr/>
                </a:tc>
                <a:tc>
                  <a:txBody>
                    <a:bodyPr/>
                    <a:lstStyle/>
                    <a:p>
                      <a:pPr marL="0" lvl="0" indent="0">
                        <a:buNone/>
                      </a:pPr>
                      <a:r>
                        <a:t>280</a:t>
                      </a:r>
                    </a:p>
                  </a:txBody>
                  <a:tcPr/>
                </a:tc>
                <a:tc>
                  <a:txBody>
                    <a:bodyPr/>
                    <a:lstStyle/>
                    <a:p>
                      <a:pPr marL="0" lvl="0" indent="0">
                        <a:buNone/>
                      </a:pPr>
                      <a:r>
                        <a:t>305</a:t>
                      </a:r>
                    </a:p>
                  </a:txBody>
                  <a:tcPr/>
                </a:tc>
                <a:extLst>
                  <a:ext uri="{0D108BD9-81ED-4DB2-BD59-A6C34878D82A}">
                    <a16:rowId xmlns:a16="http://schemas.microsoft.com/office/drawing/2014/main" val="10001"/>
                  </a:ext>
                </a:extLst>
              </a:tr>
              <a:tr h="0">
                <a:tc>
                  <a:txBody>
                    <a:bodyPr/>
                    <a:lstStyle/>
                    <a:p>
                      <a:pPr marL="0" lvl="0" indent="0">
                        <a:buNone/>
                      </a:pPr>
                      <a:r>
                        <a:t>Notar ekki farsíma við akstur</a:t>
                      </a:r>
                    </a:p>
                  </a:txBody>
                  <a:tcPr/>
                </a:tc>
                <a:tc>
                  <a:txBody>
                    <a:bodyPr/>
                    <a:lstStyle/>
                    <a:p>
                      <a:pPr marL="0" lvl="0" indent="0">
                        <a:buNone/>
                      </a:pPr>
                      <a:r>
                        <a:t>45</a:t>
                      </a:r>
                    </a:p>
                  </a:txBody>
                  <a:tcPr/>
                </a:tc>
                <a:tc>
                  <a:txBody>
                    <a:bodyPr/>
                    <a:lstStyle/>
                    <a:p>
                      <a:pPr marL="0" lvl="0" indent="0">
                        <a:buNone/>
                      </a:pPr>
                      <a:r>
                        <a:t>405</a:t>
                      </a:r>
                    </a:p>
                  </a:txBody>
                  <a:tcPr/>
                </a:tc>
                <a:tc>
                  <a:txBody>
                    <a:bodyPr/>
                    <a:lstStyle/>
                    <a:p>
                      <a:pPr marL="0" lvl="0" indent="0">
                        <a:buNone/>
                      </a:pPr>
                      <a:r>
                        <a:t>450</a:t>
                      </a:r>
                    </a:p>
                  </a:txBody>
                  <a:tcPr/>
                </a:tc>
                <a:extLst>
                  <a:ext uri="{0D108BD9-81ED-4DB2-BD59-A6C34878D82A}">
                    <a16:rowId xmlns:a16="http://schemas.microsoft.com/office/drawing/2014/main" val="10002"/>
                  </a:ext>
                </a:extLst>
              </a:tr>
              <a:tr h="0">
                <a:tc>
                  <a:txBody>
                    <a:bodyPr/>
                    <a:lstStyle/>
                    <a:p>
                      <a:pPr marL="0" lvl="0" indent="0">
                        <a:buNone/>
                      </a:pPr>
                      <a:r>
                        <a:t>Samtals</a:t>
                      </a:r>
                    </a:p>
                  </a:txBody>
                  <a:tcPr/>
                </a:tc>
                <a:tc>
                  <a:txBody>
                    <a:bodyPr/>
                    <a:lstStyle/>
                    <a:p>
                      <a:pPr marL="0" lvl="0" indent="0">
                        <a:buNone/>
                      </a:pPr>
                      <a:r>
                        <a:t>70</a:t>
                      </a:r>
                    </a:p>
                  </a:txBody>
                  <a:tcPr/>
                </a:tc>
                <a:tc>
                  <a:txBody>
                    <a:bodyPr/>
                    <a:lstStyle/>
                    <a:p>
                      <a:pPr marL="0" lvl="0" indent="0">
                        <a:buNone/>
                      </a:pPr>
                      <a:r>
                        <a:t>685</a:t>
                      </a:r>
                    </a:p>
                  </a:txBody>
                  <a:tcPr/>
                </a:tc>
                <a:tc>
                  <a:txBody>
                    <a:bodyPr/>
                    <a:lstStyle/>
                    <a:p>
                      <a:pPr marL="0" lvl="0" indent="0">
                        <a:buNone/>
                      </a:pPr>
                      <a:r>
                        <a:t>755</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3.4</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endParaRPr/>
                    </a:p>
                  </a:txBody>
                  <a:tcPr/>
                </a:tc>
                <a:tc>
                  <a:txBody>
                    <a:bodyPr/>
                    <a:lstStyle/>
                    <a:p>
                      <a:pPr marL="0" lvl="0" indent="0">
                        <a:buNone/>
                      </a:pPr>
                      <a:r>
                        <a:t>Meiðsli á síðasta ári</a:t>
                      </a:r>
                    </a:p>
                  </a:txBody>
                  <a:tcPr/>
                </a:tc>
                <a:tc>
                  <a:txBody>
                    <a:bodyPr/>
                    <a:lstStyle/>
                    <a:p>
                      <a:pPr marL="0" lvl="0" indent="0">
                        <a:buNone/>
                      </a:pPr>
                      <a:r>
                        <a:t>Engin meiðsli á síðasta ári</a:t>
                      </a:r>
                    </a:p>
                  </a:txBody>
                  <a:tcPr/>
                </a:tc>
                <a:tc>
                  <a:txBody>
                    <a:bodyPr/>
                    <a:lstStyle/>
                    <a:p>
                      <a:pPr marL="0" lvl="0" indent="0">
                        <a:buNone/>
                      </a:pPr>
                      <a:r>
                        <a:t>Samtals</a:t>
                      </a:r>
                    </a:p>
                  </a:txBody>
                  <a:tcPr/>
                </a:tc>
                <a:extLst>
                  <a:ext uri="{0D108BD9-81ED-4DB2-BD59-A6C34878D82A}">
                    <a16:rowId xmlns:a16="http://schemas.microsoft.com/office/drawing/2014/main" val="10000"/>
                  </a:ext>
                </a:extLst>
              </a:tr>
              <a:tr h="0">
                <a:tc>
                  <a:txBody>
                    <a:bodyPr/>
                    <a:lstStyle/>
                    <a:p>
                      <a:pPr marL="0" lvl="0" indent="0">
                        <a:buNone/>
                      </a:pPr>
                      <a:r>
                        <a:t>Teygir</a:t>
                      </a:r>
                    </a:p>
                  </a:txBody>
                  <a:tcPr/>
                </a:tc>
                <a:tc>
                  <a:txBody>
                    <a:bodyPr/>
                    <a:lstStyle/>
                    <a:p>
                      <a:pPr marL="0" lvl="0" indent="0">
                        <a:buNone/>
                      </a:pPr>
                      <a:r>
                        <a:t>55</a:t>
                      </a:r>
                    </a:p>
                  </a:txBody>
                  <a:tcPr/>
                </a:tc>
                <a:tc>
                  <a:txBody>
                    <a:bodyPr/>
                    <a:lstStyle/>
                    <a:p>
                      <a:pPr marL="0" lvl="0" indent="0">
                        <a:buNone/>
                      </a:pPr>
                      <a:r>
                        <a:t>295</a:t>
                      </a:r>
                    </a:p>
                  </a:txBody>
                  <a:tcPr/>
                </a:tc>
                <a:tc>
                  <a:txBody>
                    <a:bodyPr/>
                    <a:lstStyle/>
                    <a:p>
                      <a:pPr marL="0" lvl="0" indent="0">
                        <a:buNone/>
                      </a:pPr>
                      <a:r>
                        <a:t>350</a:t>
                      </a:r>
                    </a:p>
                  </a:txBody>
                  <a:tcPr/>
                </a:tc>
                <a:extLst>
                  <a:ext uri="{0D108BD9-81ED-4DB2-BD59-A6C34878D82A}">
                    <a16:rowId xmlns:a16="http://schemas.microsoft.com/office/drawing/2014/main" val="10001"/>
                  </a:ext>
                </a:extLst>
              </a:tr>
              <a:tr h="0">
                <a:tc>
                  <a:txBody>
                    <a:bodyPr/>
                    <a:lstStyle/>
                    <a:p>
                      <a:pPr marL="0" lvl="0" indent="0">
                        <a:buNone/>
                      </a:pPr>
                      <a:r>
                        <a:t>Teygir ekki</a:t>
                      </a:r>
                    </a:p>
                  </a:txBody>
                  <a:tcPr/>
                </a:tc>
                <a:tc>
                  <a:txBody>
                    <a:bodyPr/>
                    <a:lstStyle/>
                    <a:p>
                      <a:pPr marL="0" lvl="0" indent="0">
                        <a:buNone/>
                      </a:pPr>
                      <a:r>
                        <a:t>231</a:t>
                      </a:r>
                    </a:p>
                  </a:txBody>
                  <a:tcPr/>
                </a:tc>
                <a:tc>
                  <a:txBody>
                    <a:bodyPr/>
                    <a:lstStyle/>
                    <a:p>
                      <a:pPr marL="0" lvl="0" indent="0">
                        <a:buNone/>
                      </a:pPr>
                      <a:r>
                        <a:t>219</a:t>
                      </a:r>
                    </a:p>
                  </a:txBody>
                  <a:tcPr/>
                </a:tc>
                <a:tc>
                  <a:txBody>
                    <a:bodyPr/>
                    <a:lstStyle/>
                    <a:p>
                      <a:pPr marL="0" lvl="0" indent="0">
                        <a:buNone/>
                      </a:pPr>
                      <a:r>
                        <a:t>450</a:t>
                      </a:r>
                    </a:p>
                  </a:txBody>
                  <a:tcPr/>
                </a:tc>
                <a:extLst>
                  <a:ext uri="{0D108BD9-81ED-4DB2-BD59-A6C34878D82A}">
                    <a16:rowId xmlns:a16="http://schemas.microsoft.com/office/drawing/2014/main" val="10002"/>
                  </a:ext>
                </a:extLst>
              </a:tr>
              <a:tr h="0">
                <a:tc>
                  <a:txBody>
                    <a:bodyPr/>
                    <a:lstStyle/>
                    <a:p>
                      <a:pPr marL="0" lvl="0" indent="0">
                        <a:buNone/>
                      </a:pPr>
                      <a:r>
                        <a:t>Samtals</a:t>
                      </a:r>
                    </a:p>
                  </a:txBody>
                  <a:tcPr/>
                </a:tc>
                <a:tc>
                  <a:txBody>
                    <a:bodyPr/>
                    <a:lstStyle/>
                    <a:p>
                      <a:pPr marL="0" lvl="0" indent="0">
                        <a:buNone/>
                      </a:pPr>
                      <a:r>
                        <a:t>286</a:t>
                      </a:r>
                    </a:p>
                  </a:txBody>
                  <a:tcPr/>
                </a:tc>
                <a:tc>
                  <a:txBody>
                    <a:bodyPr/>
                    <a:lstStyle/>
                    <a:p>
                      <a:pPr marL="0" lvl="0" indent="0">
                        <a:buNone/>
                      </a:pPr>
                      <a:r>
                        <a:t>514</a:t>
                      </a:r>
                    </a:p>
                  </a:txBody>
                  <a:tcPr/>
                </a:tc>
                <a:tc>
                  <a:txBody>
                    <a:bodyPr/>
                    <a:lstStyle/>
                    <a:p>
                      <a:pPr marL="0" lvl="0" indent="0">
                        <a:buNone/>
                      </a:pPr>
                      <a:r>
                        <a:t>800</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3.5 Hiking Area Preference </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t>Kyn</a:t>
                      </a:r>
                    </a:p>
                  </a:txBody>
                  <a:tcPr/>
                </a:tc>
                <a:tc>
                  <a:txBody>
                    <a:bodyPr/>
                    <a:lstStyle/>
                    <a:p>
                      <a:pPr marL="0" lvl="0" indent="0">
                        <a:buNone/>
                      </a:pPr>
                      <a:r>
                        <a:t>Strandlengjan</a:t>
                      </a:r>
                    </a:p>
                  </a:txBody>
                  <a:tcPr/>
                </a:tc>
                <a:tc>
                  <a:txBody>
                    <a:bodyPr/>
                    <a:lstStyle/>
                    <a:p>
                      <a:pPr marL="0" lvl="0" indent="0">
                        <a:buNone/>
                      </a:pPr>
                      <a:r>
                        <a:t>Nálægt vötnum og lækjum</a:t>
                      </a:r>
                    </a:p>
                  </a:txBody>
                  <a:tcPr/>
                </a:tc>
                <a:tc>
                  <a:txBody>
                    <a:bodyPr/>
                    <a:lstStyle/>
                    <a:p>
                      <a:pPr marL="0" lvl="0" indent="0">
                        <a:buNone/>
                      </a:pPr>
                      <a:r>
                        <a:t>Á fjallstindum</a:t>
                      </a:r>
                    </a:p>
                  </a:txBody>
                  <a:tcPr/>
                </a:tc>
                <a:tc>
                  <a:txBody>
                    <a:bodyPr/>
                    <a:lstStyle/>
                    <a:p>
                      <a:pPr marL="0" lvl="0" indent="0">
                        <a:buNone/>
                      </a:pPr>
                      <a:r>
                        <a:t>Samtals</a:t>
                      </a:r>
                    </a:p>
                  </a:txBody>
                  <a:tcPr/>
                </a:tc>
                <a:extLst>
                  <a:ext uri="{0D108BD9-81ED-4DB2-BD59-A6C34878D82A}">
                    <a16:rowId xmlns:a16="http://schemas.microsoft.com/office/drawing/2014/main" val="10000"/>
                  </a:ext>
                </a:extLst>
              </a:tr>
              <a:tr h="0">
                <a:tc>
                  <a:txBody>
                    <a:bodyPr/>
                    <a:lstStyle/>
                    <a:p>
                      <a:pPr marL="0" lvl="0" indent="0">
                        <a:buNone/>
                      </a:pPr>
                      <a:r>
                        <a:t>Kona</a:t>
                      </a:r>
                    </a:p>
                  </a:txBody>
                  <a:tcPr/>
                </a:tc>
                <a:tc>
                  <a:txBody>
                    <a:bodyPr/>
                    <a:lstStyle/>
                    <a:p>
                      <a:pPr marL="0" lvl="0" indent="0">
                        <a:buNone/>
                      </a:pPr>
                      <a:r>
                        <a:t>18</a:t>
                      </a:r>
                    </a:p>
                  </a:txBody>
                  <a:tcPr/>
                </a:tc>
                <a:tc>
                  <a:txBody>
                    <a:bodyPr/>
                    <a:lstStyle/>
                    <a:p>
                      <a:pPr marL="0" lvl="0" indent="0">
                        <a:buNone/>
                      </a:pPr>
                      <a:r>
                        <a:t>16</a:t>
                      </a:r>
                    </a:p>
                  </a:txBody>
                  <a:tcPr/>
                </a:tc>
                <a:tc>
                  <a:txBody>
                    <a:bodyPr/>
                    <a:lstStyle/>
                    <a:p>
                      <a:pPr marL="0" lvl="0" indent="0">
                        <a:buNone/>
                      </a:pPr>
                      <a:r>
                        <a:t>___</a:t>
                      </a:r>
                    </a:p>
                  </a:txBody>
                  <a:tcPr/>
                </a:tc>
                <a:tc>
                  <a:txBody>
                    <a:bodyPr/>
                    <a:lstStyle/>
                    <a:p>
                      <a:pPr marL="0" lvl="0" indent="0">
                        <a:buNone/>
                      </a:pPr>
                      <a:r>
                        <a:t>45</a:t>
                      </a:r>
                    </a:p>
                  </a:txBody>
                  <a:tcPr/>
                </a:tc>
                <a:extLst>
                  <a:ext uri="{0D108BD9-81ED-4DB2-BD59-A6C34878D82A}">
                    <a16:rowId xmlns:a16="http://schemas.microsoft.com/office/drawing/2014/main" val="10001"/>
                  </a:ext>
                </a:extLst>
              </a:tr>
              <a:tr h="0">
                <a:tc>
                  <a:txBody>
                    <a:bodyPr/>
                    <a:lstStyle/>
                    <a:p>
                      <a:pPr marL="0" lvl="0" indent="0">
                        <a:buNone/>
                      </a:pPr>
                      <a:r>
                        <a:t>Karl</a:t>
                      </a:r>
                    </a:p>
                  </a:txBody>
                  <a:tcPr/>
                </a:tc>
                <a:tc>
                  <a:txBody>
                    <a:bodyPr/>
                    <a:lstStyle/>
                    <a:p>
                      <a:pPr marL="0" lvl="0" indent="0">
                        <a:buNone/>
                      </a:pPr>
                      <a:r>
                        <a:t>___</a:t>
                      </a:r>
                    </a:p>
                  </a:txBody>
                  <a:tcPr/>
                </a:tc>
                <a:tc>
                  <a:txBody>
                    <a:bodyPr/>
                    <a:lstStyle/>
                    <a:p>
                      <a:pPr marL="0" lvl="0" indent="0">
                        <a:buNone/>
                      </a:pPr>
                      <a:r>
                        <a:t>___</a:t>
                      </a:r>
                    </a:p>
                  </a:txBody>
                  <a:tcPr/>
                </a:tc>
                <a:tc>
                  <a:txBody>
                    <a:bodyPr/>
                    <a:lstStyle/>
                    <a:p>
                      <a:pPr marL="0" lvl="0" indent="0">
                        <a:buNone/>
                      </a:pPr>
                      <a:r>
                        <a:t>14</a:t>
                      </a:r>
                    </a:p>
                  </a:txBody>
                  <a:tcPr/>
                </a:tc>
                <a:tc>
                  <a:txBody>
                    <a:bodyPr/>
                    <a:lstStyle/>
                    <a:p>
                      <a:pPr marL="0" lvl="0" indent="0">
                        <a:buNone/>
                      </a:pPr>
                      <a:r>
                        <a:t>55</a:t>
                      </a:r>
                    </a:p>
                  </a:txBody>
                  <a:tcPr/>
                </a:tc>
                <a:extLst>
                  <a:ext uri="{0D108BD9-81ED-4DB2-BD59-A6C34878D82A}">
                    <a16:rowId xmlns:a16="http://schemas.microsoft.com/office/drawing/2014/main" val="10002"/>
                  </a:ext>
                </a:extLst>
              </a:tr>
              <a:tr h="0">
                <a:tc>
                  <a:txBody>
                    <a:bodyPr/>
                    <a:lstStyle/>
                    <a:p>
                      <a:pPr marL="0" lvl="0" indent="0">
                        <a:buNone/>
                      </a:pPr>
                      <a:r>
                        <a:t>Samtals</a:t>
                      </a:r>
                    </a:p>
                  </a:txBody>
                  <a:tcPr/>
                </a:tc>
                <a:tc>
                  <a:txBody>
                    <a:bodyPr/>
                    <a:lstStyle/>
                    <a:p>
                      <a:pPr marL="0" lvl="0" indent="0">
                        <a:buNone/>
                      </a:pPr>
                      <a:r>
                        <a:t>___</a:t>
                      </a:r>
                    </a:p>
                  </a:txBody>
                  <a:tcPr/>
                </a:tc>
                <a:tc>
                  <a:txBody>
                    <a:bodyPr/>
                    <a:lstStyle/>
                    <a:p>
                      <a:pPr marL="0" lvl="0" indent="0">
                        <a:buNone/>
                      </a:pPr>
                      <a:r>
                        <a:t>41</a:t>
                      </a:r>
                    </a:p>
                  </a:txBody>
                  <a:tcPr/>
                </a:tc>
                <a:tc>
                  <a:txBody>
                    <a:bodyPr/>
                    <a:lstStyle/>
                    <a:p>
                      <a:pPr marL="0" lvl="0" indent="0">
                        <a:buNone/>
                      </a:pPr>
                      <a:r>
                        <a:t>___</a:t>
                      </a:r>
                    </a:p>
                  </a:txBody>
                  <a:tcPr/>
                </a:tc>
                <a:tc>
                  <a:txBody>
                    <a:bodyPr/>
                    <a:lstStyle/>
                    <a:p>
                      <a:pPr marL="0" lvl="0" indent="0">
                        <a:buNone/>
                      </a:pPr>
                      <a:r>
                        <a:t>___</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3.6 Hiking Area Preference </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t>Kyn</a:t>
                      </a:r>
                    </a:p>
                  </a:txBody>
                  <a:tcPr/>
                </a:tc>
                <a:tc>
                  <a:txBody>
                    <a:bodyPr/>
                    <a:lstStyle/>
                    <a:p>
                      <a:pPr marL="0" lvl="0" indent="0">
                        <a:buNone/>
                      </a:pPr>
                      <a:r>
                        <a:t>Strandlengjan</a:t>
                      </a:r>
                    </a:p>
                  </a:txBody>
                  <a:tcPr/>
                </a:tc>
                <a:tc>
                  <a:txBody>
                    <a:bodyPr/>
                    <a:lstStyle/>
                    <a:p>
                      <a:pPr marL="0" lvl="0" indent="0">
                        <a:buNone/>
                      </a:pPr>
                      <a:r>
                        <a:t>Nálægt vötnum og lækjum</a:t>
                      </a:r>
                    </a:p>
                  </a:txBody>
                  <a:tcPr/>
                </a:tc>
                <a:tc>
                  <a:txBody>
                    <a:bodyPr/>
                    <a:lstStyle/>
                    <a:p>
                      <a:pPr marL="0" lvl="0" indent="0">
                        <a:buNone/>
                      </a:pPr>
                      <a:r>
                        <a:t>Á fjallstindum</a:t>
                      </a:r>
                    </a:p>
                  </a:txBody>
                  <a:tcPr/>
                </a:tc>
                <a:tc>
                  <a:txBody>
                    <a:bodyPr/>
                    <a:lstStyle/>
                    <a:p>
                      <a:pPr marL="0" lvl="0" indent="0">
                        <a:buNone/>
                      </a:pPr>
                      <a:r>
                        <a:t>Samtals</a:t>
                      </a:r>
                    </a:p>
                  </a:txBody>
                  <a:tcPr/>
                </a:tc>
                <a:extLst>
                  <a:ext uri="{0D108BD9-81ED-4DB2-BD59-A6C34878D82A}">
                    <a16:rowId xmlns:a16="http://schemas.microsoft.com/office/drawing/2014/main" val="10000"/>
                  </a:ext>
                </a:extLst>
              </a:tr>
              <a:tr h="0">
                <a:tc>
                  <a:txBody>
                    <a:bodyPr/>
                    <a:lstStyle/>
                    <a:p>
                      <a:pPr marL="0" lvl="0" indent="0">
                        <a:buNone/>
                      </a:pPr>
                      <a:r>
                        <a:t>Kona</a:t>
                      </a:r>
                    </a:p>
                  </a:txBody>
                  <a:tcPr/>
                </a:tc>
                <a:tc>
                  <a:txBody>
                    <a:bodyPr/>
                    <a:lstStyle/>
                    <a:p>
                      <a:pPr marL="0" lvl="0" indent="0">
                        <a:buNone/>
                      </a:pPr>
                      <a:r>
                        <a:t>18</a:t>
                      </a:r>
                    </a:p>
                  </a:txBody>
                  <a:tcPr/>
                </a:tc>
                <a:tc>
                  <a:txBody>
                    <a:bodyPr/>
                    <a:lstStyle/>
                    <a:p>
                      <a:pPr marL="0" lvl="0" indent="0">
                        <a:buNone/>
                      </a:pPr>
                      <a:r>
                        <a:t>16</a:t>
                      </a:r>
                    </a:p>
                  </a:txBody>
                  <a:tcPr/>
                </a:tc>
                <a:tc>
                  <a:txBody>
                    <a:bodyPr/>
                    <a:lstStyle/>
                    <a:p>
                      <a:pPr marL="0" lvl="0" indent="0">
                        <a:buNone/>
                      </a:pPr>
                      <a:r>
                        <a:rPr b="1"/>
                        <a:t>11</a:t>
                      </a:r>
                    </a:p>
                  </a:txBody>
                  <a:tcPr/>
                </a:tc>
                <a:tc>
                  <a:txBody>
                    <a:bodyPr/>
                    <a:lstStyle/>
                    <a:p>
                      <a:pPr marL="0" lvl="0" indent="0">
                        <a:buNone/>
                      </a:pPr>
                      <a:r>
                        <a:t>45</a:t>
                      </a:r>
                    </a:p>
                  </a:txBody>
                  <a:tcPr/>
                </a:tc>
                <a:extLst>
                  <a:ext uri="{0D108BD9-81ED-4DB2-BD59-A6C34878D82A}">
                    <a16:rowId xmlns:a16="http://schemas.microsoft.com/office/drawing/2014/main" val="10001"/>
                  </a:ext>
                </a:extLst>
              </a:tr>
              <a:tr h="0">
                <a:tc>
                  <a:txBody>
                    <a:bodyPr/>
                    <a:lstStyle/>
                    <a:p>
                      <a:pPr marL="0" lvl="0" indent="0">
                        <a:buNone/>
                      </a:pPr>
                      <a:r>
                        <a:t>Karl</a:t>
                      </a:r>
                    </a:p>
                  </a:txBody>
                  <a:tcPr/>
                </a:tc>
                <a:tc>
                  <a:txBody>
                    <a:bodyPr/>
                    <a:lstStyle/>
                    <a:p>
                      <a:pPr marL="0" lvl="0" indent="0">
                        <a:buNone/>
                      </a:pPr>
                      <a:r>
                        <a:rPr b="1"/>
                        <a:t>16</a:t>
                      </a:r>
                    </a:p>
                  </a:txBody>
                  <a:tcPr/>
                </a:tc>
                <a:tc>
                  <a:txBody>
                    <a:bodyPr/>
                    <a:lstStyle/>
                    <a:p>
                      <a:pPr marL="0" lvl="0" indent="0">
                        <a:buNone/>
                      </a:pPr>
                      <a:r>
                        <a:rPr b="1"/>
                        <a:t>25</a:t>
                      </a:r>
                    </a:p>
                  </a:txBody>
                  <a:tcPr/>
                </a:tc>
                <a:tc>
                  <a:txBody>
                    <a:bodyPr/>
                    <a:lstStyle/>
                    <a:p>
                      <a:pPr marL="0" lvl="0" indent="0">
                        <a:buNone/>
                      </a:pPr>
                      <a:r>
                        <a:t>14</a:t>
                      </a:r>
                    </a:p>
                  </a:txBody>
                  <a:tcPr/>
                </a:tc>
                <a:tc>
                  <a:txBody>
                    <a:bodyPr/>
                    <a:lstStyle/>
                    <a:p>
                      <a:pPr marL="0" lvl="0" indent="0">
                        <a:buNone/>
                      </a:pPr>
                      <a:r>
                        <a:t>55</a:t>
                      </a:r>
                    </a:p>
                  </a:txBody>
                  <a:tcPr/>
                </a:tc>
                <a:extLst>
                  <a:ext uri="{0D108BD9-81ED-4DB2-BD59-A6C34878D82A}">
                    <a16:rowId xmlns:a16="http://schemas.microsoft.com/office/drawing/2014/main" val="10002"/>
                  </a:ext>
                </a:extLst>
              </a:tr>
              <a:tr h="0">
                <a:tc>
                  <a:txBody>
                    <a:bodyPr/>
                    <a:lstStyle/>
                    <a:p>
                      <a:pPr marL="0" lvl="0" indent="0">
                        <a:buNone/>
                      </a:pPr>
                      <a:r>
                        <a:t>Samtals</a:t>
                      </a:r>
                    </a:p>
                  </a:txBody>
                  <a:tcPr/>
                </a:tc>
                <a:tc>
                  <a:txBody>
                    <a:bodyPr/>
                    <a:lstStyle/>
                    <a:p>
                      <a:pPr marL="0" lvl="0" indent="0">
                        <a:buNone/>
                      </a:pPr>
                      <a:r>
                        <a:rPr b="1"/>
                        <a:t>34</a:t>
                      </a:r>
                    </a:p>
                  </a:txBody>
                  <a:tcPr/>
                </a:tc>
                <a:tc>
                  <a:txBody>
                    <a:bodyPr/>
                    <a:lstStyle/>
                    <a:p>
                      <a:pPr marL="0" lvl="0" indent="0">
                        <a:buNone/>
                      </a:pPr>
                      <a:r>
                        <a:t>41</a:t>
                      </a:r>
                    </a:p>
                  </a:txBody>
                  <a:tcPr/>
                </a:tc>
                <a:tc>
                  <a:txBody>
                    <a:bodyPr/>
                    <a:lstStyle/>
                    <a:p>
                      <a:pPr marL="0" lvl="0" indent="0">
                        <a:buNone/>
                      </a:pPr>
                      <a:r>
                        <a:rPr b="1"/>
                        <a:t>25</a:t>
                      </a:r>
                    </a:p>
                  </a:txBody>
                  <a:tcPr/>
                </a:tc>
                <a:tc>
                  <a:txBody>
                    <a:bodyPr/>
                    <a:lstStyle/>
                    <a:p>
                      <a:pPr marL="0" lvl="0" indent="0">
                        <a:buNone/>
                      </a:pPr>
                      <a:r>
                        <a:rPr b="1"/>
                        <a:t>100</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3.7</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t>Kyn</a:t>
                      </a:r>
                    </a:p>
                  </a:txBody>
                  <a:tcPr/>
                </a:tc>
                <a:tc>
                  <a:txBody>
                    <a:bodyPr/>
                    <a:lstStyle/>
                    <a:p>
                      <a:pPr marL="0" lvl="0" indent="0">
                        <a:buNone/>
                      </a:pPr>
                      <a:r>
                        <a:t>Vatnastígur</a:t>
                      </a:r>
                    </a:p>
                  </a:txBody>
                  <a:tcPr/>
                </a:tc>
                <a:tc>
                  <a:txBody>
                    <a:bodyPr/>
                    <a:lstStyle/>
                    <a:p>
                      <a:pPr marL="0" lvl="0" indent="0">
                        <a:buNone/>
                      </a:pPr>
                      <a:r>
                        <a:t>Hæðastígur</a:t>
                      </a:r>
                    </a:p>
                  </a:txBody>
                  <a:tcPr/>
                </a:tc>
                <a:tc>
                  <a:txBody>
                    <a:bodyPr/>
                    <a:lstStyle/>
                    <a:p>
                      <a:pPr marL="0" lvl="0" indent="0">
                        <a:buNone/>
                      </a:pPr>
                      <a:r>
                        <a:t>Skógarstígur</a:t>
                      </a:r>
                    </a:p>
                  </a:txBody>
                  <a:tcPr/>
                </a:tc>
                <a:tc>
                  <a:txBody>
                    <a:bodyPr/>
                    <a:lstStyle/>
                    <a:p>
                      <a:pPr marL="0" lvl="0" indent="0">
                        <a:buNone/>
                      </a:pPr>
                      <a:r>
                        <a:t>Samtals</a:t>
                      </a:r>
                    </a:p>
                  </a:txBody>
                  <a:tcPr/>
                </a:tc>
                <a:extLst>
                  <a:ext uri="{0D108BD9-81ED-4DB2-BD59-A6C34878D82A}">
                    <a16:rowId xmlns:a16="http://schemas.microsoft.com/office/drawing/2014/main" val="10000"/>
                  </a:ext>
                </a:extLst>
              </a:tr>
              <a:tr h="0">
                <a:tc>
                  <a:txBody>
                    <a:bodyPr/>
                    <a:lstStyle/>
                    <a:p>
                      <a:pPr marL="0" lvl="0" indent="0">
                        <a:buNone/>
                      </a:pPr>
                      <a:r>
                        <a:t>Kona</a:t>
                      </a:r>
                    </a:p>
                  </a:txBody>
                  <a:tcPr/>
                </a:tc>
                <a:tc>
                  <a:txBody>
                    <a:bodyPr/>
                    <a:lstStyle/>
                    <a:p>
                      <a:pPr marL="0" lvl="0" indent="0">
                        <a:buNone/>
                      </a:pPr>
                      <a:r>
                        <a:t>45</a:t>
                      </a:r>
                    </a:p>
                  </a:txBody>
                  <a:tcPr/>
                </a:tc>
                <a:tc>
                  <a:txBody>
                    <a:bodyPr/>
                    <a:lstStyle/>
                    <a:p>
                      <a:pPr marL="0" lvl="0" indent="0">
                        <a:buNone/>
                      </a:pPr>
                      <a:r>
                        <a:t>38</a:t>
                      </a:r>
                    </a:p>
                  </a:txBody>
                  <a:tcPr/>
                </a:tc>
                <a:tc>
                  <a:txBody>
                    <a:bodyPr/>
                    <a:lstStyle/>
                    <a:p>
                      <a:pPr marL="0" lvl="0" indent="0">
                        <a:buNone/>
                      </a:pPr>
                      <a:r>
                        <a:t>27</a:t>
                      </a:r>
                    </a:p>
                  </a:txBody>
                  <a:tcPr/>
                </a:tc>
                <a:tc>
                  <a:txBody>
                    <a:bodyPr/>
                    <a:lstStyle/>
                    <a:p>
                      <a:pPr marL="0" lvl="0" indent="0">
                        <a:buNone/>
                      </a:pPr>
                      <a:r>
                        <a:t>110</a:t>
                      </a:r>
                    </a:p>
                  </a:txBody>
                  <a:tcPr/>
                </a:tc>
                <a:extLst>
                  <a:ext uri="{0D108BD9-81ED-4DB2-BD59-A6C34878D82A}">
                    <a16:rowId xmlns:a16="http://schemas.microsoft.com/office/drawing/2014/main" val="10001"/>
                  </a:ext>
                </a:extLst>
              </a:tr>
              <a:tr h="0">
                <a:tc>
                  <a:txBody>
                    <a:bodyPr/>
                    <a:lstStyle/>
                    <a:p>
                      <a:pPr marL="0" lvl="0" indent="0">
                        <a:buNone/>
                      </a:pPr>
                      <a:r>
                        <a:t>Karl</a:t>
                      </a:r>
                    </a:p>
                  </a:txBody>
                  <a:tcPr/>
                </a:tc>
                <a:tc>
                  <a:txBody>
                    <a:bodyPr/>
                    <a:lstStyle/>
                    <a:p>
                      <a:pPr marL="0" lvl="0" indent="0">
                        <a:buNone/>
                      </a:pPr>
                      <a:r>
                        <a:t>26</a:t>
                      </a:r>
                    </a:p>
                  </a:txBody>
                  <a:tcPr/>
                </a:tc>
                <a:tc>
                  <a:txBody>
                    <a:bodyPr/>
                    <a:lstStyle/>
                    <a:p>
                      <a:pPr marL="0" lvl="0" indent="0">
                        <a:buNone/>
                      </a:pPr>
                      <a:r>
                        <a:t>52</a:t>
                      </a:r>
                    </a:p>
                  </a:txBody>
                  <a:tcPr/>
                </a:tc>
                <a:tc>
                  <a:txBody>
                    <a:bodyPr/>
                    <a:lstStyle/>
                    <a:p>
                      <a:pPr marL="0" lvl="0" indent="0">
                        <a:buNone/>
                      </a:pPr>
                      <a:r>
                        <a:t>12</a:t>
                      </a:r>
                    </a:p>
                  </a:txBody>
                  <a:tcPr/>
                </a:tc>
                <a:tc>
                  <a:txBody>
                    <a:bodyPr/>
                    <a:lstStyle/>
                    <a:p>
                      <a:pPr marL="0" lvl="0" indent="0">
                        <a:buNone/>
                      </a:pPr>
                      <a:r>
                        <a:t>90</a:t>
                      </a:r>
                    </a:p>
                  </a:txBody>
                  <a:tcPr/>
                </a:tc>
                <a:extLst>
                  <a:ext uri="{0D108BD9-81ED-4DB2-BD59-A6C34878D82A}">
                    <a16:rowId xmlns:a16="http://schemas.microsoft.com/office/drawing/2014/main" val="10002"/>
                  </a:ext>
                </a:extLst>
              </a:tr>
              <a:tr h="0">
                <a:tc>
                  <a:txBody>
                    <a:bodyPr/>
                    <a:lstStyle/>
                    <a:p>
                      <a:pPr marL="0" lvl="0" indent="0">
                        <a:buNone/>
                      </a:pPr>
                      <a:r>
                        <a:t>Samtals</a:t>
                      </a:r>
                    </a:p>
                  </a:txBody>
                  <a:tcPr/>
                </a:tc>
                <a:tc>
                  <a:txBody>
                    <a:bodyPr/>
                    <a:lstStyle/>
                    <a:p>
                      <a:pPr marL="0" lvl="0" indent="0">
                        <a:buNone/>
                      </a:pPr>
                      <a:r>
                        <a:t>71</a:t>
                      </a:r>
                    </a:p>
                  </a:txBody>
                  <a:tcPr/>
                </a:tc>
                <a:tc>
                  <a:txBody>
                    <a:bodyPr/>
                    <a:lstStyle/>
                    <a:p>
                      <a:pPr marL="0" lvl="0" indent="0">
                        <a:buNone/>
                      </a:pPr>
                      <a:r>
                        <a:t>90</a:t>
                      </a:r>
                    </a:p>
                  </a:txBody>
                  <a:tcPr/>
                </a:tc>
                <a:tc>
                  <a:txBody>
                    <a:bodyPr/>
                    <a:lstStyle/>
                    <a:p>
                      <a:pPr marL="0" lvl="0" indent="0">
                        <a:buNone/>
                      </a:pPr>
                      <a:r>
                        <a:t>39</a:t>
                      </a:r>
                    </a:p>
                  </a:txBody>
                  <a:tcPr/>
                </a:tc>
                <a:tc>
                  <a:txBody>
                    <a:bodyPr/>
                    <a:lstStyle/>
                    <a:p>
                      <a:pPr marL="0" lvl="0" indent="0">
                        <a:buNone/>
                      </a:pPr>
                      <a:r>
                        <a:t>200</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3.8 Door Choice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22000" cy="1945196"/>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t>Gripinn eða ekki</a:t>
                          </a:r>
                        </a:p>
                      </a:txBody>
                      <a:tcPr/>
                    </a:tc>
                    <a:tc>
                      <a:txBody>
                        <a:bodyPr/>
                        <a:lstStyle/>
                        <a:p>
                          <a:pPr marL="0" lvl="0" indent="0">
                            <a:buNone/>
                          </a:pPr>
                          <a:r>
                            <a:t>Dyr eitt</a:t>
                          </a:r>
                        </a:p>
                      </a:txBody>
                      <a:tcPr/>
                    </a:tc>
                    <a:tc>
                      <a:txBody>
                        <a:bodyPr/>
                        <a:lstStyle/>
                        <a:p>
                          <a:pPr marL="0" lvl="0" indent="0">
                            <a:buNone/>
                          </a:pPr>
                          <a:r>
                            <a:t>Dyr tvö</a:t>
                          </a:r>
                        </a:p>
                      </a:txBody>
                      <a:tcPr/>
                    </a:tc>
                    <a:tc>
                      <a:txBody>
                        <a:bodyPr/>
                        <a:lstStyle/>
                        <a:p>
                          <a:pPr marL="0" lvl="0" indent="0">
                            <a:buNone/>
                          </a:pPr>
                          <a:r>
                            <a:t>Dyr þrjú</a:t>
                          </a:r>
                        </a:p>
                      </a:txBody>
                      <a:tcPr/>
                    </a:tc>
                    <a:tc>
                      <a:txBody>
                        <a:bodyPr/>
                        <a:lstStyle/>
                        <a:p>
                          <a:pPr marL="0" lvl="0" indent="0">
                            <a:buNone/>
                          </a:pPr>
                          <a:r>
                            <a:t>Samtals</a:t>
                          </a:r>
                        </a:p>
                      </a:txBody>
                      <a:tcPr/>
                    </a:tc>
                    <a:extLst>
                      <a:ext uri="{0D108BD9-81ED-4DB2-BD59-A6C34878D82A}">
                        <a16:rowId xmlns:a16="http://schemas.microsoft.com/office/drawing/2014/main" val="10000"/>
                      </a:ext>
                    </a:extLst>
                  </a:tr>
                  <a:tr h="0">
                    <a:tc>
                      <a:txBody>
                        <a:bodyPr/>
                        <a:lstStyle/>
                        <a:p>
                          <a:pPr marL="0" lvl="0" indent="0">
                            <a:buNone/>
                          </a:pPr>
                          <a:r>
                            <a:t>Gripinn</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15</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12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6</m:t>
                                    </m:r>
                                  </m:den>
                                </m:f>
                              </m:oMath>
                            </m:oMathPara>
                          </a14:m>
                          <a:endParaRPr/>
                        </a:p>
                      </a:txBody>
                      <a:tcPr/>
                    </a:tc>
                    <a:tc>
                      <a:txBody>
                        <a:bodyPr/>
                        <a:lstStyle/>
                        <a:p>
                          <a:pPr marL="0" lvl="0" indent="0">
                            <a:buNone/>
                          </a:pPr>
                          <a:r>
                            <a:t>____</a:t>
                          </a:r>
                        </a:p>
                      </a:txBody>
                      <a:tcPr/>
                    </a:tc>
                    <a:extLst>
                      <a:ext uri="{0D108BD9-81ED-4DB2-BD59-A6C34878D82A}">
                        <a16:rowId xmlns:a16="http://schemas.microsoft.com/office/drawing/2014/main" val="10001"/>
                      </a:ext>
                    </a:extLst>
                  </a:tr>
                  <a:tr h="0">
                    <a:tc>
                      <a:txBody>
                        <a:bodyPr/>
                        <a:lstStyle/>
                        <a:p>
                          <a:pPr marL="0" lvl="0" indent="0">
                            <a:buNone/>
                          </a:pPr>
                          <a:r>
                            <a:t>Ekki gripinn</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4</m:t>
                                    </m:r>
                                  </m:num>
                                  <m:den>
                                    <m:r>
                                      <a:rPr>
                                        <a:latin typeface="Cambria Math" panose="02040503050406030204" pitchFamily="18" charset="0"/>
                                      </a:rPr>
                                      <m:t>15</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12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6</m:t>
                                    </m:r>
                                  </m:den>
                                </m:f>
                              </m:oMath>
                            </m:oMathPara>
                          </a14:m>
                          <a:endParaRPr/>
                        </a:p>
                      </a:txBody>
                      <a:tcPr/>
                    </a:tc>
                    <a:tc>
                      <a:txBody>
                        <a:bodyPr/>
                        <a:lstStyle/>
                        <a:p>
                          <a:pPr marL="0" lvl="0" indent="0">
                            <a:buNone/>
                          </a:pPr>
                          <a:r>
                            <a:t>____</a:t>
                          </a:r>
                        </a:p>
                      </a:txBody>
                      <a:tcPr/>
                    </a:tc>
                    <a:extLst>
                      <a:ext uri="{0D108BD9-81ED-4DB2-BD59-A6C34878D82A}">
                        <a16:rowId xmlns:a16="http://schemas.microsoft.com/office/drawing/2014/main" val="10002"/>
                      </a:ext>
                    </a:extLst>
                  </a:tr>
                  <a:tr h="0">
                    <a:tc>
                      <a:txBody>
                        <a:bodyPr/>
                        <a:lstStyle/>
                        <a:p>
                          <a:pPr marL="0" lvl="0" indent="0">
                            <a:buNone/>
                          </a:pPr>
                          <a:r>
                            <a:t>Samtals</a:t>
                          </a:r>
                        </a:p>
                      </a:txBody>
                      <a:tcPr/>
                    </a:tc>
                    <a:tc>
                      <a:txBody>
                        <a:bodyPr/>
                        <a:lstStyle/>
                        <a:p>
                          <a:pPr marL="0" lvl="0" indent="0">
                            <a:buNone/>
                          </a:pPr>
                          <a:r>
                            <a:t>____</a:t>
                          </a:r>
                        </a:p>
                      </a:txBody>
                      <a:tcPr/>
                    </a:tc>
                    <a:tc>
                      <a:txBody>
                        <a:bodyPr/>
                        <a:lstStyle/>
                        <a:p>
                          <a:pPr marL="0" lvl="0" indent="0">
                            <a:buNone/>
                          </a:pPr>
                          <a:r>
                            <a:t>____</a:t>
                          </a:r>
                        </a:p>
                      </a:txBody>
                      <a:tcPr/>
                    </a:tc>
                    <a:tc>
                      <a:txBody>
                        <a:bodyPr/>
                        <a:lstStyle/>
                        <a:p>
                          <a:pPr marL="0" lvl="0" indent="0">
                            <a:buNone/>
                          </a:pPr>
                          <a:r>
                            <a:t>____</a:t>
                          </a:r>
                        </a:p>
                      </a:txBody>
                      <a:tcPr/>
                    </a:tc>
                    <a:tc>
                      <a:txBody>
                        <a:bodyPr/>
                        <a:lstStyle/>
                        <a:p>
                          <a:pPr marL="0" lvl="0" indent="0">
                            <a:buNone/>
                          </a:pPr>
                          <a:r>
                            <a:t>1</a:t>
                          </a:r>
                        </a:p>
                      </a:txBody>
                      <a:tcPr/>
                    </a:tc>
                    <a:extLst>
                      <a:ext uri="{0D108BD9-81ED-4DB2-BD59-A6C34878D82A}">
                        <a16:rowId xmlns:a16="http://schemas.microsoft.com/office/drawing/2014/main" val="10003"/>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22000" cy="1945196"/>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365760">
                    <a:tc>
                      <a:txBody>
                        <a:bodyPr/>
                        <a:lstStyle/>
                        <a:p>
                          <a:pPr marL="0" lvl="0" indent="0">
                            <a:buNone/>
                          </a:pPr>
                          <a:r>
                            <a:t>Caught or Not</a:t>
                          </a:r>
                        </a:p>
                      </a:txBody>
                      <a:tcPr/>
                    </a:tc>
                    <a:tc>
                      <a:txBody>
                        <a:bodyPr/>
                        <a:lstStyle/>
                        <a:p>
                          <a:pPr marL="0" lvl="0" indent="0">
                            <a:buNone/>
                          </a:pPr>
                          <a:r>
                            <a:t>Door One</a:t>
                          </a:r>
                        </a:p>
                      </a:txBody>
                      <a:tcPr/>
                    </a:tc>
                    <a:tc>
                      <a:txBody>
                        <a:bodyPr/>
                        <a:lstStyle/>
                        <a:p>
                          <a:pPr marL="0" lvl="0" indent="0">
                            <a:buNone/>
                          </a:pPr>
                          <a:r>
                            <a:t>Door Two</a:t>
                          </a:r>
                        </a:p>
                      </a:txBody>
                      <a:tcPr/>
                    </a:tc>
                    <a:tc>
                      <a:txBody>
                        <a:bodyPr/>
                        <a:lstStyle/>
                        <a:p>
                          <a:pPr marL="0" lvl="0" indent="0">
                            <a:buNone/>
                          </a:pPr>
                          <a:r>
                            <a:t>Door Three</a:t>
                          </a:r>
                        </a:p>
                      </a:txBody>
                      <a:tcPr/>
                    </a:tc>
                    <a:tc>
                      <a:txBody>
                        <a:bodyPr/>
                        <a:lstStyle/>
                        <a:p>
                          <a:pPr marL="0" lvl="0" indent="0">
                            <a:buNone/>
                          </a:pPr>
                          <a:r>
                            <a:t>Total</a:t>
                          </a:r>
                        </a:p>
                      </a:txBody>
                      <a:tcPr/>
                    </a:tc>
                    <a:extLst>
                      <a:ext uri="{0D108BD9-81ED-4DB2-BD59-A6C34878D82A}">
                        <a16:rowId xmlns:a16="http://schemas.microsoft.com/office/drawing/2014/main" val="10000"/>
                      </a:ext>
                    </a:extLst>
                  </a:tr>
                  <a:tr h="606870">
                    <a:tc>
                      <a:txBody>
                        <a:bodyPr/>
                        <a:lstStyle/>
                        <a:p>
                          <a:pPr marL="0" lvl="0" indent="0">
                            <a:buNone/>
                          </a:pPr>
                          <a:r>
                            <a:t>Caught</a:t>
                          </a:r>
                        </a:p>
                      </a:txBody>
                      <a:tcPr/>
                    </a:tc>
                    <a:tc>
                      <a:txBody>
                        <a:bodyPr/>
                        <a:lstStyle/>
                        <a:p>
                          <a:endParaRPr lang="en-US"/>
                        </a:p>
                      </a:txBody>
                      <a:tcPr>
                        <a:blipFill>
                          <a:blip r:embed="rId2"/>
                          <a:stretch>
                            <a:fillRect l="-100581" t="-66667" r="-301744" b="-177083"/>
                          </a:stretch>
                        </a:blipFill>
                      </a:tcPr>
                    </a:tc>
                    <a:tc>
                      <a:txBody>
                        <a:bodyPr/>
                        <a:lstStyle/>
                        <a:p>
                          <a:endParaRPr lang="en-US"/>
                        </a:p>
                      </a:txBody>
                      <a:tcPr>
                        <a:blipFill>
                          <a:blip r:embed="rId2"/>
                          <a:stretch>
                            <a:fillRect l="-200581" t="-66667" r="-201744" b="-177083"/>
                          </a:stretch>
                        </a:blipFill>
                      </a:tcPr>
                    </a:tc>
                    <a:tc>
                      <a:txBody>
                        <a:bodyPr/>
                        <a:lstStyle/>
                        <a:p>
                          <a:endParaRPr lang="en-US"/>
                        </a:p>
                      </a:txBody>
                      <a:tcPr>
                        <a:blipFill>
                          <a:blip r:embed="rId2"/>
                          <a:stretch>
                            <a:fillRect l="-300581" t="-66667" r="-101744" b="-177083"/>
                          </a:stretch>
                        </a:blipFill>
                      </a:tcPr>
                    </a:tc>
                    <a:tc>
                      <a:txBody>
                        <a:bodyPr/>
                        <a:lstStyle/>
                        <a:p>
                          <a:pPr marL="0" lvl="0" indent="0">
                            <a:buNone/>
                          </a:pPr>
                          <a:r>
                            <a:t>____</a:t>
                          </a:r>
                        </a:p>
                      </a:txBody>
                      <a:tcPr/>
                    </a:tc>
                    <a:extLst>
                      <a:ext uri="{0D108BD9-81ED-4DB2-BD59-A6C34878D82A}">
                        <a16:rowId xmlns:a16="http://schemas.microsoft.com/office/drawing/2014/main" val="10001"/>
                      </a:ext>
                    </a:extLst>
                  </a:tr>
                  <a:tr h="606806">
                    <a:tc>
                      <a:txBody>
                        <a:bodyPr/>
                        <a:lstStyle/>
                        <a:p>
                          <a:pPr marL="0" lvl="0" indent="0">
                            <a:buNone/>
                          </a:pPr>
                          <a:r>
                            <a:t>Not Caught</a:t>
                          </a:r>
                        </a:p>
                      </a:txBody>
                      <a:tcPr/>
                    </a:tc>
                    <a:tc>
                      <a:txBody>
                        <a:bodyPr/>
                        <a:lstStyle/>
                        <a:p>
                          <a:endParaRPr lang="en-US"/>
                        </a:p>
                      </a:txBody>
                      <a:tcPr>
                        <a:blipFill>
                          <a:blip r:embed="rId2"/>
                          <a:stretch>
                            <a:fillRect l="-100581" t="-166667" r="-301744" b="-77083"/>
                          </a:stretch>
                        </a:blipFill>
                      </a:tcPr>
                    </a:tc>
                    <a:tc>
                      <a:txBody>
                        <a:bodyPr/>
                        <a:lstStyle/>
                        <a:p>
                          <a:endParaRPr lang="en-US"/>
                        </a:p>
                      </a:txBody>
                      <a:tcPr>
                        <a:blipFill>
                          <a:blip r:embed="rId2"/>
                          <a:stretch>
                            <a:fillRect l="-200581" t="-166667" r="-201744" b="-77083"/>
                          </a:stretch>
                        </a:blipFill>
                      </a:tcPr>
                    </a:tc>
                    <a:tc>
                      <a:txBody>
                        <a:bodyPr/>
                        <a:lstStyle/>
                        <a:p>
                          <a:endParaRPr lang="en-US"/>
                        </a:p>
                      </a:txBody>
                      <a:tcPr>
                        <a:blipFill>
                          <a:blip r:embed="rId2"/>
                          <a:stretch>
                            <a:fillRect l="-300581" t="-166667" r="-101744" b="-77083"/>
                          </a:stretch>
                        </a:blipFill>
                      </a:tcPr>
                    </a:tc>
                    <a:tc>
                      <a:txBody>
                        <a:bodyPr/>
                        <a:lstStyle/>
                        <a:p>
                          <a:pPr marL="0" lvl="0" indent="0">
                            <a:buNone/>
                          </a:pPr>
                          <a:r>
                            <a:t>____</a:t>
                          </a:r>
                        </a:p>
                      </a:txBody>
                      <a:tcPr/>
                    </a:tc>
                    <a:extLst>
                      <a:ext uri="{0D108BD9-81ED-4DB2-BD59-A6C34878D82A}">
                        <a16:rowId xmlns:a16="http://schemas.microsoft.com/office/drawing/2014/main" val="10002"/>
                      </a:ext>
                    </a:extLst>
                  </a:tr>
                  <a:tr h="365760">
                    <a:tc>
                      <a:txBody>
                        <a:bodyPr/>
                        <a:lstStyle/>
                        <a:p>
                          <a:pPr marL="0" lvl="0" indent="0">
                            <a:buNone/>
                          </a:pPr>
                          <a:r>
                            <a:t>Total</a:t>
                          </a:r>
                        </a:p>
                      </a:txBody>
                      <a:tcPr/>
                    </a:tc>
                    <a:tc>
                      <a:txBody>
                        <a:bodyPr/>
                        <a:lstStyle/>
                        <a:p>
                          <a:pPr marL="0" lvl="0" indent="0">
                            <a:buNone/>
                          </a:pPr>
                          <a:r>
                            <a:t>____</a:t>
                          </a:r>
                        </a:p>
                      </a:txBody>
                      <a:tcPr/>
                    </a:tc>
                    <a:tc>
                      <a:txBody>
                        <a:bodyPr/>
                        <a:lstStyle/>
                        <a:p>
                          <a:pPr marL="0" lvl="0" indent="0">
                            <a:buNone/>
                          </a:pPr>
                          <a:r>
                            <a:t>____</a:t>
                          </a:r>
                        </a:p>
                      </a:txBody>
                      <a:tcPr/>
                    </a:tc>
                    <a:tc>
                      <a:txBody>
                        <a:bodyPr/>
                        <a:lstStyle/>
                        <a:p>
                          <a:pPr marL="0" lvl="0" indent="0">
                            <a:buNone/>
                          </a:pPr>
                          <a:r>
                            <a:t>____</a:t>
                          </a:r>
                        </a:p>
                      </a:txBody>
                      <a:tcPr/>
                    </a:tc>
                    <a:tc>
                      <a:txBody>
                        <a:bodyPr/>
                        <a:lstStyle/>
                        <a:p>
                          <a:pPr marL="0" lvl="0" indent="0">
                            <a:buNone/>
                          </a:pPr>
                          <a:r>
                            <a:t>1</a:t>
                          </a:r>
                        </a:p>
                      </a:txBody>
                      <a:tcPr/>
                    </a:tc>
                    <a:extLst>
                      <a:ext uri="{0D108BD9-81ED-4DB2-BD59-A6C34878D82A}">
                        <a16:rowId xmlns:a16="http://schemas.microsoft.com/office/drawing/2014/main" val="10003"/>
                      </a:ext>
                    </a:extLst>
                  </a:tr>
                </a:tbl>
              </a:graphicData>
            </a:graphic>
          </p:graphicFrame>
        </mc:Fallback>
      </mc:AlternateContent>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3.9 Door Choice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22000" cy="219183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t>Náðist eða ekki</a:t>
                          </a:r>
                        </a:p>
                      </a:txBody>
                      <a:tcPr/>
                    </a:tc>
                    <a:tc>
                      <a:txBody>
                        <a:bodyPr/>
                        <a:lstStyle/>
                        <a:p>
                          <a:pPr marL="0" lvl="0" indent="0">
                            <a:buNone/>
                          </a:pPr>
                          <a:r>
                            <a:t>Hurð eitt</a:t>
                          </a:r>
                        </a:p>
                      </a:txBody>
                      <a:tcPr/>
                    </a:tc>
                    <a:tc>
                      <a:txBody>
                        <a:bodyPr/>
                        <a:lstStyle/>
                        <a:p>
                          <a:pPr marL="0" lvl="0" indent="0">
                            <a:buNone/>
                          </a:pPr>
                          <a:r>
                            <a:t>Hurð tvö</a:t>
                          </a:r>
                        </a:p>
                      </a:txBody>
                      <a:tcPr/>
                    </a:tc>
                    <a:tc>
                      <a:txBody>
                        <a:bodyPr/>
                        <a:lstStyle/>
                        <a:p>
                          <a:pPr marL="0" lvl="0" indent="0">
                            <a:buNone/>
                          </a:pPr>
                          <a:r>
                            <a:t>Hurð þrjú</a:t>
                          </a:r>
                        </a:p>
                      </a:txBody>
                      <a:tcPr/>
                    </a:tc>
                    <a:tc>
                      <a:txBody>
                        <a:bodyPr/>
                        <a:lstStyle/>
                        <a:p>
                          <a:pPr marL="0" lvl="0" indent="0">
                            <a:buNone/>
                          </a:pPr>
                          <a:r>
                            <a:t>Samtals</a:t>
                          </a:r>
                        </a:p>
                      </a:txBody>
                      <a:tcPr/>
                    </a:tc>
                    <a:extLst>
                      <a:ext uri="{0D108BD9-81ED-4DB2-BD59-A6C34878D82A}">
                        <a16:rowId xmlns:a16="http://schemas.microsoft.com/office/drawing/2014/main" val="10000"/>
                      </a:ext>
                    </a:extLst>
                  </a:tr>
                  <a:tr h="0">
                    <a:tc>
                      <a:txBody>
                        <a:bodyPr/>
                        <a:lstStyle/>
                        <a:p>
                          <a:pPr marL="0" lvl="0" indent="0">
                            <a:buNone/>
                          </a:pPr>
                          <a:r>
                            <a:t>Náðist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15</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12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19</m:t>
                                    </m:r>
                                  </m:num>
                                  <m:den>
                                    <m:r>
                                      <a:rPr>
                                        <a:latin typeface="Cambria Math" panose="02040503050406030204" pitchFamily="18" charset="0"/>
                                      </a:rPr>
                                      <m:t>60</m:t>
                                    </m:r>
                                  </m:den>
                                </m:f>
                              </m:oMath>
                            </m:oMathPara>
                          </a14:m>
                          <a:endParaRPr/>
                        </a:p>
                      </a:txBody>
                      <a:tcPr/>
                    </a:tc>
                    <a:extLst>
                      <a:ext uri="{0D108BD9-81ED-4DB2-BD59-A6C34878D82A}">
                        <a16:rowId xmlns:a16="http://schemas.microsoft.com/office/drawing/2014/main" val="10001"/>
                      </a:ext>
                    </a:extLst>
                  </a:tr>
                  <a:tr h="0">
                    <a:tc>
                      <a:txBody>
                        <a:bodyPr/>
                        <a:lstStyle/>
                        <a:p>
                          <a:pPr marL="0" lvl="0" indent="0">
                            <a:buNone/>
                          </a:pPr>
                          <a:r>
                            <a:t>Náðist ekki</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4</m:t>
                                    </m:r>
                                  </m:num>
                                  <m:den>
                                    <m:r>
                                      <a:rPr>
                                        <a:latin typeface="Cambria Math" panose="02040503050406030204" pitchFamily="18" charset="0"/>
                                      </a:rPr>
                                      <m:t>15</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12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41</m:t>
                                    </m:r>
                                  </m:num>
                                  <m:den>
                                    <m:r>
                                      <a:rPr>
                                        <a:latin typeface="Cambria Math" panose="02040503050406030204" pitchFamily="18" charset="0"/>
                                      </a:rPr>
                                      <m:t>60</m:t>
                                    </m:r>
                                  </m:den>
                                </m:f>
                              </m:oMath>
                            </m:oMathPara>
                          </a14:m>
                          <a:endParaRPr/>
                        </a:p>
                      </a:txBody>
                      <a:tcPr/>
                    </a:tc>
                    <a:extLst>
                      <a:ext uri="{0D108BD9-81ED-4DB2-BD59-A6C34878D82A}">
                        <a16:rowId xmlns:a16="http://schemas.microsoft.com/office/drawing/2014/main" val="10002"/>
                      </a:ext>
                    </a:extLst>
                  </a:tr>
                  <a:tr h="0">
                    <a:tc>
                      <a:txBody>
                        <a:bodyPr/>
                        <a:lstStyle/>
                        <a:p>
                          <a:pPr marL="0" lvl="0" indent="0">
                            <a:buNone/>
                          </a:pPr>
                          <a:r>
                            <a:t>Samtals</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5</m:t>
                                    </m:r>
                                  </m:num>
                                  <m:den>
                                    <m:r>
                                      <a:rPr>
                                        <a:latin typeface="Cambria Math" panose="02040503050406030204" pitchFamily="18" charset="0"/>
                                      </a:rPr>
                                      <m:t>15</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4</m:t>
                                    </m:r>
                                  </m:num>
                                  <m:den>
                                    <m:r>
                                      <a:rPr>
                                        <a:latin typeface="Cambria Math" panose="02040503050406030204" pitchFamily="18" charset="0"/>
                                      </a:rPr>
                                      <m:t>12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2</m:t>
                                    </m:r>
                                  </m:num>
                                  <m:den>
                                    <m:r>
                                      <a:rPr>
                                        <a:latin typeface="Cambria Math" panose="02040503050406030204" pitchFamily="18" charset="0"/>
                                      </a:rPr>
                                      <m:t>6</m:t>
                                    </m:r>
                                  </m:den>
                                </m:f>
                              </m:oMath>
                            </m:oMathPara>
                          </a14:m>
                          <a:endParaRPr/>
                        </a:p>
                      </a:txBody>
                      <a:tcPr/>
                    </a:tc>
                    <a:tc>
                      <a:txBody>
                        <a:bodyPr/>
                        <a:lstStyle/>
                        <a:p>
                          <a:pPr marL="0" lvl="0" indent="0">
                            <a:buNone/>
                          </a:pPr>
                          <a:r>
                            <a:t>1</a:t>
                          </a:r>
                        </a:p>
                      </a:txBody>
                      <a:tcPr/>
                    </a:tc>
                    <a:extLst>
                      <a:ext uri="{0D108BD9-81ED-4DB2-BD59-A6C34878D82A}">
                        <a16:rowId xmlns:a16="http://schemas.microsoft.com/office/drawing/2014/main" val="10003"/>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22000" cy="219183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365760">
                    <a:tc>
                      <a:txBody>
                        <a:bodyPr/>
                        <a:lstStyle/>
                        <a:p>
                          <a:pPr marL="0" lvl="0" indent="0">
                            <a:buNone/>
                          </a:pPr>
                          <a:r>
                            <a:t>Caught or Not</a:t>
                          </a:r>
                        </a:p>
                      </a:txBody>
                      <a:tcPr/>
                    </a:tc>
                    <a:tc>
                      <a:txBody>
                        <a:bodyPr/>
                        <a:lstStyle/>
                        <a:p>
                          <a:pPr marL="0" lvl="0" indent="0">
                            <a:buNone/>
                          </a:pPr>
                          <a:r>
                            <a:t>Door One</a:t>
                          </a:r>
                        </a:p>
                      </a:txBody>
                      <a:tcPr/>
                    </a:tc>
                    <a:tc>
                      <a:txBody>
                        <a:bodyPr/>
                        <a:lstStyle/>
                        <a:p>
                          <a:pPr marL="0" lvl="0" indent="0">
                            <a:buNone/>
                          </a:pPr>
                          <a:r>
                            <a:t>Door Two</a:t>
                          </a:r>
                        </a:p>
                      </a:txBody>
                      <a:tcPr/>
                    </a:tc>
                    <a:tc>
                      <a:txBody>
                        <a:bodyPr/>
                        <a:lstStyle/>
                        <a:p>
                          <a:pPr marL="0" lvl="0" indent="0">
                            <a:buNone/>
                          </a:pPr>
                          <a:r>
                            <a:t>Door Three</a:t>
                          </a:r>
                        </a:p>
                      </a:txBody>
                      <a:tcPr/>
                    </a:tc>
                    <a:tc>
                      <a:txBody>
                        <a:bodyPr/>
                        <a:lstStyle/>
                        <a:p>
                          <a:pPr marL="0" lvl="0" indent="0">
                            <a:buNone/>
                          </a:pPr>
                          <a:r>
                            <a:t>Total</a:t>
                          </a:r>
                        </a:p>
                      </a:txBody>
                      <a:tcPr/>
                    </a:tc>
                    <a:extLst>
                      <a:ext uri="{0D108BD9-81ED-4DB2-BD59-A6C34878D82A}">
                        <a16:rowId xmlns:a16="http://schemas.microsoft.com/office/drawing/2014/main" val="10000"/>
                      </a:ext>
                    </a:extLst>
                  </a:tr>
                  <a:tr h="606870">
                    <a:tc>
                      <a:txBody>
                        <a:bodyPr/>
                        <a:lstStyle/>
                        <a:p>
                          <a:pPr marL="0" lvl="0" indent="0">
                            <a:buNone/>
                          </a:pPr>
                          <a:r>
                            <a:t>Caught</a:t>
                          </a:r>
                        </a:p>
                      </a:txBody>
                      <a:tcPr/>
                    </a:tc>
                    <a:tc>
                      <a:txBody>
                        <a:bodyPr/>
                        <a:lstStyle/>
                        <a:p>
                          <a:endParaRPr lang="en-US"/>
                        </a:p>
                      </a:txBody>
                      <a:tcPr>
                        <a:blipFill>
                          <a:blip r:embed="rId2"/>
                          <a:stretch>
                            <a:fillRect l="-100581" t="-66667" r="-301744" b="-206250"/>
                          </a:stretch>
                        </a:blipFill>
                      </a:tcPr>
                    </a:tc>
                    <a:tc>
                      <a:txBody>
                        <a:bodyPr/>
                        <a:lstStyle/>
                        <a:p>
                          <a:endParaRPr lang="en-US"/>
                        </a:p>
                      </a:txBody>
                      <a:tcPr>
                        <a:blipFill>
                          <a:blip r:embed="rId2"/>
                          <a:stretch>
                            <a:fillRect l="-200581" t="-66667" r="-201744" b="-206250"/>
                          </a:stretch>
                        </a:blipFill>
                      </a:tcPr>
                    </a:tc>
                    <a:tc>
                      <a:txBody>
                        <a:bodyPr/>
                        <a:lstStyle/>
                        <a:p>
                          <a:endParaRPr lang="en-US"/>
                        </a:p>
                      </a:txBody>
                      <a:tcPr>
                        <a:blipFill>
                          <a:blip r:embed="rId2"/>
                          <a:stretch>
                            <a:fillRect l="-300581" t="-66667" r="-101744" b="-206250"/>
                          </a:stretch>
                        </a:blipFill>
                      </a:tcPr>
                    </a:tc>
                    <a:tc>
                      <a:txBody>
                        <a:bodyPr/>
                        <a:lstStyle/>
                        <a:p>
                          <a:endParaRPr lang="en-US"/>
                        </a:p>
                      </a:txBody>
                      <a:tcPr>
                        <a:blipFill>
                          <a:blip r:embed="rId2"/>
                          <a:stretch>
                            <a:fillRect l="-400581" t="-66667" r="-1744" b="-206250"/>
                          </a:stretch>
                        </a:blipFill>
                      </a:tcPr>
                    </a:tc>
                    <a:extLst>
                      <a:ext uri="{0D108BD9-81ED-4DB2-BD59-A6C34878D82A}">
                        <a16:rowId xmlns:a16="http://schemas.microsoft.com/office/drawing/2014/main" val="10001"/>
                      </a:ext>
                    </a:extLst>
                  </a:tr>
                  <a:tr h="606806">
                    <a:tc>
                      <a:txBody>
                        <a:bodyPr/>
                        <a:lstStyle/>
                        <a:p>
                          <a:pPr marL="0" lvl="0" indent="0">
                            <a:buNone/>
                          </a:pPr>
                          <a:r>
                            <a:t>Not Caught</a:t>
                          </a:r>
                        </a:p>
                      </a:txBody>
                      <a:tcPr/>
                    </a:tc>
                    <a:tc>
                      <a:txBody>
                        <a:bodyPr/>
                        <a:lstStyle/>
                        <a:p>
                          <a:endParaRPr lang="en-US"/>
                        </a:p>
                      </a:txBody>
                      <a:tcPr>
                        <a:blipFill>
                          <a:blip r:embed="rId2"/>
                          <a:stretch>
                            <a:fillRect l="-100581" t="-166667" r="-301744" b="-106250"/>
                          </a:stretch>
                        </a:blipFill>
                      </a:tcPr>
                    </a:tc>
                    <a:tc>
                      <a:txBody>
                        <a:bodyPr/>
                        <a:lstStyle/>
                        <a:p>
                          <a:endParaRPr lang="en-US"/>
                        </a:p>
                      </a:txBody>
                      <a:tcPr>
                        <a:blipFill>
                          <a:blip r:embed="rId2"/>
                          <a:stretch>
                            <a:fillRect l="-200581" t="-166667" r="-201744" b="-106250"/>
                          </a:stretch>
                        </a:blipFill>
                      </a:tcPr>
                    </a:tc>
                    <a:tc>
                      <a:txBody>
                        <a:bodyPr/>
                        <a:lstStyle/>
                        <a:p>
                          <a:endParaRPr lang="en-US"/>
                        </a:p>
                      </a:txBody>
                      <a:tcPr>
                        <a:blipFill>
                          <a:blip r:embed="rId2"/>
                          <a:stretch>
                            <a:fillRect l="-300581" t="-166667" r="-101744" b="-106250"/>
                          </a:stretch>
                        </a:blipFill>
                      </a:tcPr>
                    </a:tc>
                    <a:tc>
                      <a:txBody>
                        <a:bodyPr/>
                        <a:lstStyle/>
                        <a:p>
                          <a:endParaRPr lang="en-US"/>
                        </a:p>
                      </a:txBody>
                      <a:tcPr>
                        <a:blipFill>
                          <a:blip r:embed="rId2"/>
                          <a:stretch>
                            <a:fillRect l="-400581" t="-166667" r="-1744" b="-106250"/>
                          </a:stretch>
                        </a:blipFill>
                      </a:tcPr>
                    </a:tc>
                    <a:extLst>
                      <a:ext uri="{0D108BD9-81ED-4DB2-BD59-A6C34878D82A}">
                        <a16:rowId xmlns:a16="http://schemas.microsoft.com/office/drawing/2014/main" val="10002"/>
                      </a:ext>
                    </a:extLst>
                  </a:tr>
                  <a:tr h="612394">
                    <a:tc>
                      <a:txBody>
                        <a:bodyPr/>
                        <a:lstStyle/>
                        <a:p>
                          <a:pPr marL="0" lvl="0" indent="0">
                            <a:buNone/>
                          </a:pPr>
                          <a:r>
                            <a:t>Total</a:t>
                          </a:r>
                        </a:p>
                      </a:txBody>
                      <a:tcPr/>
                    </a:tc>
                    <a:tc>
                      <a:txBody>
                        <a:bodyPr/>
                        <a:lstStyle/>
                        <a:p>
                          <a:endParaRPr lang="en-US"/>
                        </a:p>
                      </a:txBody>
                      <a:tcPr>
                        <a:blipFill>
                          <a:blip r:embed="rId2"/>
                          <a:stretch>
                            <a:fillRect l="-100581" t="-266667" r="-301744" b="-6250"/>
                          </a:stretch>
                        </a:blipFill>
                      </a:tcPr>
                    </a:tc>
                    <a:tc>
                      <a:txBody>
                        <a:bodyPr/>
                        <a:lstStyle/>
                        <a:p>
                          <a:endParaRPr lang="en-US"/>
                        </a:p>
                      </a:txBody>
                      <a:tcPr>
                        <a:blipFill>
                          <a:blip r:embed="rId2"/>
                          <a:stretch>
                            <a:fillRect l="-200581" t="-266667" r="-201744" b="-6250"/>
                          </a:stretch>
                        </a:blipFill>
                      </a:tcPr>
                    </a:tc>
                    <a:tc>
                      <a:txBody>
                        <a:bodyPr/>
                        <a:lstStyle/>
                        <a:p>
                          <a:endParaRPr lang="en-US"/>
                        </a:p>
                      </a:txBody>
                      <a:tcPr>
                        <a:blipFill>
                          <a:blip r:embed="rId2"/>
                          <a:stretch>
                            <a:fillRect l="-300581" t="-266667" r="-101744" b="-6250"/>
                          </a:stretch>
                        </a:blipFill>
                      </a:tcPr>
                    </a:tc>
                    <a:tc>
                      <a:txBody>
                        <a:bodyPr/>
                        <a:lstStyle/>
                        <a:p>
                          <a:pPr marL="0" lvl="0" indent="0">
                            <a:buNone/>
                          </a:pPr>
                          <a:r>
                            <a:t>1</a:t>
                          </a:r>
                        </a:p>
                      </a:txBody>
                      <a:tcPr/>
                    </a:tc>
                    <a:extLst>
                      <a:ext uri="{0D108BD9-81ED-4DB2-BD59-A6C34878D82A}">
                        <a16:rowId xmlns:a16="http://schemas.microsoft.com/office/drawing/2014/main" val="10003"/>
                      </a:ext>
                    </a:extLst>
                  </a:tr>
                </a:tbl>
              </a:graphicData>
            </a:graphic>
          </p:graphicFrame>
        </mc:Fallback>
      </mc:AlternateContent>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3.10 Afbrotatíðni í Bandaríkjunum á hverja 100.000 íbúa 2008–2011 </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0">
                <a:tc>
                  <a:txBody>
                    <a:bodyPr/>
                    <a:lstStyle/>
                    <a:p>
                      <a:pPr marL="0" lvl="0" indent="0">
                        <a:buNone/>
                      </a:pPr>
                      <a:r>
                        <a:t>Ár</a:t>
                      </a:r>
                    </a:p>
                  </a:txBody>
                  <a:tcPr/>
                </a:tc>
                <a:tc>
                  <a:txBody>
                    <a:bodyPr/>
                    <a:lstStyle/>
                    <a:p>
                      <a:pPr marL="0" lvl="0" indent="0">
                        <a:buNone/>
                      </a:pPr>
                      <a:r>
                        <a:t>Afbrot A</a:t>
                      </a:r>
                    </a:p>
                  </a:txBody>
                  <a:tcPr/>
                </a:tc>
                <a:tc>
                  <a:txBody>
                    <a:bodyPr/>
                    <a:lstStyle/>
                    <a:p>
                      <a:pPr marL="0" lvl="0" indent="0">
                        <a:buNone/>
                      </a:pPr>
                      <a:r>
                        <a:t>Afbrot B</a:t>
                      </a:r>
                    </a:p>
                  </a:txBody>
                  <a:tcPr/>
                </a:tc>
                <a:tc>
                  <a:txBody>
                    <a:bodyPr/>
                    <a:lstStyle/>
                    <a:p>
                      <a:pPr marL="0" lvl="0" indent="0">
                        <a:buNone/>
                      </a:pPr>
                      <a:r>
                        <a:t>Afbrot C</a:t>
                      </a:r>
                    </a:p>
                  </a:txBody>
                  <a:tcPr/>
                </a:tc>
                <a:tc>
                  <a:txBody>
                    <a:bodyPr/>
                    <a:lstStyle/>
                    <a:p>
                      <a:pPr marL="0" lvl="0" indent="0">
                        <a:buNone/>
                      </a:pPr>
                      <a:r>
                        <a:t>Afbrot D</a:t>
                      </a:r>
                    </a:p>
                  </a:txBody>
                  <a:tcPr/>
                </a:tc>
                <a:tc>
                  <a:txBody>
                    <a:bodyPr/>
                    <a:lstStyle/>
                    <a:p>
                      <a:pPr marL="0" lvl="0" indent="0">
                        <a:buNone/>
                      </a:pPr>
                      <a:r>
                        <a:t>Samtals</a:t>
                      </a:r>
                    </a:p>
                  </a:txBody>
                  <a:tcPr/>
                </a:tc>
                <a:extLst>
                  <a:ext uri="{0D108BD9-81ED-4DB2-BD59-A6C34878D82A}">
                    <a16:rowId xmlns:a16="http://schemas.microsoft.com/office/drawing/2014/main" val="10000"/>
                  </a:ext>
                </a:extLst>
              </a:tr>
              <a:tr h="0">
                <a:tc>
                  <a:txBody>
                    <a:bodyPr/>
                    <a:lstStyle/>
                    <a:p>
                      <a:pPr marL="0" lvl="0" indent="0">
                        <a:buNone/>
                      </a:pPr>
                      <a:r>
                        <a:t>2008</a:t>
                      </a:r>
                    </a:p>
                  </a:txBody>
                  <a:tcPr/>
                </a:tc>
                <a:tc>
                  <a:txBody>
                    <a:bodyPr/>
                    <a:lstStyle/>
                    <a:p>
                      <a:pPr marL="0" lvl="0" indent="0">
                        <a:buNone/>
                      </a:pPr>
                      <a:r>
                        <a:t>145.7</a:t>
                      </a:r>
                    </a:p>
                  </a:txBody>
                  <a:tcPr/>
                </a:tc>
                <a:tc>
                  <a:txBody>
                    <a:bodyPr/>
                    <a:lstStyle/>
                    <a:p>
                      <a:pPr marL="0" lvl="0" indent="0">
                        <a:buNone/>
                      </a:pPr>
                      <a:r>
                        <a:t>732.1</a:t>
                      </a:r>
                    </a:p>
                  </a:txBody>
                  <a:tcPr/>
                </a:tc>
                <a:tc>
                  <a:txBody>
                    <a:bodyPr/>
                    <a:lstStyle/>
                    <a:p>
                      <a:pPr marL="0" lvl="0" indent="0">
                        <a:buNone/>
                      </a:pPr>
                      <a:r>
                        <a:t>29.7</a:t>
                      </a:r>
                    </a:p>
                  </a:txBody>
                  <a:tcPr/>
                </a:tc>
                <a:tc>
                  <a:txBody>
                    <a:bodyPr/>
                    <a:lstStyle/>
                    <a:p>
                      <a:pPr marL="0" lvl="0" indent="0">
                        <a:buNone/>
                      </a:pPr>
                      <a:r>
                        <a:t>314.7</a:t>
                      </a:r>
                    </a:p>
                  </a:txBody>
                  <a:tcPr/>
                </a:tc>
                <a:tc>
                  <a:txBody>
                    <a:bodyPr/>
                    <a:lstStyle/>
                    <a:p>
                      <a:endParaRPr/>
                    </a:p>
                  </a:txBody>
                  <a:tcPr/>
                </a:tc>
                <a:extLst>
                  <a:ext uri="{0D108BD9-81ED-4DB2-BD59-A6C34878D82A}">
                    <a16:rowId xmlns:a16="http://schemas.microsoft.com/office/drawing/2014/main" val="10001"/>
                  </a:ext>
                </a:extLst>
              </a:tr>
              <a:tr h="0">
                <a:tc>
                  <a:txBody>
                    <a:bodyPr/>
                    <a:lstStyle/>
                    <a:p>
                      <a:pPr marL="0" lvl="0" indent="0">
                        <a:buNone/>
                      </a:pPr>
                      <a:r>
                        <a:t>2009</a:t>
                      </a:r>
                    </a:p>
                  </a:txBody>
                  <a:tcPr/>
                </a:tc>
                <a:tc>
                  <a:txBody>
                    <a:bodyPr/>
                    <a:lstStyle/>
                    <a:p>
                      <a:pPr marL="0" lvl="0" indent="0">
                        <a:buNone/>
                      </a:pPr>
                      <a:r>
                        <a:t>133.1</a:t>
                      </a:r>
                    </a:p>
                  </a:txBody>
                  <a:tcPr/>
                </a:tc>
                <a:tc>
                  <a:txBody>
                    <a:bodyPr/>
                    <a:lstStyle/>
                    <a:p>
                      <a:pPr marL="0" lvl="0" indent="0">
                        <a:buNone/>
                      </a:pPr>
                      <a:r>
                        <a:t>717.7</a:t>
                      </a:r>
                    </a:p>
                  </a:txBody>
                  <a:tcPr/>
                </a:tc>
                <a:tc>
                  <a:txBody>
                    <a:bodyPr/>
                    <a:lstStyle/>
                    <a:p>
                      <a:pPr marL="0" lvl="0" indent="0">
                        <a:buNone/>
                      </a:pPr>
                      <a:r>
                        <a:t>29.1</a:t>
                      </a:r>
                    </a:p>
                  </a:txBody>
                  <a:tcPr/>
                </a:tc>
                <a:tc>
                  <a:txBody>
                    <a:bodyPr/>
                    <a:lstStyle/>
                    <a:p>
                      <a:pPr marL="0" lvl="0" indent="0">
                        <a:buNone/>
                      </a:pPr>
                      <a:r>
                        <a:t>259.2</a:t>
                      </a:r>
                    </a:p>
                  </a:txBody>
                  <a:tcPr/>
                </a:tc>
                <a:tc>
                  <a:txBody>
                    <a:bodyPr/>
                    <a:lstStyle/>
                    <a:p>
                      <a:endParaRPr/>
                    </a:p>
                  </a:txBody>
                  <a:tcPr/>
                </a:tc>
                <a:extLst>
                  <a:ext uri="{0D108BD9-81ED-4DB2-BD59-A6C34878D82A}">
                    <a16:rowId xmlns:a16="http://schemas.microsoft.com/office/drawing/2014/main" val="10002"/>
                  </a:ext>
                </a:extLst>
              </a:tr>
              <a:tr h="0">
                <a:tc>
                  <a:txBody>
                    <a:bodyPr/>
                    <a:lstStyle/>
                    <a:p>
                      <a:pPr marL="0" lvl="0" indent="0">
                        <a:buNone/>
                      </a:pPr>
                      <a:r>
                        <a:t>2010</a:t>
                      </a:r>
                    </a:p>
                  </a:txBody>
                  <a:tcPr/>
                </a:tc>
                <a:tc>
                  <a:txBody>
                    <a:bodyPr/>
                    <a:lstStyle/>
                    <a:p>
                      <a:pPr marL="0" lvl="0" indent="0">
                        <a:buNone/>
                      </a:pPr>
                      <a:r>
                        <a:t>119.3</a:t>
                      </a:r>
                    </a:p>
                  </a:txBody>
                  <a:tcPr/>
                </a:tc>
                <a:tc>
                  <a:txBody>
                    <a:bodyPr/>
                    <a:lstStyle/>
                    <a:p>
                      <a:pPr marL="0" lvl="0" indent="0">
                        <a:buNone/>
                      </a:pPr>
                      <a:r>
                        <a:t>701</a:t>
                      </a:r>
                    </a:p>
                  </a:txBody>
                  <a:tcPr/>
                </a:tc>
                <a:tc>
                  <a:txBody>
                    <a:bodyPr/>
                    <a:lstStyle/>
                    <a:p>
                      <a:pPr marL="0" lvl="0" indent="0">
                        <a:buNone/>
                      </a:pPr>
                      <a:r>
                        <a:t>27.7</a:t>
                      </a:r>
                    </a:p>
                  </a:txBody>
                  <a:tcPr/>
                </a:tc>
                <a:tc>
                  <a:txBody>
                    <a:bodyPr/>
                    <a:lstStyle/>
                    <a:p>
                      <a:pPr marL="0" lvl="0" indent="0">
                        <a:buNone/>
                      </a:pPr>
                      <a:r>
                        <a:t>239.1</a:t>
                      </a:r>
                    </a:p>
                  </a:txBody>
                  <a:tcPr/>
                </a:tc>
                <a:tc>
                  <a:txBody>
                    <a:bodyPr/>
                    <a:lstStyle/>
                    <a:p>
                      <a:endParaRPr/>
                    </a:p>
                  </a:txBody>
                  <a:tcPr/>
                </a:tc>
                <a:extLst>
                  <a:ext uri="{0D108BD9-81ED-4DB2-BD59-A6C34878D82A}">
                    <a16:rowId xmlns:a16="http://schemas.microsoft.com/office/drawing/2014/main" val="10003"/>
                  </a:ext>
                </a:extLst>
              </a:tr>
              <a:tr h="0">
                <a:tc>
                  <a:txBody>
                    <a:bodyPr/>
                    <a:lstStyle/>
                    <a:p>
                      <a:pPr marL="0" lvl="0" indent="0">
                        <a:buNone/>
                      </a:pPr>
                      <a:r>
                        <a:t>2011</a:t>
                      </a:r>
                    </a:p>
                  </a:txBody>
                  <a:tcPr/>
                </a:tc>
                <a:tc>
                  <a:txBody>
                    <a:bodyPr/>
                    <a:lstStyle/>
                    <a:p>
                      <a:pPr marL="0" lvl="0" indent="0">
                        <a:buNone/>
                      </a:pPr>
                      <a:r>
                        <a:t>113.7</a:t>
                      </a:r>
                    </a:p>
                  </a:txBody>
                  <a:tcPr/>
                </a:tc>
                <a:tc>
                  <a:txBody>
                    <a:bodyPr/>
                    <a:lstStyle/>
                    <a:p>
                      <a:pPr marL="0" lvl="0" indent="0">
                        <a:buNone/>
                      </a:pPr>
                      <a:r>
                        <a:t>702.2</a:t>
                      </a:r>
                    </a:p>
                  </a:txBody>
                  <a:tcPr/>
                </a:tc>
                <a:tc>
                  <a:txBody>
                    <a:bodyPr/>
                    <a:lstStyle/>
                    <a:p>
                      <a:pPr marL="0" lvl="0" indent="0">
                        <a:buNone/>
                      </a:pPr>
                      <a:r>
                        <a:t>26.8</a:t>
                      </a:r>
                    </a:p>
                  </a:txBody>
                  <a:tcPr/>
                </a:tc>
                <a:tc>
                  <a:txBody>
                    <a:bodyPr/>
                    <a:lstStyle/>
                    <a:p>
                      <a:pPr marL="0" lvl="0" indent="0">
                        <a:buNone/>
                      </a:pPr>
                      <a:r>
                        <a:t>229.6</a:t>
                      </a:r>
                    </a:p>
                  </a:txBody>
                  <a:tcPr/>
                </a:tc>
                <a:tc>
                  <a:txBody>
                    <a:bodyPr/>
                    <a:lstStyle/>
                    <a:p>
                      <a:endParaRPr/>
                    </a:p>
                  </a:txBody>
                  <a:tcPr/>
                </a:tc>
                <a:extLst>
                  <a:ext uri="{0D108BD9-81ED-4DB2-BD59-A6C34878D82A}">
                    <a16:rowId xmlns:a16="http://schemas.microsoft.com/office/drawing/2014/main" val="10004"/>
                  </a:ext>
                </a:extLst>
              </a:tr>
              <a:tr h="0">
                <a:tc>
                  <a:txBody>
                    <a:bodyPr/>
                    <a:lstStyle/>
                    <a:p>
                      <a:pPr marL="0" lvl="0" indent="0">
                        <a:buNone/>
                      </a:pPr>
                      <a:r>
                        <a:t>Samtals</a:t>
                      </a: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3.11</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t>Aldur</a:t>
                      </a:r>
                    </a:p>
                  </a:txBody>
                  <a:tcPr/>
                </a:tc>
                <a:tc>
                  <a:txBody>
                    <a:bodyPr/>
                    <a:lstStyle/>
                    <a:p>
                      <a:pPr marL="0" lvl="0" indent="0">
                        <a:buNone/>
                      </a:pPr>
                      <a:r>
                        <a:t>Hávaxinn</a:t>
                      </a:r>
                    </a:p>
                  </a:txBody>
                  <a:tcPr/>
                </a:tc>
                <a:tc>
                  <a:txBody>
                    <a:bodyPr/>
                    <a:lstStyle/>
                    <a:p>
                      <a:pPr marL="0" lvl="0" indent="0">
                        <a:buNone/>
                      </a:pPr>
                      <a:r>
                        <a:t>Meðalhár</a:t>
                      </a:r>
                    </a:p>
                  </a:txBody>
                  <a:tcPr/>
                </a:tc>
                <a:tc>
                  <a:txBody>
                    <a:bodyPr/>
                    <a:lstStyle/>
                    <a:p>
                      <a:pPr marL="0" lvl="0" indent="0">
                        <a:buNone/>
                      </a:pPr>
                      <a:r>
                        <a:t>Lágvaxinn</a:t>
                      </a:r>
                    </a:p>
                  </a:txBody>
                  <a:tcPr/>
                </a:tc>
                <a:tc>
                  <a:txBody>
                    <a:bodyPr/>
                    <a:lstStyle/>
                    <a:p>
                      <a:pPr marL="0" lvl="0" indent="0">
                        <a:buNone/>
                      </a:pPr>
                      <a:r>
                        <a:t>Samtölur</a:t>
                      </a:r>
                    </a:p>
                  </a:txBody>
                  <a:tcPr/>
                </a:tc>
                <a:extLst>
                  <a:ext uri="{0D108BD9-81ED-4DB2-BD59-A6C34878D82A}">
                    <a16:rowId xmlns:a16="http://schemas.microsoft.com/office/drawing/2014/main" val="10000"/>
                  </a:ext>
                </a:extLst>
              </a:tr>
              <a:tr h="0">
                <a:tc>
                  <a:txBody>
                    <a:bodyPr/>
                    <a:lstStyle/>
                    <a:p>
                      <a:pPr marL="0" lvl="0" indent="0">
                        <a:buNone/>
                      </a:pPr>
                      <a:r>
                        <a:t>Under 18</a:t>
                      </a:r>
                    </a:p>
                  </a:txBody>
                  <a:tcPr/>
                </a:tc>
                <a:tc>
                  <a:txBody>
                    <a:bodyPr/>
                    <a:lstStyle/>
                    <a:p>
                      <a:pPr marL="0" lvl="0" indent="0">
                        <a:buNone/>
                      </a:pPr>
                      <a:r>
                        <a:t>18</a:t>
                      </a:r>
                    </a:p>
                  </a:txBody>
                  <a:tcPr/>
                </a:tc>
                <a:tc>
                  <a:txBody>
                    <a:bodyPr/>
                    <a:lstStyle/>
                    <a:p>
                      <a:pPr marL="0" lvl="0" indent="0">
                        <a:buNone/>
                      </a:pPr>
                      <a:r>
                        <a:t>28</a:t>
                      </a:r>
                    </a:p>
                  </a:txBody>
                  <a:tcPr/>
                </a:tc>
                <a:tc>
                  <a:txBody>
                    <a:bodyPr/>
                    <a:lstStyle/>
                    <a:p>
                      <a:pPr marL="0" lvl="0" indent="0">
                        <a:buNone/>
                      </a:pPr>
                      <a:r>
                        <a:t>14</a:t>
                      </a:r>
                    </a:p>
                  </a:txBody>
                  <a:tcPr/>
                </a:tc>
                <a:tc>
                  <a:txBody>
                    <a:bodyPr/>
                    <a:lstStyle/>
                    <a:p>
                      <a:endParaRPr/>
                    </a:p>
                  </a:txBody>
                  <a:tcPr/>
                </a:tc>
                <a:extLst>
                  <a:ext uri="{0D108BD9-81ED-4DB2-BD59-A6C34878D82A}">
                    <a16:rowId xmlns:a16="http://schemas.microsoft.com/office/drawing/2014/main" val="10001"/>
                  </a:ext>
                </a:extLst>
              </a:tr>
              <a:tr h="0">
                <a:tc>
                  <a:txBody>
                    <a:bodyPr/>
                    <a:lstStyle/>
                    <a:p>
                      <a:pPr marL="0" lvl="0" indent="0">
                        <a:buNone/>
                      </a:pPr>
                      <a:r>
                        <a:t>18–50</a:t>
                      </a:r>
                    </a:p>
                  </a:txBody>
                  <a:tcPr/>
                </a:tc>
                <a:tc>
                  <a:txBody>
                    <a:bodyPr/>
                    <a:lstStyle/>
                    <a:p>
                      <a:pPr marL="0" lvl="0" indent="0">
                        <a:buNone/>
                      </a:pPr>
                      <a:r>
                        <a:t>20</a:t>
                      </a:r>
                    </a:p>
                  </a:txBody>
                  <a:tcPr/>
                </a:tc>
                <a:tc>
                  <a:txBody>
                    <a:bodyPr/>
                    <a:lstStyle/>
                    <a:p>
                      <a:pPr marL="0" lvl="0" indent="0">
                        <a:buNone/>
                      </a:pPr>
                      <a:r>
                        <a:t>51</a:t>
                      </a:r>
                    </a:p>
                  </a:txBody>
                  <a:tcPr/>
                </a:tc>
                <a:tc>
                  <a:txBody>
                    <a:bodyPr/>
                    <a:lstStyle/>
                    <a:p>
                      <a:pPr marL="0" lvl="0" indent="0">
                        <a:buNone/>
                      </a:pPr>
                      <a:r>
                        <a:t>28</a:t>
                      </a:r>
                    </a:p>
                  </a:txBody>
                  <a:tcPr/>
                </a:tc>
                <a:tc>
                  <a:txBody>
                    <a:bodyPr/>
                    <a:lstStyle/>
                    <a:p>
                      <a:endParaRPr/>
                    </a:p>
                  </a:txBody>
                  <a:tcPr/>
                </a:tc>
                <a:extLst>
                  <a:ext uri="{0D108BD9-81ED-4DB2-BD59-A6C34878D82A}">
                    <a16:rowId xmlns:a16="http://schemas.microsoft.com/office/drawing/2014/main" val="10002"/>
                  </a:ext>
                </a:extLst>
              </a:tr>
              <a:tr h="0">
                <a:tc>
                  <a:txBody>
                    <a:bodyPr/>
                    <a:lstStyle/>
                    <a:p>
                      <a:pPr marL="0" lvl="0" indent="0">
                        <a:buNone/>
                      </a:pPr>
                      <a:r>
                        <a:t>51+</a:t>
                      </a:r>
                    </a:p>
                  </a:txBody>
                  <a:tcPr/>
                </a:tc>
                <a:tc>
                  <a:txBody>
                    <a:bodyPr/>
                    <a:lstStyle/>
                    <a:p>
                      <a:pPr marL="0" lvl="0" indent="0">
                        <a:buNone/>
                      </a:pPr>
                      <a:r>
                        <a:t>12</a:t>
                      </a:r>
                    </a:p>
                  </a:txBody>
                  <a:tcPr/>
                </a:tc>
                <a:tc>
                  <a:txBody>
                    <a:bodyPr/>
                    <a:lstStyle/>
                    <a:p>
                      <a:pPr marL="0" lvl="0" indent="0">
                        <a:buNone/>
                      </a:pPr>
                      <a:r>
                        <a:t>25</a:t>
                      </a:r>
                    </a:p>
                  </a:txBody>
                  <a:tcPr/>
                </a:tc>
                <a:tc>
                  <a:txBody>
                    <a:bodyPr/>
                    <a:lstStyle/>
                    <a:p>
                      <a:pPr marL="0" lvl="0" indent="0">
                        <a:buNone/>
                      </a:pPr>
                      <a:r>
                        <a:t>9</a:t>
                      </a:r>
                    </a:p>
                  </a:txBody>
                  <a:tcPr/>
                </a:tc>
                <a:tc>
                  <a:txBody>
                    <a:bodyPr/>
                    <a:lstStyle/>
                    <a:p>
                      <a:endParaRPr/>
                    </a:p>
                  </a:txBody>
                  <a:tcPr/>
                </a:tc>
                <a:extLst>
                  <a:ext uri="{0D108BD9-81ED-4DB2-BD59-A6C34878D82A}">
                    <a16:rowId xmlns:a16="http://schemas.microsoft.com/office/drawing/2014/main" val="10003"/>
                  </a:ext>
                </a:extLst>
              </a:tr>
              <a:tr h="0">
                <a:tc>
                  <a:txBody>
                    <a:bodyPr/>
                    <a:lstStyle/>
                    <a:p>
                      <a:pPr marL="0" lvl="0" indent="0">
                        <a:buNone/>
                      </a:pPr>
                      <a:r>
                        <a:t>Samtölur</a:t>
                      </a: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3.10</a:t>
            </a:r>
          </a:p>
        </p:txBody>
      </p:sp>
      <p:pic>
        <p:nvPicPr>
          <p:cNvPr id="3" name="Picture 1" descr="This is a tree diagram with branches showing frequencies of each draw. The first branch shows two lines: 8B and 3R. The second branch has a set of two lines (8B and 3R) for each line of the first branch. Multiply along each line to find 64BB, 24BR, 24RB, and 9RR."/>
          <p:cNvPicPr>
            <a:picLocks noGrp="1" noChangeAspect="1"/>
          </p:cNvPicPr>
          <p:nvPr/>
        </p:nvPicPr>
        <p:blipFill>
          <a:blip r:embed="rId3"/>
          <a:stretch>
            <a:fillRect/>
          </a:stretch>
        </p:blipFill>
        <p:spPr bwMode="auto">
          <a:xfrm>
            <a:off x="2603500" y="1364937"/>
            <a:ext cx="6985000" cy="383602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Total = 64 + 24 + 24 + 9 = 121.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3.11</a:t>
            </a:r>
          </a:p>
        </p:txBody>
      </p:sp>
      <p:pic>
        <p:nvPicPr>
          <p:cNvPr id="3" name="Picture 1" descr="Image shows a tree diagram with two levels the first level shows two branches. The first level represents the first draw of a marble. The left branch is labeled eight B and the right branch is labeled three R. The second level represents the second draw, two additional branches extend from the end of first level’s branches. The left branch of each is labeled eight B and the right branch is labeled three R"/>
          <p:cNvPicPr>
            <a:picLocks noGrp="1" noChangeAspect="1"/>
          </p:cNvPicPr>
          <p:nvPr/>
        </p:nvPicPr>
        <p:blipFill>
          <a:blip r:embed="rId3"/>
          <a:stretch>
            <a:fillRect/>
          </a:stretch>
        </p:blipFill>
        <p:spPr bwMode="auto">
          <a:xfrm>
            <a:off x="2209800" y="953083"/>
            <a:ext cx="7759700" cy="5167733"/>
          </a:xfrm>
          <a:prstGeom prst="rect">
            <a:avLst/>
          </a:prstGeom>
          <a:noFill/>
          <a:ln w="9525">
            <a:noFill/>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3.12</a:t>
            </a:r>
          </a:p>
        </p:txBody>
      </p:sp>
      <p:pic>
        <p:nvPicPr>
          <p:cNvPr id="3" name="Picture 1" descr="This is a tree diagram with branches showing frequencies of each draw. The first branch shows two lines: 12F and 40N. The second branch has a set of two lines (12F and 40N) for each line of the first branch. Multiply along each line to find 144FF, 480FN, 480NF, and 1,600NN."/>
          <p:cNvPicPr>
            <a:picLocks noGrp="1" noChangeAspect="1"/>
          </p:cNvPicPr>
          <p:nvPr/>
        </p:nvPicPr>
        <p:blipFill>
          <a:blip r:embed="rId3"/>
          <a:stretch>
            <a:fillRect/>
          </a:stretch>
        </p:blipFill>
        <p:spPr bwMode="auto">
          <a:xfrm>
            <a:off x="1448432" y="952500"/>
            <a:ext cx="9307835" cy="5168900"/>
          </a:xfrm>
          <a:prstGeom prst="rect">
            <a:avLst/>
          </a:prstGeom>
          <a:noFill/>
          <a:ln w="9525">
            <a:noFill/>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3.13</a:t>
            </a:r>
          </a:p>
        </p:txBody>
      </p:sp>
      <p:pic>
        <p:nvPicPr>
          <p:cNvPr id="3" name="Picture 1" descr="This is a tree diagram with branches showing probabilities of each draw. The first branch shows 2 lines: B 8/11 and R 3/11. The second branch has a set of 2 lines for each first branch line. Below B 8/11 are B 7/10 and R 3/10. Below R 3/11 are B 8/10 and R 2/10. Multiply along each line to find BB 56/110, BR 24/110, RB 24/110, and RR 6/110."/>
          <p:cNvPicPr>
            <a:picLocks noGrp="1" noChangeAspect="1"/>
          </p:cNvPicPr>
          <p:nvPr/>
        </p:nvPicPr>
        <p:blipFill>
          <a:blip r:embed="rId3"/>
          <a:stretch>
            <a:fillRect/>
          </a:stretch>
        </p:blipFill>
        <p:spPr bwMode="auto">
          <a:xfrm>
            <a:off x="3238500" y="952852"/>
            <a:ext cx="5702300" cy="4660196"/>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Total = 56+24+24+6 110 = 110 110 =1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3.14</a:t>
            </a:r>
          </a:p>
        </p:txBody>
      </p:sp>
      <p:pic>
        <p:nvPicPr>
          <p:cNvPr id="3" name="Picture 1" descr="This is a tree diagram with branches showing frequencies of each draw. The first branch shows 2 lines: F 12/52 and N 40/52. The second branch has a set of 2 lines (F 11/52 and N 40/51) for each line of the first branch. Multiply along each line to find FF 121/2652, FN 480/2652, NF 480/2652, and NN 1560/2652."/>
          <p:cNvPicPr>
            <a:picLocks noGrp="1" noChangeAspect="1"/>
          </p:cNvPicPr>
          <p:nvPr/>
        </p:nvPicPr>
        <p:blipFill>
          <a:blip r:embed="rId3"/>
          <a:stretch>
            <a:fillRect/>
          </a:stretch>
        </p:blipFill>
        <p:spPr bwMode="auto">
          <a:xfrm>
            <a:off x="2933700" y="952565"/>
            <a:ext cx="6324600" cy="5168770"/>
          </a:xfrm>
          <a:prstGeom prst="rect">
            <a:avLst/>
          </a:prstGeom>
          <a:noFill/>
          <a:ln w="9525">
            <a:noFill/>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3.15</a:t>
            </a:r>
          </a:p>
        </p:txBody>
      </p:sp>
      <p:pic>
        <p:nvPicPr>
          <p:cNvPr id="3" name="Picture 1" descr="Image shows a Venn diagram consisting of two overlapping ovals inside a rectangle. The left oval is labeled A and the right is labeled B. The rectangle is labeled S. Annotations explain that Every outcome in the sample space is listed in the box. The shaded, overlapping area contains any outcome that appears in both events. This area contains six. All outcomes in A are listed in the oval labeled A. The values one, two, three, four, and five lie inside A, but outside the overlapping region. All outcomes in B are listed in the oval labeled B. The values seven, eight, and nine lie inside B, but outside the overlapping region. The outcomes ten, eleven, and twelve are in the sample space, but not in the events A or B, so these are listed in the region inside the rectangle and outside the ovals."/>
          <p:cNvPicPr>
            <a:picLocks noGrp="1" noChangeAspect="1"/>
          </p:cNvPicPr>
          <p:nvPr/>
        </p:nvPicPr>
        <p:blipFill>
          <a:blip r:embed="rId3"/>
          <a:stretch>
            <a:fillRect/>
          </a:stretch>
        </p:blipFill>
        <p:spPr bwMode="auto">
          <a:xfrm>
            <a:off x="609600" y="1372870"/>
            <a:ext cx="10972800" cy="4328160"/>
          </a:xfrm>
          <a:prstGeom prst="rect">
            <a:avLst/>
          </a:prstGeom>
          <a:noFill/>
          <a:ln w="9525">
            <a:noFill/>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3.16</a:t>
            </a:r>
          </a:p>
        </p:txBody>
      </p:sp>
      <p:pic>
        <p:nvPicPr>
          <p:cNvPr id="3" name="Picture 1" descr="This is a venn diagram. An oval representing set A contains Tails + Heads and Tails + Tails. An oval representing set B also contains Tails + Tails, along with Heads + Tails. The universe S contains Heads + Heads, but this value is not contained in either set A or B."/>
          <p:cNvPicPr>
            <a:picLocks noGrp="1" noChangeAspect="1"/>
          </p:cNvPicPr>
          <p:nvPr/>
        </p:nvPicPr>
        <p:blipFill>
          <a:blip r:embed="rId3"/>
          <a:stretch>
            <a:fillRect/>
          </a:stretch>
        </p:blipFill>
        <p:spPr bwMode="auto">
          <a:xfrm>
            <a:off x="2274146" y="952500"/>
            <a:ext cx="7643707" cy="5168900"/>
          </a:xfrm>
          <a:prstGeom prst="rect">
            <a:avLst/>
          </a:prstGeom>
          <a:noFill/>
          <a:ln w="9525">
            <a:noFill/>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3.17</a:t>
            </a:r>
          </a:p>
        </p:txBody>
      </p:sp>
      <p:pic>
        <p:nvPicPr>
          <p:cNvPr id="3" name="Picture 1" descr="Image shows a Venn diagram consisting of two overlapping circles inside a rectangle. The left oval is labeled C and the right is labeled PT. The rectangle is labeled S. The overlapping region is labeled C and PT and contains the probability five hundredths. The region inside C, but outside the overlapping region, contains the probability thirty-five hundredths. The region inside B, but outside the overlapping region, contains the probability forty-five hundredths. The probability fifteen hundredths is listed in the region inside the rectangle and outside the ovals."/>
          <p:cNvPicPr>
            <a:picLocks noGrp="1" noChangeAspect="1"/>
          </p:cNvPicPr>
          <p:nvPr/>
        </p:nvPicPr>
        <p:blipFill>
          <a:blip r:embed="rId3"/>
          <a:stretch>
            <a:fillRect/>
          </a:stretch>
        </p:blipFill>
        <p:spPr bwMode="auto">
          <a:xfrm>
            <a:off x="2743200" y="953077"/>
            <a:ext cx="6705600" cy="5167745"/>
          </a:xfrm>
          <a:prstGeom prst="rect">
            <a:avLst/>
          </a:prstGeom>
          <a:noFill/>
          <a:ln w="9525">
            <a:noFill/>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3.18</a:t>
            </a:r>
          </a:p>
        </p:txBody>
      </p:sp>
      <p:pic>
        <p:nvPicPr>
          <p:cNvPr id="3" name="Picture 1" descr="This is an empty Venn diagram showing two overlapping circles. The left circle is labeled O and the right circle is labeled RH-."/>
          <p:cNvPicPr>
            <a:picLocks noGrp="1" noChangeAspect="1"/>
          </p:cNvPicPr>
          <p:nvPr/>
        </p:nvPicPr>
        <p:blipFill>
          <a:blip r:embed="rId3"/>
          <a:stretch>
            <a:fillRect/>
          </a:stretch>
        </p:blipFill>
        <p:spPr bwMode="auto">
          <a:xfrm>
            <a:off x="2657367" y="952500"/>
            <a:ext cx="6877265" cy="5168900"/>
          </a:xfrm>
          <a:prstGeom prst="rect">
            <a:avLst/>
          </a:prstGeom>
          <a:noFill/>
          <a:ln w="9525">
            <a:noFill/>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3.12 Population </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Litur</a:t>
                      </a:r>
                    </a:p>
                  </a:txBody>
                  <a:tcPr/>
                </a:tc>
                <a:tc>
                  <a:txBody>
                    <a:bodyPr/>
                    <a:lstStyle/>
                    <a:p>
                      <a:pPr marL="0" lvl="0" indent="0">
                        <a:buNone/>
                      </a:pPr>
                      <a:r>
                        <a:t>Fjöldi</a:t>
                      </a:r>
                    </a:p>
                  </a:txBody>
                  <a:tcPr/>
                </a:tc>
                <a:extLst>
                  <a:ext uri="{0D108BD9-81ED-4DB2-BD59-A6C34878D82A}">
                    <a16:rowId xmlns:a16="http://schemas.microsoft.com/office/drawing/2014/main" val="10000"/>
                  </a:ext>
                </a:extLst>
              </a:tr>
              <a:tr h="0">
                <a:tc>
                  <a:txBody>
                    <a:bodyPr/>
                    <a:lstStyle/>
                    <a:p>
                      <a:pPr marL="0" lvl="0" indent="0">
                        <a:buNone/>
                      </a:pPr>
                      <a:r>
                        <a:t>Yellow (</a:t>
                      </a:r>
                      <a:r>
                        <a:rPr i="1"/>
                        <a:t>Y</a:t>
                      </a:r>
                      <a:r>
                        <a:t>)</a:t>
                      </a:r>
                    </a:p>
                  </a:txBody>
                  <a:tcPr/>
                </a:tc>
                <a:tc>
                  <a:txBody>
                    <a:bodyPr/>
                    <a:lstStyle/>
                    <a:p>
                      <a:endParaRPr/>
                    </a:p>
                  </a:txBody>
                  <a:tcPr/>
                </a:tc>
                <a:extLst>
                  <a:ext uri="{0D108BD9-81ED-4DB2-BD59-A6C34878D82A}">
                    <a16:rowId xmlns:a16="http://schemas.microsoft.com/office/drawing/2014/main" val="10001"/>
                  </a:ext>
                </a:extLst>
              </a:tr>
              <a:tr h="0">
                <a:tc>
                  <a:txBody>
                    <a:bodyPr/>
                    <a:lstStyle/>
                    <a:p>
                      <a:pPr marL="0" lvl="0" indent="0">
                        <a:buNone/>
                      </a:pPr>
                      <a:r>
                        <a:t>Green (</a:t>
                      </a:r>
                      <a:r>
                        <a:rPr i="1"/>
                        <a:t>G</a:t>
                      </a:r>
                      <a:r>
                        <a:t>)</a:t>
                      </a:r>
                    </a:p>
                  </a:txBody>
                  <a:tcPr/>
                </a:tc>
                <a:tc>
                  <a:txBody>
                    <a:bodyPr/>
                    <a:lstStyle/>
                    <a:p>
                      <a:endParaRPr/>
                    </a:p>
                  </a:txBody>
                  <a:tcPr/>
                </a:tc>
                <a:extLst>
                  <a:ext uri="{0D108BD9-81ED-4DB2-BD59-A6C34878D82A}">
                    <a16:rowId xmlns:a16="http://schemas.microsoft.com/office/drawing/2014/main" val="10002"/>
                  </a:ext>
                </a:extLst>
              </a:tr>
              <a:tr h="0">
                <a:tc>
                  <a:txBody>
                    <a:bodyPr/>
                    <a:lstStyle/>
                    <a:p>
                      <a:pPr marL="0" lvl="0" indent="0">
                        <a:buNone/>
                      </a:pPr>
                      <a:r>
                        <a:t>Blue (</a:t>
                      </a:r>
                      <a:r>
                        <a:rPr i="1"/>
                        <a:t>BL</a:t>
                      </a:r>
                      <a:r>
                        <a:t>)</a:t>
                      </a:r>
                    </a:p>
                  </a:txBody>
                  <a:tcPr/>
                </a:tc>
                <a:tc>
                  <a:txBody>
                    <a:bodyPr/>
                    <a:lstStyle/>
                    <a:p>
                      <a:endParaRPr/>
                    </a:p>
                  </a:txBody>
                  <a:tcPr/>
                </a:tc>
                <a:extLst>
                  <a:ext uri="{0D108BD9-81ED-4DB2-BD59-A6C34878D82A}">
                    <a16:rowId xmlns:a16="http://schemas.microsoft.com/office/drawing/2014/main" val="10003"/>
                  </a:ext>
                </a:extLst>
              </a:tr>
              <a:tr h="0">
                <a:tc>
                  <a:txBody>
                    <a:bodyPr/>
                    <a:lstStyle/>
                    <a:p>
                      <a:pPr marL="0" lvl="0" indent="0">
                        <a:buNone/>
                      </a:pPr>
                      <a:r>
                        <a:t>Brown (</a:t>
                      </a:r>
                      <a:r>
                        <a:rPr i="1"/>
                        <a:t>B</a:t>
                      </a:r>
                      <a:r>
                        <a:t>)</a:t>
                      </a:r>
                    </a:p>
                  </a:txBody>
                  <a:tcPr/>
                </a:tc>
                <a:tc>
                  <a:txBody>
                    <a:bodyPr/>
                    <a:lstStyle/>
                    <a:p>
                      <a:endParaRPr/>
                    </a:p>
                  </a:txBody>
                  <a:tcPr/>
                </a:tc>
                <a:extLst>
                  <a:ext uri="{0D108BD9-81ED-4DB2-BD59-A6C34878D82A}">
                    <a16:rowId xmlns:a16="http://schemas.microsoft.com/office/drawing/2014/main" val="10004"/>
                  </a:ext>
                </a:extLst>
              </a:tr>
              <a:tr h="0">
                <a:tc>
                  <a:txBody>
                    <a:bodyPr/>
                    <a:lstStyle/>
                    <a:p>
                      <a:pPr marL="0" lvl="0" indent="0">
                        <a:buNone/>
                      </a:pPr>
                      <a:r>
                        <a:t>Orange (</a:t>
                      </a:r>
                      <a:r>
                        <a:rPr i="1"/>
                        <a:t>O</a:t>
                      </a:r>
                      <a:r>
                        <a:t>)</a:t>
                      </a:r>
                    </a:p>
                  </a:txBody>
                  <a:tcPr/>
                </a:tc>
                <a:tc>
                  <a:txBody>
                    <a:bodyPr/>
                    <a:lstStyle/>
                    <a:p>
                      <a:endParaRPr/>
                    </a:p>
                  </a:txBody>
                  <a:tcPr/>
                </a:tc>
                <a:extLst>
                  <a:ext uri="{0D108BD9-81ED-4DB2-BD59-A6C34878D82A}">
                    <a16:rowId xmlns:a16="http://schemas.microsoft.com/office/drawing/2014/main" val="10005"/>
                  </a:ext>
                </a:extLst>
              </a:tr>
              <a:tr h="0">
                <a:tc>
                  <a:txBody>
                    <a:bodyPr/>
                    <a:lstStyle/>
                    <a:p>
                      <a:pPr marL="0" lvl="0" indent="0">
                        <a:buNone/>
                      </a:pPr>
                      <a:r>
                        <a:t>Red (</a:t>
                      </a:r>
                      <a:r>
                        <a:rPr i="1"/>
                        <a:t>R</a:t>
                      </a:r>
                      <a:r>
                        <a:t>)</a:t>
                      </a:r>
                    </a:p>
                  </a:txBody>
                  <a:tcPr/>
                </a:tc>
                <a:tc>
                  <a:txBody>
                    <a:bodyPr/>
                    <a:lstStyle/>
                    <a:p>
                      <a:endParaRP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3.13 Theoretical Probabilities </a:t>
            </a:r>
          </a:p>
        </p:txBody>
      </p:sp>
      <p:pic>
        <p:nvPicPr>
          <p:cNvPr id="3" name="Picture 1" descr="Table 3.13 Theoretical Probabilities; Columns: , With Replacement, Without Replacement; Row 1: P(2 reds), , ; Row 2: P(R1B2 OR B1R2), , ; Row 3: P(R1 AND G2), , ; Row 4:... (Full description in notes)"/>
          <p:cNvPicPr>
            <a:picLocks noGrp="1" noChangeAspect="1"/>
          </p:cNvPicPr>
          <p:nvPr/>
        </p:nvPicPr>
        <p:blipFill>
          <a:blip r:embed="rId3"/>
          <a:stretch>
            <a:fillRect/>
          </a:stretch>
        </p:blipFill>
        <p:spPr bwMode="auto">
          <a:xfrm>
            <a:off x="2669420" y="952500"/>
            <a:ext cx="6865860" cy="5168900"/>
          </a:xfrm>
          <a:prstGeom prst="rect">
            <a:avLst/>
          </a:prstGeom>
          <a:noFill/>
          <a:ln w="9525">
            <a:noFill/>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3.14 Raunmældar niðurstöður </a:t>
            </a:r>
          </a:p>
        </p:txBody>
      </p:sp>
      <p:pic>
        <p:nvPicPr>
          <p:cNvPr id="3" name="Picture 1" descr="Table 3.14 Empirical Results; Columns: With Replacement, Without Replacement; Row 1: ( __ , __ ) ( __ , __ ), ( __ , __ )   ( __ , __ ); Row 2: ( __ , __ )   ( __ , __ )... (Full description in notes)"/>
          <p:cNvPicPr>
            <a:picLocks noGrp="1" noChangeAspect="1"/>
          </p:cNvPicPr>
          <p:nvPr/>
        </p:nvPicPr>
        <p:blipFill>
          <a:blip r:embed="rId3"/>
          <a:stretch>
            <a:fillRect/>
          </a:stretch>
        </p:blipFill>
        <p:spPr bwMode="auto">
          <a:xfrm>
            <a:off x="4584700" y="957035"/>
            <a:ext cx="3009900" cy="5159829"/>
          </a:xfrm>
          <a:prstGeom prst="rect">
            <a:avLst/>
          </a:prstGeom>
          <a:noFill/>
          <a:ln w="9525">
            <a:noFill/>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3.15 Raunlíkur </a:t>
            </a:r>
          </a:p>
        </p:txBody>
      </p:sp>
      <p:pic>
        <p:nvPicPr>
          <p:cNvPr id="3" name="Picture 1" descr="Table 3.15 Empirical Probabilities; Columns: , With Replacement, Without Replacement; Row 1: P(2 reds), , ; Row 2: P(R1B2 OR B1R2), , ; Row 3: P(R1 AND G2), , ; Row 4: P... (Full description in notes)"/>
          <p:cNvPicPr>
            <a:picLocks noGrp="1" noChangeAspect="1"/>
          </p:cNvPicPr>
          <p:nvPr/>
        </p:nvPicPr>
        <p:blipFill>
          <a:blip r:embed="rId3"/>
          <a:stretch>
            <a:fillRect/>
          </a:stretch>
        </p:blipFill>
        <p:spPr bwMode="auto">
          <a:xfrm>
            <a:off x="2669420" y="952500"/>
            <a:ext cx="6865860" cy="5168900"/>
          </a:xfrm>
          <a:prstGeom prst="rect">
            <a:avLst/>
          </a:prstGeom>
          <a:noFill/>
          <a:ln w="9525">
            <a:noFill/>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stoðefni frá OpenStax er © Rice University og gefið út með alþjóðlegu CC BY-NC-SA 4.0 notkunarleyfi; það má afrita eða breyta eingöngu í óhagnaðarskyni, en vísa verður til OpenStax og Rice University og tilgreina allar breytingar. Öllum aðlögunum verður að deila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2165</Words>
  <Application>Microsoft Macintosh PowerPoint</Application>
  <PresentationFormat>Widescreen</PresentationFormat>
  <Paragraphs>298</Paragraphs>
  <Slides>36</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Cambria Math</vt:lpstr>
      <vt:lpstr>Office Theme</vt:lpstr>
      <vt:lpstr>Statistics</vt:lpstr>
      <vt:lpstr>Chapter outline</vt:lpstr>
      <vt:lpstr>Figure 3.1</vt:lpstr>
      <vt:lpstr>Table 3.1</vt:lpstr>
      <vt:lpstr>Figure 3.2</vt:lpstr>
      <vt:lpstr>Figure 3.3</vt:lpstr>
      <vt:lpstr>Figure 3.4</vt:lpstr>
      <vt:lpstr>Figure 3.5</vt:lpstr>
      <vt:lpstr>Figure 3.6</vt:lpstr>
      <vt:lpstr>Table 3.2</vt:lpstr>
      <vt:lpstr>Figure 3.7</vt:lpstr>
      <vt:lpstr>Figure 3.8</vt:lpstr>
      <vt:lpstr>Figure 3.9</vt:lpstr>
      <vt:lpstr>Table 3.3</vt:lpstr>
      <vt:lpstr>Table 3.4</vt:lpstr>
      <vt:lpstr>Table 3.5 Hiking Area Preference </vt:lpstr>
      <vt:lpstr>Table 3.6 Hiking Area Preference </vt:lpstr>
      <vt:lpstr>Table 3.7</vt:lpstr>
      <vt:lpstr>Table 3.8 Door Choice </vt:lpstr>
      <vt:lpstr>Table 3.9 Door Choice </vt:lpstr>
      <vt:lpstr>Table 3.10 U.S. Crime Index Rates Per 100,000 Inhabitants 2008–2011 </vt:lpstr>
      <vt:lpstr>Table 3.11</vt:lpstr>
      <vt:lpstr>Figure 3.10</vt:lpstr>
      <vt:lpstr>Figure 3.11</vt:lpstr>
      <vt:lpstr>Figure 3.12</vt:lpstr>
      <vt:lpstr>Figure 3.13</vt:lpstr>
      <vt:lpstr>Figure 3.14</vt:lpstr>
      <vt:lpstr>Figure 3.15</vt:lpstr>
      <vt:lpstr>Figure 3.16</vt:lpstr>
      <vt:lpstr>Figure 3.17</vt:lpstr>
      <vt:lpstr>Figure 3.18</vt:lpstr>
      <vt:lpstr>Table 3.12 Population </vt:lpstr>
      <vt:lpstr>Table 3.13 Theoretical Probabilities </vt:lpstr>
      <vt:lpstr>Table 3.14 Empirical Results </vt:lpstr>
      <vt:lpstr>Table 3.15 Empirical Probabilities </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
  <cp:keywords/>
  <cp:lastModifiedBy>Colby Powers</cp:lastModifiedBy>
  <cp:revision>1</cp:revision>
  <dcterms:created xsi:type="dcterms:W3CDTF">2026-02-23T15:27:19Z</dcterms:created>
  <dcterms:modified xsi:type="dcterms:W3CDTF">2026-02-25T15:23:24Z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3 Probability Topics</vt:lpwstr>
  </property>
</Properties>
</file>