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photo of a car mechanic’s shop. There are three United States Postal Services trucks being serviced, and one not being serviced.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Graph of the equation y = -1 + 2x. This is a straight line that crosses the y-axis at -1 and is sloped up and to the right, rising 2 units for every one unit of run.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graph of an equation. The x-axis is labeled in intervals of 2 from 0 - 14; the y-axis is labeled in intervals of 2 from 0 - 12. The equation's graph is a curve that crosses the y-axis at 2 and curves upward and to the right.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possible graphs of the equation y = a + bx. For the first graph, (a), b &gt; 0 and so the line slopes upward to the right. For the second, b = 0 and the graph of the equation is a horizontal line. In the third graph, (c), b &lt; 0 and the line slopes downward to the right.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12.1; Columns: x (third exam score), y (final exam score); Row 1: 65, 175; Row 2: 67, 133; Row 3: 71, 185; Row 4: 71, 163; Row 5: 66, 126; Row 6: 75, 198; Row 7: 67, 153; Row 8: 70, 163; Row 9: 71, 159; Row 10: 69, 151; Row 11: 69, 159</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scatter plot of the data provided. The third exam score is plotted on the x-axis, and the final exam score is plotted on the y-axis. The points form a strong, positive, linear pattern.</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12.3; Columns: x (third exam score), y (final exam score); Row 1: 65, 175; Row 2: 66, 126; Row 3: 67, 133; Row 4: 67, 153; Row 5: 69, 151; Row 6: 69, 159; Row 7: 70, 163; Row 8: 71, 159; Row 9: 71, 163; Row 10: 71, 185; Row 11: 75, 198</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12.4; Columns: Group, x (third exam score), y (final exam score), Median x value, Median y value; Row 1: 1, 65666767, 126133153175, 66.5, 143; Row 2: 2, 696970, 151159163, 69, 159; Row 3: 3, 71717175, 159163185198, 71, 174</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scatter plot of exam scores with a line of best fit. One data point is highlighted along with the corresponding point on the line of best fit. Both points have the same x-coordinate. The distance between these two points illustrates how to compute the sum of squared errors.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scatter plot of exam scores with a line of best fit. One data point is highlighted along with the corresponding point on the line of best fit.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shows a scatter plot with a line of best fit. The scatter plot has points plotted at (0.021, 125), (0.023, 250), (0.068, 500), (0.086, 750), (0.105, 1000), (0.124, 1500), and (0.146, 2000), and is labeled y = 7E-05x + 0.0226.</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1. Image of calculator input screen for LinRegTTest with input matching the instructions above. 2.Image of corresponding output calculator output screen for LinRegTTest: Output screen shows: Line 1. LinRegTTest; Line 2. y = a + bx; Line 3. beta does not equal 0 and rho does not equal 0; Line 4. t = 2.657560155; Line 5. df = 9; Line 6. a = 173.513363; Line 7. b = 4.827394209; Line 8. s = 16.41237711; Line 9. r squared = .4396931104; Line 10. r = .663093591</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scatter plots with lines of best fit. The first scatterplot shows points ascending from the lower left to the upper right. The line of best fit has positive slope. The second scatter plot shows points descending from the upper left to the lower right. The line of best fit has negative slope. The third scatter plot of points form a horizontal pattern. The line of best fit is a horizontal line.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Horizontal number line with values of -1, -0.632, 0, 0.632, 0.801, and 1. A dashed line above values -0.632, 0, and 0.632 indicates not significant values.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Horizontal number line with values of -0.624, -0.532, and 0.532.</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Horizontal number line with values -0.924, -0.532, and 0.532.</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graph shows three sets of points. Each set falls in a vertical line. The points in each set are normally distributed along the line — they are densely packed in the middle and more spread out at the top and bottom. A downward sloping regression line passes through the mean of each set. The right graph shows the same regression line plotted. A vertical normal curve is shown for each line.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scatter plot of exam scores with a line of best fit.Two yellow dashed lines run parallel to the line of best fit. The dashed lines run above and below the best fit line at equal distances. One data point falls outside the boundary created by the dashed lines—it is an outlier.</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Figure 2 shows a graph that is labeled 0 through 100 on the Y axis going up by 20, and 0 though 14 on the X axis going up by 2. The plotted spots on the graph show (y0,x66)</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12.6; Columns: x, y, ŷ, y – ŷ; Row 1: 65, 175, 140, 175 – 140 = 35; Row 2: 67, 133, 150, 133 – 150= –17; Row 3: 71, 185, 169, 185 – 169 = 16; Row 4: 71, 163, 169, 163 – 169 = –6; Row 5: 66, 126, 145, 126 – 145 = –19; Row 6: 75, 198, 189, 198 – 189 = 9; Row 7: 67, 153, 150, 153 – 150 = 3; Row 8: 70, 163, 164, 163 – 164 = –1; Row 9: 71, 159, 169, 159 – 169 = –10; Row 10: 69, 151, 160, 151 – 160 = –9; Row 11: 69, 159, 160, 159 – 160 = –1</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shows two scatter plots, each with a line of best fit. Each is labeled final exam score on the y-axis and third exam score on the x-axis. The part (a) scatter plot includes the complete data set and has points plotted at (65, 175), (66, 126), (67, 133), (67, 153), (69, 151), (69, 159), (70, 163), (71, 159), (71, 163), (71, 185), and (75, 198). The part (a) scatter plot is labeled y = 4.8274x – 173.51 and R2 = 0.43969. The part (b) scatter plot is missing the student 1 data point and has points plotted at (66, 126), (67, 133), (67, 153), (69, 151), (69, 159), (70, 163), (71, 159), (71, 163), (71, 185), and (75, 198). The part (b) scatter plot is labeled y = 7.3878x – 355.19 and R2 = 0.8319.</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12.7; Columns: x, y, x, y; Row 1: 1915, 10.1, 1969, 36.7; Row 2: 1926, 17.7, 1975, 49.3; Row 3: 1935, 13.7, 1979, 72.6; Row 4: 1940, 14.7, 1980, 82.4; Row 5: 1947, 24.1, 1986, 109.6; Row 6: 1952, 26.5, 1991, 130.7; Row 7: 1964, 31.0, 1999, 166.6</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Scatter plot and line of best fit of the consumer price index data, on the y-axis, and year data, on the x-axis.</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12.9; Columns: Degrees of Freedom: n – 2, Critical Values: + and –; Row 1: 1, 0.997; Row 2: 2, 0.950; Row 3: 3, 0.878; Row 4: 4, 0.811; Row 5: 5, 0.754; Row 6: 6, 0.707; Row 7: 7, 0.666; Row 8: 8, 0.632; Row 9: 9, 0.602; Row 10: 10, 0.576; Row 11: 11, 0.555; Row 12: 12, 0.532; Row 13: 13, 0.514; Row 14: 14, 0.497; Row 15: 15, 0.482; Row 16: 16, 0.468; Row 17: 17, 0.456; Row 18: 18, 0.444; Row 19: 19, 0.433; Row 20: 20, 0.423; Row 21: 21, 0.413; Row 22: 22, 0.404; Row 23: 23, 0.396; Row 24: 24, 0.388; Row 25: 25, 0.381; Row 26: 26, 0.374; Row 27: 27, 0.367; Row 28: 28, 0.361; Row 29: 29, 0.355; Row 30: 30, 0.349; Row 31: 40, 0.304; Row 32: 50, 0.273; Row 33: 60, 0.250; Row 34: 70, 0.232; Row 35: 80, 0.217; Row 36: 90, 0.205; Row 37: 100, 0.195</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Blank graph with vertical and horizontal axes.</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Blank graph with vertical and horizontal axes.</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Blank graph with vertical and horizontal axes.</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12.12; Columns: Weight, Fuel Efficiency; Row 1: , ; Row 2: , ; Row 3: , ; Row 4: , ; Row 5: , ; Row 6: , ; Row 7: , ; Row 8: , ; Row 9: , ; Row 10: , ; Row 11: , ; Row 12: , ; Row 13: , ; Row 14: , ; Row 15: , ; Row 16: , ; Row 17: , ; Row 18: , ; Row 19: ,</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Blank graph with vertical and horizontal axes.</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Tölfræði</a:t>
            </a:r>
          </a:p>
        </p:txBody>
      </p:sp>
      <p:sp>
        <p:nvSpPr>
          <p:cNvPr id="3" name="Subtitle 2"/>
          <p:cNvSpPr>
            <a:spLocks noGrp="1"/>
          </p:cNvSpPr>
          <p:nvPr>
            <p:ph type="subTitle" idx="1"/>
          </p:nvPr>
        </p:nvSpPr>
        <p:spPr>
          <a:xfrm>
            <a:off x="1828800" y="2072269"/>
            <a:ext cx="8534400" cy="1752600"/>
          </a:xfrm>
        </p:spPr>
        <p:txBody>
          <a:bodyPr>
            <a:normAutofit fontScale="92500"/>
          </a:bodyPr>
          <a:lstStyle/>
          <a:p>
            <a:pPr marL="0" lvl="0" indent="0">
              <a:buNone/>
            </a:pPr>
            <a:r>
              <a:t>12. kafli Línuleg aðhvarfsgreining og fylgni</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Efnisyfirlit kaflans</a:t>
            </a:r>
          </a:p>
        </p:txBody>
      </p:sp>
      <p:sp>
        <p:nvSpPr>
          <p:cNvPr id="3" name="Content Placeholder 2"/>
          <p:cNvSpPr>
            <a:spLocks noGrp="1"/>
          </p:cNvSpPr>
          <p:nvPr>
            <p:ph idx="1"/>
          </p:nvPr>
        </p:nvSpPr>
        <p:spPr/>
        <p:txBody>
          <a:bodyPr/>
          <a:lstStyle/>
          <a:p>
            <a:pPr marL="457189" lvl="0" indent="-457189">
              <a:buAutoNum type="arabicPeriod"/>
            </a:pPr>
            <a:r>
              <a:t>Línulegar jöfnur</a:t>
            </a:r>
          </a:p>
          <a:p>
            <a:pPr marL="457189" lvl="0" indent="-457189">
              <a:buAutoNum type="arabicPeriod"/>
            </a:pPr>
            <a:r>
              <a:t>Aðhvarfsjafnan</a:t>
            </a:r>
          </a:p>
          <a:p>
            <a:pPr marL="457189" lvl="0" indent="-457189">
              <a:buAutoNum type="arabicPeriod"/>
            </a:pPr>
            <a:r>
              <a:t>Marktektarpróf fyrir fylgnistuðulinn (valkvætt)</a:t>
            </a:r>
          </a:p>
          <a:p>
            <a:pPr marL="457189" lvl="0" indent="-457189">
              <a:buAutoNum type="arabicPeriod"/>
            </a:pPr>
            <a:r>
              <a:t>Prediction (Optional)</a:t>
            </a:r>
          </a:p>
          <a:p>
            <a:pPr marL="457189" lvl="0" indent="-457189">
              <a:buAutoNum type="arabicPeriod"/>
            </a:pPr>
            <a:r>
              <a:t>Útlagar</a:t>
            </a:r>
          </a:p>
          <a:p>
            <a:pPr marL="457189" lvl="0" indent="-457189">
              <a:buAutoNum type="arabicPeriod"/>
            </a:pPr>
            <a:r>
              <a:t>Aðhvarfsgreining (fjarlægð frá skóla) (valkvætt)</a:t>
            </a:r>
          </a:p>
          <a:p>
            <a:pPr marL="457189" lvl="0" indent="-457189">
              <a:buAutoNum type="arabicPeriod"/>
            </a:pPr>
            <a:r>
              <a:t>Regression (Textbook Cost) (Optional)</a:t>
            </a:r>
          </a:p>
          <a:p>
            <a:pPr marL="457189" lvl="0" indent="-457189">
              <a:buAutoNum type="arabicPeriod"/>
            </a:pPr>
            <a:r>
              <a:t>Regression (Fuel Efficiency) (Optional)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a:t>
            </a:r>
          </a:p>
        </p:txBody>
      </p:sp>
      <p:pic>
        <p:nvPicPr>
          <p:cNvPr id="3" name="Picture 1" descr="This is a photo of a car mechanic’s shop. There are three United States Postal Services trucks being serviced, and one not being serviced."/>
          <p:cNvPicPr>
            <a:picLocks noGrp="1" noChangeAspect="1"/>
          </p:cNvPicPr>
          <p:nvPr/>
        </p:nvPicPr>
        <p:blipFill>
          <a:blip r:embed="rId3"/>
          <a:stretch>
            <a:fillRect/>
          </a:stretch>
        </p:blipFill>
        <p:spPr bwMode="auto">
          <a:xfrm>
            <a:off x="2590800" y="953340"/>
            <a:ext cx="7010400" cy="465922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Línuleg aðhvarfsgreining og fylgni geta hjálpað þér að kanna hvort laun bifvélavirkja tengist starfsreynslu hans. (mynd: Joshua Rothhaas)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12.2</a:t>
            </a:r>
          </a:p>
        </p:txBody>
      </p:sp>
      <p:pic>
        <p:nvPicPr>
          <p:cNvPr id="3" name="Picture 1" descr="Graph of the equation y = -1 + 2x. This is a straight line that crosses the y-axis at -1 and is sloped up and to the right, rising 2 units for every one unit of run."/>
          <p:cNvPicPr>
            <a:picLocks noGrp="1" noChangeAspect="1"/>
          </p:cNvPicPr>
          <p:nvPr/>
        </p:nvPicPr>
        <p:blipFill>
          <a:blip r:embed="rId3"/>
          <a:stretch>
            <a:fillRect/>
          </a:stretch>
        </p:blipFill>
        <p:spPr bwMode="auto">
          <a:xfrm>
            <a:off x="1565156" y="952500"/>
            <a:ext cx="9061688" cy="5168900"/>
          </a:xfrm>
          <a:prstGeom prst="rect">
            <a:avLst/>
          </a:prstGeom>
          <a:noFill/>
          <a:ln w="9525">
            <a:noFill/>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12.3</a:t>
            </a:r>
          </a:p>
        </p:txBody>
      </p:sp>
      <p:pic>
        <p:nvPicPr>
          <p:cNvPr id="3" name="Picture 1" descr="This is a graph of an equation. The x-axis is labeled in intervals of 2 from 0 - 14; the y-axis is labeled in intervals of 2 from 0 - 12. The equation's graph is a curve that crosses the y-axis at 2 and curves upward and to the right."/>
          <p:cNvPicPr>
            <a:picLocks noGrp="1" noChangeAspect="1"/>
          </p:cNvPicPr>
          <p:nvPr/>
        </p:nvPicPr>
        <p:blipFill>
          <a:blip r:embed="rId3"/>
          <a:stretch>
            <a:fillRect/>
          </a:stretch>
        </p:blipFill>
        <p:spPr bwMode="auto">
          <a:xfrm>
            <a:off x="2311400" y="954426"/>
            <a:ext cx="7569200" cy="5165048"/>
          </a:xfrm>
          <a:prstGeom prst="rect">
            <a:avLst/>
          </a:prstGeom>
          <a:noFill/>
          <a:ln w="9525">
            <a:noFill/>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12.4</a:t>
            </a:r>
          </a:p>
        </p:txBody>
      </p:sp>
      <p:pic>
        <p:nvPicPr>
          <p:cNvPr id="3" name="Picture 1" descr="Three possible graphs of the equation y = a + bx. For the first graph, (a), b &gt; 0 and so the line slopes upward to the right. For the second, b = 0 and the graph of the equation is a horizontal line. In the third graph, (c), b &lt; 0 and the line slopes downward to the right."/>
          <p:cNvPicPr>
            <a:picLocks noGrp="1" noChangeAspect="1"/>
          </p:cNvPicPr>
          <p:nvPr/>
        </p:nvPicPr>
        <p:blipFill>
          <a:blip r:embed="rId3"/>
          <a:stretch>
            <a:fillRect/>
          </a:stretch>
        </p:blipFill>
        <p:spPr bwMode="auto">
          <a:xfrm>
            <a:off x="609600" y="1994349"/>
            <a:ext cx="10972800" cy="2577201"/>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Þrjú möguleg gröf fyrir y = a + bx. (a) Ef b &gt; 0 hallar línan upp til hægri. (b) Ef b = 0 er línan lárétt. (c) Ef b &lt; 0 hallar línan niður til hægri.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12.1</a:t>
            </a:r>
          </a:p>
        </p:txBody>
      </p:sp>
      <p:pic>
        <p:nvPicPr>
          <p:cNvPr id="3" name="Picture 1" descr="Table 12.1; Columns: x (third exam score), y (final exam score); Row 1: 65, 175; Row 2: 67, 133; Row 3: 71, 185; Row 4: 71, 163; Row 5: 66, 126; Row 6: 75, 198; Row 7: 6... (Full description in notes)"/>
          <p:cNvPicPr>
            <a:picLocks noGrp="1" noChangeAspect="1"/>
          </p:cNvPicPr>
          <p:nvPr/>
        </p:nvPicPr>
        <p:blipFill>
          <a:blip r:embed="rId3"/>
          <a:stretch>
            <a:fillRect/>
          </a:stretch>
        </p:blipFill>
        <p:spPr bwMode="auto">
          <a:xfrm>
            <a:off x="4508929" y="952500"/>
            <a:ext cx="3186841" cy="5168900"/>
          </a:xfrm>
          <a:prstGeom prst="rect">
            <a:avLst/>
          </a:prstGeom>
          <a:noFill/>
          <a:ln w="9525">
            <a:noFill/>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12.5</a:t>
            </a:r>
          </a:p>
        </p:txBody>
      </p:sp>
      <p:pic>
        <p:nvPicPr>
          <p:cNvPr id="3" name="Picture 1" descr="This is a scatter plot of the data provided. The third exam score is plotted on the x-axis, and the final exam score is plotted on the y-axis. The points form a strong, positive, linear pattern."/>
          <p:cNvPicPr>
            <a:picLocks noGrp="1" noChangeAspect="1"/>
          </p:cNvPicPr>
          <p:nvPr/>
        </p:nvPicPr>
        <p:blipFill>
          <a:blip r:embed="rId3"/>
          <a:stretch>
            <a:fillRect/>
          </a:stretch>
        </p:blipFill>
        <p:spPr bwMode="auto">
          <a:xfrm>
            <a:off x="2515782" y="952500"/>
            <a:ext cx="7160436"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Með x- og y-hnitunum í töflunni merkjum við punktana inn á graf og búum þannig til dreifirit sem sýnir einkunnir á lokaprófi út frá einkunnum á þriðja prófi.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12.2</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rPr i="1"/>
                        <a:t>x</a:t>
                      </a:r>
                      <a:r>
                        <a:t> (depth)</a:t>
                      </a:r>
                    </a:p>
                  </a:txBody>
                  <a:tcPr/>
                </a:tc>
                <a:tc>
                  <a:txBody>
                    <a:bodyPr/>
                    <a:lstStyle/>
                    <a:p>
                      <a:pPr marL="0" lvl="0" indent="0">
                        <a:buNone/>
                      </a:pPr>
                      <a:r>
                        <a:rPr i="1"/>
                        <a:t>y</a:t>
                      </a:r>
                      <a:r>
                        <a:t> (hámarksköfunartími)</a:t>
                      </a:r>
                    </a:p>
                  </a:txBody>
                  <a:tcPr/>
                </a:tc>
                <a:extLst>
                  <a:ext uri="{0D108BD9-81ED-4DB2-BD59-A6C34878D82A}">
                    <a16:rowId xmlns:a16="http://schemas.microsoft.com/office/drawing/2014/main" val="10000"/>
                  </a:ext>
                </a:extLst>
              </a:tr>
              <a:tr h="0">
                <a:tc>
                  <a:txBody>
                    <a:bodyPr/>
                    <a:lstStyle/>
                    <a:p>
                      <a:pPr marL="0" lvl="0" indent="0">
                        <a:buNone/>
                      </a:pPr>
                      <a:r>
                        <a:t>50</a:t>
                      </a:r>
                    </a:p>
                  </a:txBody>
                  <a:tcPr/>
                </a:tc>
                <a:tc>
                  <a:txBody>
                    <a:bodyPr/>
                    <a:lstStyle/>
                    <a:p>
                      <a:pPr marL="0" lvl="0" indent="0">
                        <a:buNone/>
                      </a:pPr>
                      <a:r>
                        <a:t>80</a:t>
                      </a:r>
                    </a:p>
                  </a:txBody>
                  <a:tcPr/>
                </a:tc>
                <a:extLst>
                  <a:ext uri="{0D108BD9-81ED-4DB2-BD59-A6C34878D82A}">
                    <a16:rowId xmlns:a16="http://schemas.microsoft.com/office/drawing/2014/main" val="10001"/>
                  </a:ext>
                </a:extLst>
              </a:tr>
              <a:tr h="0">
                <a:tc>
                  <a:txBody>
                    <a:bodyPr/>
                    <a:lstStyle/>
                    <a:p>
                      <a:pPr marL="0" lvl="0" indent="0">
                        <a:buNone/>
                      </a:pPr>
                      <a:r>
                        <a:t>60</a:t>
                      </a:r>
                    </a:p>
                  </a:txBody>
                  <a:tcPr/>
                </a:tc>
                <a:tc>
                  <a:txBody>
                    <a:bodyPr/>
                    <a:lstStyle/>
                    <a:p>
                      <a:pPr marL="0" lvl="0" indent="0">
                        <a:buNone/>
                      </a:pPr>
                      <a:r>
                        <a:t>55</a:t>
                      </a:r>
                    </a:p>
                  </a:txBody>
                  <a:tcPr/>
                </a:tc>
                <a:extLst>
                  <a:ext uri="{0D108BD9-81ED-4DB2-BD59-A6C34878D82A}">
                    <a16:rowId xmlns:a16="http://schemas.microsoft.com/office/drawing/2014/main" val="10002"/>
                  </a:ext>
                </a:extLst>
              </a:tr>
              <a:tr h="0">
                <a:tc>
                  <a:txBody>
                    <a:bodyPr/>
                    <a:lstStyle/>
                    <a:p>
                      <a:pPr marL="0" lvl="0" indent="0">
                        <a:buNone/>
                      </a:pPr>
                      <a:r>
                        <a:t>70</a:t>
                      </a:r>
                    </a:p>
                  </a:txBody>
                  <a:tcPr/>
                </a:tc>
                <a:tc>
                  <a:txBody>
                    <a:bodyPr/>
                    <a:lstStyle/>
                    <a:p>
                      <a:pPr marL="0" lvl="0" indent="0">
                        <a:buNone/>
                      </a:pPr>
                      <a:r>
                        <a:t>45</a:t>
                      </a:r>
                    </a:p>
                  </a:txBody>
                  <a:tcPr/>
                </a:tc>
                <a:extLst>
                  <a:ext uri="{0D108BD9-81ED-4DB2-BD59-A6C34878D82A}">
                    <a16:rowId xmlns:a16="http://schemas.microsoft.com/office/drawing/2014/main" val="10003"/>
                  </a:ext>
                </a:extLst>
              </a:tr>
              <a:tr h="0">
                <a:tc>
                  <a:txBody>
                    <a:bodyPr/>
                    <a:lstStyle/>
                    <a:p>
                      <a:pPr marL="0" lvl="0" indent="0">
                        <a:buNone/>
                      </a:pPr>
                      <a:r>
                        <a:t>80</a:t>
                      </a:r>
                    </a:p>
                  </a:txBody>
                  <a:tcPr/>
                </a:tc>
                <a:tc>
                  <a:txBody>
                    <a:bodyPr/>
                    <a:lstStyle/>
                    <a:p>
                      <a:pPr marL="0" lvl="0" indent="0">
                        <a:buNone/>
                      </a:pPr>
                      <a:r>
                        <a:t>35</a:t>
                      </a:r>
                    </a:p>
                  </a:txBody>
                  <a:tcPr/>
                </a:tc>
                <a:extLst>
                  <a:ext uri="{0D108BD9-81ED-4DB2-BD59-A6C34878D82A}">
                    <a16:rowId xmlns:a16="http://schemas.microsoft.com/office/drawing/2014/main" val="10004"/>
                  </a:ext>
                </a:extLst>
              </a:tr>
              <a:tr h="0">
                <a:tc>
                  <a:txBody>
                    <a:bodyPr/>
                    <a:lstStyle/>
                    <a:p>
                      <a:pPr marL="0" lvl="0" indent="0">
                        <a:buNone/>
                      </a:pPr>
                      <a:r>
                        <a:t>90</a:t>
                      </a:r>
                    </a:p>
                  </a:txBody>
                  <a:tcPr/>
                </a:tc>
                <a:tc>
                  <a:txBody>
                    <a:bodyPr/>
                    <a:lstStyle/>
                    <a:p>
                      <a:pPr marL="0" lvl="0" indent="0">
                        <a:buNone/>
                      </a:pPr>
                      <a:r>
                        <a:t>25</a:t>
                      </a:r>
                    </a:p>
                  </a:txBody>
                  <a:tcPr/>
                </a:tc>
                <a:extLst>
                  <a:ext uri="{0D108BD9-81ED-4DB2-BD59-A6C34878D82A}">
                    <a16:rowId xmlns:a16="http://schemas.microsoft.com/office/drawing/2014/main" val="10005"/>
                  </a:ext>
                </a:extLst>
              </a:tr>
              <a:tr h="0">
                <a:tc>
                  <a:txBody>
                    <a:bodyPr/>
                    <a:lstStyle/>
                    <a:p>
                      <a:pPr marL="0" lvl="0" indent="0">
                        <a:buNone/>
                      </a:pPr>
                      <a:r>
                        <a:t>100</a:t>
                      </a:r>
                    </a:p>
                  </a:txBody>
                  <a:tcPr/>
                </a:tc>
                <a:tc>
                  <a:txBody>
                    <a:bodyPr/>
                    <a:lstStyle/>
                    <a:p>
                      <a:pPr marL="0" lvl="0" indent="0">
                        <a:buNone/>
                      </a:pPr>
                      <a:r>
                        <a:t>22</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12.3</a:t>
            </a:r>
          </a:p>
        </p:txBody>
      </p:sp>
      <p:pic>
        <p:nvPicPr>
          <p:cNvPr id="3" name="Picture 1" descr="Table 12.3; Columns: x (third exam score), y (final exam score); Row 1: 65, 175; Row 2: 66, 126; Row 3: 67, 133; Row 4: 67, 153; Row 5: 69, 151; Row 6: 69, 159; Row 7: 7... (Full description in notes)"/>
          <p:cNvPicPr>
            <a:picLocks noGrp="1" noChangeAspect="1"/>
          </p:cNvPicPr>
          <p:nvPr/>
        </p:nvPicPr>
        <p:blipFill>
          <a:blip r:embed="rId3"/>
          <a:stretch>
            <a:fillRect/>
          </a:stretch>
        </p:blipFill>
        <p:spPr bwMode="auto">
          <a:xfrm>
            <a:off x="4508929" y="952500"/>
            <a:ext cx="3186841" cy="5168900"/>
          </a:xfrm>
          <a:prstGeom prst="rect">
            <a:avLst/>
          </a:prstGeom>
          <a:noFill/>
          <a:ln w="9525">
            <a:noFill/>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12.4</a:t>
            </a:r>
          </a:p>
        </p:txBody>
      </p:sp>
      <p:pic>
        <p:nvPicPr>
          <p:cNvPr id="3" name="Picture 1" descr="Table 12.4; Columns: Group, x (third exam score), y (final exam score), Median x value, Median y value; Row 1: 1, 65666767, 126133153175, 66.5, 143; Row 2: 2, 696970, 15... (Full description in notes)"/>
          <p:cNvPicPr>
            <a:picLocks noGrp="1" noChangeAspect="1"/>
          </p:cNvPicPr>
          <p:nvPr/>
        </p:nvPicPr>
        <p:blipFill>
          <a:blip r:embed="rId3"/>
          <a:stretch>
            <a:fillRect/>
          </a:stretch>
        </p:blipFill>
        <p:spPr bwMode="auto">
          <a:xfrm>
            <a:off x="1206500" y="953068"/>
            <a:ext cx="9779000" cy="5167764"/>
          </a:xfrm>
          <a:prstGeom prst="rect">
            <a:avLst/>
          </a:prstGeom>
          <a:noFill/>
          <a:ln w="9525">
            <a:noFill/>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12.6</a:t>
            </a:r>
          </a:p>
        </p:txBody>
      </p:sp>
      <p:pic>
        <p:nvPicPr>
          <p:cNvPr id="3" name="Picture 1" descr="The scatter plot of exam scores with a line of best fit. One data point is highlighted along with the corresponding point on the line of best fit. Both points have the same x-coordinate. The distance between these two points illustrates how to compute the sum of squared errors."/>
          <p:cNvPicPr>
            <a:picLocks noGrp="1" noChangeAspect="1"/>
          </p:cNvPicPr>
          <p:nvPr/>
        </p:nvPicPr>
        <p:blipFill>
          <a:blip r:embed="rId3"/>
          <a:stretch>
            <a:fillRect/>
          </a:stretch>
        </p:blipFill>
        <p:spPr bwMode="auto">
          <a:xfrm>
            <a:off x="609600" y="1105221"/>
            <a:ext cx="10972800" cy="4863457"/>
          </a:xfrm>
          <a:prstGeom prst="rect">
            <a:avLst/>
          </a:prstGeom>
          <a:noFill/>
          <a:ln w="9525">
            <a:noFill/>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12.7</a:t>
            </a:r>
          </a:p>
        </p:txBody>
      </p:sp>
      <p:pic>
        <p:nvPicPr>
          <p:cNvPr id="3" name="Picture 1" descr="The scatter plot of exam scores with a line of best fit. One data point is highlighted along with the corresponding point on the line of best fit."/>
          <p:cNvPicPr>
            <a:picLocks noGrp="1" noChangeAspect="1"/>
          </p:cNvPicPr>
          <p:nvPr/>
        </p:nvPicPr>
        <p:blipFill>
          <a:blip r:embed="rId3"/>
          <a:stretch>
            <a:fillRect/>
          </a:stretch>
        </p:blipFill>
        <p:spPr bwMode="auto">
          <a:xfrm>
            <a:off x="2057400" y="953660"/>
            <a:ext cx="8064500" cy="5166579"/>
          </a:xfrm>
          <a:prstGeom prst="rect">
            <a:avLst/>
          </a:prstGeom>
          <a:noFill/>
          <a:ln w="9525">
            <a:noFill/>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12.5</a:t>
            </a:r>
          </a:p>
        </p:txBody>
      </p:sp>
      <p:pic>
        <p:nvPicPr>
          <p:cNvPr id="3" name="Picture 1" descr="Table 12.5; Columns: Concentration (mM), Absorbance (mAU); Row 1: 125, 0.021; Row 2: 250, 0.023; Row 3: 500, 0.068; Row 4: 750, 0.086; Row 5: 1,000, 0.105; Row 6: 1,500, 0.124; Row 7: 2,000, 0.146"/>
          <p:cNvPicPr>
            <a:picLocks noGrp="1" noChangeAspect="1"/>
          </p:cNvPicPr>
          <p:nvPr/>
        </p:nvPicPr>
        <p:blipFill>
          <a:blip r:embed="rId2"/>
          <a:stretch>
            <a:fillRect/>
          </a:stretch>
        </p:blipFill>
        <p:spPr bwMode="auto">
          <a:xfrm>
            <a:off x="3735861" y="952500"/>
            <a:ext cx="4720278" cy="5168900"/>
          </a:xfrm>
          <a:prstGeom prst="rect">
            <a:avLst/>
          </a:prstGeom>
          <a:noFill/>
          <a:ln w="9525">
            <a:noFill/>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12.8</a:t>
            </a:r>
          </a:p>
        </p:txBody>
      </p:sp>
      <p:pic>
        <p:nvPicPr>
          <p:cNvPr id="3" name="Picture 1" descr="This shows a scatter plot with a line of best fit. The scatter plot has points plotted at (0.021, 125), (0.023, 250), (0.068, 500), (0.086, 750), (0.105, 1000), (0.124, 1500), and (0.146, 2000), and is labeled y = 7E-05x + 0.0226."/>
          <p:cNvPicPr>
            <a:picLocks noGrp="1" noChangeAspect="1"/>
          </p:cNvPicPr>
          <p:nvPr/>
        </p:nvPicPr>
        <p:blipFill>
          <a:blip r:embed="rId3"/>
          <a:stretch>
            <a:fillRect/>
          </a:stretch>
        </p:blipFill>
        <p:spPr bwMode="auto">
          <a:xfrm>
            <a:off x="1843806" y="952500"/>
            <a:ext cx="8504387" cy="5168900"/>
          </a:xfrm>
          <a:prstGeom prst="rect">
            <a:avLst/>
          </a:prstGeom>
          <a:noFill/>
          <a:ln w="9525">
            <a:noFill/>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12.9</a:t>
            </a:r>
          </a:p>
        </p:txBody>
      </p:sp>
      <p:pic>
        <p:nvPicPr>
          <p:cNvPr id="3" name="Picture 1" descr="1. Image of calculator input screen for LinRegTTest with input matching the instructions above. 2.Image of corresponding output calculator output screen for LinRegTTest: Output screen shows: Line 1. LinRegTTest; Line 2. y = a + bx; Line 3. beta does not equal 0 and rho does not equal 0; Line 4. t = 2.657560155; Line 5. df = 9; Line 6. a = 173.513363; Line 7. b = 4.827394209; Line 8. s = 16.41237711; Line 9. r squared = .4396931104; Line 10. r = .663093591"/>
          <p:cNvPicPr>
            <a:picLocks noGrp="1" noChangeAspect="1"/>
          </p:cNvPicPr>
          <p:nvPr/>
        </p:nvPicPr>
        <p:blipFill>
          <a:blip r:embed="rId3"/>
          <a:stretch>
            <a:fillRect/>
          </a:stretch>
        </p:blipFill>
        <p:spPr bwMode="auto">
          <a:xfrm>
            <a:off x="1930400" y="953765"/>
            <a:ext cx="8331200" cy="5166370"/>
          </a:xfrm>
          <a:prstGeom prst="rect">
            <a:avLst/>
          </a:prstGeom>
          <a:noFill/>
          <a:ln w="9525">
            <a:noFill/>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12.10</a:t>
            </a:r>
          </a:p>
        </p:txBody>
      </p:sp>
      <p:pic>
        <p:nvPicPr>
          <p:cNvPr id="3" name="Picture 1" descr="Three scatter plots with lines of best fit. The first scatterplot shows points ascending from the lower left to the upper right. The line of best fit has positive slope. The second scatter plot shows points descending from the upper left to the lower right. The line of best fit has negative slope. The third scatter plot of points form a horizontal pattern. The line of best fit is a horizontal line."/>
          <p:cNvPicPr>
            <a:picLocks noGrp="1" noChangeAspect="1"/>
          </p:cNvPicPr>
          <p:nvPr/>
        </p:nvPicPr>
        <p:blipFill>
          <a:blip r:embed="rId3"/>
          <a:stretch>
            <a:fillRect/>
          </a:stretch>
        </p:blipFill>
        <p:spPr bwMode="auto">
          <a:xfrm>
            <a:off x="619125" y="2108200"/>
            <a:ext cx="10953750" cy="2336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Dreifirit sem sýnir gögn með jákvæða fylgni: 0 &lt; r &lt; 1. (b) Dreifirit sem sýnir gögn með neikvæða fylgni: –1 &lt; r &lt; 0. (c) Dreifirit sem sýnir gögn án fylgni: r = 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12.11</a:t>
            </a:r>
          </a:p>
        </p:txBody>
      </p:sp>
      <p:pic>
        <p:nvPicPr>
          <p:cNvPr id="3" name="Picture 1" descr="Horizontal number line with values of -1, -0.632, 0, 0.632, 0.801, and 1. A dashed line above values -0.632, 0, and 0.632 indicates not significant values."/>
          <p:cNvPicPr>
            <a:picLocks noGrp="1" noChangeAspect="1"/>
          </p:cNvPicPr>
          <p:nvPr/>
        </p:nvPicPr>
        <p:blipFill>
          <a:blip r:embed="rId3"/>
          <a:stretch>
            <a:fillRect/>
          </a:stretch>
        </p:blipFill>
        <p:spPr bwMode="auto">
          <a:xfrm>
            <a:off x="609600" y="2502395"/>
            <a:ext cx="10972800" cy="156111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 er ekki á bilinu frá –0.632 til 0.632 og því er r marktækt.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12.12</a:t>
            </a:r>
          </a:p>
        </p:txBody>
      </p:sp>
      <p:pic>
        <p:nvPicPr>
          <p:cNvPr id="3" name="Picture 1" descr="Horizontal number line with values of -0.624, -0.532, and 0.532."/>
          <p:cNvPicPr>
            <a:picLocks noGrp="1" noChangeAspect="1"/>
          </p:cNvPicPr>
          <p:nvPr/>
        </p:nvPicPr>
        <p:blipFill>
          <a:blip r:embed="rId3"/>
          <a:stretch>
            <a:fillRect/>
          </a:stretch>
        </p:blipFill>
        <p:spPr bwMode="auto">
          <a:xfrm>
            <a:off x="609600" y="2847640"/>
            <a:ext cx="10972800" cy="870619"/>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 = –0.624 og –0.624 &lt; –0.532. Því er r marktækt.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12.13</a:t>
            </a:r>
          </a:p>
        </p:txBody>
      </p:sp>
      <p:pic>
        <p:nvPicPr>
          <p:cNvPr id="3" name="Picture 1" descr="Horizontal number line with values -0.924, -0.532, and 0.532."/>
          <p:cNvPicPr>
            <a:picLocks noGrp="1" noChangeAspect="1"/>
          </p:cNvPicPr>
          <p:nvPr/>
        </p:nvPicPr>
        <p:blipFill>
          <a:blip r:embed="rId3"/>
          <a:stretch>
            <a:fillRect/>
          </a:stretch>
        </p:blipFill>
        <p:spPr bwMode="auto">
          <a:xfrm>
            <a:off x="650753" y="2895600"/>
            <a:ext cx="10890494" cy="774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–0.811 &lt; r = 0.776 &lt; 0.811. Því er r ekki marktækt.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12.14</a:t>
            </a:r>
          </a:p>
        </p:txBody>
      </p:sp>
      <p:pic>
        <p:nvPicPr>
          <p:cNvPr id="3" name="Picture 1" descr="The left graph shows three sets of points. Each set falls in a vertical line. The points in each set are normally distributed along the line — they are densely packed in the middle and more spread out at the top and bottom. A downward sloping regression line passes through the mean of each set. The right graph shows the same regression line plotted. A vertical normal curve is shown for each line."/>
          <p:cNvPicPr>
            <a:picLocks noGrp="1" noChangeAspect="1"/>
          </p:cNvPicPr>
          <p:nvPr/>
        </p:nvPicPr>
        <p:blipFill>
          <a:blip r:embed="rId3"/>
          <a:stretch>
            <a:fillRect/>
          </a:stretch>
        </p:blipFill>
        <p:spPr bwMode="auto">
          <a:xfrm>
            <a:off x="1384300" y="952804"/>
            <a:ext cx="9410700" cy="4660292"/>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Fyrir hvert x-gildi eru y-gildin normaldreifð um línuna með sama staðalfráviki. Fyrir hvert x-gildi liggur meðaltal y-gildanna á aðhvarfslínunni. Fleiri y-gildi liggja nálægt línunni en dreifast fjær henni.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12.15</a:t>
            </a:r>
          </a:p>
        </p:txBody>
      </p:sp>
      <p:pic>
        <p:nvPicPr>
          <p:cNvPr id="3" name="Picture 1" descr="The scatter plot of exam scores with a line of best fit.Two yellow dashed lines run parallel to the line of best fit. The dashed lines run above and below the best fit line at equal distances. One data point falls outside the boundary created by the dashed lines—it is an outlier."/>
          <p:cNvPicPr>
            <a:picLocks noGrp="1" noChangeAspect="1"/>
          </p:cNvPicPr>
          <p:nvPr/>
        </p:nvPicPr>
        <p:blipFill>
          <a:blip r:embed="rId3"/>
          <a:stretch>
            <a:fillRect/>
          </a:stretch>
        </p:blipFill>
        <p:spPr bwMode="auto">
          <a:xfrm>
            <a:off x="2057400" y="953660"/>
            <a:ext cx="8064500" cy="5166579"/>
          </a:xfrm>
          <a:prstGeom prst="rect">
            <a:avLst/>
          </a:prstGeom>
          <a:noFill/>
          <a:ln w="9525">
            <a:noFill/>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12.16</a:t>
            </a:r>
          </a:p>
        </p:txBody>
      </p:sp>
      <p:pic>
        <p:nvPicPr>
          <p:cNvPr id="3" name="Picture 1" descr="Figure 2 shows a graph that is labeled 0 through 100 on the Y axis going up by 20, and 0 though 14 on the X axis going up by 2. The plotted spots on the graph show (y0,x66)"/>
          <p:cNvPicPr>
            <a:picLocks noGrp="1" noChangeAspect="1"/>
          </p:cNvPicPr>
          <p:nvPr/>
        </p:nvPicPr>
        <p:blipFill>
          <a:blip r:embed="rId3"/>
          <a:stretch>
            <a:fillRect/>
          </a:stretch>
        </p:blipFill>
        <p:spPr bwMode="auto">
          <a:xfrm>
            <a:off x="2197670" y="952500"/>
            <a:ext cx="7809360" cy="5168900"/>
          </a:xfrm>
          <a:prstGeom prst="rect">
            <a:avLst/>
          </a:prstGeom>
          <a:noFill/>
          <a:ln w="9525">
            <a:noFill/>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12.6</a:t>
            </a:r>
          </a:p>
        </p:txBody>
      </p:sp>
      <p:pic>
        <p:nvPicPr>
          <p:cNvPr id="3" name="Picture 1" descr="Table 12.6; Columns: x, y, ŷ, y – ŷ; Row 1: 65, 175, 140, 175 – 140 = 35; Row 2: 67, 133, 150, 133 – 150= –17; Row 3: 71, 185, 169, 185 – 169 = 16; Row 4: 71, 163, 169, ... (Full description in notes)"/>
          <p:cNvPicPr>
            <a:picLocks noGrp="1" noChangeAspect="1"/>
          </p:cNvPicPr>
          <p:nvPr/>
        </p:nvPicPr>
        <p:blipFill>
          <a:blip r:embed="rId3"/>
          <a:stretch>
            <a:fillRect/>
          </a:stretch>
        </p:blipFill>
        <p:spPr bwMode="auto">
          <a:xfrm>
            <a:off x="4813491" y="952500"/>
            <a:ext cx="2565018" cy="5168900"/>
          </a:xfrm>
          <a:prstGeom prst="rect">
            <a:avLst/>
          </a:prstGeom>
          <a:noFill/>
          <a:ln w="9525">
            <a:noFill/>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12.17</a:t>
            </a:r>
          </a:p>
        </p:txBody>
      </p:sp>
      <p:pic>
        <p:nvPicPr>
          <p:cNvPr id="3" name="Picture 1" descr="This shows two scatter plots, each with a line of best fit. Each is labeled final exam score on the y-axis and third exam score on the x-axis. The part (a) scatter plot includes the complete data set and has points plotted at (65, 175), (66, 126), (67, 133), (67, 153), (69, 151), (69, 159), (70, 163), (71, 159), (71, 163), (71, 185), and (75, 198). The part (a) scatter plot is labeled y = 4.8274x  173.51 and R2 = 0.43969. The part (b) scatter plot is missing the student 1 data point and has points plotted at (66, 126), (67, 133), (67, 153), (69, 151), (69, 159), (70, 163), (71, 159), (71, 163), (71, 185), and (75, 198). The part (b) scatter plot is labeled y = 7.3878x  355.19 and R2 = 0.8319."/>
          <p:cNvPicPr>
            <a:picLocks noGrp="1" noChangeAspect="1"/>
          </p:cNvPicPr>
          <p:nvPr/>
        </p:nvPicPr>
        <p:blipFill>
          <a:blip r:embed="rId3"/>
          <a:stretch>
            <a:fillRect/>
          </a:stretch>
        </p:blipFill>
        <p:spPr bwMode="auto">
          <a:xfrm>
            <a:off x="636965" y="952500"/>
            <a:ext cx="10930769" cy="5168900"/>
          </a:xfrm>
          <a:prstGeom prst="rect">
            <a:avLst/>
          </a:prstGeom>
          <a:noFill/>
          <a:ln w="9525">
            <a:noFill/>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12.7</a:t>
            </a:r>
          </a:p>
        </p:txBody>
      </p:sp>
      <p:pic>
        <p:nvPicPr>
          <p:cNvPr id="3" name="Picture 1" descr="Table 12.7; Columns: x, y, x, y; Row 1: 1915, 10.1, 1969, 36.7; Row 2: 1926, 17.7, 1975, 49.3; Row 3: 1935, 13.7, 1979, 72.6; Row 4: 1940, 14.7, 1980, 82.4; Row 5: 1947,... (Full description in notes)"/>
          <p:cNvPicPr>
            <a:picLocks noGrp="1" noChangeAspect="1"/>
          </p:cNvPicPr>
          <p:nvPr/>
        </p:nvPicPr>
        <p:blipFill>
          <a:blip r:embed="rId3"/>
          <a:stretch>
            <a:fillRect/>
          </a:stretch>
        </p:blipFill>
        <p:spPr bwMode="auto">
          <a:xfrm>
            <a:off x="4432300" y="953434"/>
            <a:ext cx="3314700" cy="5167032"/>
          </a:xfrm>
          <a:prstGeom prst="rect">
            <a:avLst/>
          </a:prstGeom>
          <a:noFill/>
          <a:ln w="9525">
            <a:noFill/>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12.18</a:t>
            </a:r>
          </a:p>
        </p:txBody>
      </p:sp>
      <p:pic>
        <p:nvPicPr>
          <p:cNvPr id="3" name="Picture 1" descr="Scatter plot and line of best fit of the consumer price index data, on the y-axis, and year data, on the x-axis."/>
          <p:cNvPicPr>
            <a:picLocks noGrp="1" noChangeAspect="1"/>
          </p:cNvPicPr>
          <p:nvPr/>
        </p:nvPicPr>
        <p:blipFill>
          <a:blip r:embed="rId3"/>
          <a:stretch>
            <a:fillRect/>
          </a:stretch>
        </p:blipFill>
        <p:spPr bwMode="auto">
          <a:xfrm>
            <a:off x="609600" y="1044023"/>
            <a:ext cx="10972800" cy="4998553"/>
          </a:xfrm>
          <a:prstGeom prst="rect">
            <a:avLst/>
          </a:prstGeom>
          <a:noFill/>
          <a:ln w="9525">
            <a:noFill/>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12.8</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Ár</a:t>
                      </a:r>
                    </a:p>
                  </a:txBody>
                  <a:tcPr/>
                </a:tc>
                <a:tc>
                  <a:txBody>
                    <a:bodyPr/>
                    <a:lstStyle/>
                    <a:p>
                      <a:pPr marL="0" lvl="0" indent="0">
                        <a:buNone/>
                      </a:pPr>
                      <a:r>
                        <a:t>PCINC</a:t>
                      </a:r>
                    </a:p>
                  </a:txBody>
                  <a:tcPr/>
                </a:tc>
                <a:tc>
                  <a:txBody>
                    <a:bodyPr/>
                    <a:lstStyle/>
                    <a:p>
                      <a:pPr marL="0" lvl="0" indent="0">
                        <a:buNone/>
                      </a:pPr>
                      <a:r>
                        <a:t>Ár</a:t>
                      </a:r>
                    </a:p>
                  </a:txBody>
                  <a:tcPr/>
                </a:tc>
                <a:tc>
                  <a:txBody>
                    <a:bodyPr/>
                    <a:lstStyle/>
                    <a:p>
                      <a:pPr marL="0" lvl="0" indent="0">
                        <a:buNone/>
                      </a:pPr>
                      <a:r>
                        <a:t>PCINC</a:t>
                      </a:r>
                    </a:p>
                  </a:txBody>
                  <a:tcPr/>
                </a:tc>
                <a:extLst>
                  <a:ext uri="{0D108BD9-81ED-4DB2-BD59-A6C34878D82A}">
                    <a16:rowId xmlns:a16="http://schemas.microsoft.com/office/drawing/2014/main" val="10000"/>
                  </a:ext>
                </a:extLst>
              </a:tr>
              <a:tr h="0">
                <a:tc>
                  <a:txBody>
                    <a:bodyPr/>
                    <a:lstStyle/>
                    <a:p>
                      <a:pPr marL="0" lvl="0" indent="0">
                        <a:buNone/>
                      </a:pPr>
                      <a:r>
                        <a:t>1870</a:t>
                      </a:r>
                    </a:p>
                  </a:txBody>
                  <a:tcPr/>
                </a:tc>
                <a:tc>
                  <a:txBody>
                    <a:bodyPr/>
                    <a:lstStyle/>
                    <a:p>
                      <a:pPr marL="0" lvl="0" indent="0">
                        <a:buNone/>
                      </a:pPr>
                      <a:r>
                        <a:t>340</a:t>
                      </a:r>
                    </a:p>
                  </a:txBody>
                  <a:tcPr/>
                </a:tc>
                <a:tc>
                  <a:txBody>
                    <a:bodyPr/>
                    <a:lstStyle/>
                    <a:p>
                      <a:pPr marL="0" lvl="0" indent="0">
                        <a:buNone/>
                      </a:pPr>
                      <a:r>
                        <a:t>1920</a:t>
                      </a:r>
                    </a:p>
                  </a:txBody>
                  <a:tcPr/>
                </a:tc>
                <a:tc>
                  <a:txBody>
                    <a:bodyPr/>
                    <a:lstStyle/>
                    <a:p>
                      <a:pPr marL="0" lvl="0" indent="0">
                        <a:buNone/>
                      </a:pPr>
                      <a:r>
                        <a:t>1,050</a:t>
                      </a:r>
                    </a:p>
                  </a:txBody>
                  <a:tcPr/>
                </a:tc>
                <a:extLst>
                  <a:ext uri="{0D108BD9-81ED-4DB2-BD59-A6C34878D82A}">
                    <a16:rowId xmlns:a16="http://schemas.microsoft.com/office/drawing/2014/main" val="10001"/>
                  </a:ext>
                </a:extLst>
              </a:tr>
              <a:tr h="0">
                <a:tc>
                  <a:txBody>
                    <a:bodyPr/>
                    <a:lstStyle/>
                    <a:p>
                      <a:pPr marL="0" lvl="0" indent="0">
                        <a:buNone/>
                      </a:pPr>
                      <a:r>
                        <a:t>1880</a:t>
                      </a:r>
                    </a:p>
                  </a:txBody>
                  <a:tcPr/>
                </a:tc>
                <a:tc>
                  <a:txBody>
                    <a:bodyPr/>
                    <a:lstStyle/>
                    <a:p>
                      <a:pPr marL="0" lvl="0" indent="0">
                        <a:buNone/>
                      </a:pPr>
                      <a:r>
                        <a:t>499</a:t>
                      </a:r>
                    </a:p>
                  </a:txBody>
                  <a:tcPr/>
                </a:tc>
                <a:tc>
                  <a:txBody>
                    <a:bodyPr/>
                    <a:lstStyle/>
                    <a:p>
                      <a:pPr marL="0" lvl="0" indent="0">
                        <a:buNone/>
                      </a:pPr>
                      <a:r>
                        <a:t>1930</a:t>
                      </a:r>
                    </a:p>
                  </a:txBody>
                  <a:tcPr/>
                </a:tc>
                <a:tc>
                  <a:txBody>
                    <a:bodyPr/>
                    <a:lstStyle/>
                    <a:p>
                      <a:pPr marL="0" lvl="0" indent="0">
                        <a:buNone/>
                      </a:pPr>
                      <a:r>
                        <a:t>1,170</a:t>
                      </a:r>
                    </a:p>
                  </a:txBody>
                  <a:tcPr/>
                </a:tc>
                <a:extLst>
                  <a:ext uri="{0D108BD9-81ED-4DB2-BD59-A6C34878D82A}">
                    <a16:rowId xmlns:a16="http://schemas.microsoft.com/office/drawing/2014/main" val="10002"/>
                  </a:ext>
                </a:extLst>
              </a:tr>
              <a:tr h="0">
                <a:tc>
                  <a:txBody>
                    <a:bodyPr/>
                    <a:lstStyle/>
                    <a:p>
                      <a:pPr marL="0" lvl="0" indent="0">
                        <a:buNone/>
                      </a:pPr>
                      <a:r>
                        <a:t>1890</a:t>
                      </a:r>
                    </a:p>
                  </a:txBody>
                  <a:tcPr/>
                </a:tc>
                <a:tc>
                  <a:txBody>
                    <a:bodyPr/>
                    <a:lstStyle/>
                    <a:p>
                      <a:pPr marL="0" lvl="0" indent="0">
                        <a:buNone/>
                      </a:pPr>
                      <a:r>
                        <a:t>592</a:t>
                      </a:r>
                    </a:p>
                  </a:txBody>
                  <a:tcPr/>
                </a:tc>
                <a:tc>
                  <a:txBody>
                    <a:bodyPr/>
                    <a:lstStyle/>
                    <a:p>
                      <a:pPr marL="0" lvl="0" indent="0">
                        <a:buNone/>
                      </a:pPr>
                      <a:r>
                        <a:t>1940</a:t>
                      </a:r>
                    </a:p>
                  </a:txBody>
                  <a:tcPr/>
                </a:tc>
                <a:tc>
                  <a:txBody>
                    <a:bodyPr/>
                    <a:lstStyle/>
                    <a:p>
                      <a:pPr marL="0" lvl="0" indent="0">
                        <a:buNone/>
                      </a:pPr>
                      <a:r>
                        <a:t>1,364</a:t>
                      </a:r>
                    </a:p>
                  </a:txBody>
                  <a:tcPr/>
                </a:tc>
                <a:extLst>
                  <a:ext uri="{0D108BD9-81ED-4DB2-BD59-A6C34878D82A}">
                    <a16:rowId xmlns:a16="http://schemas.microsoft.com/office/drawing/2014/main" val="10003"/>
                  </a:ext>
                </a:extLst>
              </a:tr>
              <a:tr h="0">
                <a:tc>
                  <a:txBody>
                    <a:bodyPr/>
                    <a:lstStyle/>
                    <a:p>
                      <a:pPr marL="0" lvl="0" indent="0">
                        <a:buNone/>
                      </a:pPr>
                      <a:r>
                        <a:t>1900</a:t>
                      </a:r>
                    </a:p>
                  </a:txBody>
                  <a:tcPr/>
                </a:tc>
                <a:tc>
                  <a:txBody>
                    <a:bodyPr/>
                    <a:lstStyle/>
                    <a:p>
                      <a:pPr marL="0" lvl="0" indent="0">
                        <a:buNone/>
                      </a:pPr>
                      <a:r>
                        <a:t>757</a:t>
                      </a:r>
                    </a:p>
                  </a:txBody>
                  <a:tcPr/>
                </a:tc>
                <a:tc>
                  <a:txBody>
                    <a:bodyPr/>
                    <a:lstStyle/>
                    <a:p>
                      <a:pPr marL="0" lvl="0" indent="0">
                        <a:buNone/>
                      </a:pPr>
                      <a:r>
                        <a:t>1950</a:t>
                      </a:r>
                    </a:p>
                  </a:txBody>
                  <a:tcPr/>
                </a:tc>
                <a:tc>
                  <a:txBody>
                    <a:bodyPr/>
                    <a:lstStyle/>
                    <a:p>
                      <a:pPr marL="0" lvl="0" indent="0">
                        <a:buNone/>
                      </a:pPr>
                      <a:r>
                        <a:t>1,836</a:t>
                      </a:r>
                    </a:p>
                  </a:txBody>
                  <a:tcPr/>
                </a:tc>
                <a:extLst>
                  <a:ext uri="{0D108BD9-81ED-4DB2-BD59-A6C34878D82A}">
                    <a16:rowId xmlns:a16="http://schemas.microsoft.com/office/drawing/2014/main" val="10004"/>
                  </a:ext>
                </a:extLst>
              </a:tr>
              <a:tr h="0">
                <a:tc>
                  <a:txBody>
                    <a:bodyPr/>
                    <a:lstStyle/>
                    <a:p>
                      <a:pPr marL="0" lvl="0" indent="0">
                        <a:buNone/>
                      </a:pPr>
                      <a:r>
                        <a:t>1910</a:t>
                      </a:r>
                    </a:p>
                  </a:txBody>
                  <a:tcPr/>
                </a:tc>
                <a:tc>
                  <a:txBody>
                    <a:bodyPr/>
                    <a:lstStyle/>
                    <a:p>
                      <a:pPr marL="0" lvl="0" indent="0">
                        <a:buNone/>
                      </a:pPr>
                      <a:r>
                        <a:t>927</a:t>
                      </a:r>
                    </a:p>
                  </a:txBody>
                  <a:tcPr/>
                </a:tc>
                <a:tc>
                  <a:txBody>
                    <a:bodyPr/>
                    <a:lstStyle/>
                    <a:p>
                      <a:pPr marL="0" lvl="0" indent="0">
                        <a:buNone/>
                      </a:pPr>
                      <a:r>
                        <a:t>1960</a:t>
                      </a:r>
                    </a:p>
                  </a:txBody>
                  <a:tcPr/>
                </a:tc>
                <a:tc>
                  <a:txBody>
                    <a:bodyPr/>
                    <a:lstStyle/>
                    <a:p>
                      <a:pPr marL="0" lvl="0" indent="0">
                        <a:buNone/>
                      </a:pPr>
                      <a:r>
                        <a:t>2,132</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12.9</a:t>
            </a:r>
          </a:p>
        </p:txBody>
      </p:sp>
      <p:pic>
        <p:nvPicPr>
          <p:cNvPr id="3" name="Picture 1" descr="Table 12.9; Columns: Degrees of Freedom: n – 2, Critical Values: + and –; Row 1: 1, 0.997; Row 2: 2, 0.950; Row 3: 3, 0.878; Row 4: 4, 0.811; Row 5: 5, 0.754; Row 6: 6, ... (Full description in notes)"/>
          <p:cNvPicPr>
            <a:picLocks noGrp="1" noChangeAspect="1"/>
          </p:cNvPicPr>
          <p:nvPr/>
        </p:nvPicPr>
        <p:blipFill>
          <a:blip r:embed="rId3"/>
          <a:stretch>
            <a:fillRect/>
          </a:stretch>
        </p:blipFill>
        <p:spPr bwMode="auto">
          <a:xfrm>
            <a:off x="5502169" y="952500"/>
            <a:ext cx="1200361" cy="5168900"/>
          </a:xfrm>
          <a:prstGeom prst="rect">
            <a:avLst/>
          </a:prstGeom>
          <a:noFill/>
          <a:ln w="9525">
            <a:noFill/>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12.10</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Fjarlægð frá skóla</a:t>
                      </a:r>
                    </a:p>
                  </a:txBody>
                  <a:tcPr/>
                </a:tc>
                <a:tc>
                  <a:txBody>
                    <a:bodyPr/>
                    <a:lstStyle/>
                    <a:p>
                      <a:pPr marL="0" lvl="0" indent="0">
                        <a:buNone/>
                      </a:pPr>
                      <a:r>
                        <a:t>Kostnaður við námsgögn á þessari önn</a:t>
                      </a:r>
                    </a:p>
                  </a:txBody>
                  <a:tcPr/>
                </a:tc>
                <a:extLst>
                  <a:ext uri="{0D108BD9-81ED-4DB2-BD59-A6C34878D82A}">
                    <a16:rowId xmlns:a16="http://schemas.microsoft.com/office/drawing/2014/main" val="10000"/>
                  </a:ext>
                </a:extLst>
              </a:tr>
              <a:tr h="0">
                <a:tc>
                  <a:txBody>
                    <a:bodyPr/>
                    <a:lstStyle/>
                    <a:p>
                      <a:endParaRPr/>
                    </a:p>
                  </a:txBody>
                  <a:tcPr/>
                </a:tc>
                <a:tc>
                  <a:txBody>
                    <a:bodyPr/>
                    <a:lstStyle/>
                    <a:p>
                      <a:endParaRPr/>
                    </a:p>
                  </a:txBody>
                  <a:tcPr/>
                </a:tc>
                <a:extLst>
                  <a:ext uri="{0D108BD9-81ED-4DB2-BD59-A6C34878D82A}">
                    <a16:rowId xmlns:a16="http://schemas.microsoft.com/office/drawing/2014/main" val="10001"/>
                  </a:ext>
                </a:extLst>
              </a:tr>
              <a:tr h="0">
                <a:tc>
                  <a:txBody>
                    <a:bodyPr/>
                    <a:lstStyle/>
                    <a:p>
                      <a:endParaRPr/>
                    </a:p>
                  </a:txBody>
                  <a:tcPr/>
                </a:tc>
                <a:tc>
                  <a:txBody>
                    <a:bodyPr/>
                    <a:lstStyle/>
                    <a:p>
                      <a:endParaRPr/>
                    </a:p>
                  </a:txBody>
                  <a:tcPr/>
                </a:tc>
                <a:extLst>
                  <a:ext uri="{0D108BD9-81ED-4DB2-BD59-A6C34878D82A}">
                    <a16:rowId xmlns:a16="http://schemas.microsoft.com/office/drawing/2014/main" val="10002"/>
                  </a:ext>
                </a:extLst>
              </a:tr>
              <a:tr h="0">
                <a:tc>
                  <a:txBody>
                    <a:bodyPr/>
                    <a:lstStyle/>
                    <a:p>
                      <a:endParaRPr/>
                    </a:p>
                  </a:txBody>
                  <a:tcPr/>
                </a:tc>
                <a:tc>
                  <a:txBody>
                    <a:bodyPr/>
                    <a:lstStyle/>
                    <a:p>
                      <a:endParaRPr/>
                    </a:p>
                  </a:txBody>
                  <a:tcPr/>
                </a:tc>
                <a:extLst>
                  <a:ext uri="{0D108BD9-81ED-4DB2-BD59-A6C34878D82A}">
                    <a16:rowId xmlns:a16="http://schemas.microsoft.com/office/drawing/2014/main" val="10003"/>
                  </a:ext>
                </a:extLst>
              </a:tr>
              <a:tr h="0">
                <a:tc>
                  <a:txBody>
                    <a:bodyPr/>
                    <a:lstStyle/>
                    <a:p>
                      <a:endParaRPr/>
                    </a:p>
                  </a:txBody>
                  <a:tcPr/>
                </a:tc>
                <a:tc>
                  <a:txBody>
                    <a:bodyPr/>
                    <a:lstStyle/>
                    <a:p>
                      <a:endParaRPr/>
                    </a:p>
                  </a:txBody>
                  <a:tcPr/>
                </a:tc>
                <a:extLst>
                  <a:ext uri="{0D108BD9-81ED-4DB2-BD59-A6C34878D82A}">
                    <a16:rowId xmlns:a16="http://schemas.microsoft.com/office/drawing/2014/main" val="10004"/>
                  </a:ext>
                </a:extLst>
              </a:tr>
              <a:tr h="0">
                <a:tc>
                  <a:txBody>
                    <a:bodyPr/>
                    <a:lstStyle/>
                    <a:p>
                      <a:endParaRPr/>
                    </a:p>
                  </a:txBody>
                  <a:tcPr/>
                </a:tc>
                <a:tc>
                  <a:txBody>
                    <a:bodyPr/>
                    <a:lstStyle/>
                    <a:p>
                      <a:endParaRPr/>
                    </a:p>
                  </a:txBody>
                  <a:tcPr/>
                </a:tc>
                <a:extLst>
                  <a:ext uri="{0D108BD9-81ED-4DB2-BD59-A6C34878D82A}">
                    <a16:rowId xmlns:a16="http://schemas.microsoft.com/office/drawing/2014/main" val="10005"/>
                  </a:ext>
                </a:extLst>
              </a:tr>
              <a:tr h="0">
                <a:tc>
                  <a:txBody>
                    <a:bodyPr/>
                    <a:lstStyle/>
                    <a:p>
                      <a:endParaRPr/>
                    </a:p>
                  </a:txBody>
                  <a:tcPr/>
                </a:tc>
                <a:tc>
                  <a:txBody>
                    <a:bodyPr/>
                    <a:lstStyle/>
                    <a:p>
                      <a:endParaRPr/>
                    </a:p>
                  </a:txBody>
                  <a:tcPr/>
                </a:tc>
                <a:extLst>
                  <a:ext uri="{0D108BD9-81ED-4DB2-BD59-A6C34878D82A}">
                    <a16:rowId xmlns:a16="http://schemas.microsoft.com/office/drawing/2014/main" val="10006"/>
                  </a:ext>
                </a:extLst>
              </a:tr>
              <a:tr h="0">
                <a:tc>
                  <a:txBody>
                    <a:bodyPr/>
                    <a:lstStyle/>
                    <a:p>
                      <a:endParaRPr/>
                    </a:p>
                  </a:txBody>
                  <a:tcPr/>
                </a:tc>
                <a:tc>
                  <a:txBody>
                    <a:bodyPr/>
                    <a:lstStyle/>
                    <a:p>
                      <a:endParaRPr/>
                    </a:p>
                  </a:txBody>
                  <a:tcPr/>
                </a:tc>
                <a:extLst>
                  <a:ext uri="{0D108BD9-81ED-4DB2-BD59-A6C34878D82A}">
                    <a16:rowId xmlns:a16="http://schemas.microsoft.com/office/drawing/2014/main" val="10007"/>
                  </a:ext>
                </a:extLst>
              </a:tr>
              <a:tr h="0">
                <a:tc>
                  <a:txBody>
                    <a:bodyPr/>
                    <a:lstStyle/>
                    <a:p>
                      <a:endParaRPr/>
                    </a:p>
                  </a:txBody>
                  <a:tcPr/>
                </a:tc>
                <a:tc>
                  <a:txBody>
                    <a:bodyPr/>
                    <a:lstStyle/>
                    <a:p>
                      <a:endParaRPr/>
                    </a:p>
                  </a:txBody>
                  <a:tcPr/>
                </a:tc>
                <a:extLst>
                  <a:ext uri="{0D108BD9-81ED-4DB2-BD59-A6C34878D82A}">
                    <a16:rowId xmlns:a16="http://schemas.microsoft.com/office/drawing/2014/main" val="10008"/>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12.19</a:t>
            </a:r>
          </a:p>
        </p:txBody>
      </p:sp>
      <p:pic>
        <p:nvPicPr>
          <p:cNvPr id="3" name="Picture 1" descr="Blank graph with vertical and horizontal axes."/>
          <p:cNvPicPr>
            <a:picLocks noGrp="1" noChangeAspect="1"/>
          </p:cNvPicPr>
          <p:nvPr/>
        </p:nvPicPr>
        <p:blipFill>
          <a:blip r:embed="rId3"/>
          <a:stretch>
            <a:fillRect/>
          </a:stretch>
        </p:blipFill>
        <p:spPr bwMode="auto">
          <a:xfrm>
            <a:off x="1066800" y="953179"/>
            <a:ext cx="10045700" cy="5167541"/>
          </a:xfrm>
          <a:prstGeom prst="rect">
            <a:avLst/>
          </a:prstGeom>
          <a:noFill/>
          <a:ln w="9525">
            <a:noFill/>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12.20</a:t>
            </a:r>
          </a:p>
        </p:txBody>
      </p:sp>
      <p:pic>
        <p:nvPicPr>
          <p:cNvPr id="3" name="Picture 1" descr="Blank graph with vertical and horizontal axes."/>
          <p:cNvPicPr>
            <a:picLocks noGrp="1" noChangeAspect="1"/>
          </p:cNvPicPr>
          <p:nvPr/>
        </p:nvPicPr>
        <p:blipFill>
          <a:blip r:embed="rId3"/>
          <a:stretch>
            <a:fillRect/>
          </a:stretch>
        </p:blipFill>
        <p:spPr bwMode="auto">
          <a:xfrm>
            <a:off x="1066800" y="953179"/>
            <a:ext cx="10045700" cy="5167541"/>
          </a:xfrm>
          <a:prstGeom prst="rect">
            <a:avLst/>
          </a:prstGeom>
          <a:noFill/>
          <a:ln w="9525">
            <a:noFill/>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12.11</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Blaðsíðufjöldi</a:t>
                      </a:r>
                    </a:p>
                  </a:txBody>
                  <a:tcPr/>
                </a:tc>
                <a:tc>
                  <a:txBody>
                    <a:bodyPr/>
                    <a:lstStyle/>
                    <a:p>
                      <a:pPr marL="0" lvl="0" indent="0">
                        <a:buNone/>
                      </a:pPr>
                      <a:r>
                        <a:t>Verð kennslubókar</a:t>
                      </a:r>
                    </a:p>
                  </a:txBody>
                  <a:tcPr/>
                </a:tc>
                <a:extLst>
                  <a:ext uri="{0D108BD9-81ED-4DB2-BD59-A6C34878D82A}">
                    <a16:rowId xmlns:a16="http://schemas.microsoft.com/office/drawing/2014/main" val="10000"/>
                  </a:ext>
                </a:extLst>
              </a:tr>
              <a:tr h="0">
                <a:tc>
                  <a:txBody>
                    <a:bodyPr/>
                    <a:lstStyle/>
                    <a:p>
                      <a:endParaRPr/>
                    </a:p>
                  </a:txBody>
                  <a:tcPr/>
                </a:tc>
                <a:tc>
                  <a:txBody>
                    <a:bodyPr/>
                    <a:lstStyle/>
                    <a:p>
                      <a:endParaRPr/>
                    </a:p>
                  </a:txBody>
                  <a:tcPr/>
                </a:tc>
                <a:extLst>
                  <a:ext uri="{0D108BD9-81ED-4DB2-BD59-A6C34878D82A}">
                    <a16:rowId xmlns:a16="http://schemas.microsoft.com/office/drawing/2014/main" val="10001"/>
                  </a:ext>
                </a:extLst>
              </a:tr>
              <a:tr h="0">
                <a:tc>
                  <a:txBody>
                    <a:bodyPr/>
                    <a:lstStyle/>
                    <a:p>
                      <a:endParaRPr/>
                    </a:p>
                  </a:txBody>
                  <a:tcPr/>
                </a:tc>
                <a:tc>
                  <a:txBody>
                    <a:bodyPr/>
                    <a:lstStyle/>
                    <a:p>
                      <a:endParaRPr/>
                    </a:p>
                  </a:txBody>
                  <a:tcPr/>
                </a:tc>
                <a:extLst>
                  <a:ext uri="{0D108BD9-81ED-4DB2-BD59-A6C34878D82A}">
                    <a16:rowId xmlns:a16="http://schemas.microsoft.com/office/drawing/2014/main" val="10002"/>
                  </a:ext>
                </a:extLst>
              </a:tr>
              <a:tr h="0">
                <a:tc>
                  <a:txBody>
                    <a:bodyPr/>
                    <a:lstStyle/>
                    <a:p>
                      <a:endParaRPr/>
                    </a:p>
                  </a:txBody>
                  <a:tcPr/>
                </a:tc>
                <a:tc>
                  <a:txBody>
                    <a:bodyPr/>
                    <a:lstStyle/>
                    <a:p>
                      <a:endParaRPr/>
                    </a:p>
                  </a:txBody>
                  <a:tcPr/>
                </a:tc>
                <a:extLst>
                  <a:ext uri="{0D108BD9-81ED-4DB2-BD59-A6C34878D82A}">
                    <a16:rowId xmlns:a16="http://schemas.microsoft.com/office/drawing/2014/main" val="10003"/>
                  </a:ext>
                </a:extLst>
              </a:tr>
              <a:tr h="0">
                <a:tc>
                  <a:txBody>
                    <a:bodyPr/>
                    <a:lstStyle/>
                    <a:p>
                      <a:endParaRPr/>
                    </a:p>
                  </a:txBody>
                  <a:tcPr/>
                </a:tc>
                <a:tc>
                  <a:txBody>
                    <a:bodyPr/>
                    <a:lstStyle/>
                    <a:p>
                      <a:endParaRPr/>
                    </a:p>
                  </a:txBody>
                  <a:tcPr/>
                </a:tc>
                <a:extLst>
                  <a:ext uri="{0D108BD9-81ED-4DB2-BD59-A6C34878D82A}">
                    <a16:rowId xmlns:a16="http://schemas.microsoft.com/office/drawing/2014/main" val="10004"/>
                  </a:ext>
                </a:extLst>
              </a:tr>
              <a:tr h="0">
                <a:tc>
                  <a:txBody>
                    <a:bodyPr/>
                    <a:lstStyle/>
                    <a:p>
                      <a:endParaRPr/>
                    </a:p>
                  </a:txBody>
                  <a:tcPr/>
                </a:tc>
                <a:tc>
                  <a:txBody>
                    <a:bodyPr/>
                    <a:lstStyle/>
                    <a:p>
                      <a:endParaRPr/>
                    </a:p>
                  </a:txBody>
                  <a:tcPr/>
                </a:tc>
                <a:extLst>
                  <a:ext uri="{0D108BD9-81ED-4DB2-BD59-A6C34878D82A}">
                    <a16:rowId xmlns:a16="http://schemas.microsoft.com/office/drawing/2014/main" val="10005"/>
                  </a:ext>
                </a:extLst>
              </a:tr>
              <a:tr h="0">
                <a:tc>
                  <a:txBody>
                    <a:bodyPr/>
                    <a:lstStyle/>
                    <a:p>
                      <a:endParaRPr/>
                    </a:p>
                  </a:txBody>
                  <a:tcPr/>
                </a:tc>
                <a:tc>
                  <a:txBody>
                    <a:bodyPr/>
                    <a:lstStyle/>
                    <a:p>
                      <a:endParaRPr/>
                    </a:p>
                  </a:txBody>
                  <a:tcPr/>
                </a:tc>
                <a:extLst>
                  <a:ext uri="{0D108BD9-81ED-4DB2-BD59-A6C34878D82A}">
                    <a16:rowId xmlns:a16="http://schemas.microsoft.com/office/drawing/2014/main" val="10006"/>
                  </a:ext>
                </a:extLst>
              </a:tr>
              <a:tr h="0">
                <a:tc>
                  <a:txBody>
                    <a:bodyPr/>
                    <a:lstStyle/>
                    <a:p>
                      <a:endParaRPr/>
                    </a:p>
                  </a:txBody>
                  <a:tcPr/>
                </a:tc>
                <a:tc>
                  <a:txBody>
                    <a:bodyPr/>
                    <a:lstStyle/>
                    <a:p>
                      <a:endParaRPr/>
                    </a:p>
                  </a:txBody>
                  <a:tcPr/>
                </a:tc>
                <a:extLst>
                  <a:ext uri="{0D108BD9-81ED-4DB2-BD59-A6C34878D82A}">
                    <a16:rowId xmlns:a16="http://schemas.microsoft.com/office/drawing/2014/main" val="10007"/>
                  </a:ext>
                </a:extLst>
              </a:tr>
              <a:tr h="0">
                <a:tc>
                  <a:txBody>
                    <a:bodyPr/>
                    <a:lstStyle/>
                    <a:p>
                      <a:endParaRPr/>
                    </a:p>
                  </a:txBody>
                  <a:tcPr/>
                </a:tc>
                <a:tc>
                  <a:txBody>
                    <a:bodyPr/>
                    <a:lstStyle/>
                    <a:p>
                      <a:endParaRPr/>
                    </a:p>
                  </a:txBody>
                  <a:tcPr/>
                </a:tc>
                <a:extLst>
                  <a:ext uri="{0D108BD9-81ED-4DB2-BD59-A6C34878D82A}">
                    <a16:rowId xmlns:a16="http://schemas.microsoft.com/office/drawing/2014/main" val="10008"/>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12.21</a:t>
            </a:r>
          </a:p>
        </p:txBody>
      </p:sp>
      <p:pic>
        <p:nvPicPr>
          <p:cNvPr id="3" name="Picture 1" descr="Blank graph with vertical and horizontal axes."/>
          <p:cNvPicPr>
            <a:picLocks noGrp="1" noChangeAspect="1"/>
          </p:cNvPicPr>
          <p:nvPr/>
        </p:nvPicPr>
        <p:blipFill>
          <a:blip r:embed="rId3"/>
          <a:stretch>
            <a:fillRect/>
          </a:stretch>
        </p:blipFill>
        <p:spPr bwMode="auto">
          <a:xfrm>
            <a:off x="1066800" y="953179"/>
            <a:ext cx="10045700" cy="5167541"/>
          </a:xfrm>
          <a:prstGeom prst="rect">
            <a:avLst/>
          </a:prstGeom>
          <a:noFill/>
          <a:ln w="9525">
            <a:noFill/>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12.12</a:t>
            </a:r>
          </a:p>
        </p:txBody>
      </p:sp>
      <p:pic>
        <p:nvPicPr>
          <p:cNvPr id="3" name="Picture 1" descr="Table 12.12; Columns: Weight, Fuel Efficiency; Row 1: , ; Row 2: , ; Row 3: , ; Row 4: , ; Row 5: , ; Row 6: , ; Row 7: , ; Row 8: , ; Row 9: , ; Row 10: , ; Row 11: , ;... (Full description in notes)"/>
          <p:cNvPicPr>
            <a:picLocks noGrp="1" noChangeAspect="1"/>
          </p:cNvPicPr>
          <p:nvPr/>
        </p:nvPicPr>
        <p:blipFill>
          <a:blip r:embed="rId3"/>
          <a:stretch>
            <a:fillRect/>
          </a:stretch>
        </p:blipFill>
        <p:spPr bwMode="auto">
          <a:xfrm>
            <a:off x="5041900" y="958678"/>
            <a:ext cx="2108200" cy="5156543"/>
          </a:xfrm>
          <a:prstGeom prst="rect">
            <a:avLst/>
          </a:prstGeom>
          <a:noFill/>
          <a:ln w="9525">
            <a:noFill/>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12.22</a:t>
            </a:r>
          </a:p>
        </p:txBody>
      </p:sp>
      <p:pic>
        <p:nvPicPr>
          <p:cNvPr id="3" name="Picture 1" descr="Blank graph with vertical and horizontal axes."/>
          <p:cNvPicPr>
            <a:picLocks noGrp="1" noChangeAspect="1"/>
          </p:cNvPicPr>
          <p:nvPr/>
        </p:nvPicPr>
        <p:blipFill>
          <a:blip r:embed="rId3"/>
          <a:stretch>
            <a:fillRect/>
          </a:stretch>
        </p:blipFill>
        <p:spPr bwMode="auto">
          <a:xfrm>
            <a:off x="1066800" y="953179"/>
            <a:ext cx="10045700" cy="5167541"/>
          </a:xfrm>
          <a:prstGeom prst="rect">
            <a:avLst/>
          </a:prstGeom>
          <a:noFill/>
          <a:ln w="9525">
            <a:noFill/>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ítarefni frá OpenStax er © Rice University og gefið út samkvæmt CC BY-NC-SA 4.0 International notkunarleyfi. Heimilt er að fjölfalda það eða breyta því eingöngu í óhagnaðarskyni, en vísa verður til OpenStax og Rice University og tilgreina allar breytingar. Öllum aðlögunum skal deilt samkvæmt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2541</Words>
  <Application>Microsoft Macintosh PowerPoint</Application>
  <PresentationFormat>Widescreen</PresentationFormat>
  <Paragraphs>155</Paragraphs>
  <Slides>37</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Statistics</vt:lpstr>
      <vt:lpstr>Chapter outline</vt:lpstr>
      <vt:lpstr>Figure 12.1</vt:lpstr>
      <vt:lpstr>Figure 12.2</vt:lpstr>
      <vt:lpstr>Figure 12.3</vt:lpstr>
      <vt:lpstr>Figure 12.4</vt:lpstr>
      <vt:lpstr>Table 12.1</vt:lpstr>
      <vt:lpstr>Figure 12.5</vt:lpstr>
      <vt:lpstr>Table 12.2</vt:lpstr>
      <vt:lpstr>Table 12.3</vt:lpstr>
      <vt:lpstr>Table 12.4</vt:lpstr>
      <vt:lpstr>Figure 12.6</vt:lpstr>
      <vt:lpstr>Figure 12.7</vt:lpstr>
      <vt:lpstr>Table 12.5</vt:lpstr>
      <vt:lpstr>Figure 12.8</vt:lpstr>
      <vt:lpstr>Figure 12.9</vt:lpstr>
      <vt:lpstr>Figure 12.10</vt:lpstr>
      <vt:lpstr>Figure 12.11</vt:lpstr>
      <vt:lpstr>Figure 12.12</vt:lpstr>
      <vt:lpstr>Figure 12.13</vt:lpstr>
      <vt:lpstr>Figure 12.14</vt:lpstr>
      <vt:lpstr>Figure 12.15</vt:lpstr>
      <vt:lpstr>Figure 12.16</vt:lpstr>
      <vt:lpstr>Table 12.6</vt:lpstr>
      <vt:lpstr>Figure 12.17</vt:lpstr>
      <vt:lpstr>Table 12.7</vt:lpstr>
      <vt:lpstr>Figure 12.18</vt:lpstr>
      <vt:lpstr>Table 12.8</vt:lpstr>
      <vt:lpstr>Table 12.9</vt:lpstr>
      <vt:lpstr>Table 12.10</vt:lpstr>
      <vt:lpstr>Figure 12.19</vt:lpstr>
      <vt:lpstr>Figure 12.20</vt:lpstr>
      <vt:lpstr>Table 12.11</vt:lpstr>
      <vt:lpstr>Figure 12.21</vt:lpstr>
      <vt:lpstr>Table 12.12</vt:lpstr>
      <vt:lpstr>Figure 12.22</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
  <cp:keywords/>
  <cp:lastModifiedBy>Colby Powers</cp:lastModifiedBy>
  <cp:revision>1</cp:revision>
  <dcterms:created xsi:type="dcterms:W3CDTF">2026-02-23T15:28:41Z</dcterms:created>
  <dcterms:modified xsi:type="dcterms:W3CDTF">2026-02-25T15:20:51Z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12 Linear Regression and Correlation</vt:lpwstr>
  </property>
</Properties>
</file>