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7" r:id="rId2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M&amp;Ms piled together. The M&amp;Ms are red, blue, green, yellow, orange and brown.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The peak of the curve coincides with the point 10 on the horizontal axis. The points 5 and 15 are labeled on the axis. Vertical lines are drawn from these points to the curve, and the region between the lines is shaded. The shaded region has area equal to 0.90.</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The peak of the curve coincides with the point x-bar on the horizontal axis. The points x-bar - EBM and x-bar + EBM are labeled on the axis. Vertical lines are drawn from these points to the curve, and the region between the lines is shaded. The shaded region has area equal to 1 - a and represents the confidence level. Each unshaded tail has area a/2.</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8.1; Columns: Phone Model #, SAR, Phone Model #, SAR, Phone Model #, SAR; Row 1: 800, 1.11, 1800, 1.36, 2800, 0.74; Row 2: 900, 1.48, 1900, 1.34, 2900, 0.5; Row 3: 1000, 1.43, 2000, 1.18, 3000, 0.4; Row 4: 1100, 1.3, 2100, 1.3, 3100, 0.867; Row 5: 1200, 1.09, 2200, 1.26, 3200, 0.68; Row 6: 1300, 0.455, 2300, 1.29, 3300, 0.51; Row 7: 1400, 1.41, 2400, 0.36, 3400, 1.13; Row 8: 1500, 0.82, 2500, 0.52, 3500, 0.3; Row 9: 1600, 0.78, 2600, 1.6, 3600, 1.48; Row 10: 1700, 1.25, 2700, 1.39, 3700, 1.38</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The point z0.01 is labeled at the right edge of the curve and the region to the right of this point is shaded. The area of this shaded region equals 0.01. The unshaded area equals 0.99.</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8.2; Columns: Phone Model, SAR, Phone Model, SAR; Row 1: 450, 1.48, 1450, 1.53; Row 2: 550, 0.8, 1550, 0.68; Row 3: 650, 1.15, 1650, 1.4; Row 4: 750, 1.36, 1750, 1.24; Row 5: 850, 0.77, 1850, 0.57; Row 6: 950, 0.462, 1950, 0.2; Row 7: 1050, 1.36, 2050, 0.51; Row 8: 1150, 1.39, 2150, 0.3; Row 9: 1250, 1.3, 2250, 0.73; Row 10: 1350, 0.7, 2350, 0.869</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normal distribution curve. A central region with area equal to 0.90 is shaded. Each unshaded tail of the curve has area equal to 0.05. Part (b) shows a normal distribution curve. A central region with area equal to 0.95 is shaded. Each unshaded tail of the curve has area equal to 0.025.</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a bell shaped curve of normal distribution with two vertical lines to the left and right of center. The vertical line to the left is labeled 6244 and the vertical line to the right is labeled 11014. The area between the vertical lines is shaded purple. The horizontal axis is unlabeled. There are three tick marks on the horizontal axis at the bottom of the vertical lines and at a point equidistant between the lines. The tick mark in the center of the bell curve is labeled 8629.</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with two vertical upward lines from the x-axis to the curve. The confidence interval is between these two lines. The residual areas are on either side.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with two vertical upward lines from the x-axis to the curve. The confidence interval is between these two lines. The residual areas are on either side.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8.8 Heights of 100 Women (in Inches); Row 1: 59.4, 71.6, 69.3, 65.0, 62.9, 66.5, 61.7, 55.2; Row 2: 67.5, 67.2, 63.8, 62.9, 63.0, 63.9, 68.7, 65.5; Row 3: 61.9, 69.6, 58.7, 63.4, 61.8, 60.6, 69.8, 60.0; Row 4: 64.9, 66.1, 66.8, 60.6, 65.6, 63.8, 61.3, 59.2; Row 5: 64.1, 59.3, 64.9, 62.4, 63.5, 60.9, 63.3, 66.3; Row 6: 61.5, 64.3, 62.9, 60.6, 63.8, 58.8, 64.9, 65.7; Row 7: 62.5, 70.9, 62.9, 63.1, 62.2, 58.7, 64.7, 66.0; Row 8: 60.5, 64.7, 65.4, 60.2, 65.0, 64.1, 61.1, 65.3; Row 9: 64.6, 59.2, 61.4, 62.0, 63.5, 61.4, 65.5, 62.3; Row 10: 65.5, 64.7, 58.8, 66.1, 64.9, 66.9, 57.9, 69.8; Row 11: 58.5, 63.4, 69.2, 65.9, 62.2, 60.0, 58.1, 62.5; Row 12: 62.4, 59.1, 66.4, 61.2, 60.4, 58.7, 66.7, 67.5; Row 13: 63.2, 56.6, 67.7, 62.5, , , ,</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8.9 90 percent Confidence Intervals; Row 1: __________, __________, __________, __________, __________; Row 2: __________, __________, __________, __________, __________; Row 3: __________, __________, __________, __________, __________; Row 4: __________, __________, __________, __________, __________; Row 5: __________, __________, __________, __________, __________; Row 6: __________, __________, __________, __________, __________; Row 7: __________, __________, __________, __________, __________; Row 8: __________, __________, __________, __________, __________</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Tölfræði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8 Confidence Intervals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a:t>
            </a:r>
          </a:p>
        </p:txBody>
      </p:sp>
      <p:sp>
        <p:nvSpPr>
          <p:cNvPr id="3" name="Content Placeholder 2"/>
          <p:cNvSpPr>
            <a:spLocks noGrp="1"/>
          </p:cNvSpPr>
          <p:nvPr>
            <p:ph idx="1"/>
          </p:nvPr>
        </p:nvSpPr>
        <p:spPr/>
        <p:txBody>
          <a:bodyPr/>
          <a:lstStyle/>
          <a:p>
            <a:pPr marL="457189" lvl="0" indent="-457189">
              <a:buAutoNum type="arabicPeriod"/>
            </a:pPr>
            <a:r>
              <a:t>Meðaltal eins þýðis með normaldreifingu</a:t>
            </a:r>
          </a:p>
          <a:p>
            <a:pPr marL="457189" lvl="0" indent="-457189">
              <a:buAutoNum type="arabicPeriod"/>
            </a:pPr>
            <a:r>
              <a:t>Meðaltal eins þýðis með t-dreifingu Students</a:t>
            </a:r>
          </a:p>
          <a:p>
            <a:pPr marL="457189" lvl="0" indent="-457189">
              <a:buAutoNum type="arabicPeriod"/>
            </a:pPr>
            <a:r>
              <a:t>Hlutfall í þýði</a:t>
            </a:r>
          </a:p>
          <a:p>
            <a:pPr marL="457189" lvl="0" indent="-457189">
              <a:buAutoNum type="arabicPeriod"/>
            </a:pPr>
            <a:r>
              <a:t>Confidence Interval (Home Costs)</a:t>
            </a:r>
          </a:p>
          <a:p>
            <a:pPr marL="457189" lvl="0" indent="-457189">
              <a:buAutoNum type="arabicPeriod"/>
            </a:pPr>
            <a:r>
              <a:t>Öryggisbil (fæðingarstaður)</a:t>
            </a:r>
          </a:p>
          <a:p>
            <a:pPr marL="457189" lvl="0" indent="-457189">
              <a:buAutoNum type="arabicPeriod"/>
            </a:pPr>
            <a:r>
              <a:t>Öryggisbil (hæð kvenna)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a:t>
            </a:r>
          </a:p>
        </p:txBody>
      </p:sp>
      <p:pic>
        <p:nvPicPr>
          <p:cNvPr id="3" name="Picture 1" descr="This is a photo of M&amp;Ms piled together. The M&amp;Ms are red, blue, green, yellow, orange and brown."/>
          <p:cNvPicPr>
            <a:picLocks noGrp="1" noChangeAspect="1"/>
          </p:cNvPicPr>
          <p:nvPr/>
        </p:nvPicPr>
        <p:blipFill>
          <a:blip r:embed="rId3"/>
          <a:stretch>
            <a:fillRect/>
          </a:stretch>
        </p:blipFill>
        <p:spPr bwMode="auto">
          <a:xfrm>
            <a:off x="2590800" y="953972"/>
            <a:ext cx="6997700" cy="465795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Hefur þú einhvern tíma velt fyrir þér hver meðalfjöldi súkkulaðimola í poka úr matvöruverslun er? Þú getur notað öryggisbil til að svara þessari spurningu. (mynd: comedy_nose/flickr)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8.2</a:t>
            </a:r>
          </a:p>
        </p:txBody>
      </p:sp>
      <p:pic>
        <p:nvPicPr>
          <p:cNvPr id="3" name="Picture 1" descr="This is a normal distribution curve. The peak of the curve coincides with the point 10 on the horizontal axis. The points 5 and 15 are labeled on the axis. Vertical lines are drawn from these points to the curve, and the region between the lines is shaded. The shaded region has area equal to 0.90."/>
          <p:cNvPicPr>
            <a:picLocks noGrp="1" noChangeAspect="1"/>
          </p:cNvPicPr>
          <p:nvPr/>
        </p:nvPicPr>
        <p:blipFill>
          <a:blip r:embed="rId3"/>
          <a:stretch>
            <a:fillRect/>
          </a:stretch>
        </p:blipFill>
        <p:spPr bwMode="auto">
          <a:xfrm>
            <a:off x="613929" y="1308100"/>
            <a:ext cx="10964141" cy="4457700"/>
          </a:xfrm>
          <a:prstGeom prst="rect">
            <a:avLst/>
          </a:prstGeom>
          <a:noFill/>
          <a:ln w="9525">
            <a:noFill/>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8.3</a:t>
            </a:r>
          </a:p>
        </p:txBody>
      </p:sp>
      <p:pic>
        <p:nvPicPr>
          <p:cNvPr id="3" name="Picture 1" descr="This is a normal distribution curve. The peak of the curve coincides with the point x-bar on the horizontal axis. The points x-bar - EBM and x-bar + EBM are labeled on the axis. Vertical lines are drawn from these points to the curve, and the region between the lines is shaded. The shaded region has area equal to 1 - a and represents the confidence level. Each unshaded tail has area a/2."/>
          <p:cNvPicPr>
            <a:picLocks noGrp="1" noChangeAspect="1"/>
          </p:cNvPicPr>
          <p:nvPr/>
        </p:nvPicPr>
        <p:blipFill>
          <a:blip r:embed="rId3"/>
          <a:stretch>
            <a:fillRect/>
          </a:stretch>
        </p:blipFill>
        <p:spPr bwMode="auto">
          <a:xfrm>
            <a:off x="613315" y="952500"/>
            <a:ext cx="10965369" cy="5156200"/>
          </a:xfrm>
          <a:prstGeom prst="rect">
            <a:avLst/>
          </a:prstGeom>
          <a:noFill/>
          <a:ln w="9525">
            <a:noFill/>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8.1</a:t>
            </a:r>
          </a:p>
        </p:txBody>
      </p:sp>
      <p:pic>
        <p:nvPicPr>
          <p:cNvPr id="3" name="Picture 1" descr="Table 8.1; Columns: Phone Model #, SAR, Phone Model #, SAR, Phone Model #, SAR; Row 1: 800, 1.11, 1800, 1.36, 2800, 0.74; Row 2: 900, 1.48, 1900, 1.34, 2900, 0.5; Row 3:... (Full description in notes)"/>
          <p:cNvPicPr>
            <a:picLocks noGrp="1" noChangeAspect="1"/>
          </p:cNvPicPr>
          <p:nvPr/>
        </p:nvPicPr>
        <p:blipFill>
          <a:blip r:embed="rId3"/>
          <a:stretch>
            <a:fillRect/>
          </a:stretch>
        </p:blipFill>
        <p:spPr bwMode="auto">
          <a:xfrm>
            <a:off x="3124200" y="954314"/>
            <a:ext cx="5943600" cy="5165271"/>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8.4</a:t>
            </a:r>
          </a:p>
        </p:txBody>
      </p:sp>
      <p:pic>
        <p:nvPicPr>
          <p:cNvPr id="3" name="Picture 1" descr="This is a normal distribution curve. The point z0.01 is labeled at the right edge of the curve and the region to the right of this point is shaded. The area of this shaded region equals 0.01. The unshaded area equals 0.99."/>
          <p:cNvPicPr>
            <a:picLocks noGrp="1" noChangeAspect="1"/>
          </p:cNvPicPr>
          <p:nvPr/>
        </p:nvPicPr>
        <p:blipFill>
          <a:blip r:embed="rId3"/>
          <a:stretch>
            <a:fillRect/>
          </a:stretch>
        </p:blipFill>
        <p:spPr bwMode="auto">
          <a:xfrm>
            <a:off x="613315" y="952500"/>
            <a:ext cx="10965369" cy="515620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8.2</a:t>
            </a:r>
          </a:p>
        </p:txBody>
      </p:sp>
      <p:pic>
        <p:nvPicPr>
          <p:cNvPr id="3" name="Picture 1" descr="Table 8.2; Columns: Phone Model, SAR, Phone Model, SAR; Row 1: 450, 1.48, 1450, 1.53; Row 2: 550, 0.8, 1550, 0.68; Row 3: 650, 1.15, 1650, 1.4; Row 4: 750, 1.36, 1750, 1... (Full description in notes)"/>
          <p:cNvPicPr>
            <a:picLocks noGrp="1" noChangeAspect="1"/>
          </p:cNvPicPr>
          <p:nvPr/>
        </p:nvPicPr>
        <p:blipFill>
          <a:blip r:embed="rId3"/>
          <a:stretch>
            <a:fillRect/>
          </a:stretch>
        </p:blipFill>
        <p:spPr bwMode="auto">
          <a:xfrm>
            <a:off x="4229100" y="955819"/>
            <a:ext cx="3733800" cy="5162261"/>
          </a:xfrm>
          <a:prstGeom prst="rect">
            <a:avLst/>
          </a:prstGeom>
          <a:noFill/>
          <a:ln w="9525">
            <a:noFill/>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8.5</a:t>
            </a:r>
          </a:p>
        </p:txBody>
      </p:sp>
      <p:pic>
        <p:nvPicPr>
          <p:cNvPr id="3" name="Picture 1" descr="Part (a) shows a normal distribution curve. A central region with area equal to 0.90 is shaded. Each unshaded tail of the curve has area equal to 0.05. Part (b) shows a normal distribution curve. A central region with area equal to 0.95 is shaded. Each unshaded tail of the curve has area equal to 0.025."/>
          <p:cNvPicPr>
            <a:picLocks noGrp="1" noChangeAspect="1"/>
          </p:cNvPicPr>
          <p:nvPr/>
        </p:nvPicPr>
        <p:blipFill>
          <a:blip r:embed="rId3"/>
          <a:stretch>
            <a:fillRect/>
          </a:stretch>
        </p:blipFill>
        <p:spPr bwMode="auto">
          <a:xfrm>
            <a:off x="609600" y="1818228"/>
            <a:ext cx="10972800" cy="3437444"/>
          </a:xfrm>
          <a:prstGeom prst="rect">
            <a:avLst/>
          </a:prstGeom>
          <a:noFill/>
          <a:ln w="9525">
            <a:noFill/>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8.6</a:t>
            </a:r>
          </a:p>
        </p:txBody>
      </p:sp>
      <p:pic>
        <p:nvPicPr>
          <p:cNvPr id="3" name="Picture 1" descr="A graph showing a bell shaped curve of normal distribution with two vertical lines to the left and right of center. The vertical line to the left is labeled 6244 and the vertical line to the right is labeled 11014. The area between the vertical lines is shaded purple. The horizontal axis is unlabeled. There are three tick marks on the horizontal axis at the bottom of the vertical lines and at a point equidistant between the lines. The tick mark in the center of the bell curve is labeled 8629."/>
          <p:cNvPicPr>
            <a:picLocks noGrp="1" noChangeAspect="1"/>
          </p:cNvPicPr>
          <p:nvPr/>
        </p:nvPicPr>
        <p:blipFill>
          <a:blip r:embed="rId3"/>
          <a:stretch>
            <a:fillRect/>
          </a:stretch>
        </p:blipFill>
        <p:spPr bwMode="auto">
          <a:xfrm>
            <a:off x="3225800" y="954817"/>
            <a:ext cx="5740400" cy="5164265"/>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8.3</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71893890"/>
              </p:ext>
            </p:extLst>
          </p:nvPr>
        </p:nvGraphicFramePr>
        <p:xfrm>
          <a:off x="609600" y="952500"/>
          <a:ext cx="10922000" cy="1097280"/>
        </p:xfrm>
        <a:graphic>
          <a:graphicData uri="http://schemas.openxmlformats.org/drawingml/2006/table">
            <a:tbl>
              <a:tblPr firstRow="1" bandRow="1">
                <a:tableStyleId>{5C22544A-7EE6-4342-B048-85BDC9FD1C3A}</a:tableStyleId>
              </a:tblPr>
              <a:tblGrid>
                <a:gridCol w="1092200">
                  <a:extLst>
                    <a:ext uri="{9D8B030D-6E8A-4147-A177-3AD203B41FA5}">
                      <a16:colId xmlns:a16="http://schemas.microsoft.com/office/drawing/2014/main" val="20000"/>
                    </a:ext>
                  </a:extLst>
                </a:gridCol>
                <a:gridCol w="1092200">
                  <a:extLst>
                    <a:ext uri="{9D8B030D-6E8A-4147-A177-3AD203B41FA5}">
                      <a16:colId xmlns:a16="http://schemas.microsoft.com/office/drawing/2014/main" val="20001"/>
                    </a:ext>
                  </a:extLst>
                </a:gridCol>
                <a:gridCol w="1092200">
                  <a:extLst>
                    <a:ext uri="{9D8B030D-6E8A-4147-A177-3AD203B41FA5}">
                      <a16:colId xmlns:a16="http://schemas.microsoft.com/office/drawing/2014/main" val="20002"/>
                    </a:ext>
                  </a:extLst>
                </a:gridCol>
                <a:gridCol w="1092200">
                  <a:extLst>
                    <a:ext uri="{9D8B030D-6E8A-4147-A177-3AD203B41FA5}">
                      <a16:colId xmlns:a16="http://schemas.microsoft.com/office/drawing/2014/main" val="20003"/>
                    </a:ext>
                  </a:extLst>
                </a:gridCol>
                <a:gridCol w="1092200">
                  <a:extLst>
                    <a:ext uri="{9D8B030D-6E8A-4147-A177-3AD203B41FA5}">
                      <a16:colId xmlns:a16="http://schemas.microsoft.com/office/drawing/2014/main" val="20004"/>
                    </a:ext>
                  </a:extLst>
                </a:gridCol>
                <a:gridCol w="1092200">
                  <a:extLst>
                    <a:ext uri="{9D8B030D-6E8A-4147-A177-3AD203B41FA5}">
                      <a16:colId xmlns:a16="http://schemas.microsoft.com/office/drawing/2014/main" val="20005"/>
                    </a:ext>
                  </a:extLst>
                </a:gridCol>
                <a:gridCol w="10922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gridCol w="1092200">
                  <a:extLst>
                    <a:ext uri="{9D8B030D-6E8A-4147-A177-3AD203B41FA5}">
                      <a16:colId xmlns:a16="http://schemas.microsoft.com/office/drawing/2014/main" val="20008"/>
                    </a:ext>
                  </a:extLst>
                </a:gridCol>
                <a:gridCol w="1092200">
                  <a:extLst>
                    <a:ext uri="{9D8B030D-6E8A-4147-A177-3AD203B41FA5}">
                      <a16:colId xmlns:a16="http://schemas.microsoft.com/office/drawing/2014/main" val="20009"/>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270472632"/>
                  </a:ext>
                </a:extLst>
              </a:tr>
              <a:tr h="0">
                <a:tc>
                  <a:txBody>
                    <a:bodyPr/>
                    <a:lstStyle/>
                    <a:p>
                      <a:pPr marL="0" lvl="0" indent="0">
                        <a:buNone/>
                      </a:pPr>
                      <a:r>
                        <a:t>79</a:t>
                      </a:r>
                    </a:p>
                  </a:txBody>
                  <a:tcPr/>
                </a:tc>
                <a:tc>
                  <a:txBody>
                    <a:bodyPr/>
                    <a:lstStyle/>
                    <a:p>
                      <a:pPr marL="0" lvl="0" indent="0">
                        <a:buNone/>
                      </a:pPr>
                      <a:r>
                        <a:t>145</a:t>
                      </a:r>
                    </a:p>
                  </a:txBody>
                  <a:tcPr/>
                </a:tc>
                <a:tc>
                  <a:txBody>
                    <a:bodyPr/>
                    <a:lstStyle/>
                    <a:p>
                      <a:pPr marL="0" lvl="0" indent="0">
                        <a:buNone/>
                      </a:pPr>
                      <a:r>
                        <a:t>147</a:t>
                      </a:r>
                    </a:p>
                  </a:txBody>
                  <a:tcPr/>
                </a:tc>
                <a:tc>
                  <a:txBody>
                    <a:bodyPr/>
                    <a:lstStyle/>
                    <a:p>
                      <a:pPr marL="0" lvl="0" indent="0">
                        <a:buNone/>
                      </a:pPr>
                      <a:r>
                        <a:t>160</a:t>
                      </a:r>
                    </a:p>
                  </a:txBody>
                  <a:tcPr/>
                </a:tc>
                <a:tc>
                  <a:txBody>
                    <a:bodyPr/>
                    <a:lstStyle/>
                    <a:p>
                      <a:pPr marL="0" lvl="0" indent="0">
                        <a:buNone/>
                      </a:pPr>
                      <a:r>
                        <a:t>116</a:t>
                      </a:r>
                    </a:p>
                  </a:txBody>
                  <a:tcPr/>
                </a:tc>
                <a:tc>
                  <a:txBody>
                    <a:bodyPr/>
                    <a:lstStyle/>
                    <a:p>
                      <a:pPr marL="0" lvl="0" indent="0">
                        <a:buNone/>
                      </a:pPr>
                      <a:r>
                        <a:t>100</a:t>
                      </a:r>
                    </a:p>
                  </a:txBody>
                  <a:tcPr/>
                </a:tc>
                <a:tc>
                  <a:txBody>
                    <a:bodyPr/>
                    <a:lstStyle/>
                    <a:p>
                      <a:pPr marL="0" lvl="0" indent="0">
                        <a:buNone/>
                      </a:pPr>
                      <a:r>
                        <a:t>159</a:t>
                      </a:r>
                    </a:p>
                  </a:txBody>
                  <a:tcPr/>
                </a:tc>
                <a:tc>
                  <a:txBody>
                    <a:bodyPr/>
                    <a:lstStyle/>
                    <a:p>
                      <a:pPr marL="0" lvl="0" indent="0">
                        <a:buNone/>
                      </a:pPr>
                      <a:r>
                        <a:t>151</a:t>
                      </a:r>
                    </a:p>
                  </a:txBody>
                  <a:tcPr/>
                </a:tc>
                <a:tc>
                  <a:txBody>
                    <a:bodyPr/>
                    <a:lstStyle/>
                    <a:p>
                      <a:pPr marL="0" lvl="0" indent="0">
                        <a:buNone/>
                      </a:pPr>
                      <a:r>
                        <a:t>156</a:t>
                      </a:r>
                    </a:p>
                  </a:txBody>
                  <a:tcPr/>
                </a:tc>
                <a:tc>
                  <a:txBody>
                    <a:bodyPr/>
                    <a:lstStyle/>
                    <a:p>
                      <a:pPr marL="0" lvl="0" indent="0">
                        <a:buNone/>
                      </a:pPr>
                      <a:r>
                        <a:t>126</a:t>
                      </a:r>
                    </a:p>
                  </a:txBody>
                  <a:tcPr/>
                </a:tc>
                <a:extLst>
                  <a:ext uri="{0D108BD9-81ED-4DB2-BD59-A6C34878D82A}">
                    <a16:rowId xmlns:a16="http://schemas.microsoft.com/office/drawing/2014/main" val="10000"/>
                  </a:ext>
                </a:extLst>
              </a:tr>
              <a:tr h="0">
                <a:tc>
                  <a:txBody>
                    <a:bodyPr/>
                    <a:lstStyle/>
                    <a:p>
                      <a:pPr marL="0" lvl="0" indent="0">
                        <a:buNone/>
                      </a:pPr>
                      <a:r>
                        <a:t>137</a:t>
                      </a:r>
                    </a:p>
                  </a:txBody>
                  <a:tcPr/>
                </a:tc>
                <a:tc>
                  <a:txBody>
                    <a:bodyPr/>
                    <a:lstStyle/>
                    <a:p>
                      <a:pPr marL="0" lvl="0" indent="0">
                        <a:buNone/>
                      </a:pPr>
                      <a:r>
                        <a:t>83</a:t>
                      </a:r>
                    </a:p>
                  </a:txBody>
                  <a:tcPr/>
                </a:tc>
                <a:tc>
                  <a:txBody>
                    <a:bodyPr/>
                    <a:lstStyle/>
                    <a:p>
                      <a:pPr marL="0" lvl="0" indent="0">
                        <a:buNone/>
                      </a:pPr>
                      <a:r>
                        <a:t>156</a:t>
                      </a:r>
                    </a:p>
                  </a:txBody>
                  <a:tcPr/>
                </a:tc>
                <a:tc>
                  <a:txBody>
                    <a:bodyPr/>
                    <a:lstStyle/>
                    <a:p>
                      <a:pPr marL="0" lvl="0" indent="0">
                        <a:buNone/>
                      </a:pPr>
                      <a:r>
                        <a:t>94</a:t>
                      </a:r>
                    </a:p>
                  </a:txBody>
                  <a:tcPr/>
                </a:tc>
                <a:tc>
                  <a:txBody>
                    <a:bodyPr/>
                    <a:lstStyle/>
                    <a:p>
                      <a:pPr marL="0" lvl="0" indent="0">
                        <a:buNone/>
                      </a:pPr>
                      <a:r>
                        <a:t>121</a:t>
                      </a:r>
                    </a:p>
                  </a:txBody>
                  <a:tcPr/>
                </a:tc>
                <a:tc>
                  <a:txBody>
                    <a:bodyPr/>
                    <a:lstStyle/>
                    <a:p>
                      <a:pPr marL="0" lvl="0" indent="0">
                        <a:buNone/>
                      </a:pPr>
                      <a:r>
                        <a:t>144</a:t>
                      </a:r>
                    </a:p>
                  </a:txBody>
                  <a:tcPr/>
                </a:tc>
                <a:tc>
                  <a:txBody>
                    <a:bodyPr/>
                    <a:lstStyle/>
                    <a:p>
                      <a:pPr marL="0" lvl="0" indent="0">
                        <a:buNone/>
                      </a:pPr>
                      <a:r>
                        <a:t>123</a:t>
                      </a:r>
                    </a:p>
                  </a:txBody>
                  <a:tcPr/>
                </a:tc>
                <a:tc>
                  <a:txBody>
                    <a:bodyPr/>
                    <a:lstStyle/>
                    <a:p>
                      <a:pPr marL="0" lvl="0" indent="0">
                        <a:buNone/>
                      </a:pPr>
                      <a:r>
                        <a:t>114</a:t>
                      </a:r>
                    </a:p>
                  </a:txBody>
                  <a:tcPr/>
                </a:tc>
                <a:tc>
                  <a:txBody>
                    <a:bodyPr/>
                    <a:lstStyle/>
                    <a:p>
                      <a:pPr marL="0" lvl="0" indent="0">
                        <a:buNone/>
                      </a:pPr>
                      <a:r>
                        <a:t>139</a:t>
                      </a:r>
                    </a:p>
                  </a:txBody>
                  <a:tcPr/>
                </a:tc>
                <a:tc>
                  <a:txBody>
                    <a:bodyPr/>
                    <a:lstStyle/>
                    <a:p>
                      <a:pPr marL="0" lvl="0" indent="0">
                        <a:buNone/>
                      </a:pPr>
                      <a:r>
                        <a:rPr dirty="0"/>
                        <a:t>99</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8.4</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09907808"/>
              </p:ext>
            </p:extLst>
          </p:nvPr>
        </p:nvGraphicFramePr>
        <p:xfrm>
          <a:off x="609600" y="952500"/>
          <a:ext cx="10922000" cy="146304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981080095"/>
                  </a:ext>
                </a:extLst>
              </a:tr>
              <a:tr h="0">
                <a:tc>
                  <a:txBody>
                    <a:bodyPr/>
                    <a:lstStyle/>
                    <a:p>
                      <a:pPr marL="0" lvl="0" indent="0">
                        <a:buNone/>
                      </a:pPr>
                      <a:r>
                        <a:t>0</a:t>
                      </a:r>
                    </a:p>
                  </a:txBody>
                  <a:tcPr/>
                </a:tc>
                <a:tc>
                  <a:txBody>
                    <a:bodyPr/>
                    <a:lstStyle/>
                    <a:p>
                      <a:pPr marL="0" lvl="0" indent="0">
                        <a:buNone/>
                      </a:pPr>
                      <a:r>
                        <a:t>3</a:t>
                      </a:r>
                    </a:p>
                  </a:txBody>
                  <a:tcPr/>
                </a:tc>
                <a:tc>
                  <a:txBody>
                    <a:bodyPr/>
                    <a:lstStyle/>
                    <a:p>
                      <a:pPr marL="0" lvl="0" indent="0">
                        <a:buNone/>
                      </a:pPr>
                      <a:r>
                        <a:t>1</a:t>
                      </a:r>
                    </a:p>
                  </a:txBody>
                  <a:tcPr/>
                </a:tc>
                <a:tc>
                  <a:txBody>
                    <a:bodyPr/>
                    <a:lstStyle/>
                    <a:p>
                      <a:pPr marL="0" lvl="0" indent="0">
                        <a:buNone/>
                      </a:pPr>
                      <a:r>
                        <a:t>20</a:t>
                      </a:r>
                    </a:p>
                  </a:txBody>
                  <a:tcPr/>
                </a:tc>
                <a:tc>
                  <a:txBody>
                    <a:bodyPr/>
                    <a:lstStyle/>
                    <a:p>
                      <a:pPr marL="0" lvl="0" indent="0">
                        <a:buNone/>
                      </a:pPr>
                      <a:r>
                        <a:t>9</a:t>
                      </a:r>
                    </a:p>
                  </a:txBody>
                  <a:tcPr/>
                </a:tc>
                <a:extLst>
                  <a:ext uri="{0D108BD9-81ED-4DB2-BD59-A6C34878D82A}">
                    <a16:rowId xmlns:a16="http://schemas.microsoft.com/office/drawing/2014/main" val="10000"/>
                  </a:ext>
                </a:extLst>
              </a:tr>
              <a:tr h="0">
                <a:tc>
                  <a:txBody>
                    <a:bodyPr/>
                    <a:lstStyle/>
                    <a:p>
                      <a:pPr marL="0" lvl="0" indent="0">
                        <a:buNone/>
                      </a:pPr>
                      <a:r>
                        <a:t>5</a:t>
                      </a:r>
                    </a:p>
                  </a:txBody>
                  <a:tcPr/>
                </a:tc>
                <a:tc>
                  <a:txBody>
                    <a:bodyPr/>
                    <a:lstStyle/>
                    <a:p>
                      <a:pPr marL="0" lvl="0" indent="0">
                        <a:buNone/>
                      </a:pPr>
                      <a:r>
                        <a:t>10</a:t>
                      </a:r>
                    </a:p>
                  </a:txBody>
                  <a:tcPr/>
                </a:tc>
                <a:tc>
                  <a:txBody>
                    <a:bodyPr/>
                    <a:lstStyle/>
                    <a:p>
                      <a:pPr marL="0" lvl="0" indent="0">
                        <a:buNone/>
                      </a:pPr>
                      <a:r>
                        <a:t>1</a:t>
                      </a:r>
                    </a:p>
                  </a:txBody>
                  <a:tcPr/>
                </a:tc>
                <a:tc>
                  <a:txBody>
                    <a:bodyPr/>
                    <a:lstStyle/>
                    <a:p>
                      <a:pPr marL="0" lvl="0" indent="0">
                        <a:buNone/>
                      </a:pPr>
                      <a:r>
                        <a:t>10</a:t>
                      </a:r>
                    </a:p>
                  </a:txBody>
                  <a:tcPr/>
                </a:tc>
                <a:tc>
                  <a:txBody>
                    <a:bodyPr/>
                    <a:lstStyle/>
                    <a:p>
                      <a:pPr marL="0" lvl="0" indent="0">
                        <a:buNone/>
                      </a:pPr>
                      <a:r>
                        <a:t>4</a:t>
                      </a:r>
                    </a:p>
                  </a:txBody>
                  <a:tcPr/>
                </a:tc>
                <a:extLst>
                  <a:ext uri="{0D108BD9-81ED-4DB2-BD59-A6C34878D82A}">
                    <a16:rowId xmlns:a16="http://schemas.microsoft.com/office/drawing/2014/main" val="10001"/>
                  </a:ext>
                </a:extLst>
              </a:tr>
              <a:tr h="0">
                <a:tc>
                  <a:txBody>
                    <a:bodyPr/>
                    <a:lstStyle/>
                    <a:p>
                      <a:pPr marL="0" lvl="0" indent="0">
                        <a:buNone/>
                      </a:pPr>
                      <a:r>
                        <a:t>14</a:t>
                      </a:r>
                    </a:p>
                  </a:txBody>
                  <a:tcPr/>
                </a:tc>
                <a:tc>
                  <a:txBody>
                    <a:bodyPr/>
                    <a:lstStyle/>
                    <a:p>
                      <a:pPr marL="0" lvl="0" indent="0">
                        <a:buNone/>
                      </a:pPr>
                      <a:r>
                        <a:t>2</a:t>
                      </a:r>
                    </a:p>
                  </a:txBody>
                  <a:tcPr/>
                </a:tc>
                <a:tc>
                  <a:txBody>
                    <a:bodyPr/>
                    <a:lstStyle/>
                    <a:p>
                      <a:pPr marL="0" lvl="0" indent="0">
                        <a:buNone/>
                      </a:pPr>
                      <a:r>
                        <a:t>4</a:t>
                      </a:r>
                    </a:p>
                  </a:txBody>
                  <a:tcPr/>
                </a:tc>
                <a:tc>
                  <a:txBody>
                    <a:bodyPr/>
                    <a:lstStyle/>
                    <a:p>
                      <a:pPr marL="0" lvl="0" indent="0">
                        <a:buNone/>
                      </a:pPr>
                      <a:r>
                        <a:t>4</a:t>
                      </a:r>
                    </a:p>
                  </a:txBody>
                  <a:tcPr/>
                </a:tc>
                <a:tc>
                  <a:txBody>
                    <a:bodyPr/>
                    <a:lstStyle/>
                    <a:p>
                      <a:pPr marL="0" lvl="0" indent="0">
                        <a:buNone/>
                      </a:pPr>
                      <a:r>
                        <a:rPr dirty="0"/>
                        <a:t>5</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8.5</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50376299"/>
              </p:ext>
            </p:extLst>
          </p:nvPr>
        </p:nvGraphicFramePr>
        <p:xfrm>
          <a:off x="609600" y="952500"/>
          <a:ext cx="10922000" cy="292608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675217733"/>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0"/>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1"/>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2"/>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3"/>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4"/>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5"/>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rPr dirty="0"/>
                        <a:t>__________</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8.7</a:t>
            </a:r>
          </a:p>
        </p:txBody>
      </p:sp>
      <p:pic>
        <p:nvPicPr>
          <p:cNvPr id="3" name="Picture 1" descr="Normal distribution curve with two vertical upward lines from the x-axis to the curve. The confidence interval is between these two lines. The residual areas are on either side."/>
          <p:cNvPicPr>
            <a:picLocks noGrp="1" noChangeAspect="1"/>
          </p:cNvPicPr>
          <p:nvPr/>
        </p:nvPicPr>
        <p:blipFill>
          <a:blip r:embed="rId3"/>
          <a:stretch>
            <a:fillRect/>
          </a:stretch>
        </p:blipFill>
        <p:spPr bwMode="auto">
          <a:xfrm>
            <a:off x="615589" y="965200"/>
            <a:ext cx="10960821" cy="5143500"/>
          </a:xfrm>
          <a:prstGeom prst="rect">
            <a:avLst/>
          </a:prstGeom>
          <a:noFill/>
          <a:ln w="9525">
            <a:noFill/>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8.6</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Öryggisstig</a:t>
                      </a:r>
                    </a:p>
                  </a:txBody>
                  <a:tcPr/>
                </a:tc>
                <a:tc>
                  <a:txBody>
                    <a:bodyPr/>
                    <a:lstStyle/>
                    <a:p>
                      <a:pPr marL="0" lvl="0" indent="0">
                        <a:buNone/>
                      </a:pPr>
                      <a:r>
                        <a:rPr i="1"/>
                        <a:t>EBM</a:t>
                      </a:r>
                      <a:r>
                        <a:t>/Error Bound</a:t>
                      </a:r>
                    </a:p>
                  </a:txBody>
                  <a:tcPr/>
                </a:tc>
                <a:tc>
                  <a:txBody>
                    <a:bodyPr/>
                    <a:lstStyle/>
                    <a:p>
                      <a:pPr marL="0" lvl="0" indent="0">
                        <a:buNone/>
                      </a:pPr>
                      <a:r>
                        <a:t>Öryggisbil</a:t>
                      </a:r>
                    </a:p>
                  </a:txBody>
                  <a:tcPr/>
                </a:tc>
                <a:extLst>
                  <a:ext uri="{0D108BD9-81ED-4DB2-BD59-A6C34878D82A}">
                    <a16:rowId xmlns:a16="http://schemas.microsoft.com/office/drawing/2014/main" val="10000"/>
                  </a:ext>
                </a:extLst>
              </a:tr>
              <a:tr h="0">
                <a:tc>
                  <a:txBody>
                    <a:bodyPr/>
                    <a:lstStyle/>
                    <a:p>
                      <a:pPr marL="0" lvl="0" indent="0">
                        <a:buNone/>
                      </a:pPr>
                      <a:r>
                        <a:t>50%</a:t>
                      </a: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80%</a:t>
                      </a: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95%</a:t>
                      </a: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99%</a:t>
                      </a: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8.8</a:t>
            </a:r>
          </a:p>
        </p:txBody>
      </p:sp>
      <p:pic>
        <p:nvPicPr>
          <p:cNvPr id="3" name="Picture 1" descr="Normal distribution curve with two vertical upward lines from the x-axis to the curve. The confidence interval is between these two lines. The residual areas are on either side."/>
          <p:cNvPicPr>
            <a:picLocks noGrp="1" noChangeAspect="1"/>
          </p:cNvPicPr>
          <p:nvPr/>
        </p:nvPicPr>
        <p:blipFill>
          <a:blip r:embed="rId3"/>
          <a:stretch>
            <a:fillRect/>
          </a:stretch>
        </p:blipFill>
        <p:spPr bwMode="auto">
          <a:xfrm>
            <a:off x="613315" y="952500"/>
            <a:ext cx="10965369" cy="5156200"/>
          </a:xfrm>
          <a:prstGeom prst="rect">
            <a:avLst/>
          </a:prstGeom>
          <a:noFill/>
          <a:ln w="9525">
            <a:noFill/>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8.7</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Öryggisstig</a:t>
                      </a:r>
                    </a:p>
                  </a:txBody>
                  <a:tcPr/>
                </a:tc>
                <a:tc>
                  <a:txBody>
                    <a:bodyPr/>
                    <a:lstStyle/>
                    <a:p>
                      <a:pPr marL="0" lvl="0" indent="0">
                        <a:buNone/>
                      </a:pPr>
                      <a:r>
                        <a:rPr i="1"/>
                        <a:t>EBP</a:t>
                      </a:r>
                      <a:r>
                        <a:t>/Error Bound</a:t>
                      </a:r>
                    </a:p>
                  </a:txBody>
                  <a:tcPr/>
                </a:tc>
                <a:tc>
                  <a:txBody>
                    <a:bodyPr/>
                    <a:lstStyle/>
                    <a:p>
                      <a:pPr marL="0" lvl="0" indent="0">
                        <a:buNone/>
                      </a:pPr>
                      <a:r>
                        <a:t>Öryggisbil</a:t>
                      </a:r>
                    </a:p>
                  </a:txBody>
                  <a:tcPr/>
                </a:tc>
                <a:extLst>
                  <a:ext uri="{0D108BD9-81ED-4DB2-BD59-A6C34878D82A}">
                    <a16:rowId xmlns:a16="http://schemas.microsoft.com/office/drawing/2014/main" val="10000"/>
                  </a:ext>
                </a:extLst>
              </a:tr>
              <a:tr h="0">
                <a:tc>
                  <a:txBody>
                    <a:bodyPr/>
                    <a:lstStyle/>
                    <a:p>
                      <a:pPr marL="0" lvl="0" indent="0">
                        <a:buNone/>
                      </a:pPr>
                      <a:r>
                        <a:t>50%</a:t>
                      </a: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80%</a:t>
                      </a: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95%</a:t>
                      </a: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99%</a:t>
                      </a: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8.8 Hæð 100 kvenna (í tommum) </a:t>
            </a:r>
          </a:p>
        </p:txBody>
      </p:sp>
      <p:pic>
        <p:nvPicPr>
          <p:cNvPr id="3" name="Picture 1" descr="Table 8.8 Heights of 100 Women (in Inches); Row 1: 59.4, 71.6, 69.3, 65.0, 62.9, 66.5, 61.7, 55.2; Row 2: 67.5, 67.2, 63.8, 62.9, 63.0, 63.9, 68.7, 65.5; Row 3: 61.9, 69... (Full description in notes)"/>
          <p:cNvPicPr>
            <a:picLocks noGrp="1" noChangeAspect="1"/>
          </p:cNvPicPr>
          <p:nvPr/>
        </p:nvPicPr>
        <p:blipFill>
          <a:blip r:embed="rId3"/>
          <a:stretch>
            <a:fillRect/>
          </a:stretch>
        </p:blipFill>
        <p:spPr bwMode="auto">
          <a:xfrm>
            <a:off x="4229100" y="956585"/>
            <a:ext cx="3733800" cy="5160730"/>
          </a:xfrm>
          <a:prstGeom prst="rect">
            <a:avLst/>
          </a:prstGeom>
          <a:noFill/>
          <a:ln w="9525">
            <a:noFill/>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8.9 90 prósenta öryggisbil </a:t>
            </a:r>
          </a:p>
        </p:txBody>
      </p:sp>
      <p:pic>
        <p:nvPicPr>
          <p:cNvPr id="3" name="Picture 1" descr="Table 8.9 90 percent Confidence Intervals; Row 1: __________, __________, __________, __________, __________; Row 2: __________, __________, __________, __________, ____... (Full description in notes)"/>
          <p:cNvPicPr>
            <a:picLocks noGrp="1" noChangeAspect="1"/>
          </p:cNvPicPr>
          <p:nvPr/>
        </p:nvPicPr>
        <p:blipFill>
          <a:blip r:embed="rId3"/>
          <a:stretch>
            <a:fillRect/>
          </a:stretch>
        </p:blipFill>
        <p:spPr bwMode="auto">
          <a:xfrm>
            <a:off x="2895600" y="952673"/>
            <a:ext cx="6388100" cy="5168554"/>
          </a:xfrm>
          <a:prstGeom prst="rect">
            <a:avLst/>
          </a:prstGeom>
          <a:noFill/>
          <a:ln w="9525">
            <a:noFill/>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fylgiefni frá OpenStax er © Rice University og gefið út með alþjóðlega CC BY-NC-SA 4.0 leyfinu; heimilt er að afrita það eða breyta því eingöngu í óviðskiptalegum tilgangi, en vísa verður til OpenStax og Rice University og tilgreina allar breytingar. Öllum aðlögunum verður að deila með sama leyfisskilmála.</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1362</Words>
  <Application>Microsoft Macintosh PowerPoint</Application>
  <PresentationFormat>Widescreen</PresentationFormat>
  <Paragraphs>137</Paragraphs>
  <Slides>20</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Statistics</vt:lpstr>
      <vt:lpstr>Chapter outline</vt:lpstr>
      <vt:lpstr>Figure 8.1</vt:lpstr>
      <vt:lpstr>Figure 8.2</vt:lpstr>
      <vt:lpstr>Figure 8.3</vt:lpstr>
      <vt:lpstr>Table 8.1</vt:lpstr>
      <vt:lpstr>Figure 8.4</vt:lpstr>
      <vt:lpstr>Table 8.2</vt:lpstr>
      <vt:lpstr>Figure 8.5</vt:lpstr>
      <vt:lpstr>Figure 8.6</vt:lpstr>
      <vt:lpstr>Table 8.3</vt:lpstr>
      <vt:lpstr>Table 8.4</vt:lpstr>
      <vt:lpstr>Table 8.5</vt:lpstr>
      <vt:lpstr>Figure 8.7</vt:lpstr>
      <vt:lpstr>Table 8.6</vt:lpstr>
      <vt:lpstr>Figure 8.8</vt:lpstr>
      <vt:lpstr>Table 8.7</vt:lpstr>
      <vt:lpstr>Table 8.8 Heights of 100 Women (in Inches) </vt:lpstr>
      <vt:lpstr>Table 8.9 90 percent Confidence Intervals </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
  <cp:keywords/>
  <cp:lastModifiedBy>Colby Powers</cp:lastModifiedBy>
  <cp:revision>1</cp:revision>
  <dcterms:created xsi:type="dcterms:W3CDTF">2026-02-23T15:28:01Z</dcterms:created>
  <dcterms:modified xsi:type="dcterms:W3CDTF">2026-02-25T15:26:36Z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8 Confidence Intervals</vt:lpwstr>
  </property>
</Properties>
</file>