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photo of a plate with a large pile of eggs in the foreground and six slices of toast in the background. There is a small dish of red jam sitting near the toast on the plate.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normal distribution curve representing the difference in the average amount of time girls and boys play sports all day. The mean is equal to zero, and the values -1.2, 0, and 1.2 are labeled on the horizontal axis. Two vertical lines extend from -1.2 and 1.2 to the curve. The region to the left of x = -1.2 and the region to the right of x = 1.2 are shaded to represent the p-value. The area of each region is 0.0028.</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normal distribution curve with mean equal to 0. A vertical line near the tail of the curve to the right of zero extends from the axis to the curve. The region under the curve to the right of the line is shaded.</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normal distribution curve with mean equal to zero. A vertical line near the tail of the curve to the left of zero extends from the axis to the curve. The region under the curve to the left of the line is shaded representing p-value = 0.0011.</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normal distribution curve with mean equal to zero. The values 0 and 0.1 are labeled on the horiztonal axis. A vertical line extends from 0.1 to the curve. The region under the curve to the right of the line is shaded to represent p-value = 0.1799.</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normal distribution curve with mean equal to zero. A vertical line to the right of zero extends from the axis to the curve. The region under the curve to the right of the line is shaded representing p-value = 0.4955.</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Normal distribution curve of the difference in the percentages of adult patients who don't react to medication A and B after 30 minutes. The mean is equal to zero, and the values -0.04, 0, and 0.04 are labeled on the horizontal axis. Two vertical lines extend from -0.04 and 0.04 to the curve. The region to the left of -0.04 and the region to the right of 0.04 are each shaded to represent 1/2(p-value) = 0.0702.</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normal distribution curve with mean equal to zero. A vertical line near the tail of the curve to the left of zero extends from the axis to the curve. The region under the curve to the left of the line is shaded representing p-value = 0.1045.</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normal distribution curve with mean equal to zero. A vertical line near the tail of the curve to the right of zero extends from the axis to the curve. The region under the curve to the right of the line is shaded representing p-value = 0.00004.</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10.12; Columns: After Data, Before Data, Difference; Row 1: 6.8, 6.6, 0.2; Row 2: 2.4, 6.5, –4.1; Row 3: 7.4, 9, –1.6; Row 4: 8.5, 10.3, –1.8; Row 5: 8.1, 11.3, –3.2; Row 6: 6.1, 8.1, –2; Row 7: 3.4, 6.3, –2.9; Row 8: 2, 11.6, –9.6</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Normal distribution curve of the average difference of sensory measurements with values of -3.13 and 0. A vertical upward line extends from -3.13 to the curve, and the p-value is indicated in the area to the left of this value.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Normal distribution curve with values of 0 and 21.3. A vertical upward line extends from 21.3 to the curve and the p-value is indicated in the area to the right of this value.</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normal distribution curve with mean equal to zero. Both the right and left tails of the curve are shaded. Each tail represents 1/2(p-value) = 0.0358.</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blank graph template. The vertical and horizontal axes are unlabeled.</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blank graph template. The vertical and horizontal axes are unlabeled.</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blank graph template. The vertical and horizontal axes are unlabeled.</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blank graph template. The vertical and horizontal axes are unlabeled.</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548235"/>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548235"/>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marR="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sz="1200" b="0">
                <a:solidFill>
                  <a:schemeClr val="tx1"/>
                </a:solidFill>
              </a:defRPr>
            </a:lvl1pPr>
          </a:lstStyle>
          <a:p>
            <a:pPr marL="0" marR="0" lvl="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This OpenStax ancillary resource is © Rice University under a CC BY-NC-SA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Tölfræði</a:t>
            </a:r>
          </a:p>
        </p:txBody>
      </p:sp>
      <p:sp>
        <p:nvSpPr>
          <p:cNvPr id="3" name="Subtitle 2"/>
          <p:cNvSpPr>
            <a:spLocks noGrp="1"/>
          </p:cNvSpPr>
          <p:nvPr>
            <p:ph type="subTitle" idx="1"/>
          </p:nvPr>
        </p:nvSpPr>
        <p:spPr>
          <a:xfrm>
            <a:off x="1828800" y="2072269"/>
            <a:ext cx="8534400" cy="1752600"/>
          </a:xfrm>
        </p:spPr>
        <p:txBody>
          <a:bodyPr>
            <a:normAutofit fontScale="85000" lnSpcReduction="10000"/>
          </a:bodyPr>
          <a:lstStyle/>
          <a:p>
            <a:pPr marL="0" lvl="0" indent="0">
              <a:buNone/>
            </a:pPr>
            <a:r>
              <a:t>Kafli 10 Tilgátuprófun með tveimur úrtökum</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Tvö þýðismeðaltöl með óþekktum staðalfrávikum</a:t>
            </a:r>
          </a:p>
          <a:p>
            <a:pPr marL="457189" lvl="0" indent="-457189">
              <a:buAutoNum type="arabicPeriod"/>
            </a:pPr>
            <a:r>
              <a:t>Tvö þýðismeðaltöl með þekktum staðalfrávikum</a:t>
            </a:r>
          </a:p>
          <a:p>
            <a:pPr marL="457189" lvl="0" indent="-457189">
              <a:buAutoNum type="arabicPeriod"/>
            </a:pPr>
            <a:r>
              <a:t>Samanburður á tveimur óháðum þýðishlutföllum</a:t>
            </a:r>
          </a:p>
          <a:p>
            <a:pPr marL="457189" lvl="0" indent="-457189">
              <a:buAutoNum type="arabicPeriod"/>
            </a:pPr>
            <a:r>
              <a:t>Matched or Paired Samples (Optional)</a:t>
            </a:r>
          </a:p>
          <a:p>
            <a:pPr marL="457189" lvl="0" indent="-457189">
              <a:buAutoNum type="arabicPeriod"/>
            </a:pPr>
            <a:r>
              <a:t>Tilgátuprófun fyrir tvö meðaltöl og tvö hlutföll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10.1</a:t>
            </a:r>
          </a:p>
        </p:txBody>
      </p:sp>
      <p:pic>
        <p:nvPicPr>
          <p:cNvPr id="3" name="Picture 1" descr="This is a photo of a plate with a large pile of eggs in the foreground and six slices of toast in the background. There is a small dish of red jam sitting near the toast on the plate."/>
          <p:cNvPicPr>
            <a:picLocks noGrp="1" noChangeAspect="1"/>
          </p:cNvPicPr>
          <p:nvPr/>
        </p:nvPicPr>
        <p:blipFill>
          <a:blip r:embed="rId3"/>
          <a:stretch>
            <a:fillRect/>
          </a:stretch>
        </p:blipFill>
        <p:spPr bwMode="auto">
          <a:xfrm>
            <a:off x="2603500" y="954616"/>
            <a:ext cx="6985000" cy="465666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Ef þú vilt prófa fullyrðingu sem varðar tvo hópa (tegundir morgunverðar sem borðaðar eru austan og vestan við Mississippi-fljót) má nota örlítið aðra aðferð við tilgátuprófun. (mynd: Chloe Lim)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10.1</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endParaRPr/>
                    </a:p>
                  </a:txBody>
                  <a:tcPr/>
                </a:tc>
                <a:tc>
                  <a:txBody>
                    <a:bodyPr/>
                    <a:lstStyle/>
                    <a:p>
                      <a:pPr marL="0" lvl="0" indent="0">
                        <a:buNone/>
                      </a:pPr>
                      <a:r>
                        <a:t>Úrtaksstærð</a:t>
                      </a:r>
                    </a:p>
                  </a:txBody>
                  <a:tcPr/>
                </a:tc>
                <a:tc>
                  <a:txBody>
                    <a:bodyPr/>
                    <a:lstStyle/>
                    <a:p>
                      <a:pPr marL="0" lvl="0" indent="0">
                        <a:buNone/>
                      </a:pPr>
                      <a:r>
                        <a:t>Meðalfjöldi klukkustunda í íþróttum á dag</a:t>
                      </a:r>
                    </a:p>
                  </a:txBody>
                  <a:tcPr/>
                </a:tc>
                <a:tc>
                  <a:txBody>
                    <a:bodyPr/>
                    <a:lstStyle/>
                    <a:p>
                      <a:pPr marL="0" lvl="0" indent="0">
                        <a:buNone/>
                      </a:pPr>
                      <a:r>
                        <a:t>Úrtaksstaðalfrávik</a:t>
                      </a:r>
                    </a:p>
                  </a:txBody>
                  <a:tcPr/>
                </a:tc>
                <a:extLst>
                  <a:ext uri="{0D108BD9-81ED-4DB2-BD59-A6C34878D82A}">
                    <a16:rowId xmlns:a16="http://schemas.microsoft.com/office/drawing/2014/main" val="10000"/>
                  </a:ext>
                </a:extLst>
              </a:tr>
              <a:tr h="0">
                <a:tc>
                  <a:txBody>
                    <a:bodyPr/>
                    <a:lstStyle/>
                    <a:p>
                      <a:pPr marL="0" lvl="0" indent="0">
                        <a:buNone/>
                      </a:pPr>
                      <a:r>
                        <a:t>Stúlkur</a:t>
                      </a:r>
                    </a:p>
                  </a:txBody>
                  <a:tcPr/>
                </a:tc>
                <a:tc>
                  <a:txBody>
                    <a:bodyPr/>
                    <a:lstStyle/>
                    <a:p>
                      <a:pPr marL="0" lvl="0" indent="0">
                        <a:buNone/>
                      </a:pPr>
                      <a:r>
                        <a:t>9</a:t>
                      </a:r>
                    </a:p>
                  </a:txBody>
                  <a:tcPr/>
                </a:tc>
                <a:tc>
                  <a:txBody>
                    <a:bodyPr/>
                    <a:lstStyle/>
                    <a:p>
                      <a:pPr marL="0" lvl="0" indent="0">
                        <a:buNone/>
                      </a:pPr>
                      <a:r>
                        <a:t>2</a:t>
                      </a:r>
                    </a:p>
                  </a:txBody>
                  <a:tcPr/>
                </a:tc>
                <a:tc>
                  <a:txBody>
                    <a:bodyPr/>
                    <a:lstStyle/>
                    <a:p>
                      <a:pPr marL="0" lvl="0" indent="0">
                        <a:buNone/>
                      </a:pPr>
                      <a:r>
                        <a:t>0.866</a:t>
                      </a:r>
                    </a:p>
                  </a:txBody>
                  <a:tcPr/>
                </a:tc>
                <a:extLst>
                  <a:ext uri="{0D108BD9-81ED-4DB2-BD59-A6C34878D82A}">
                    <a16:rowId xmlns:a16="http://schemas.microsoft.com/office/drawing/2014/main" val="10001"/>
                  </a:ext>
                </a:extLst>
              </a:tr>
              <a:tr h="0">
                <a:tc>
                  <a:txBody>
                    <a:bodyPr/>
                    <a:lstStyle/>
                    <a:p>
                      <a:pPr marL="0" lvl="0" indent="0">
                        <a:buNone/>
                      </a:pPr>
                      <a:r>
                        <a:t>Drengir</a:t>
                      </a:r>
                    </a:p>
                  </a:txBody>
                  <a:tcPr/>
                </a:tc>
                <a:tc>
                  <a:txBody>
                    <a:bodyPr/>
                    <a:lstStyle/>
                    <a:p>
                      <a:pPr marL="0" lvl="0" indent="0">
                        <a:buNone/>
                      </a:pPr>
                      <a:r>
                        <a:t>16</a:t>
                      </a:r>
                    </a:p>
                  </a:txBody>
                  <a:tcPr/>
                </a:tc>
                <a:tc>
                  <a:txBody>
                    <a:bodyPr/>
                    <a:lstStyle/>
                    <a:p>
                      <a:pPr marL="0" lvl="0" indent="0">
                        <a:buNone/>
                      </a:pPr>
                      <a:r>
                        <a:t>3.2</a:t>
                      </a:r>
                    </a:p>
                  </a:txBody>
                  <a:tcPr/>
                </a:tc>
                <a:tc>
                  <a:txBody>
                    <a:bodyPr/>
                    <a:lstStyle/>
                    <a:p>
                      <a:pPr marL="0" lvl="0" indent="0">
                        <a:buNone/>
                      </a:pPr>
                      <a:r>
                        <a:t>1.00</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10.2</a:t>
            </a:r>
          </a:p>
        </p:txBody>
      </p:sp>
      <p:pic>
        <p:nvPicPr>
          <p:cNvPr id="3" name="Picture 1" descr="This is a normal distribution curve representing the difference in the average amount of time girls and boys play sports all day. The mean is equal to zero, and the values -1.2, 0, and 1.2 are labeled on the horizontal axis. Two vertical lines extend from -1.2 and 1.2 to the curve. The region to the left of x = -1.2 and the region to the right of x = 1.2 are shaded to represent the p-value. The area of each region is 0.0028."/>
          <p:cNvPicPr>
            <a:picLocks noGrp="1" noChangeAspect="1"/>
          </p:cNvPicPr>
          <p:nvPr/>
        </p:nvPicPr>
        <p:blipFill>
          <a:blip r:embed="rId3"/>
          <a:stretch>
            <a:fillRect/>
          </a:stretch>
        </p:blipFill>
        <p:spPr bwMode="auto">
          <a:xfrm>
            <a:off x="609875" y="1193800"/>
            <a:ext cx="10972250" cy="4686300"/>
          </a:xfrm>
          <a:prstGeom prst="rect">
            <a:avLst/>
          </a:prstGeom>
          <a:noFill/>
          <a:ln w="9525">
            <a:noFill/>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10.2</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endParaRPr/>
                    </a:p>
                  </a:txBody>
                  <a:tcPr/>
                </a:tc>
                <a:tc>
                  <a:txBody>
                    <a:bodyPr/>
                    <a:lstStyle/>
                    <a:p>
                      <a:pPr marL="0" lvl="0" indent="0">
                        <a:buNone/>
                      </a:pPr>
                      <a:r>
                        <a:t>Úrtaksstærð</a:t>
                      </a:r>
                    </a:p>
                  </a:txBody>
                  <a:tcPr/>
                </a:tc>
                <a:tc>
                  <a:txBody>
                    <a:bodyPr/>
                    <a:lstStyle/>
                    <a:p>
                      <a:pPr marL="0" lvl="0" indent="0">
                        <a:buNone/>
                      </a:pPr>
                      <a:r>
                        <a:t>Úrtaksmeðaltal</a:t>
                      </a:r>
                    </a:p>
                  </a:txBody>
                  <a:tcPr/>
                </a:tc>
                <a:tc>
                  <a:txBody>
                    <a:bodyPr/>
                    <a:lstStyle/>
                    <a:p>
                      <a:pPr marL="0" lvl="0" indent="0">
                        <a:buNone/>
                      </a:pPr>
                      <a:r>
                        <a:t>Úrtaksstaðalfrávik</a:t>
                      </a:r>
                    </a:p>
                  </a:txBody>
                  <a:tcPr/>
                </a:tc>
                <a:extLst>
                  <a:ext uri="{0D108BD9-81ED-4DB2-BD59-A6C34878D82A}">
                    <a16:rowId xmlns:a16="http://schemas.microsoft.com/office/drawing/2014/main" val="10000"/>
                  </a:ext>
                </a:extLst>
              </a:tr>
              <a:tr h="0">
                <a:tc>
                  <a:txBody>
                    <a:bodyPr/>
                    <a:lstStyle/>
                    <a:p>
                      <a:pPr marL="0" lvl="0" indent="0">
                        <a:buNone/>
                      </a:pPr>
                      <a:r>
                        <a:t>Þýði A</a:t>
                      </a:r>
                    </a:p>
                  </a:txBody>
                  <a:tcPr/>
                </a:tc>
                <a:tc>
                  <a:txBody>
                    <a:bodyPr/>
                    <a:lstStyle/>
                    <a:p>
                      <a:pPr marL="0" lvl="0" indent="0">
                        <a:buNone/>
                      </a:pPr>
                      <a:r>
                        <a:t>25</a:t>
                      </a:r>
                    </a:p>
                  </a:txBody>
                  <a:tcPr/>
                </a:tc>
                <a:tc>
                  <a:txBody>
                    <a:bodyPr/>
                    <a:lstStyle/>
                    <a:p>
                      <a:pPr marL="0" lvl="0" indent="0">
                        <a:buNone/>
                      </a:pPr>
                      <a:r>
                        <a:t>5</a:t>
                      </a:r>
                    </a:p>
                  </a:txBody>
                  <a:tcPr/>
                </a:tc>
                <a:tc>
                  <a:txBody>
                    <a:bodyPr/>
                    <a:lstStyle/>
                    <a:p>
                      <a:pPr marL="0" lvl="0" indent="0">
                        <a:buNone/>
                      </a:pPr>
                      <a:r>
                        <a:t>1</a:t>
                      </a:r>
                    </a:p>
                  </a:txBody>
                  <a:tcPr/>
                </a:tc>
                <a:extLst>
                  <a:ext uri="{0D108BD9-81ED-4DB2-BD59-A6C34878D82A}">
                    <a16:rowId xmlns:a16="http://schemas.microsoft.com/office/drawing/2014/main" val="10001"/>
                  </a:ext>
                </a:extLst>
              </a:tr>
              <a:tr h="0">
                <a:tc>
                  <a:txBody>
                    <a:bodyPr/>
                    <a:lstStyle/>
                    <a:p>
                      <a:pPr marL="0" lvl="0" indent="0">
                        <a:buNone/>
                      </a:pPr>
                      <a:r>
                        <a:t>Þýði B</a:t>
                      </a:r>
                    </a:p>
                  </a:txBody>
                  <a:tcPr/>
                </a:tc>
                <a:tc>
                  <a:txBody>
                    <a:bodyPr/>
                    <a:lstStyle/>
                    <a:p>
                      <a:pPr marL="0" lvl="0" indent="0">
                        <a:buNone/>
                      </a:pPr>
                      <a:r>
                        <a:t>16</a:t>
                      </a:r>
                    </a:p>
                  </a:txBody>
                  <a:tcPr/>
                </a:tc>
                <a:tc>
                  <a:txBody>
                    <a:bodyPr/>
                    <a:lstStyle/>
                    <a:p>
                      <a:pPr marL="0" lvl="0" indent="0">
                        <a:buNone/>
                      </a:pPr>
                      <a:r>
                        <a:t>4.7</a:t>
                      </a:r>
                    </a:p>
                  </a:txBody>
                  <a:tcPr/>
                </a:tc>
                <a:tc>
                  <a:txBody>
                    <a:bodyPr/>
                    <a:lstStyle/>
                    <a:p>
                      <a:pPr marL="0" lvl="0" indent="0">
                        <a:buNone/>
                      </a:pPr>
                      <a:r>
                        <a:t>1.2</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10.3</a:t>
            </a:r>
          </a:p>
        </p:txBody>
      </p:sp>
      <p:pic>
        <p:nvPicPr>
          <p:cNvPr id="3" name="Picture 1" descr="This is a normal distribution curve with mean equal to 0. A vertical line near the tail of the curve to the right of zero extends from the axis to the curve. The region under the curve to the right of the line is shaded."/>
          <p:cNvPicPr>
            <a:picLocks noGrp="1" noChangeAspect="1"/>
          </p:cNvPicPr>
          <p:nvPr/>
        </p:nvPicPr>
        <p:blipFill>
          <a:blip r:embed="rId3"/>
          <a:stretch>
            <a:fillRect/>
          </a:stretch>
        </p:blipFill>
        <p:spPr bwMode="auto">
          <a:xfrm>
            <a:off x="851720" y="952500"/>
            <a:ext cx="10488560" cy="5168900"/>
          </a:xfrm>
          <a:prstGeom prst="rect">
            <a:avLst/>
          </a:prstGeom>
          <a:noFill/>
          <a:ln w="9525">
            <a:noFill/>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10.3 Online Class </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481457499"/>
              </p:ext>
            </p:extLst>
          </p:nvPr>
        </p:nvGraphicFramePr>
        <p:xfrm>
          <a:off x="609600" y="952500"/>
          <a:ext cx="10922000" cy="1463040"/>
        </p:xfrm>
        <a:graphic>
          <a:graphicData uri="http://schemas.openxmlformats.org/drawingml/2006/table">
            <a:tbl>
              <a:tblPr firstRow="1" bandRow="1">
                <a:tableStyleId>{5C22544A-7EE6-4342-B048-85BDC9FD1C3A}</a:tableStyleId>
              </a:tblPr>
              <a:tblGrid>
                <a:gridCol w="1092200">
                  <a:extLst>
                    <a:ext uri="{9D8B030D-6E8A-4147-A177-3AD203B41FA5}">
                      <a16:colId xmlns:a16="http://schemas.microsoft.com/office/drawing/2014/main" val="20000"/>
                    </a:ext>
                  </a:extLst>
                </a:gridCol>
                <a:gridCol w="1092200">
                  <a:extLst>
                    <a:ext uri="{9D8B030D-6E8A-4147-A177-3AD203B41FA5}">
                      <a16:colId xmlns:a16="http://schemas.microsoft.com/office/drawing/2014/main" val="20001"/>
                    </a:ext>
                  </a:extLst>
                </a:gridCol>
                <a:gridCol w="1092200">
                  <a:extLst>
                    <a:ext uri="{9D8B030D-6E8A-4147-A177-3AD203B41FA5}">
                      <a16:colId xmlns:a16="http://schemas.microsoft.com/office/drawing/2014/main" val="20002"/>
                    </a:ext>
                  </a:extLst>
                </a:gridCol>
                <a:gridCol w="1092200">
                  <a:extLst>
                    <a:ext uri="{9D8B030D-6E8A-4147-A177-3AD203B41FA5}">
                      <a16:colId xmlns:a16="http://schemas.microsoft.com/office/drawing/2014/main" val="20003"/>
                    </a:ext>
                  </a:extLst>
                </a:gridCol>
                <a:gridCol w="1092200">
                  <a:extLst>
                    <a:ext uri="{9D8B030D-6E8A-4147-A177-3AD203B41FA5}">
                      <a16:colId xmlns:a16="http://schemas.microsoft.com/office/drawing/2014/main" val="20004"/>
                    </a:ext>
                  </a:extLst>
                </a:gridCol>
                <a:gridCol w="1092200">
                  <a:extLst>
                    <a:ext uri="{9D8B030D-6E8A-4147-A177-3AD203B41FA5}">
                      <a16:colId xmlns:a16="http://schemas.microsoft.com/office/drawing/2014/main" val="20005"/>
                    </a:ext>
                  </a:extLst>
                </a:gridCol>
                <a:gridCol w="1092200">
                  <a:extLst>
                    <a:ext uri="{9D8B030D-6E8A-4147-A177-3AD203B41FA5}">
                      <a16:colId xmlns:a16="http://schemas.microsoft.com/office/drawing/2014/main" val="20006"/>
                    </a:ext>
                  </a:extLst>
                </a:gridCol>
                <a:gridCol w="1092200">
                  <a:extLst>
                    <a:ext uri="{9D8B030D-6E8A-4147-A177-3AD203B41FA5}">
                      <a16:colId xmlns:a16="http://schemas.microsoft.com/office/drawing/2014/main" val="20007"/>
                    </a:ext>
                  </a:extLst>
                </a:gridCol>
                <a:gridCol w="1092200">
                  <a:extLst>
                    <a:ext uri="{9D8B030D-6E8A-4147-A177-3AD203B41FA5}">
                      <a16:colId xmlns:a16="http://schemas.microsoft.com/office/drawing/2014/main" val="20008"/>
                    </a:ext>
                  </a:extLst>
                </a:gridCol>
                <a:gridCol w="1092200">
                  <a:extLst>
                    <a:ext uri="{9D8B030D-6E8A-4147-A177-3AD203B41FA5}">
                      <a16:colId xmlns:a16="http://schemas.microsoft.com/office/drawing/2014/main" val="20009"/>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2358472860"/>
                  </a:ext>
                </a:extLst>
              </a:tr>
              <a:tr h="0">
                <a:tc>
                  <a:txBody>
                    <a:bodyPr/>
                    <a:lstStyle/>
                    <a:p>
                      <a:pPr marL="0" lvl="0" indent="0">
                        <a:buNone/>
                      </a:pPr>
                      <a:r>
                        <a:t>67.6</a:t>
                      </a:r>
                    </a:p>
                  </a:txBody>
                  <a:tcPr/>
                </a:tc>
                <a:tc>
                  <a:txBody>
                    <a:bodyPr/>
                    <a:lstStyle/>
                    <a:p>
                      <a:pPr marL="0" lvl="0" indent="0">
                        <a:buNone/>
                      </a:pPr>
                      <a:r>
                        <a:t>41.2</a:t>
                      </a:r>
                    </a:p>
                  </a:txBody>
                  <a:tcPr/>
                </a:tc>
                <a:tc>
                  <a:txBody>
                    <a:bodyPr/>
                    <a:lstStyle/>
                    <a:p>
                      <a:pPr marL="0" lvl="0" indent="0">
                        <a:buNone/>
                      </a:pPr>
                      <a:r>
                        <a:t>85.3</a:t>
                      </a:r>
                    </a:p>
                  </a:txBody>
                  <a:tcPr/>
                </a:tc>
                <a:tc>
                  <a:txBody>
                    <a:bodyPr/>
                    <a:lstStyle/>
                    <a:p>
                      <a:pPr marL="0" lvl="0" indent="0">
                        <a:buNone/>
                      </a:pPr>
                      <a:r>
                        <a:t>55.9</a:t>
                      </a:r>
                    </a:p>
                  </a:txBody>
                  <a:tcPr/>
                </a:tc>
                <a:tc>
                  <a:txBody>
                    <a:bodyPr/>
                    <a:lstStyle/>
                    <a:p>
                      <a:pPr marL="0" lvl="0" indent="0">
                        <a:buNone/>
                      </a:pPr>
                      <a:r>
                        <a:t>82.4</a:t>
                      </a:r>
                    </a:p>
                  </a:txBody>
                  <a:tcPr/>
                </a:tc>
                <a:tc>
                  <a:txBody>
                    <a:bodyPr/>
                    <a:lstStyle/>
                    <a:p>
                      <a:pPr marL="0" lvl="0" indent="0">
                        <a:buNone/>
                      </a:pPr>
                      <a:r>
                        <a:t>91.2</a:t>
                      </a:r>
                    </a:p>
                  </a:txBody>
                  <a:tcPr/>
                </a:tc>
                <a:tc>
                  <a:txBody>
                    <a:bodyPr/>
                    <a:lstStyle/>
                    <a:p>
                      <a:pPr marL="0" lvl="0" indent="0">
                        <a:buNone/>
                      </a:pPr>
                      <a:r>
                        <a:t>73.5</a:t>
                      </a:r>
                    </a:p>
                  </a:txBody>
                  <a:tcPr/>
                </a:tc>
                <a:tc>
                  <a:txBody>
                    <a:bodyPr/>
                    <a:lstStyle/>
                    <a:p>
                      <a:pPr marL="0" lvl="0" indent="0">
                        <a:buNone/>
                      </a:pPr>
                      <a:r>
                        <a:t>94.1</a:t>
                      </a:r>
                    </a:p>
                  </a:txBody>
                  <a:tcPr/>
                </a:tc>
                <a:tc>
                  <a:txBody>
                    <a:bodyPr/>
                    <a:lstStyle/>
                    <a:p>
                      <a:pPr marL="0" lvl="0" indent="0">
                        <a:buNone/>
                      </a:pPr>
                      <a:r>
                        <a:t>64.7</a:t>
                      </a:r>
                    </a:p>
                  </a:txBody>
                  <a:tcPr/>
                </a:tc>
                <a:tc>
                  <a:txBody>
                    <a:bodyPr/>
                    <a:lstStyle/>
                    <a:p>
                      <a:pPr marL="0" lvl="0" indent="0">
                        <a:buNone/>
                      </a:pPr>
                      <a:r>
                        <a:t>64.7</a:t>
                      </a:r>
                    </a:p>
                  </a:txBody>
                  <a:tcPr/>
                </a:tc>
                <a:extLst>
                  <a:ext uri="{0D108BD9-81ED-4DB2-BD59-A6C34878D82A}">
                    <a16:rowId xmlns:a16="http://schemas.microsoft.com/office/drawing/2014/main" val="10000"/>
                  </a:ext>
                </a:extLst>
              </a:tr>
              <a:tr h="0">
                <a:tc>
                  <a:txBody>
                    <a:bodyPr/>
                    <a:lstStyle/>
                    <a:p>
                      <a:pPr marL="0" lvl="0" indent="0">
                        <a:buNone/>
                      </a:pPr>
                      <a:r>
                        <a:t>70.6</a:t>
                      </a:r>
                    </a:p>
                  </a:txBody>
                  <a:tcPr/>
                </a:tc>
                <a:tc>
                  <a:txBody>
                    <a:bodyPr/>
                    <a:lstStyle/>
                    <a:p>
                      <a:pPr marL="0" lvl="0" indent="0">
                        <a:buNone/>
                      </a:pPr>
                      <a:r>
                        <a:t>38.2</a:t>
                      </a:r>
                    </a:p>
                  </a:txBody>
                  <a:tcPr/>
                </a:tc>
                <a:tc>
                  <a:txBody>
                    <a:bodyPr/>
                    <a:lstStyle/>
                    <a:p>
                      <a:pPr marL="0" lvl="0" indent="0">
                        <a:buNone/>
                      </a:pPr>
                      <a:r>
                        <a:t>61.8</a:t>
                      </a:r>
                    </a:p>
                  </a:txBody>
                  <a:tcPr/>
                </a:tc>
                <a:tc>
                  <a:txBody>
                    <a:bodyPr/>
                    <a:lstStyle/>
                    <a:p>
                      <a:pPr marL="0" lvl="0" indent="0">
                        <a:buNone/>
                      </a:pPr>
                      <a:r>
                        <a:t>88.2</a:t>
                      </a:r>
                    </a:p>
                  </a:txBody>
                  <a:tcPr/>
                </a:tc>
                <a:tc>
                  <a:txBody>
                    <a:bodyPr/>
                    <a:lstStyle/>
                    <a:p>
                      <a:pPr marL="0" lvl="0" indent="0">
                        <a:buNone/>
                      </a:pPr>
                      <a:r>
                        <a:t>70.6</a:t>
                      </a:r>
                    </a:p>
                  </a:txBody>
                  <a:tcPr/>
                </a:tc>
                <a:tc>
                  <a:txBody>
                    <a:bodyPr/>
                    <a:lstStyle/>
                    <a:p>
                      <a:pPr marL="0" lvl="0" indent="0">
                        <a:buNone/>
                      </a:pPr>
                      <a:r>
                        <a:t>58.8</a:t>
                      </a:r>
                    </a:p>
                  </a:txBody>
                  <a:tcPr/>
                </a:tc>
                <a:tc>
                  <a:txBody>
                    <a:bodyPr/>
                    <a:lstStyle/>
                    <a:p>
                      <a:pPr marL="0" lvl="0" indent="0">
                        <a:buNone/>
                      </a:pPr>
                      <a:r>
                        <a:t>91.2</a:t>
                      </a:r>
                    </a:p>
                  </a:txBody>
                  <a:tcPr/>
                </a:tc>
                <a:tc>
                  <a:txBody>
                    <a:bodyPr/>
                    <a:lstStyle/>
                    <a:p>
                      <a:pPr marL="0" lvl="0" indent="0">
                        <a:buNone/>
                      </a:pPr>
                      <a:r>
                        <a:t>73.5</a:t>
                      </a:r>
                    </a:p>
                  </a:txBody>
                  <a:tcPr/>
                </a:tc>
                <a:tc>
                  <a:txBody>
                    <a:bodyPr/>
                    <a:lstStyle/>
                    <a:p>
                      <a:pPr marL="0" lvl="0" indent="0">
                        <a:buNone/>
                      </a:pPr>
                      <a:r>
                        <a:t>82.4</a:t>
                      </a:r>
                    </a:p>
                  </a:txBody>
                  <a:tcPr/>
                </a:tc>
                <a:tc>
                  <a:txBody>
                    <a:bodyPr/>
                    <a:lstStyle/>
                    <a:p>
                      <a:pPr marL="0" lvl="0" indent="0">
                        <a:buNone/>
                      </a:pPr>
                      <a:r>
                        <a:t>35.5</a:t>
                      </a:r>
                    </a:p>
                  </a:txBody>
                  <a:tcPr/>
                </a:tc>
                <a:extLst>
                  <a:ext uri="{0D108BD9-81ED-4DB2-BD59-A6C34878D82A}">
                    <a16:rowId xmlns:a16="http://schemas.microsoft.com/office/drawing/2014/main" val="10001"/>
                  </a:ext>
                </a:extLst>
              </a:tr>
              <a:tr h="0">
                <a:tc>
                  <a:txBody>
                    <a:bodyPr/>
                    <a:lstStyle/>
                    <a:p>
                      <a:pPr marL="0" lvl="0" indent="0">
                        <a:buNone/>
                      </a:pPr>
                      <a:r>
                        <a:t>94.1</a:t>
                      </a:r>
                    </a:p>
                  </a:txBody>
                  <a:tcPr/>
                </a:tc>
                <a:tc>
                  <a:txBody>
                    <a:bodyPr/>
                    <a:lstStyle/>
                    <a:p>
                      <a:pPr marL="0" lvl="0" indent="0">
                        <a:buNone/>
                      </a:pPr>
                      <a:r>
                        <a:t>88.2</a:t>
                      </a:r>
                    </a:p>
                  </a:txBody>
                  <a:tcPr/>
                </a:tc>
                <a:tc>
                  <a:txBody>
                    <a:bodyPr/>
                    <a:lstStyle/>
                    <a:p>
                      <a:pPr marL="0" lvl="0" indent="0">
                        <a:buNone/>
                      </a:pPr>
                      <a:r>
                        <a:t>64.7</a:t>
                      </a:r>
                    </a:p>
                  </a:txBody>
                  <a:tcPr/>
                </a:tc>
                <a:tc>
                  <a:txBody>
                    <a:bodyPr/>
                    <a:lstStyle/>
                    <a:p>
                      <a:pPr marL="0" lvl="0" indent="0">
                        <a:buNone/>
                      </a:pPr>
                      <a:r>
                        <a:t>55.9</a:t>
                      </a:r>
                    </a:p>
                  </a:txBody>
                  <a:tcPr/>
                </a:tc>
                <a:tc>
                  <a:txBody>
                    <a:bodyPr/>
                    <a:lstStyle/>
                    <a:p>
                      <a:pPr marL="0" lvl="0" indent="0">
                        <a:buNone/>
                      </a:pPr>
                      <a:r>
                        <a:t>88.2</a:t>
                      </a:r>
                    </a:p>
                  </a:txBody>
                  <a:tcPr/>
                </a:tc>
                <a:tc>
                  <a:txBody>
                    <a:bodyPr/>
                    <a:lstStyle/>
                    <a:p>
                      <a:pPr marL="0" lvl="0" indent="0">
                        <a:buNone/>
                      </a:pPr>
                      <a:r>
                        <a:t>97.1</a:t>
                      </a:r>
                    </a:p>
                  </a:txBody>
                  <a:tcPr/>
                </a:tc>
                <a:tc>
                  <a:txBody>
                    <a:bodyPr/>
                    <a:lstStyle/>
                    <a:p>
                      <a:pPr marL="0" lvl="0" indent="0">
                        <a:buNone/>
                      </a:pPr>
                      <a:r>
                        <a:t>85.3</a:t>
                      </a:r>
                    </a:p>
                  </a:txBody>
                  <a:tcPr/>
                </a:tc>
                <a:tc>
                  <a:txBody>
                    <a:bodyPr/>
                    <a:lstStyle/>
                    <a:p>
                      <a:pPr marL="0" lvl="0" indent="0">
                        <a:buNone/>
                      </a:pPr>
                      <a:r>
                        <a:t>61.8</a:t>
                      </a:r>
                    </a:p>
                  </a:txBody>
                  <a:tcPr/>
                </a:tc>
                <a:tc>
                  <a:txBody>
                    <a:bodyPr/>
                    <a:lstStyle/>
                    <a:p>
                      <a:pPr marL="0" lvl="0" indent="0">
                        <a:buNone/>
                      </a:pPr>
                      <a:r>
                        <a:t>79.4</a:t>
                      </a:r>
                    </a:p>
                  </a:txBody>
                  <a:tcPr/>
                </a:tc>
                <a:tc>
                  <a:txBody>
                    <a:bodyPr/>
                    <a:lstStyle/>
                    <a:p>
                      <a:pPr marL="0" lvl="0" indent="0">
                        <a:buNone/>
                      </a:pPr>
                      <a:r>
                        <a:rPr dirty="0"/>
                        <a:t>79.4</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10.4 Staðnám </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60973930"/>
              </p:ext>
            </p:extLst>
          </p:nvPr>
        </p:nvGraphicFramePr>
        <p:xfrm>
          <a:off x="609600" y="952500"/>
          <a:ext cx="10922000" cy="1463040"/>
        </p:xfrm>
        <a:graphic>
          <a:graphicData uri="http://schemas.openxmlformats.org/drawingml/2006/table">
            <a:tbl>
              <a:tblPr firstRow="1" bandRow="1">
                <a:tableStyleId>{5C22544A-7EE6-4342-B048-85BDC9FD1C3A}</a:tableStyleId>
              </a:tblPr>
              <a:tblGrid>
                <a:gridCol w="1092200">
                  <a:extLst>
                    <a:ext uri="{9D8B030D-6E8A-4147-A177-3AD203B41FA5}">
                      <a16:colId xmlns:a16="http://schemas.microsoft.com/office/drawing/2014/main" val="20000"/>
                    </a:ext>
                  </a:extLst>
                </a:gridCol>
                <a:gridCol w="1092200">
                  <a:extLst>
                    <a:ext uri="{9D8B030D-6E8A-4147-A177-3AD203B41FA5}">
                      <a16:colId xmlns:a16="http://schemas.microsoft.com/office/drawing/2014/main" val="20001"/>
                    </a:ext>
                  </a:extLst>
                </a:gridCol>
                <a:gridCol w="1092200">
                  <a:extLst>
                    <a:ext uri="{9D8B030D-6E8A-4147-A177-3AD203B41FA5}">
                      <a16:colId xmlns:a16="http://schemas.microsoft.com/office/drawing/2014/main" val="20002"/>
                    </a:ext>
                  </a:extLst>
                </a:gridCol>
                <a:gridCol w="1092200">
                  <a:extLst>
                    <a:ext uri="{9D8B030D-6E8A-4147-A177-3AD203B41FA5}">
                      <a16:colId xmlns:a16="http://schemas.microsoft.com/office/drawing/2014/main" val="20003"/>
                    </a:ext>
                  </a:extLst>
                </a:gridCol>
                <a:gridCol w="1092200">
                  <a:extLst>
                    <a:ext uri="{9D8B030D-6E8A-4147-A177-3AD203B41FA5}">
                      <a16:colId xmlns:a16="http://schemas.microsoft.com/office/drawing/2014/main" val="20004"/>
                    </a:ext>
                  </a:extLst>
                </a:gridCol>
                <a:gridCol w="1092200">
                  <a:extLst>
                    <a:ext uri="{9D8B030D-6E8A-4147-A177-3AD203B41FA5}">
                      <a16:colId xmlns:a16="http://schemas.microsoft.com/office/drawing/2014/main" val="20005"/>
                    </a:ext>
                  </a:extLst>
                </a:gridCol>
                <a:gridCol w="1092200">
                  <a:extLst>
                    <a:ext uri="{9D8B030D-6E8A-4147-A177-3AD203B41FA5}">
                      <a16:colId xmlns:a16="http://schemas.microsoft.com/office/drawing/2014/main" val="20006"/>
                    </a:ext>
                  </a:extLst>
                </a:gridCol>
                <a:gridCol w="1092200">
                  <a:extLst>
                    <a:ext uri="{9D8B030D-6E8A-4147-A177-3AD203B41FA5}">
                      <a16:colId xmlns:a16="http://schemas.microsoft.com/office/drawing/2014/main" val="20007"/>
                    </a:ext>
                  </a:extLst>
                </a:gridCol>
                <a:gridCol w="1092200">
                  <a:extLst>
                    <a:ext uri="{9D8B030D-6E8A-4147-A177-3AD203B41FA5}">
                      <a16:colId xmlns:a16="http://schemas.microsoft.com/office/drawing/2014/main" val="20008"/>
                    </a:ext>
                  </a:extLst>
                </a:gridCol>
                <a:gridCol w="1092200">
                  <a:extLst>
                    <a:ext uri="{9D8B030D-6E8A-4147-A177-3AD203B41FA5}">
                      <a16:colId xmlns:a16="http://schemas.microsoft.com/office/drawing/2014/main" val="20009"/>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1502935729"/>
                  </a:ext>
                </a:extLst>
              </a:tr>
              <a:tr h="0">
                <a:tc>
                  <a:txBody>
                    <a:bodyPr/>
                    <a:lstStyle/>
                    <a:p>
                      <a:pPr marL="0" lvl="0" indent="0">
                        <a:buNone/>
                      </a:pPr>
                      <a:r>
                        <a:t>77.9</a:t>
                      </a:r>
                    </a:p>
                  </a:txBody>
                  <a:tcPr/>
                </a:tc>
                <a:tc>
                  <a:txBody>
                    <a:bodyPr/>
                    <a:lstStyle/>
                    <a:p>
                      <a:pPr marL="0" lvl="0" indent="0">
                        <a:buNone/>
                      </a:pPr>
                      <a:r>
                        <a:t>95.3</a:t>
                      </a:r>
                    </a:p>
                  </a:txBody>
                  <a:tcPr/>
                </a:tc>
                <a:tc>
                  <a:txBody>
                    <a:bodyPr/>
                    <a:lstStyle/>
                    <a:p>
                      <a:pPr marL="0" lvl="0" indent="0">
                        <a:buNone/>
                      </a:pPr>
                      <a:r>
                        <a:t>81.2</a:t>
                      </a:r>
                    </a:p>
                  </a:txBody>
                  <a:tcPr/>
                </a:tc>
                <a:tc>
                  <a:txBody>
                    <a:bodyPr/>
                    <a:lstStyle/>
                    <a:p>
                      <a:pPr marL="0" lvl="0" indent="0">
                        <a:buNone/>
                      </a:pPr>
                      <a:r>
                        <a:t>74.1</a:t>
                      </a:r>
                    </a:p>
                  </a:txBody>
                  <a:tcPr/>
                </a:tc>
                <a:tc>
                  <a:txBody>
                    <a:bodyPr/>
                    <a:lstStyle/>
                    <a:p>
                      <a:pPr marL="0" lvl="0" indent="0">
                        <a:buNone/>
                      </a:pPr>
                      <a:r>
                        <a:t>98.8</a:t>
                      </a:r>
                    </a:p>
                  </a:txBody>
                  <a:tcPr/>
                </a:tc>
                <a:tc>
                  <a:txBody>
                    <a:bodyPr/>
                    <a:lstStyle/>
                    <a:p>
                      <a:pPr marL="0" lvl="0" indent="0">
                        <a:buNone/>
                      </a:pPr>
                      <a:r>
                        <a:t>88.2</a:t>
                      </a:r>
                    </a:p>
                  </a:txBody>
                  <a:tcPr/>
                </a:tc>
                <a:tc>
                  <a:txBody>
                    <a:bodyPr/>
                    <a:lstStyle/>
                    <a:p>
                      <a:pPr marL="0" lvl="0" indent="0">
                        <a:buNone/>
                      </a:pPr>
                      <a:r>
                        <a:t>85.9</a:t>
                      </a:r>
                    </a:p>
                  </a:txBody>
                  <a:tcPr/>
                </a:tc>
                <a:tc>
                  <a:txBody>
                    <a:bodyPr/>
                    <a:lstStyle/>
                    <a:p>
                      <a:pPr marL="0" lvl="0" indent="0">
                        <a:buNone/>
                      </a:pPr>
                      <a:r>
                        <a:t>92.9</a:t>
                      </a:r>
                    </a:p>
                  </a:txBody>
                  <a:tcPr/>
                </a:tc>
                <a:tc>
                  <a:txBody>
                    <a:bodyPr/>
                    <a:lstStyle/>
                    <a:p>
                      <a:pPr marL="0" lvl="0" indent="0">
                        <a:buNone/>
                      </a:pPr>
                      <a:r>
                        <a:t>87.1</a:t>
                      </a:r>
                    </a:p>
                  </a:txBody>
                  <a:tcPr/>
                </a:tc>
                <a:tc>
                  <a:txBody>
                    <a:bodyPr/>
                    <a:lstStyle/>
                    <a:p>
                      <a:pPr marL="0" lvl="0" indent="0">
                        <a:buNone/>
                      </a:pPr>
                      <a:r>
                        <a:t>88.2</a:t>
                      </a:r>
                    </a:p>
                  </a:txBody>
                  <a:tcPr/>
                </a:tc>
                <a:extLst>
                  <a:ext uri="{0D108BD9-81ED-4DB2-BD59-A6C34878D82A}">
                    <a16:rowId xmlns:a16="http://schemas.microsoft.com/office/drawing/2014/main" val="10000"/>
                  </a:ext>
                </a:extLst>
              </a:tr>
              <a:tr h="0">
                <a:tc>
                  <a:txBody>
                    <a:bodyPr/>
                    <a:lstStyle/>
                    <a:p>
                      <a:pPr marL="0" lvl="0" indent="0">
                        <a:buNone/>
                      </a:pPr>
                      <a:r>
                        <a:t>69.4</a:t>
                      </a:r>
                    </a:p>
                  </a:txBody>
                  <a:tcPr/>
                </a:tc>
                <a:tc>
                  <a:txBody>
                    <a:bodyPr/>
                    <a:lstStyle/>
                    <a:p>
                      <a:pPr marL="0" lvl="0" indent="0">
                        <a:buNone/>
                      </a:pPr>
                      <a:r>
                        <a:t>57.6</a:t>
                      </a:r>
                    </a:p>
                  </a:txBody>
                  <a:tcPr/>
                </a:tc>
                <a:tc>
                  <a:txBody>
                    <a:bodyPr/>
                    <a:lstStyle/>
                    <a:p>
                      <a:pPr marL="0" lvl="0" indent="0">
                        <a:buNone/>
                      </a:pPr>
                      <a:r>
                        <a:t>69.4</a:t>
                      </a:r>
                    </a:p>
                  </a:txBody>
                  <a:tcPr/>
                </a:tc>
                <a:tc>
                  <a:txBody>
                    <a:bodyPr/>
                    <a:lstStyle/>
                    <a:p>
                      <a:pPr marL="0" lvl="0" indent="0">
                        <a:buNone/>
                      </a:pPr>
                      <a:r>
                        <a:t>67.1</a:t>
                      </a:r>
                    </a:p>
                  </a:txBody>
                  <a:tcPr/>
                </a:tc>
                <a:tc>
                  <a:txBody>
                    <a:bodyPr/>
                    <a:lstStyle/>
                    <a:p>
                      <a:pPr marL="0" lvl="0" indent="0">
                        <a:buNone/>
                      </a:pPr>
                      <a:r>
                        <a:t>97.6</a:t>
                      </a:r>
                    </a:p>
                  </a:txBody>
                  <a:tcPr/>
                </a:tc>
                <a:tc>
                  <a:txBody>
                    <a:bodyPr/>
                    <a:lstStyle/>
                    <a:p>
                      <a:pPr marL="0" lvl="0" indent="0">
                        <a:buNone/>
                      </a:pPr>
                      <a:r>
                        <a:t>85.9</a:t>
                      </a:r>
                    </a:p>
                  </a:txBody>
                  <a:tcPr/>
                </a:tc>
                <a:tc>
                  <a:txBody>
                    <a:bodyPr/>
                    <a:lstStyle/>
                    <a:p>
                      <a:pPr marL="0" lvl="0" indent="0">
                        <a:buNone/>
                      </a:pPr>
                      <a:r>
                        <a:t>88.2</a:t>
                      </a:r>
                    </a:p>
                  </a:txBody>
                  <a:tcPr/>
                </a:tc>
                <a:tc>
                  <a:txBody>
                    <a:bodyPr/>
                    <a:lstStyle/>
                    <a:p>
                      <a:pPr marL="0" lvl="0" indent="0">
                        <a:buNone/>
                      </a:pPr>
                      <a:r>
                        <a:t>91.8</a:t>
                      </a:r>
                    </a:p>
                  </a:txBody>
                  <a:tcPr/>
                </a:tc>
                <a:tc>
                  <a:txBody>
                    <a:bodyPr/>
                    <a:lstStyle/>
                    <a:p>
                      <a:pPr marL="0" lvl="0" indent="0">
                        <a:buNone/>
                      </a:pPr>
                      <a:r>
                        <a:t>78.8</a:t>
                      </a:r>
                    </a:p>
                  </a:txBody>
                  <a:tcPr/>
                </a:tc>
                <a:tc>
                  <a:txBody>
                    <a:bodyPr/>
                    <a:lstStyle/>
                    <a:p>
                      <a:pPr marL="0" lvl="0" indent="0">
                        <a:buNone/>
                      </a:pPr>
                      <a:r>
                        <a:t>71.8</a:t>
                      </a:r>
                    </a:p>
                  </a:txBody>
                  <a:tcPr/>
                </a:tc>
                <a:extLst>
                  <a:ext uri="{0D108BD9-81ED-4DB2-BD59-A6C34878D82A}">
                    <a16:rowId xmlns:a16="http://schemas.microsoft.com/office/drawing/2014/main" val="10001"/>
                  </a:ext>
                </a:extLst>
              </a:tr>
              <a:tr h="0">
                <a:tc>
                  <a:txBody>
                    <a:bodyPr/>
                    <a:lstStyle/>
                    <a:p>
                      <a:pPr marL="0" lvl="0" indent="0">
                        <a:buNone/>
                      </a:pPr>
                      <a:r>
                        <a:t>98.8</a:t>
                      </a:r>
                    </a:p>
                  </a:txBody>
                  <a:tcPr/>
                </a:tc>
                <a:tc>
                  <a:txBody>
                    <a:bodyPr/>
                    <a:lstStyle/>
                    <a:p>
                      <a:pPr marL="0" lvl="0" indent="0">
                        <a:buNone/>
                      </a:pPr>
                      <a:r>
                        <a:t>61.2</a:t>
                      </a:r>
                    </a:p>
                  </a:txBody>
                  <a:tcPr/>
                </a:tc>
                <a:tc>
                  <a:txBody>
                    <a:bodyPr/>
                    <a:lstStyle/>
                    <a:p>
                      <a:pPr marL="0" lvl="0" indent="0">
                        <a:buNone/>
                      </a:pPr>
                      <a:r>
                        <a:t>92.9</a:t>
                      </a:r>
                    </a:p>
                  </a:txBody>
                  <a:tcPr/>
                </a:tc>
                <a:tc>
                  <a:txBody>
                    <a:bodyPr/>
                    <a:lstStyle/>
                    <a:p>
                      <a:pPr marL="0" lvl="0" indent="0">
                        <a:buNone/>
                      </a:pPr>
                      <a:r>
                        <a:t>90.6</a:t>
                      </a:r>
                    </a:p>
                  </a:txBody>
                  <a:tcPr/>
                </a:tc>
                <a:tc>
                  <a:txBody>
                    <a:bodyPr/>
                    <a:lstStyle/>
                    <a:p>
                      <a:pPr marL="0" lvl="0" indent="0">
                        <a:buNone/>
                      </a:pPr>
                      <a:r>
                        <a:t>97.6</a:t>
                      </a:r>
                    </a:p>
                  </a:txBody>
                  <a:tcPr/>
                </a:tc>
                <a:tc>
                  <a:txBody>
                    <a:bodyPr/>
                    <a:lstStyle/>
                    <a:p>
                      <a:pPr marL="0" lvl="0" indent="0">
                        <a:buNone/>
                      </a:pPr>
                      <a:r>
                        <a:t>100</a:t>
                      </a:r>
                    </a:p>
                  </a:txBody>
                  <a:tcPr/>
                </a:tc>
                <a:tc>
                  <a:txBody>
                    <a:bodyPr/>
                    <a:lstStyle/>
                    <a:p>
                      <a:pPr marL="0" lvl="0" indent="0">
                        <a:buNone/>
                      </a:pPr>
                      <a:r>
                        <a:t>95.3</a:t>
                      </a:r>
                    </a:p>
                  </a:txBody>
                  <a:tcPr/>
                </a:tc>
                <a:tc>
                  <a:txBody>
                    <a:bodyPr/>
                    <a:lstStyle/>
                    <a:p>
                      <a:pPr marL="0" lvl="0" indent="0">
                        <a:buNone/>
                      </a:pPr>
                      <a:r>
                        <a:t>83.5</a:t>
                      </a:r>
                    </a:p>
                  </a:txBody>
                  <a:tcPr/>
                </a:tc>
                <a:tc>
                  <a:txBody>
                    <a:bodyPr/>
                    <a:lstStyle/>
                    <a:p>
                      <a:pPr marL="0" lvl="0" indent="0">
                        <a:buNone/>
                      </a:pPr>
                      <a:r>
                        <a:t>92.9</a:t>
                      </a:r>
                    </a:p>
                  </a:txBody>
                  <a:tcPr/>
                </a:tc>
                <a:tc>
                  <a:txBody>
                    <a:bodyPr/>
                    <a:lstStyle/>
                    <a:p>
                      <a:pPr marL="0" lvl="0" indent="0">
                        <a:buNone/>
                      </a:pPr>
                      <a:r>
                        <a:rPr dirty="0"/>
                        <a:t>89.4</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10.4</a:t>
            </a:r>
          </a:p>
        </p:txBody>
      </p:sp>
      <p:pic>
        <p:nvPicPr>
          <p:cNvPr id="3" name="Picture 1" descr="This is a normal distribution curve with mean equal to zero. A vertical line near the tail of the curve to the left of zero extends from the axis to the curve. The region under the curve to the left of the line is shaded representing p-value = 0.0011."/>
          <p:cNvPicPr>
            <a:picLocks noGrp="1" noChangeAspect="1"/>
          </p:cNvPicPr>
          <p:nvPr/>
        </p:nvPicPr>
        <p:blipFill>
          <a:blip r:embed="rId3"/>
          <a:stretch>
            <a:fillRect/>
          </a:stretch>
        </p:blipFill>
        <p:spPr bwMode="auto">
          <a:xfrm>
            <a:off x="609959" y="1536700"/>
            <a:ext cx="10972082" cy="3987800"/>
          </a:xfrm>
          <a:prstGeom prst="rect">
            <a:avLst/>
          </a:prstGeom>
          <a:noFill/>
          <a:ln w="9525">
            <a:noFill/>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10.5 Staðlaðar áhrifastærðir Cohens </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Áhrifastærð</a:t>
                      </a:r>
                    </a:p>
                  </a:txBody>
                  <a:tcPr/>
                </a:tc>
                <a:tc>
                  <a:txBody>
                    <a:bodyPr/>
                    <a:lstStyle/>
                    <a:p>
                      <a:pPr marL="0" lvl="0" indent="0">
                        <a:buNone/>
                      </a:pPr>
                      <a:r>
                        <a:rPr i="1"/>
                        <a:t>d</a:t>
                      </a:r>
                    </a:p>
                  </a:txBody>
                  <a:tcPr/>
                </a:tc>
                <a:extLst>
                  <a:ext uri="{0D108BD9-81ED-4DB2-BD59-A6C34878D82A}">
                    <a16:rowId xmlns:a16="http://schemas.microsoft.com/office/drawing/2014/main" val="10000"/>
                  </a:ext>
                </a:extLst>
              </a:tr>
              <a:tr h="0">
                <a:tc>
                  <a:txBody>
                    <a:bodyPr/>
                    <a:lstStyle/>
                    <a:p>
                      <a:pPr marL="0" lvl="0" indent="0">
                        <a:buNone/>
                      </a:pPr>
                      <a:r>
                        <a:t>Lítil</a:t>
                      </a:r>
                    </a:p>
                  </a:txBody>
                  <a:tcPr/>
                </a:tc>
                <a:tc>
                  <a:txBody>
                    <a:bodyPr/>
                    <a:lstStyle/>
                    <a:p>
                      <a:pPr marL="0" lvl="0" indent="0">
                        <a:buNone/>
                      </a:pPr>
                      <a:r>
                        <a:t>0.2</a:t>
                      </a:r>
                    </a:p>
                  </a:txBody>
                  <a:tcPr/>
                </a:tc>
                <a:extLst>
                  <a:ext uri="{0D108BD9-81ED-4DB2-BD59-A6C34878D82A}">
                    <a16:rowId xmlns:a16="http://schemas.microsoft.com/office/drawing/2014/main" val="10001"/>
                  </a:ext>
                </a:extLst>
              </a:tr>
              <a:tr h="0">
                <a:tc>
                  <a:txBody>
                    <a:bodyPr/>
                    <a:lstStyle/>
                    <a:p>
                      <a:pPr marL="0" lvl="0" indent="0">
                        <a:buNone/>
                      </a:pPr>
                      <a:r>
                        <a:t>miðlungs</a:t>
                      </a:r>
                    </a:p>
                  </a:txBody>
                  <a:tcPr/>
                </a:tc>
                <a:tc>
                  <a:txBody>
                    <a:bodyPr/>
                    <a:lstStyle/>
                    <a:p>
                      <a:pPr marL="0" lvl="0" indent="0">
                        <a:buNone/>
                      </a:pPr>
                      <a:r>
                        <a:t>0.5</a:t>
                      </a:r>
                    </a:p>
                  </a:txBody>
                  <a:tcPr/>
                </a:tc>
                <a:extLst>
                  <a:ext uri="{0D108BD9-81ED-4DB2-BD59-A6C34878D82A}">
                    <a16:rowId xmlns:a16="http://schemas.microsoft.com/office/drawing/2014/main" val="10002"/>
                  </a:ext>
                </a:extLst>
              </a:tr>
              <a:tr h="0">
                <a:tc>
                  <a:txBody>
                    <a:bodyPr/>
                    <a:lstStyle/>
                    <a:p>
                      <a:pPr marL="0" lvl="0" indent="0">
                        <a:buNone/>
                      </a:pPr>
                      <a:r>
                        <a:t>Stór</a:t>
                      </a:r>
                    </a:p>
                  </a:txBody>
                  <a:tcPr/>
                </a:tc>
                <a:tc>
                  <a:txBody>
                    <a:bodyPr/>
                    <a:lstStyle/>
                    <a:p>
                      <a:pPr marL="0" lvl="0" indent="0">
                        <a:buNone/>
                      </a:pPr>
                      <a:r>
                        <a:t>0.8</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10.6 Northeast </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469158797"/>
              </p:ext>
            </p:extLst>
          </p:nvPr>
        </p:nvGraphicFramePr>
        <p:xfrm>
          <a:off x="609600" y="952500"/>
          <a:ext cx="10922000" cy="1463040"/>
        </p:xfrm>
        <a:graphic>
          <a:graphicData uri="http://schemas.openxmlformats.org/drawingml/2006/table">
            <a:tbl>
              <a:tblPr firstRow="1" bandRow="1">
                <a:tableStyleId>{5C22544A-7EE6-4342-B048-85BDC9FD1C3A}</a:tableStyleId>
              </a:tblPr>
              <a:tblGrid>
                <a:gridCol w="1092200">
                  <a:extLst>
                    <a:ext uri="{9D8B030D-6E8A-4147-A177-3AD203B41FA5}">
                      <a16:colId xmlns:a16="http://schemas.microsoft.com/office/drawing/2014/main" val="20000"/>
                    </a:ext>
                  </a:extLst>
                </a:gridCol>
                <a:gridCol w="1092200">
                  <a:extLst>
                    <a:ext uri="{9D8B030D-6E8A-4147-A177-3AD203B41FA5}">
                      <a16:colId xmlns:a16="http://schemas.microsoft.com/office/drawing/2014/main" val="20001"/>
                    </a:ext>
                  </a:extLst>
                </a:gridCol>
                <a:gridCol w="1092200">
                  <a:extLst>
                    <a:ext uri="{9D8B030D-6E8A-4147-A177-3AD203B41FA5}">
                      <a16:colId xmlns:a16="http://schemas.microsoft.com/office/drawing/2014/main" val="20002"/>
                    </a:ext>
                  </a:extLst>
                </a:gridCol>
                <a:gridCol w="1092200">
                  <a:extLst>
                    <a:ext uri="{9D8B030D-6E8A-4147-A177-3AD203B41FA5}">
                      <a16:colId xmlns:a16="http://schemas.microsoft.com/office/drawing/2014/main" val="20003"/>
                    </a:ext>
                  </a:extLst>
                </a:gridCol>
                <a:gridCol w="1092200">
                  <a:extLst>
                    <a:ext uri="{9D8B030D-6E8A-4147-A177-3AD203B41FA5}">
                      <a16:colId xmlns:a16="http://schemas.microsoft.com/office/drawing/2014/main" val="20004"/>
                    </a:ext>
                  </a:extLst>
                </a:gridCol>
                <a:gridCol w="1092200">
                  <a:extLst>
                    <a:ext uri="{9D8B030D-6E8A-4147-A177-3AD203B41FA5}">
                      <a16:colId xmlns:a16="http://schemas.microsoft.com/office/drawing/2014/main" val="20005"/>
                    </a:ext>
                  </a:extLst>
                </a:gridCol>
                <a:gridCol w="1092200">
                  <a:extLst>
                    <a:ext uri="{9D8B030D-6E8A-4147-A177-3AD203B41FA5}">
                      <a16:colId xmlns:a16="http://schemas.microsoft.com/office/drawing/2014/main" val="20006"/>
                    </a:ext>
                  </a:extLst>
                </a:gridCol>
                <a:gridCol w="1092200">
                  <a:extLst>
                    <a:ext uri="{9D8B030D-6E8A-4147-A177-3AD203B41FA5}">
                      <a16:colId xmlns:a16="http://schemas.microsoft.com/office/drawing/2014/main" val="20007"/>
                    </a:ext>
                  </a:extLst>
                </a:gridCol>
                <a:gridCol w="1092200">
                  <a:extLst>
                    <a:ext uri="{9D8B030D-6E8A-4147-A177-3AD203B41FA5}">
                      <a16:colId xmlns:a16="http://schemas.microsoft.com/office/drawing/2014/main" val="20008"/>
                    </a:ext>
                  </a:extLst>
                </a:gridCol>
                <a:gridCol w="1092200">
                  <a:extLst>
                    <a:ext uri="{9D8B030D-6E8A-4147-A177-3AD203B41FA5}">
                      <a16:colId xmlns:a16="http://schemas.microsoft.com/office/drawing/2014/main" val="20009"/>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2812403677"/>
                  </a:ext>
                </a:extLst>
              </a:tr>
              <a:tr h="0">
                <a:tc>
                  <a:txBody>
                    <a:bodyPr/>
                    <a:lstStyle/>
                    <a:p>
                      <a:pPr marL="0" lvl="0" indent="0">
                        <a:buNone/>
                      </a:pPr>
                      <a:r>
                        <a:t>94.2</a:t>
                      </a:r>
                    </a:p>
                  </a:txBody>
                  <a:tcPr/>
                </a:tc>
                <a:tc>
                  <a:txBody>
                    <a:bodyPr/>
                    <a:lstStyle/>
                    <a:p>
                      <a:pPr marL="0" lvl="0" indent="0">
                        <a:buNone/>
                      </a:pPr>
                      <a:r>
                        <a:t>75.2</a:t>
                      </a:r>
                    </a:p>
                  </a:txBody>
                  <a:tcPr/>
                </a:tc>
                <a:tc>
                  <a:txBody>
                    <a:bodyPr/>
                    <a:lstStyle/>
                    <a:p>
                      <a:pPr marL="0" lvl="0" indent="0">
                        <a:buNone/>
                      </a:pPr>
                      <a:r>
                        <a:t>69.6</a:t>
                      </a:r>
                    </a:p>
                  </a:txBody>
                  <a:tcPr/>
                </a:tc>
                <a:tc>
                  <a:txBody>
                    <a:bodyPr/>
                    <a:lstStyle/>
                    <a:p>
                      <a:pPr marL="0" lvl="0" indent="0">
                        <a:buNone/>
                      </a:pPr>
                      <a:r>
                        <a:t>52.0</a:t>
                      </a:r>
                    </a:p>
                  </a:txBody>
                  <a:tcPr/>
                </a:tc>
                <a:tc>
                  <a:txBody>
                    <a:bodyPr/>
                    <a:lstStyle/>
                    <a:p>
                      <a:pPr marL="0" lvl="0" indent="0">
                        <a:buNone/>
                      </a:pPr>
                      <a:r>
                        <a:t>48.0</a:t>
                      </a:r>
                    </a:p>
                  </a:txBody>
                  <a:tcPr/>
                </a:tc>
                <a:tc>
                  <a:txBody>
                    <a:bodyPr/>
                    <a:lstStyle/>
                    <a:p>
                      <a:pPr marL="0" lvl="0" indent="0">
                        <a:buNone/>
                      </a:pPr>
                      <a:r>
                        <a:t>41.9</a:t>
                      </a:r>
                    </a:p>
                  </a:txBody>
                  <a:tcPr/>
                </a:tc>
                <a:tc>
                  <a:txBody>
                    <a:bodyPr/>
                    <a:lstStyle/>
                    <a:p>
                      <a:pPr marL="0" lvl="0" indent="0">
                        <a:buNone/>
                      </a:pPr>
                      <a:r>
                        <a:t>36.4</a:t>
                      </a:r>
                    </a:p>
                  </a:txBody>
                  <a:tcPr/>
                </a:tc>
                <a:tc>
                  <a:txBody>
                    <a:bodyPr/>
                    <a:lstStyle/>
                    <a:p>
                      <a:pPr marL="0" lvl="0" indent="0">
                        <a:buNone/>
                      </a:pPr>
                      <a:r>
                        <a:t>33.4</a:t>
                      </a:r>
                    </a:p>
                  </a:txBody>
                  <a:tcPr/>
                </a:tc>
                <a:tc>
                  <a:txBody>
                    <a:bodyPr/>
                    <a:lstStyle/>
                    <a:p>
                      <a:pPr marL="0" lvl="0" indent="0">
                        <a:buNone/>
                      </a:pPr>
                      <a:r>
                        <a:t>31.5</a:t>
                      </a:r>
                    </a:p>
                  </a:txBody>
                  <a:tcPr/>
                </a:tc>
                <a:tc>
                  <a:txBody>
                    <a:bodyPr/>
                    <a:lstStyle/>
                    <a:p>
                      <a:pPr marL="0" lvl="0" indent="0">
                        <a:buNone/>
                      </a:pPr>
                      <a:r>
                        <a:t>27.6</a:t>
                      </a:r>
                    </a:p>
                  </a:txBody>
                  <a:tcPr/>
                </a:tc>
                <a:extLst>
                  <a:ext uri="{0D108BD9-81ED-4DB2-BD59-A6C34878D82A}">
                    <a16:rowId xmlns:a16="http://schemas.microsoft.com/office/drawing/2014/main" val="10000"/>
                  </a:ext>
                </a:extLst>
              </a:tr>
              <a:tr h="0">
                <a:tc>
                  <a:txBody>
                    <a:bodyPr/>
                    <a:lstStyle/>
                    <a:p>
                      <a:pPr marL="0" lvl="0" indent="0">
                        <a:buNone/>
                      </a:pPr>
                      <a:r>
                        <a:t>77.3</a:t>
                      </a:r>
                    </a:p>
                  </a:txBody>
                  <a:tcPr/>
                </a:tc>
                <a:tc>
                  <a:txBody>
                    <a:bodyPr/>
                    <a:lstStyle/>
                    <a:p>
                      <a:pPr marL="0" lvl="0" indent="0">
                        <a:buNone/>
                      </a:pPr>
                      <a:r>
                        <a:t>71.9</a:t>
                      </a:r>
                    </a:p>
                  </a:txBody>
                  <a:tcPr/>
                </a:tc>
                <a:tc>
                  <a:txBody>
                    <a:bodyPr/>
                    <a:lstStyle/>
                    <a:p>
                      <a:pPr marL="0" lvl="0" indent="0">
                        <a:buNone/>
                      </a:pPr>
                      <a:r>
                        <a:t>67.5</a:t>
                      </a:r>
                    </a:p>
                  </a:txBody>
                  <a:tcPr/>
                </a:tc>
                <a:tc>
                  <a:txBody>
                    <a:bodyPr/>
                    <a:lstStyle/>
                    <a:p>
                      <a:pPr marL="0" lvl="0" indent="0">
                        <a:buNone/>
                      </a:pPr>
                      <a:r>
                        <a:t>50.6</a:t>
                      </a:r>
                    </a:p>
                  </a:txBody>
                  <a:tcPr/>
                </a:tc>
                <a:tc>
                  <a:txBody>
                    <a:bodyPr/>
                    <a:lstStyle/>
                    <a:p>
                      <a:pPr marL="0" lvl="0" indent="0">
                        <a:buNone/>
                      </a:pPr>
                      <a:r>
                        <a:t>46.2</a:t>
                      </a:r>
                    </a:p>
                  </a:txBody>
                  <a:tcPr/>
                </a:tc>
                <a:tc>
                  <a:txBody>
                    <a:bodyPr/>
                    <a:lstStyle/>
                    <a:p>
                      <a:pPr marL="0" lvl="0" indent="0">
                        <a:buNone/>
                      </a:pPr>
                      <a:r>
                        <a:t>38.4</a:t>
                      </a:r>
                    </a:p>
                  </a:txBody>
                  <a:tcPr/>
                </a:tc>
                <a:tc>
                  <a:txBody>
                    <a:bodyPr/>
                    <a:lstStyle/>
                    <a:p>
                      <a:pPr marL="0" lvl="0" indent="0">
                        <a:buNone/>
                      </a:pPr>
                      <a:r>
                        <a:t>35.2</a:t>
                      </a:r>
                    </a:p>
                  </a:txBody>
                  <a:tcPr/>
                </a:tc>
                <a:tc>
                  <a:txBody>
                    <a:bodyPr/>
                    <a:lstStyle/>
                    <a:p>
                      <a:pPr marL="0" lvl="0" indent="0">
                        <a:buNone/>
                      </a:pPr>
                      <a:r>
                        <a:t>33.0</a:t>
                      </a:r>
                    </a:p>
                  </a:txBody>
                  <a:tcPr/>
                </a:tc>
                <a:tc>
                  <a:txBody>
                    <a:bodyPr/>
                    <a:lstStyle/>
                    <a:p>
                      <a:pPr marL="0" lvl="0" indent="0">
                        <a:buNone/>
                      </a:pPr>
                      <a:r>
                        <a:t>28.7</a:t>
                      </a:r>
                    </a:p>
                  </a:txBody>
                  <a:tcPr/>
                </a:tc>
                <a:tc>
                  <a:txBody>
                    <a:bodyPr/>
                    <a:lstStyle/>
                    <a:p>
                      <a:pPr marL="0" lvl="0" indent="0">
                        <a:buNone/>
                      </a:pPr>
                      <a:r>
                        <a:t>26.5</a:t>
                      </a:r>
                    </a:p>
                  </a:txBody>
                  <a:tcPr/>
                </a:tc>
                <a:extLst>
                  <a:ext uri="{0D108BD9-81ED-4DB2-BD59-A6C34878D82A}">
                    <a16:rowId xmlns:a16="http://schemas.microsoft.com/office/drawing/2014/main" val="10001"/>
                  </a:ext>
                </a:extLst>
              </a:tr>
              <a:tr h="0">
                <a:tc>
                  <a:txBody>
                    <a:bodyPr/>
                    <a:lstStyle/>
                    <a:p>
                      <a:pPr marL="0" lvl="0" indent="0">
                        <a:buNone/>
                      </a:pPr>
                      <a:r>
                        <a:t>76.3</a:t>
                      </a:r>
                    </a:p>
                  </a:txBody>
                  <a:tcPr/>
                </a:tc>
                <a:tc>
                  <a:txBody>
                    <a:bodyPr/>
                    <a:lstStyle/>
                    <a:p>
                      <a:pPr marL="0" lvl="0" indent="0">
                        <a:buNone/>
                      </a:pPr>
                      <a:r>
                        <a:t>71.7</a:t>
                      </a:r>
                    </a:p>
                  </a:txBody>
                  <a:tcPr/>
                </a:tc>
                <a:tc>
                  <a:txBody>
                    <a:bodyPr/>
                    <a:lstStyle/>
                    <a:p>
                      <a:pPr marL="0" lvl="0" indent="0">
                        <a:buNone/>
                      </a:pPr>
                      <a:r>
                        <a:t>56.3</a:t>
                      </a:r>
                    </a:p>
                  </a:txBody>
                  <a:tcPr/>
                </a:tc>
                <a:tc>
                  <a:txBody>
                    <a:bodyPr/>
                    <a:lstStyle/>
                    <a:p>
                      <a:pPr marL="0" lvl="0" indent="0">
                        <a:buNone/>
                      </a:pPr>
                      <a:r>
                        <a:t>48.7</a:t>
                      </a:r>
                    </a:p>
                  </a:txBody>
                  <a:tcPr/>
                </a:tc>
                <a:tc>
                  <a:txBody>
                    <a:bodyPr/>
                    <a:lstStyle/>
                    <a:p>
                      <a:pPr marL="0" lvl="0" indent="0">
                        <a:buNone/>
                      </a:pPr>
                      <a:r>
                        <a:t>43.2</a:t>
                      </a:r>
                    </a:p>
                  </a:txBody>
                  <a:tcPr/>
                </a:tc>
                <a:tc>
                  <a:txBody>
                    <a:bodyPr/>
                    <a:lstStyle/>
                    <a:p>
                      <a:pPr marL="0" lvl="0" indent="0">
                        <a:buNone/>
                      </a:pPr>
                      <a:r>
                        <a:t>37.6</a:t>
                      </a:r>
                    </a:p>
                  </a:txBody>
                  <a:tcPr/>
                </a:tc>
                <a:tc>
                  <a:txBody>
                    <a:bodyPr/>
                    <a:lstStyle/>
                    <a:p>
                      <a:pPr marL="0" lvl="0" indent="0">
                        <a:buNone/>
                      </a:pPr>
                      <a:r>
                        <a:t>33.7</a:t>
                      </a:r>
                    </a:p>
                  </a:txBody>
                  <a:tcPr/>
                </a:tc>
                <a:tc>
                  <a:txBody>
                    <a:bodyPr/>
                    <a:lstStyle/>
                    <a:p>
                      <a:pPr marL="0" lvl="0" indent="0">
                        <a:buNone/>
                      </a:pPr>
                      <a:r>
                        <a:t>31.8</a:t>
                      </a:r>
                    </a:p>
                  </a:txBody>
                  <a:tcPr/>
                </a:tc>
                <a:tc>
                  <a:txBody>
                    <a:bodyPr/>
                    <a:lstStyle/>
                    <a:p>
                      <a:pPr marL="0" lvl="0" indent="0">
                        <a:buNone/>
                      </a:pPr>
                      <a:r>
                        <a:t>28.5</a:t>
                      </a:r>
                    </a:p>
                  </a:txBody>
                  <a:tcPr/>
                </a:tc>
                <a:tc>
                  <a:txBody>
                    <a:bodyPr/>
                    <a:lstStyle/>
                    <a:p>
                      <a:pPr marL="0" lvl="0" indent="0">
                        <a:buNone/>
                      </a:pPr>
                      <a:r>
                        <a:rPr dirty="0"/>
                        <a:t>26.0</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10.7 West </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853399312"/>
              </p:ext>
            </p:extLst>
          </p:nvPr>
        </p:nvGraphicFramePr>
        <p:xfrm>
          <a:off x="609600" y="952500"/>
          <a:ext cx="10922000" cy="1463040"/>
        </p:xfrm>
        <a:graphic>
          <a:graphicData uri="http://schemas.openxmlformats.org/drawingml/2006/table">
            <a:tbl>
              <a:tblPr firstRow="1" bandRow="1">
                <a:tableStyleId>{5C22544A-7EE6-4342-B048-85BDC9FD1C3A}</a:tableStyleId>
              </a:tblPr>
              <a:tblGrid>
                <a:gridCol w="1092200">
                  <a:extLst>
                    <a:ext uri="{9D8B030D-6E8A-4147-A177-3AD203B41FA5}">
                      <a16:colId xmlns:a16="http://schemas.microsoft.com/office/drawing/2014/main" val="20000"/>
                    </a:ext>
                  </a:extLst>
                </a:gridCol>
                <a:gridCol w="1092200">
                  <a:extLst>
                    <a:ext uri="{9D8B030D-6E8A-4147-A177-3AD203B41FA5}">
                      <a16:colId xmlns:a16="http://schemas.microsoft.com/office/drawing/2014/main" val="20001"/>
                    </a:ext>
                  </a:extLst>
                </a:gridCol>
                <a:gridCol w="1092200">
                  <a:extLst>
                    <a:ext uri="{9D8B030D-6E8A-4147-A177-3AD203B41FA5}">
                      <a16:colId xmlns:a16="http://schemas.microsoft.com/office/drawing/2014/main" val="20002"/>
                    </a:ext>
                  </a:extLst>
                </a:gridCol>
                <a:gridCol w="1092200">
                  <a:extLst>
                    <a:ext uri="{9D8B030D-6E8A-4147-A177-3AD203B41FA5}">
                      <a16:colId xmlns:a16="http://schemas.microsoft.com/office/drawing/2014/main" val="20003"/>
                    </a:ext>
                  </a:extLst>
                </a:gridCol>
                <a:gridCol w="1092200">
                  <a:extLst>
                    <a:ext uri="{9D8B030D-6E8A-4147-A177-3AD203B41FA5}">
                      <a16:colId xmlns:a16="http://schemas.microsoft.com/office/drawing/2014/main" val="20004"/>
                    </a:ext>
                  </a:extLst>
                </a:gridCol>
                <a:gridCol w="1092200">
                  <a:extLst>
                    <a:ext uri="{9D8B030D-6E8A-4147-A177-3AD203B41FA5}">
                      <a16:colId xmlns:a16="http://schemas.microsoft.com/office/drawing/2014/main" val="20005"/>
                    </a:ext>
                  </a:extLst>
                </a:gridCol>
                <a:gridCol w="1092200">
                  <a:extLst>
                    <a:ext uri="{9D8B030D-6E8A-4147-A177-3AD203B41FA5}">
                      <a16:colId xmlns:a16="http://schemas.microsoft.com/office/drawing/2014/main" val="20006"/>
                    </a:ext>
                  </a:extLst>
                </a:gridCol>
                <a:gridCol w="1092200">
                  <a:extLst>
                    <a:ext uri="{9D8B030D-6E8A-4147-A177-3AD203B41FA5}">
                      <a16:colId xmlns:a16="http://schemas.microsoft.com/office/drawing/2014/main" val="20007"/>
                    </a:ext>
                  </a:extLst>
                </a:gridCol>
                <a:gridCol w="1092200">
                  <a:extLst>
                    <a:ext uri="{9D8B030D-6E8A-4147-A177-3AD203B41FA5}">
                      <a16:colId xmlns:a16="http://schemas.microsoft.com/office/drawing/2014/main" val="20008"/>
                    </a:ext>
                  </a:extLst>
                </a:gridCol>
                <a:gridCol w="1092200">
                  <a:extLst>
                    <a:ext uri="{9D8B030D-6E8A-4147-A177-3AD203B41FA5}">
                      <a16:colId xmlns:a16="http://schemas.microsoft.com/office/drawing/2014/main" val="20009"/>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3343505540"/>
                  </a:ext>
                </a:extLst>
              </a:tr>
              <a:tr h="0">
                <a:tc>
                  <a:txBody>
                    <a:bodyPr/>
                    <a:lstStyle/>
                    <a:p>
                      <a:pPr marL="0" lvl="0" indent="0">
                        <a:buNone/>
                      </a:pPr>
                      <a:r>
                        <a:t>126.0</a:t>
                      </a:r>
                    </a:p>
                  </a:txBody>
                  <a:tcPr/>
                </a:tc>
                <a:tc>
                  <a:txBody>
                    <a:bodyPr/>
                    <a:lstStyle/>
                    <a:p>
                      <a:pPr marL="0" lvl="0" indent="0">
                        <a:buNone/>
                      </a:pPr>
                      <a:r>
                        <a:t>70.6</a:t>
                      </a:r>
                    </a:p>
                  </a:txBody>
                  <a:tcPr/>
                </a:tc>
                <a:tc>
                  <a:txBody>
                    <a:bodyPr/>
                    <a:lstStyle/>
                    <a:p>
                      <a:pPr marL="0" lvl="0" indent="0">
                        <a:buNone/>
                      </a:pPr>
                      <a:r>
                        <a:t>65.2</a:t>
                      </a:r>
                    </a:p>
                  </a:txBody>
                  <a:tcPr/>
                </a:tc>
                <a:tc>
                  <a:txBody>
                    <a:bodyPr/>
                    <a:lstStyle/>
                    <a:p>
                      <a:pPr marL="0" lvl="0" indent="0">
                        <a:buNone/>
                      </a:pPr>
                      <a:r>
                        <a:t>51.4</a:t>
                      </a:r>
                    </a:p>
                  </a:txBody>
                  <a:tcPr/>
                </a:tc>
                <a:tc>
                  <a:txBody>
                    <a:bodyPr/>
                    <a:lstStyle/>
                    <a:p>
                      <a:pPr marL="0" lvl="0" indent="0">
                        <a:buNone/>
                      </a:pPr>
                      <a:r>
                        <a:t>45.5</a:t>
                      </a:r>
                    </a:p>
                  </a:txBody>
                  <a:tcPr/>
                </a:tc>
                <a:tc>
                  <a:txBody>
                    <a:bodyPr/>
                    <a:lstStyle/>
                    <a:p>
                      <a:pPr marL="0" lvl="0" indent="0">
                        <a:buNone/>
                      </a:pPr>
                      <a:r>
                        <a:t>37.0</a:t>
                      </a:r>
                    </a:p>
                  </a:txBody>
                  <a:tcPr/>
                </a:tc>
                <a:tc>
                  <a:txBody>
                    <a:bodyPr/>
                    <a:lstStyle/>
                    <a:p>
                      <a:pPr marL="0" lvl="0" indent="0">
                        <a:buNone/>
                      </a:pPr>
                      <a:r>
                        <a:t>33.0</a:t>
                      </a:r>
                    </a:p>
                  </a:txBody>
                  <a:tcPr/>
                </a:tc>
                <a:tc>
                  <a:txBody>
                    <a:bodyPr/>
                    <a:lstStyle/>
                    <a:p>
                      <a:pPr marL="0" lvl="0" indent="0">
                        <a:buNone/>
                      </a:pPr>
                      <a:r>
                        <a:t>29.6</a:t>
                      </a:r>
                    </a:p>
                  </a:txBody>
                  <a:tcPr/>
                </a:tc>
                <a:tc>
                  <a:txBody>
                    <a:bodyPr/>
                    <a:lstStyle/>
                    <a:p>
                      <a:pPr marL="0" lvl="0" indent="0">
                        <a:buNone/>
                      </a:pPr>
                      <a:r>
                        <a:t>23.7</a:t>
                      </a:r>
                    </a:p>
                  </a:txBody>
                  <a:tcPr/>
                </a:tc>
                <a:tc>
                  <a:txBody>
                    <a:bodyPr/>
                    <a:lstStyle/>
                    <a:p>
                      <a:pPr marL="0" lvl="0" indent="0">
                        <a:buNone/>
                      </a:pPr>
                      <a:r>
                        <a:t>22.6</a:t>
                      </a:r>
                    </a:p>
                  </a:txBody>
                  <a:tcPr/>
                </a:tc>
                <a:extLst>
                  <a:ext uri="{0D108BD9-81ED-4DB2-BD59-A6C34878D82A}">
                    <a16:rowId xmlns:a16="http://schemas.microsoft.com/office/drawing/2014/main" val="10000"/>
                  </a:ext>
                </a:extLst>
              </a:tr>
              <a:tr h="0">
                <a:tc>
                  <a:txBody>
                    <a:bodyPr/>
                    <a:lstStyle/>
                    <a:p>
                      <a:pPr marL="0" lvl="0" indent="0">
                        <a:buNone/>
                      </a:pPr>
                      <a:r>
                        <a:t>116.1</a:t>
                      </a:r>
                    </a:p>
                  </a:txBody>
                  <a:tcPr/>
                </a:tc>
                <a:tc>
                  <a:txBody>
                    <a:bodyPr/>
                    <a:lstStyle/>
                    <a:p>
                      <a:pPr marL="0" lvl="0" indent="0">
                        <a:buNone/>
                      </a:pPr>
                      <a:r>
                        <a:t>70.6</a:t>
                      </a:r>
                    </a:p>
                  </a:txBody>
                  <a:tcPr/>
                </a:tc>
                <a:tc>
                  <a:txBody>
                    <a:bodyPr/>
                    <a:lstStyle/>
                    <a:p>
                      <a:pPr marL="0" lvl="0" indent="0">
                        <a:buNone/>
                      </a:pPr>
                      <a:r>
                        <a:t>58.2</a:t>
                      </a:r>
                    </a:p>
                  </a:txBody>
                  <a:tcPr/>
                </a:tc>
                <a:tc>
                  <a:txBody>
                    <a:bodyPr/>
                    <a:lstStyle/>
                    <a:p>
                      <a:pPr marL="0" lvl="0" indent="0">
                        <a:buNone/>
                      </a:pPr>
                      <a:r>
                        <a:t>51.2</a:t>
                      </a:r>
                    </a:p>
                  </a:txBody>
                  <a:tcPr/>
                </a:tc>
                <a:tc>
                  <a:txBody>
                    <a:bodyPr/>
                    <a:lstStyle/>
                    <a:p>
                      <a:pPr marL="0" lvl="0" indent="0">
                        <a:buNone/>
                      </a:pPr>
                      <a:r>
                        <a:t>43.2</a:t>
                      </a:r>
                    </a:p>
                  </a:txBody>
                  <a:tcPr/>
                </a:tc>
                <a:tc>
                  <a:txBody>
                    <a:bodyPr/>
                    <a:lstStyle/>
                    <a:p>
                      <a:pPr marL="0" lvl="0" indent="0">
                        <a:buNone/>
                      </a:pPr>
                      <a:r>
                        <a:t>36.0</a:t>
                      </a:r>
                    </a:p>
                  </a:txBody>
                  <a:tcPr/>
                </a:tc>
                <a:tc>
                  <a:txBody>
                    <a:bodyPr/>
                    <a:lstStyle/>
                    <a:p>
                      <a:pPr marL="0" lvl="0" indent="0">
                        <a:buNone/>
                      </a:pPr>
                      <a:r>
                        <a:t>31.4</a:t>
                      </a:r>
                    </a:p>
                  </a:txBody>
                  <a:tcPr/>
                </a:tc>
                <a:tc>
                  <a:txBody>
                    <a:bodyPr/>
                    <a:lstStyle/>
                    <a:p>
                      <a:pPr marL="0" lvl="0" indent="0">
                        <a:buNone/>
                      </a:pPr>
                      <a:r>
                        <a:t>28.7</a:t>
                      </a:r>
                    </a:p>
                  </a:txBody>
                  <a:tcPr/>
                </a:tc>
                <a:tc>
                  <a:txBody>
                    <a:bodyPr/>
                    <a:lstStyle/>
                    <a:p>
                      <a:pPr marL="0" lvl="0" indent="0">
                        <a:buNone/>
                      </a:pPr>
                      <a:r>
                        <a:t>23.5</a:t>
                      </a:r>
                    </a:p>
                  </a:txBody>
                  <a:tcPr/>
                </a:tc>
                <a:tc>
                  <a:txBody>
                    <a:bodyPr/>
                    <a:lstStyle/>
                    <a:p>
                      <a:pPr marL="0" lvl="0" indent="0">
                        <a:buNone/>
                      </a:pPr>
                      <a:r>
                        <a:t>21.6</a:t>
                      </a:r>
                    </a:p>
                  </a:txBody>
                  <a:tcPr/>
                </a:tc>
                <a:extLst>
                  <a:ext uri="{0D108BD9-81ED-4DB2-BD59-A6C34878D82A}">
                    <a16:rowId xmlns:a16="http://schemas.microsoft.com/office/drawing/2014/main" val="10001"/>
                  </a:ext>
                </a:extLst>
              </a:tr>
              <a:tr h="0">
                <a:tc>
                  <a:txBody>
                    <a:bodyPr/>
                    <a:lstStyle/>
                    <a:p>
                      <a:pPr marL="0" lvl="0" indent="0">
                        <a:buNone/>
                      </a:pPr>
                      <a:r>
                        <a:t>78.2</a:t>
                      </a:r>
                    </a:p>
                  </a:txBody>
                  <a:tcPr/>
                </a:tc>
                <a:tc>
                  <a:txBody>
                    <a:bodyPr/>
                    <a:lstStyle/>
                    <a:p>
                      <a:pPr marL="0" lvl="0" indent="0">
                        <a:buNone/>
                      </a:pPr>
                      <a:r>
                        <a:t>68.2</a:t>
                      </a:r>
                    </a:p>
                  </a:txBody>
                  <a:tcPr/>
                </a:tc>
                <a:tc>
                  <a:txBody>
                    <a:bodyPr/>
                    <a:lstStyle/>
                    <a:p>
                      <a:pPr marL="0" lvl="0" indent="0">
                        <a:buNone/>
                      </a:pPr>
                      <a:r>
                        <a:t>55.6</a:t>
                      </a:r>
                    </a:p>
                  </a:txBody>
                  <a:tcPr/>
                </a:tc>
                <a:tc>
                  <a:txBody>
                    <a:bodyPr/>
                    <a:lstStyle/>
                    <a:p>
                      <a:pPr marL="0" lvl="0" indent="0">
                        <a:buNone/>
                      </a:pPr>
                      <a:r>
                        <a:t>50.3</a:t>
                      </a:r>
                    </a:p>
                  </a:txBody>
                  <a:tcPr/>
                </a:tc>
                <a:tc>
                  <a:txBody>
                    <a:bodyPr/>
                    <a:lstStyle/>
                    <a:p>
                      <a:pPr marL="0" lvl="0" indent="0">
                        <a:buNone/>
                      </a:pPr>
                      <a:r>
                        <a:t>39.0</a:t>
                      </a:r>
                    </a:p>
                  </a:txBody>
                  <a:tcPr/>
                </a:tc>
                <a:tc>
                  <a:txBody>
                    <a:bodyPr/>
                    <a:lstStyle/>
                    <a:p>
                      <a:pPr marL="0" lvl="0" indent="0">
                        <a:buNone/>
                      </a:pPr>
                      <a:r>
                        <a:t>34.1</a:t>
                      </a:r>
                    </a:p>
                  </a:txBody>
                  <a:tcPr/>
                </a:tc>
                <a:tc>
                  <a:txBody>
                    <a:bodyPr/>
                    <a:lstStyle/>
                    <a:p>
                      <a:pPr marL="0" lvl="0" indent="0">
                        <a:buNone/>
                      </a:pPr>
                      <a:r>
                        <a:t>31.0</a:t>
                      </a:r>
                    </a:p>
                  </a:txBody>
                  <a:tcPr/>
                </a:tc>
                <a:tc>
                  <a:txBody>
                    <a:bodyPr/>
                    <a:lstStyle/>
                    <a:p>
                      <a:pPr marL="0" lvl="0" indent="0">
                        <a:buNone/>
                      </a:pPr>
                      <a:r>
                        <a:t>25.3</a:t>
                      </a:r>
                    </a:p>
                  </a:txBody>
                  <a:tcPr/>
                </a:tc>
                <a:tc>
                  <a:txBody>
                    <a:bodyPr/>
                    <a:lstStyle/>
                    <a:p>
                      <a:pPr marL="0" lvl="0" indent="0">
                        <a:buNone/>
                      </a:pPr>
                      <a:r>
                        <a:t>23.4</a:t>
                      </a:r>
                    </a:p>
                  </a:txBody>
                  <a:tcPr/>
                </a:tc>
                <a:tc>
                  <a:txBody>
                    <a:bodyPr/>
                    <a:lstStyle/>
                    <a:p>
                      <a:pPr marL="0" lvl="0" indent="0">
                        <a:buNone/>
                      </a:pPr>
                      <a:r>
                        <a:rPr dirty="0"/>
                        <a:t>21.5</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10.8</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Bón</a:t>
                      </a:r>
                    </a:p>
                  </a:txBody>
                  <a:tcPr/>
                </a:tc>
                <a:tc>
                  <a:txBody>
                    <a:bodyPr/>
                    <a:lstStyle/>
                    <a:p>
                      <a:pPr marL="0" lvl="0" indent="0">
                        <a:buNone/>
                      </a:pPr>
                      <a:r>
                        <a:t>Úrtaksmeðaltal fjölda mánaða sem gólfbón endist</a:t>
                      </a:r>
                    </a:p>
                  </a:txBody>
                  <a:tcPr/>
                </a:tc>
                <a:tc>
                  <a:txBody>
                    <a:bodyPr/>
                    <a:lstStyle/>
                    <a:p>
                      <a:pPr marL="0" lvl="0" indent="0">
                        <a:buNone/>
                      </a:pPr>
                      <a:r>
                        <a:t>Þýðisstaðalfrávik</a:t>
                      </a:r>
                    </a:p>
                  </a:txBody>
                  <a:tcPr/>
                </a:tc>
                <a:extLst>
                  <a:ext uri="{0D108BD9-81ED-4DB2-BD59-A6C34878D82A}">
                    <a16:rowId xmlns:a16="http://schemas.microsoft.com/office/drawing/2014/main" val="10000"/>
                  </a:ext>
                </a:extLst>
              </a:tr>
              <a:tr h="0">
                <a:tc>
                  <a:txBody>
                    <a:bodyPr/>
                    <a:lstStyle/>
                    <a:p>
                      <a:pPr marL="0" lvl="0" indent="0">
                        <a:buNone/>
                      </a:pPr>
                      <a:r>
                        <a:t>1</a:t>
                      </a:r>
                    </a:p>
                  </a:txBody>
                  <a:tcPr/>
                </a:tc>
                <a:tc>
                  <a:txBody>
                    <a:bodyPr/>
                    <a:lstStyle/>
                    <a:p>
                      <a:pPr marL="0" lvl="0" indent="0">
                        <a:buNone/>
                      </a:pPr>
                      <a:r>
                        <a:t>3</a:t>
                      </a:r>
                    </a:p>
                  </a:txBody>
                  <a:tcPr/>
                </a:tc>
                <a:tc>
                  <a:txBody>
                    <a:bodyPr/>
                    <a:lstStyle/>
                    <a:p>
                      <a:pPr marL="0" lvl="0" indent="0">
                        <a:buNone/>
                      </a:pPr>
                      <a:r>
                        <a:t>0.33</a:t>
                      </a:r>
                    </a:p>
                  </a:txBody>
                  <a:tcPr/>
                </a:tc>
                <a:extLst>
                  <a:ext uri="{0D108BD9-81ED-4DB2-BD59-A6C34878D82A}">
                    <a16:rowId xmlns:a16="http://schemas.microsoft.com/office/drawing/2014/main" val="10001"/>
                  </a:ext>
                </a:extLst>
              </a:tr>
              <a:tr h="0">
                <a:tc>
                  <a:txBody>
                    <a:bodyPr/>
                    <a:lstStyle/>
                    <a:p>
                      <a:pPr marL="0" lvl="0" indent="0">
                        <a:buNone/>
                      </a:pPr>
                      <a:r>
                        <a:t>2</a:t>
                      </a:r>
                    </a:p>
                  </a:txBody>
                  <a:tcPr/>
                </a:tc>
                <a:tc>
                  <a:txBody>
                    <a:bodyPr/>
                    <a:lstStyle/>
                    <a:p>
                      <a:pPr marL="0" lvl="0" indent="0">
                        <a:buNone/>
                      </a:pPr>
                      <a:r>
                        <a:t>2.9</a:t>
                      </a:r>
                    </a:p>
                  </a:txBody>
                  <a:tcPr/>
                </a:tc>
                <a:tc>
                  <a:txBody>
                    <a:bodyPr/>
                    <a:lstStyle/>
                    <a:p>
                      <a:pPr marL="0" lvl="0" indent="0">
                        <a:buNone/>
                      </a:pPr>
                      <a:r>
                        <a:t>0.36</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10.5</a:t>
            </a:r>
          </a:p>
        </p:txBody>
      </p:sp>
      <p:pic>
        <p:nvPicPr>
          <p:cNvPr id="3" name="Picture 1" descr="This is a normal distribution curve with mean equal to zero. The values 0 and 0.1 are labeled on the horiztonal axis. A vertical line extends from 0.1 to the curve. The region under the curve to the right of the line is shaded to represent p-value = 0.1799."/>
          <p:cNvPicPr>
            <a:picLocks noGrp="1" noChangeAspect="1"/>
          </p:cNvPicPr>
          <p:nvPr/>
        </p:nvPicPr>
        <p:blipFill>
          <a:blip r:embed="rId3"/>
          <a:stretch>
            <a:fillRect/>
          </a:stretch>
        </p:blipFill>
        <p:spPr bwMode="auto">
          <a:xfrm>
            <a:off x="609875" y="1193800"/>
            <a:ext cx="10972250" cy="4686300"/>
          </a:xfrm>
          <a:prstGeom prst="rect">
            <a:avLst/>
          </a:prstGeom>
          <a:noFill/>
          <a:ln w="9525">
            <a:noFill/>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10.9</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Vél</a:t>
                      </a:r>
                    </a:p>
                  </a:txBody>
                  <a:tcPr/>
                </a:tc>
                <a:tc>
                  <a:txBody>
                    <a:bodyPr/>
                    <a:lstStyle/>
                    <a:p>
                      <a:pPr marL="0" lvl="0" indent="0">
                        <a:buNone/>
                      </a:pPr>
                      <a:r>
                        <a:t>Úrtaksmeðaltal snúningshraða á mínútu</a:t>
                      </a:r>
                    </a:p>
                  </a:txBody>
                  <a:tcPr/>
                </a:tc>
                <a:tc>
                  <a:txBody>
                    <a:bodyPr/>
                    <a:lstStyle/>
                    <a:p>
                      <a:pPr marL="0" lvl="0" indent="0">
                        <a:buNone/>
                      </a:pPr>
                      <a:r>
                        <a:t>Þýðisstaðalfrávik</a:t>
                      </a:r>
                    </a:p>
                  </a:txBody>
                  <a:tcPr/>
                </a:tc>
                <a:extLst>
                  <a:ext uri="{0D108BD9-81ED-4DB2-BD59-A6C34878D82A}">
                    <a16:rowId xmlns:a16="http://schemas.microsoft.com/office/drawing/2014/main" val="10000"/>
                  </a:ext>
                </a:extLst>
              </a:tr>
              <a:tr h="0">
                <a:tc>
                  <a:txBody>
                    <a:bodyPr/>
                    <a:lstStyle/>
                    <a:p>
                      <a:pPr marL="0" lvl="0" indent="0">
                        <a:buNone/>
                      </a:pPr>
                      <a:r>
                        <a:t>1</a:t>
                      </a:r>
                    </a:p>
                  </a:txBody>
                  <a:tcPr/>
                </a:tc>
                <a:tc>
                  <a:txBody>
                    <a:bodyPr/>
                    <a:lstStyle/>
                    <a:p>
                      <a:pPr marL="0" lvl="0" indent="0">
                        <a:buNone/>
                      </a:pPr>
                      <a:r>
                        <a:t>1,500</a:t>
                      </a:r>
                    </a:p>
                  </a:txBody>
                  <a:tcPr/>
                </a:tc>
                <a:tc>
                  <a:txBody>
                    <a:bodyPr/>
                    <a:lstStyle/>
                    <a:p>
                      <a:pPr marL="0" lvl="0" indent="0">
                        <a:buNone/>
                      </a:pPr>
                      <a:r>
                        <a:t>50</a:t>
                      </a:r>
                    </a:p>
                  </a:txBody>
                  <a:tcPr/>
                </a:tc>
                <a:extLst>
                  <a:ext uri="{0D108BD9-81ED-4DB2-BD59-A6C34878D82A}">
                    <a16:rowId xmlns:a16="http://schemas.microsoft.com/office/drawing/2014/main" val="10001"/>
                  </a:ext>
                </a:extLst>
              </a:tr>
              <a:tr h="0">
                <a:tc>
                  <a:txBody>
                    <a:bodyPr/>
                    <a:lstStyle/>
                    <a:p>
                      <a:pPr marL="0" lvl="0" indent="0">
                        <a:buNone/>
                      </a:pPr>
                      <a:r>
                        <a:t>2</a:t>
                      </a:r>
                    </a:p>
                  </a:txBody>
                  <a:tcPr/>
                </a:tc>
                <a:tc>
                  <a:txBody>
                    <a:bodyPr/>
                    <a:lstStyle/>
                    <a:p>
                      <a:pPr marL="0" lvl="0" indent="0">
                        <a:buNone/>
                      </a:pPr>
                      <a:r>
                        <a:t>1,600</a:t>
                      </a:r>
                    </a:p>
                  </a:txBody>
                  <a:tcPr/>
                </a:tc>
                <a:tc>
                  <a:txBody>
                    <a:bodyPr/>
                    <a:lstStyle/>
                    <a:p>
                      <a:pPr marL="0" lvl="0" indent="0">
                        <a:buNone/>
                      </a:pPr>
                      <a:r>
                        <a:t>60</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10.6</a:t>
            </a:r>
          </a:p>
        </p:txBody>
      </p:sp>
      <p:pic>
        <p:nvPicPr>
          <p:cNvPr id="3" name="Picture 1" descr="This is a normal distribution curve with mean equal to zero. A vertical line to the right of zero extends from the axis to the curve. The region under the curve to the right of the line is shaded representing p-value = 0.4955."/>
          <p:cNvPicPr>
            <a:picLocks noGrp="1" noChangeAspect="1"/>
          </p:cNvPicPr>
          <p:nvPr/>
        </p:nvPicPr>
        <p:blipFill>
          <a:blip r:embed="rId3"/>
          <a:stretch>
            <a:fillRect/>
          </a:stretch>
        </p:blipFill>
        <p:spPr bwMode="auto">
          <a:xfrm>
            <a:off x="609959" y="1536700"/>
            <a:ext cx="10972082" cy="3987800"/>
          </a:xfrm>
          <a:prstGeom prst="rect">
            <a:avLst/>
          </a:prstGeom>
          <a:noFill/>
          <a:ln w="9525">
            <a:noFill/>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10.7</a:t>
            </a:r>
          </a:p>
        </p:txBody>
      </p:sp>
      <p:pic>
        <p:nvPicPr>
          <p:cNvPr id="3" name="Picture 1" descr="Normal distribution curve of the difference in the percentages of adult patients who don't react to medication A and B after 30 minutes. The mean is equal to zero, and the values -0.04, 0, and 0.04 are labeled on the horizontal axis. Two vertical lines extend from -0.04 and 0.04 to the curve. The region to the left of -0.04 and the region to the right of 0.04 are each shaded to represent 1/2(p-value) = 0.0702."/>
          <p:cNvPicPr>
            <a:picLocks noGrp="1" noChangeAspect="1"/>
          </p:cNvPicPr>
          <p:nvPr/>
        </p:nvPicPr>
        <p:blipFill>
          <a:blip r:embed="rId3"/>
          <a:stretch>
            <a:fillRect/>
          </a:stretch>
        </p:blipFill>
        <p:spPr bwMode="auto">
          <a:xfrm>
            <a:off x="609875" y="1193800"/>
            <a:ext cx="10972250" cy="4686300"/>
          </a:xfrm>
          <a:prstGeom prst="rect">
            <a:avLst/>
          </a:prstGeom>
          <a:noFill/>
          <a:ln w="9525">
            <a:noFill/>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10.10</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endParaRPr/>
                    </a:p>
                  </a:txBody>
                  <a:tcPr/>
                </a:tc>
                <a:tc>
                  <a:txBody>
                    <a:bodyPr/>
                    <a:lstStyle/>
                    <a:p>
                      <a:pPr marL="0" lvl="0" indent="0">
                        <a:buNone/>
                      </a:pPr>
                      <a:r>
                        <a:t>Karlar</a:t>
                      </a:r>
                    </a:p>
                  </a:txBody>
                  <a:tcPr/>
                </a:tc>
                <a:tc>
                  <a:txBody>
                    <a:bodyPr/>
                    <a:lstStyle/>
                    <a:p>
                      <a:pPr marL="0" lvl="0" indent="0">
                        <a:buNone/>
                      </a:pPr>
                      <a:r>
                        <a:t>Konur</a:t>
                      </a:r>
                    </a:p>
                  </a:txBody>
                  <a:tcPr/>
                </a:tc>
                <a:extLst>
                  <a:ext uri="{0D108BD9-81ED-4DB2-BD59-A6C34878D82A}">
                    <a16:rowId xmlns:a16="http://schemas.microsoft.com/office/drawing/2014/main" val="10000"/>
                  </a:ext>
                </a:extLst>
              </a:tr>
              <a:tr h="0">
                <a:tc>
                  <a:txBody>
                    <a:bodyPr/>
                    <a:lstStyle/>
                    <a:p>
                      <a:pPr marL="0" lvl="0" indent="0">
                        <a:buNone/>
                      </a:pPr>
                      <a:r>
                        <a:t>Sendu textaskilaboð</a:t>
                      </a:r>
                    </a:p>
                  </a:txBody>
                  <a:tcPr/>
                </a:tc>
                <a:tc>
                  <a:txBody>
                    <a:bodyPr/>
                    <a:lstStyle/>
                    <a:p>
                      <a:pPr marL="0" lvl="0" indent="0">
                        <a:buNone/>
                      </a:pPr>
                      <a:r>
                        <a:t>183</a:t>
                      </a:r>
                    </a:p>
                  </a:txBody>
                  <a:tcPr/>
                </a:tc>
                <a:tc>
                  <a:txBody>
                    <a:bodyPr/>
                    <a:lstStyle/>
                    <a:p>
                      <a:pPr marL="0" lvl="0" indent="0">
                        <a:buNone/>
                      </a:pPr>
                      <a:r>
                        <a:t>156</a:t>
                      </a:r>
                    </a:p>
                  </a:txBody>
                  <a:tcPr/>
                </a:tc>
                <a:extLst>
                  <a:ext uri="{0D108BD9-81ED-4DB2-BD59-A6C34878D82A}">
                    <a16:rowId xmlns:a16="http://schemas.microsoft.com/office/drawing/2014/main" val="10001"/>
                  </a:ext>
                </a:extLst>
              </a:tr>
              <a:tr h="0">
                <a:tc>
                  <a:txBody>
                    <a:bodyPr/>
                    <a:lstStyle/>
                    <a:p>
                      <a:pPr marL="0" lvl="0" indent="0">
                        <a:buNone/>
                      </a:pPr>
                      <a:r>
                        <a:t>Heildarfjöldi í könnun</a:t>
                      </a:r>
                    </a:p>
                  </a:txBody>
                  <a:tcPr/>
                </a:tc>
                <a:tc>
                  <a:txBody>
                    <a:bodyPr/>
                    <a:lstStyle/>
                    <a:p>
                      <a:pPr marL="0" lvl="0" indent="0">
                        <a:buNone/>
                      </a:pPr>
                      <a:r>
                        <a:t>2231</a:t>
                      </a:r>
                    </a:p>
                  </a:txBody>
                  <a:tcPr/>
                </a:tc>
                <a:tc>
                  <a:txBody>
                    <a:bodyPr/>
                    <a:lstStyle/>
                    <a:p>
                      <a:pPr marL="0" lvl="0" indent="0">
                        <a:buNone/>
                      </a:pPr>
                      <a:r>
                        <a:t>2169</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10.8</a:t>
            </a:r>
          </a:p>
        </p:txBody>
      </p:sp>
      <p:pic>
        <p:nvPicPr>
          <p:cNvPr id="3" name="Picture 1" descr="This is a normal distribution curve with mean equal to zero. A vertical line near the tail of the curve to the left of zero extends from the axis to the curve. The region under the curve to the left of the line is shaded representing p-value = 0.1045."/>
          <p:cNvPicPr>
            <a:picLocks noGrp="1" noChangeAspect="1"/>
          </p:cNvPicPr>
          <p:nvPr/>
        </p:nvPicPr>
        <p:blipFill>
          <a:blip r:embed="rId3"/>
          <a:stretch>
            <a:fillRect/>
          </a:stretch>
        </p:blipFill>
        <p:spPr bwMode="auto">
          <a:xfrm>
            <a:off x="609959" y="1536700"/>
            <a:ext cx="10972082" cy="3987800"/>
          </a:xfrm>
          <a:prstGeom prst="rect">
            <a:avLst/>
          </a:prstGeom>
          <a:noFill/>
          <a:ln w="9525">
            <a:noFill/>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10.9</a:t>
            </a:r>
          </a:p>
        </p:txBody>
      </p:sp>
      <p:pic>
        <p:nvPicPr>
          <p:cNvPr id="3" name="Picture 1" descr="This is a normal distribution curve with mean equal to zero. A vertical line near the tail of the curve to the right of zero extends from the axis to the curve. The region under the curve to the right of the line is shaded representing p-value = 0.00004."/>
          <p:cNvPicPr>
            <a:picLocks noGrp="1" noChangeAspect="1"/>
          </p:cNvPicPr>
          <p:nvPr/>
        </p:nvPicPr>
        <p:blipFill>
          <a:blip r:embed="rId3"/>
          <a:stretch>
            <a:fillRect/>
          </a:stretch>
        </p:blipFill>
        <p:spPr bwMode="auto">
          <a:xfrm>
            <a:off x="609959" y="1536700"/>
            <a:ext cx="10972082" cy="3987800"/>
          </a:xfrm>
          <a:prstGeom prst="rect">
            <a:avLst/>
          </a:prstGeom>
          <a:noFill/>
          <a:ln w="9525">
            <a:noFill/>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10.11</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1219200">
                  <a:extLst>
                    <a:ext uri="{9D8B030D-6E8A-4147-A177-3AD203B41FA5}">
                      <a16:colId xmlns:a16="http://schemas.microsoft.com/office/drawing/2014/main" val="20005"/>
                    </a:ext>
                  </a:extLst>
                </a:gridCol>
                <a:gridCol w="1219200">
                  <a:extLst>
                    <a:ext uri="{9D8B030D-6E8A-4147-A177-3AD203B41FA5}">
                      <a16:colId xmlns:a16="http://schemas.microsoft.com/office/drawing/2014/main" val="20006"/>
                    </a:ext>
                  </a:extLst>
                </a:gridCol>
                <a:gridCol w="1219200">
                  <a:extLst>
                    <a:ext uri="{9D8B030D-6E8A-4147-A177-3AD203B41FA5}">
                      <a16:colId xmlns:a16="http://schemas.microsoft.com/office/drawing/2014/main" val="20007"/>
                    </a:ext>
                  </a:extLst>
                </a:gridCol>
                <a:gridCol w="1219200">
                  <a:extLst>
                    <a:ext uri="{9D8B030D-6E8A-4147-A177-3AD203B41FA5}">
                      <a16:colId xmlns:a16="http://schemas.microsoft.com/office/drawing/2014/main" val="20008"/>
                    </a:ext>
                  </a:extLst>
                </a:gridCol>
              </a:tblGrid>
              <a:tr h="0">
                <a:tc>
                  <a:txBody>
                    <a:bodyPr/>
                    <a:lstStyle/>
                    <a:p>
                      <a:pPr marL="0" lvl="0" indent="0">
                        <a:buNone/>
                      </a:pPr>
                      <a:r>
                        <a:t>Þátttakandi:</a:t>
                      </a:r>
                    </a:p>
                  </a:txBody>
                  <a:tcPr/>
                </a:tc>
                <a:tc>
                  <a:txBody>
                    <a:bodyPr/>
                    <a:lstStyle/>
                    <a:p>
                      <a:pPr marL="0" lvl="0" indent="0">
                        <a:buNone/>
                      </a:pPr>
                      <a:r>
                        <a:t>A</a:t>
                      </a:r>
                    </a:p>
                  </a:txBody>
                  <a:tcPr/>
                </a:tc>
                <a:tc>
                  <a:txBody>
                    <a:bodyPr/>
                    <a:lstStyle/>
                    <a:p>
                      <a:pPr marL="0" lvl="0" indent="0">
                        <a:buNone/>
                      </a:pPr>
                      <a:r>
                        <a:t>B</a:t>
                      </a:r>
                    </a:p>
                  </a:txBody>
                  <a:tcPr/>
                </a:tc>
                <a:tc>
                  <a:txBody>
                    <a:bodyPr/>
                    <a:lstStyle/>
                    <a:p>
                      <a:pPr marL="0" lvl="0" indent="0">
                        <a:buNone/>
                      </a:pPr>
                      <a:r>
                        <a:t>C</a:t>
                      </a:r>
                    </a:p>
                  </a:txBody>
                  <a:tcPr/>
                </a:tc>
                <a:tc>
                  <a:txBody>
                    <a:bodyPr/>
                    <a:lstStyle/>
                    <a:p>
                      <a:pPr marL="0" lvl="0" indent="0">
                        <a:buNone/>
                      </a:pPr>
                      <a:r>
                        <a:t>D</a:t>
                      </a:r>
                    </a:p>
                  </a:txBody>
                  <a:tcPr/>
                </a:tc>
                <a:tc>
                  <a:txBody>
                    <a:bodyPr/>
                    <a:lstStyle/>
                    <a:p>
                      <a:pPr marL="0" lvl="0" indent="0">
                        <a:buNone/>
                      </a:pPr>
                      <a:r>
                        <a:t>E</a:t>
                      </a:r>
                    </a:p>
                  </a:txBody>
                  <a:tcPr/>
                </a:tc>
                <a:tc>
                  <a:txBody>
                    <a:bodyPr/>
                    <a:lstStyle/>
                    <a:p>
                      <a:pPr marL="0" lvl="0" indent="0">
                        <a:buNone/>
                      </a:pPr>
                      <a:r>
                        <a:t>F</a:t>
                      </a:r>
                    </a:p>
                  </a:txBody>
                  <a:tcPr/>
                </a:tc>
                <a:tc>
                  <a:txBody>
                    <a:bodyPr/>
                    <a:lstStyle/>
                    <a:p>
                      <a:pPr marL="0" lvl="0" indent="0">
                        <a:buNone/>
                      </a:pPr>
                      <a:r>
                        <a:t>G</a:t>
                      </a:r>
                    </a:p>
                  </a:txBody>
                  <a:tcPr/>
                </a:tc>
                <a:tc>
                  <a:txBody>
                    <a:bodyPr/>
                    <a:lstStyle/>
                    <a:p>
                      <a:pPr marL="0" lvl="0" indent="0">
                        <a:buNone/>
                      </a:pPr>
                      <a:r>
                        <a:t>H</a:t>
                      </a:r>
                    </a:p>
                  </a:txBody>
                  <a:tcPr/>
                </a:tc>
                <a:extLst>
                  <a:ext uri="{0D108BD9-81ED-4DB2-BD59-A6C34878D82A}">
                    <a16:rowId xmlns:a16="http://schemas.microsoft.com/office/drawing/2014/main" val="10000"/>
                  </a:ext>
                </a:extLst>
              </a:tr>
              <a:tr h="0">
                <a:tc>
                  <a:txBody>
                    <a:bodyPr/>
                    <a:lstStyle/>
                    <a:p>
                      <a:pPr marL="0" lvl="0" indent="0">
                        <a:buNone/>
                      </a:pPr>
                      <a:r>
                        <a:t>Fyrir</a:t>
                      </a:r>
                    </a:p>
                  </a:txBody>
                  <a:tcPr/>
                </a:tc>
                <a:tc>
                  <a:txBody>
                    <a:bodyPr/>
                    <a:lstStyle/>
                    <a:p>
                      <a:pPr marL="0" lvl="0" indent="0">
                        <a:buNone/>
                      </a:pPr>
                      <a:r>
                        <a:t>6.6</a:t>
                      </a:r>
                    </a:p>
                  </a:txBody>
                  <a:tcPr/>
                </a:tc>
                <a:tc>
                  <a:txBody>
                    <a:bodyPr/>
                    <a:lstStyle/>
                    <a:p>
                      <a:pPr marL="0" lvl="0" indent="0">
                        <a:buNone/>
                      </a:pPr>
                      <a:r>
                        <a:t>6.5</a:t>
                      </a:r>
                    </a:p>
                  </a:txBody>
                  <a:tcPr/>
                </a:tc>
                <a:tc>
                  <a:txBody>
                    <a:bodyPr/>
                    <a:lstStyle/>
                    <a:p>
                      <a:pPr marL="0" lvl="0" indent="0">
                        <a:buNone/>
                      </a:pPr>
                      <a:r>
                        <a:t>9.0</a:t>
                      </a:r>
                    </a:p>
                  </a:txBody>
                  <a:tcPr/>
                </a:tc>
                <a:tc>
                  <a:txBody>
                    <a:bodyPr/>
                    <a:lstStyle/>
                    <a:p>
                      <a:pPr marL="0" lvl="0" indent="0">
                        <a:buNone/>
                      </a:pPr>
                      <a:r>
                        <a:t>10.3</a:t>
                      </a:r>
                    </a:p>
                  </a:txBody>
                  <a:tcPr/>
                </a:tc>
                <a:tc>
                  <a:txBody>
                    <a:bodyPr/>
                    <a:lstStyle/>
                    <a:p>
                      <a:pPr marL="0" lvl="0" indent="0">
                        <a:buNone/>
                      </a:pPr>
                      <a:r>
                        <a:t>11.3</a:t>
                      </a:r>
                    </a:p>
                  </a:txBody>
                  <a:tcPr/>
                </a:tc>
                <a:tc>
                  <a:txBody>
                    <a:bodyPr/>
                    <a:lstStyle/>
                    <a:p>
                      <a:pPr marL="0" lvl="0" indent="0">
                        <a:buNone/>
                      </a:pPr>
                      <a:r>
                        <a:t>8.1</a:t>
                      </a:r>
                    </a:p>
                  </a:txBody>
                  <a:tcPr/>
                </a:tc>
                <a:tc>
                  <a:txBody>
                    <a:bodyPr/>
                    <a:lstStyle/>
                    <a:p>
                      <a:pPr marL="0" lvl="0" indent="0">
                        <a:buNone/>
                      </a:pPr>
                      <a:r>
                        <a:t>6.3</a:t>
                      </a:r>
                    </a:p>
                  </a:txBody>
                  <a:tcPr/>
                </a:tc>
                <a:tc>
                  <a:txBody>
                    <a:bodyPr/>
                    <a:lstStyle/>
                    <a:p>
                      <a:pPr marL="0" lvl="0" indent="0">
                        <a:buNone/>
                      </a:pPr>
                      <a:r>
                        <a:t>11.6</a:t>
                      </a:r>
                    </a:p>
                  </a:txBody>
                  <a:tcPr/>
                </a:tc>
                <a:extLst>
                  <a:ext uri="{0D108BD9-81ED-4DB2-BD59-A6C34878D82A}">
                    <a16:rowId xmlns:a16="http://schemas.microsoft.com/office/drawing/2014/main" val="10001"/>
                  </a:ext>
                </a:extLst>
              </a:tr>
              <a:tr h="0">
                <a:tc>
                  <a:txBody>
                    <a:bodyPr/>
                    <a:lstStyle/>
                    <a:p>
                      <a:pPr marL="0" lvl="0" indent="0">
                        <a:buNone/>
                      </a:pPr>
                      <a:r>
                        <a:t>Eftir</a:t>
                      </a:r>
                    </a:p>
                  </a:txBody>
                  <a:tcPr/>
                </a:tc>
                <a:tc>
                  <a:txBody>
                    <a:bodyPr/>
                    <a:lstStyle/>
                    <a:p>
                      <a:pPr marL="0" lvl="0" indent="0">
                        <a:buNone/>
                      </a:pPr>
                      <a:r>
                        <a:t>6.8</a:t>
                      </a:r>
                    </a:p>
                  </a:txBody>
                  <a:tcPr/>
                </a:tc>
                <a:tc>
                  <a:txBody>
                    <a:bodyPr/>
                    <a:lstStyle/>
                    <a:p>
                      <a:pPr marL="0" lvl="0" indent="0">
                        <a:buNone/>
                      </a:pPr>
                      <a:r>
                        <a:t>2.4</a:t>
                      </a:r>
                    </a:p>
                  </a:txBody>
                  <a:tcPr/>
                </a:tc>
                <a:tc>
                  <a:txBody>
                    <a:bodyPr/>
                    <a:lstStyle/>
                    <a:p>
                      <a:pPr marL="0" lvl="0" indent="0">
                        <a:buNone/>
                      </a:pPr>
                      <a:r>
                        <a:t>7.4</a:t>
                      </a:r>
                    </a:p>
                  </a:txBody>
                  <a:tcPr/>
                </a:tc>
                <a:tc>
                  <a:txBody>
                    <a:bodyPr/>
                    <a:lstStyle/>
                    <a:p>
                      <a:pPr marL="0" lvl="0" indent="0">
                        <a:buNone/>
                      </a:pPr>
                      <a:r>
                        <a:t>8.5</a:t>
                      </a:r>
                    </a:p>
                  </a:txBody>
                  <a:tcPr/>
                </a:tc>
                <a:tc>
                  <a:txBody>
                    <a:bodyPr/>
                    <a:lstStyle/>
                    <a:p>
                      <a:pPr marL="0" lvl="0" indent="0">
                        <a:buNone/>
                      </a:pPr>
                      <a:r>
                        <a:t>8.1</a:t>
                      </a:r>
                    </a:p>
                  </a:txBody>
                  <a:tcPr/>
                </a:tc>
                <a:tc>
                  <a:txBody>
                    <a:bodyPr/>
                    <a:lstStyle/>
                    <a:p>
                      <a:pPr marL="0" lvl="0" indent="0">
                        <a:buNone/>
                      </a:pPr>
                      <a:r>
                        <a:t>6.1</a:t>
                      </a:r>
                    </a:p>
                  </a:txBody>
                  <a:tcPr/>
                </a:tc>
                <a:tc>
                  <a:txBody>
                    <a:bodyPr/>
                    <a:lstStyle/>
                    <a:p>
                      <a:pPr marL="0" lvl="0" indent="0">
                        <a:buNone/>
                      </a:pPr>
                      <a:r>
                        <a:t>3.4</a:t>
                      </a:r>
                    </a:p>
                  </a:txBody>
                  <a:tcPr/>
                </a:tc>
                <a:tc>
                  <a:txBody>
                    <a:bodyPr/>
                    <a:lstStyle/>
                    <a:p>
                      <a:pPr marL="0" lvl="0" indent="0">
                        <a:buNone/>
                      </a:pPr>
                      <a:r>
                        <a:t>2.0</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10.12</a:t>
            </a:r>
          </a:p>
        </p:txBody>
      </p:sp>
      <p:pic>
        <p:nvPicPr>
          <p:cNvPr id="3" name="Picture 1" descr="Table 10.12; Columns: After Data, Before Data, Difference; Row 1: 6.8, 6.6, 0.2; Row 2: 2.4, 6.5, –4.1; Row 3: 7.4, 9, –1.6; Row 4: 8.5, 10.3, –1.8; Row 5: 8.1, 11.3, –3... (Full description in notes)"/>
          <p:cNvPicPr>
            <a:picLocks noGrp="1" noChangeAspect="1"/>
          </p:cNvPicPr>
          <p:nvPr/>
        </p:nvPicPr>
        <p:blipFill>
          <a:blip r:embed="rId3"/>
          <a:stretch>
            <a:fillRect/>
          </a:stretch>
        </p:blipFill>
        <p:spPr bwMode="auto">
          <a:xfrm>
            <a:off x="4142331" y="952500"/>
            <a:ext cx="3920038" cy="5168900"/>
          </a:xfrm>
          <a:prstGeom prst="rect">
            <a:avLst/>
          </a:prstGeom>
          <a:noFill/>
          <a:ln w="9525">
            <a:noFill/>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10.10</a:t>
            </a:r>
          </a:p>
        </p:txBody>
      </p:sp>
      <p:pic>
        <p:nvPicPr>
          <p:cNvPr id="3" name="Picture 1" descr="Normal distribution curve of the average difference of sensory measurements with values of -3.13 and 0. A vertical upward line extends from -3.13 to the curve, and the p-value is indicated in the area to the left of this value."/>
          <p:cNvPicPr>
            <a:picLocks noGrp="1" noChangeAspect="1"/>
          </p:cNvPicPr>
          <p:nvPr/>
        </p:nvPicPr>
        <p:blipFill>
          <a:blip r:embed="rId3"/>
          <a:stretch>
            <a:fillRect/>
          </a:stretch>
        </p:blipFill>
        <p:spPr bwMode="auto">
          <a:xfrm>
            <a:off x="609875" y="1193800"/>
            <a:ext cx="10972250" cy="4686300"/>
          </a:xfrm>
          <a:prstGeom prst="rect">
            <a:avLst/>
          </a:prstGeom>
          <a:noFill/>
          <a:ln w="9525">
            <a:noFill/>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10.13</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449882175"/>
              </p:ext>
            </p:extLst>
          </p:nvPr>
        </p:nvGraphicFramePr>
        <p:xfrm>
          <a:off x="609600" y="952500"/>
          <a:ext cx="10922000" cy="1463040"/>
        </p:xfrm>
        <a:graphic>
          <a:graphicData uri="http://schemas.openxmlformats.org/drawingml/2006/table">
            <a:tbl>
              <a:tblPr firstRow="1" bandRow="1">
                <a:tableStyleId>{5C22544A-7EE6-4342-B048-85BDC9FD1C3A}</a:tableStyleId>
              </a:tblPr>
              <a:tblGrid>
                <a:gridCol w="1092200">
                  <a:extLst>
                    <a:ext uri="{9D8B030D-6E8A-4147-A177-3AD203B41FA5}">
                      <a16:colId xmlns:a16="http://schemas.microsoft.com/office/drawing/2014/main" val="20000"/>
                    </a:ext>
                  </a:extLst>
                </a:gridCol>
                <a:gridCol w="1092200">
                  <a:extLst>
                    <a:ext uri="{9D8B030D-6E8A-4147-A177-3AD203B41FA5}">
                      <a16:colId xmlns:a16="http://schemas.microsoft.com/office/drawing/2014/main" val="20001"/>
                    </a:ext>
                  </a:extLst>
                </a:gridCol>
                <a:gridCol w="1092200">
                  <a:extLst>
                    <a:ext uri="{9D8B030D-6E8A-4147-A177-3AD203B41FA5}">
                      <a16:colId xmlns:a16="http://schemas.microsoft.com/office/drawing/2014/main" val="20002"/>
                    </a:ext>
                  </a:extLst>
                </a:gridCol>
                <a:gridCol w="1092200">
                  <a:extLst>
                    <a:ext uri="{9D8B030D-6E8A-4147-A177-3AD203B41FA5}">
                      <a16:colId xmlns:a16="http://schemas.microsoft.com/office/drawing/2014/main" val="20003"/>
                    </a:ext>
                  </a:extLst>
                </a:gridCol>
                <a:gridCol w="1092200">
                  <a:extLst>
                    <a:ext uri="{9D8B030D-6E8A-4147-A177-3AD203B41FA5}">
                      <a16:colId xmlns:a16="http://schemas.microsoft.com/office/drawing/2014/main" val="20004"/>
                    </a:ext>
                  </a:extLst>
                </a:gridCol>
                <a:gridCol w="1092200">
                  <a:extLst>
                    <a:ext uri="{9D8B030D-6E8A-4147-A177-3AD203B41FA5}">
                      <a16:colId xmlns:a16="http://schemas.microsoft.com/office/drawing/2014/main" val="20005"/>
                    </a:ext>
                  </a:extLst>
                </a:gridCol>
                <a:gridCol w="1092200">
                  <a:extLst>
                    <a:ext uri="{9D8B030D-6E8A-4147-A177-3AD203B41FA5}">
                      <a16:colId xmlns:a16="http://schemas.microsoft.com/office/drawing/2014/main" val="20006"/>
                    </a:ext>
                  </a:extLst>
                </a:gridCol>
                <a:gridCol w="1092200">
                  <a:extLst>
                    <a:ext uri="{9D8B030D-6E8A-4147-A177-3AD203B41FA5}">
                      <a16:colId xmlns:a16="http://schemas.microsoft.com/office/drawing/2014/main" val="20007"/>
                    </a:ext>
                  </a:extLst>
                </a:gridCol>
                <a:gridCol w="1092200">
                  <a:extLst>
                    <a:ext uri="{9D8B030D-6E8A-4147-A177-3AD203B41FA5}">
                      <a16:colId xmlns:a16="http://schemas.microsoft.com/office/drawing/2014/main" val="20008"/>
                    </a:ext>
                  </a:extLst>
                </a:gridCol>
                <a:gridCol w="1092200">
                  <a:extLst>
                    <a:ext uri="{9D8B030D-6E8A-4147-A177-3AD203B41FA5}">
                      <a16:colId xmlns:a16="http://schemas.microsoft.com/office/drawing/2014/main" val="20009"/>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3002224997"/>
                  </a:ext>
                </a:extLst>
              </a:tr>
              <a:tr h="0">
                <a:tc>
                  <a:txBody>
                    <a:bodyPr/>
                    <a:lstStyle/>
                    <a:p>
                      <a:pPr marL="0" lvl="0" indent="0">
                        <a:buNone/>
                      </a:pPr>
                      <a:r>
                        <a:t>Þátttakandi</a:t>
                      </a:r>
                    </a:p>
                  </a:txBody>
                  <a:tcPr/>
                </a:tc>
                <a:tc>
                  <a:txBody>
                    <a:bodyPr/>
                    <a:lstStyle/>
                    <a:p>
                      <a:pPr marL="0" lvl="0" indent="0">
                        <a:buNone/>
                      </a:pPr>
                      <a:r>
                        <a:t>A</a:t>
                      </a:r>
                    </a:p>
                  </a:txBody>
                  <a:tcPr/>
                </a:tc>
                <a:tc>
                  <a:txBody>
                    <a:bodyPr/>
                    <a:lstStyle/>
                    <a:p>
                      <a:pPr marL="0" lvl="0" indent="0">
                        <a:buNone/>
                      </a:pPr>
                      <a:r>
                        <a:t>B</a:t>
                      </a:r>
                    </a:p>
                  </a:txBody>
                  <a:tcPr/>
                </a:tc>
                <a:tc>
                  <a:txBody>
                    <a:bodyPr/>
                    <a:lstStyle/>
                    <a:p>
                      <a:pPr marL="0" lvl="0" indent="0">
                        <a:buNone/>
                      </a:pPr>
                      <a:r>
                        <a:t>C</a:t>
                      </a:r>
                    </a:p>
                  </a:txBody>
                  <a:tcPr/>
                </a:tc>
                <a:tc>
                  <a:txBody>
                    <a:bodyPr/>
                    <a:lstStyle/>
                    <a:p>
                      <a:pPr marL="0" lvl="0" indent="0">
                        <a:buNone/>
                      </a:pPr>
                      <a:r>
                        <a:t>D</a:t>
                      </a:r>
                    </a:p>
                  </a:txBody>
                  <a:tcPr/>
                </a:tc>
                <a:tc>
                  <a:txBody>
                    <a:bodyPr/>
                    <a:lstStyle/>
                    <a:p>
                      <a:pPr marL="0" lvl="0" indent="0">
                        <a:buNone/>
                      </a:pPr>
                      <a:r>
                        <a:t>E</a:t>
                      </a:r>
                    </a:p>
                  </a:txBody>
                  <a:tcPr/>
                </a:tc>
                <a:tc>
                  <a:txBody>
                    <a:bodyPr/>
                    <a:lstStyle/>
                    <a:p>
                      <a:pPr marL="0" lvl="0" indent="0">
                        <a:buNone/>
                      </a:pPr>
                      <a:r>
                        <a:t>F</a:t>
                      </a:r>
                    </a:p>
                  </a:txBody>
                  <a:tcPr/>
                </a:tc>
                <a:tc>
                  <a:txBody>
                    <a:bodyPr/>
                    <a:lstStyle/>
                    <a:p>
                      <a:pPr marL="0" lvl="0" indent="0">
                        <a:buNone/>
                      </a:pPr>
                      <a:r>
                        <a:t>G</a:t>
                      </a:r>
                    </a:p>
                  </a:txBody>
                  <a:tcPr/>
                </a:tc>
                <a:tc>
                  <a:txBody>
                    <a:bodyPr/>
                    <a:lstStyle/>
                    <a:p>
                      <a:pPr marL="0" lvl="0" indent="0">
                        <a:buNone/>
                      </a:pPr>
                      <a:r>
                        <a:t>H</a:t>
                      </a:r>
                    </a:p>
                  </a:txBody>
                  <a:tcPr/>
                </a:tc>
                <a:tc>
                  <a:txBody>
                    <a:bodyPr/>
                    <a:lstStyle/>
                    <a:p>
                      <a:pPr marL="0" lvl="0" indent="0">
                        <a:buNone/>
                      </a:pPr>
                      <a:r>
                        <a:t>I</a:t>
                      </a:r>
                    </a:p>
                  </a:txBody>
                  <a:tcPr/>
                </a:tc>
                <a:extLst>
                  <a:ext uri="{0D108BD9-81ED-4DB2-BD59-A6C34878D82A}">
                    <a16:rowId xmlns:a16="http://schemas.microsoft.com/office/drawing/2014/main" val="10000"/>
                  </a:ext>
                </a:extLst>
              </a:tr>
              <a:tr h="0">
                <a:tc>
                  <a:txBody>
                    <a:bodyPr/>
                    <a:lstStyle/>
                    <a:p>
                      <a:pPr marL="0" lvl="0" indent="0">
                        <a:buNone/>
                      </a:pPr>
                      <a:r>
                        <a:t>Fyrir</a:t>
                      </a:r>
                    </a:p>
                  </a:txBody>
                  <a:tcPr/>
                </a:tc>
                <a:tc>
                  <a:txBody>
                    <a:bodyPr/>
                    <a:lstStyle/>
                    <a:p>
                      <a:pPr marL="0" lvl="0" indent="0">
                        <a:buNone/>
                      </a:pPr>
                      <a:r>
                        <a:t>209</a:t>
                      </a:r>
                    </a:p>
                  </a:txBody>
                  <a:tcPr/>
                </a:tc>
                <a:tc>
                  <a:txBody>
                    <a:bodyPr/>
                    <a:lstStyle/>
                    <a:p>
                      <a:pPr marL="0" lvl="0" indent="0">
                        <a:buNone/>
                      </a:pPr>
                      <a:r>
                        <a:t>210</a:t>
                      </a:r>
                    </a:p>
                  </a:txBody>
                  <a:tcPr/>
                </a:tc>
                <a:tc>
                  <a:txBody>
                    <a:bodyPr/>
                    <a:lstStyle/>
                    <a:p>
                      <a:pPr marL="0" lvl="0" indent="0">
                        <a:buNone/>
                      </a:pPr>
                      <a:r>
                        <a:t>205</a:t>
                      </a:r>
                    </a:p>
                  </a:txBody>
                  <a:tcPr/>
                </a:tc>
                <a:tc>
                  <a:txBody>
                    <a:bodyPr/>
                    <a:lstStyle/>
                    <a:p>
                      <a:pPr marL="0" lvl="0" indent="0">
                        <a:buNone/>
                      </a:pPr>
                      <a:r>
                        <a:t>198</a:t>
                      </a:r>
                    </a:p>
                  </a:txBody>
                  <a:tcPr/>
                </a:tc>
                <a:tc>
                  <a:txBody>
                    <a:bodyPr/>
                    <a:lstStyle/>
                    <a:p>
                      <a:pPr marL="0" lvl="0" indent="0">
                        <a:buNone/>
                      </a:pPr>
                      <a:r>
                        <a:t>216</a:t>
                      </a:r>
                    </a:p>
                  </a:txBody>
                  <a:tcPr/>
                </a:tc>
                <a:tc>
                  <a:txBody>
                    <a:bodyPr/>
                    <a:lstStyle/>
                    <a:p>
                      <a:pPr marL="0" lvl="0" indent="0">
                        <a:buNone/>
                      </a:pPr>
                      <a:r>
                        <a:t>217</a:t>
                      </a:r>
                    </a:p>
                  </a:txBody>
                  <a:tcPr/>
                </a:tc>
                <a:tc>
                  <a:txBody>
                    <a:bodyPr/>
                    <a:lstStyle/>
                    <a:p>
                      <a:pPr marL="0" lvl="0" indent="0">
                        <a:buNone/>
                      </a:pPr>
                      <a:r>
                        <a:t>238</a:t>
                      </a:r>
                    </a:p>
                  </a:txBody>
                  <a:tcPr/>
                </a:tc>
                <a:tc>
                  <a:txBody>
                    <a:bodyPr/>
                    <a:lstStyle/>
                    <a:p>
                      <a:pPr marL="0" lvl="0" indent="0">
                        <a:buNone/>
                      </a:pPr>
                      <a:r>
                        <a:t>240</a:t>
                      </a:r>
                    </a:p>
                  </a:txBody>
                  <a:tcPr/>
                </a:tc>
                <a:tc>
                  <a:txBody>
                    <a:bodyPr/>
                    <a:lstStyle/>
                    <a:p>
                      <a:pPr marL="0" lvl="0" indent="0">
                        <a:buNone/>
                      </a:pPr>
                      <a:r>
                        <a:t>222</a:t>
                      </a:r>
                    </a:p>
                  </a:txBody>
                  <a:tcPr/>
                </a:tc>
                <a:extLst>
                  <a:ext uri="{0D108BD9-81ED-4DB2-BD59-A6C34878D82A}">
                    <a16:rowId xmlns:a16="http://schemas.microsoft.com/office/drawing/2014/main" val="10001"/>
                  </a:ext>
                </a:extLst>
              </a:tr>
              <a:tr h="0">
                <a:tc>
                  <a:txBody>
                    <a:bodyPr/>
                    <a:lstStyle/>
                    <a:p>
                      <a:pPr marL="0" lvl="0" indent="0">
                        <a:buNone/>
                      </a:pPr>
                      <a:r>
                        <a:t>Eftir</a:t>
                      </a:r>
                    </a:p>
                  </a:txBody>
                  <a:tcPr/>
                </a:tc>
                <a:tc>
                  <a:txBody>
                    <a:bodyPr/>
                    <a:lstStyle/>
                    <a:p>
                      <a:pPr marL="0" lvl="0" indent="0">
                        <a:buNone/>
                      </a:pPr>
                      <a:r>
                        <a:t>199</a:t>
                      </a:r>
                    </a:p>
                  </a:txBody>
                  <a:tcPr/>
                </a:tc>
                <a:tc>
                  <a:txBody>
                    <a:bodyPr/>
                    <a:lstStyle/>
                    <a:p>
                      <a:pPr marL="0" lvl="0" indent="0">
                        <a:buNone/>
                      </a:pPr>
                      <a:r>
                        <a:t>207</a:t>
                      </a:r>
                    </a:p>
                  </a:txBody>
                  <a:tcPr/>
                </a:tc>
                <a:tc>
                  <a:txBody>
                    <a:bodyPr/>
                    <a:lstStyle/>
                    <a:p>
                      <a:pPr marL="0" lvl="0" indent="0">
                        <a:buNone/>
                      </a:pPr>
                      <a:r>
                        <a:t>189</a:t>
                      </a:r>
                    </a:p>
                  </a:txBody>
                  <a:tcPr/>
                </a:tc>
                <a:tc>
                  <a:txBody>
                    <a:bodyPr/>
                    <a:lstStyle/>
                    <a:p>
                      <a:pPr marL="0" lvl="0" indent="0">
                        <a:buNone/>
                      </a:pPr>
                      <a:r>
                        <a:t>209</a:t>
                      </a:r>
                    </a:p>
                  </a:txBody>
                  <a:tcPr/>
                </a:tc>
                <a:tc>
                  <a:txBody>
                    <a:bodyPr/>
                    <a:lstStyle/>
                    <a:p>
                      <a:pPr marL="0" lvl="0" indent="0">
                        <a:buNone/>
                      </a:pPr>
                      <a:r>
                        <a:t>217</a:t>
                      </a:r>
                    </a:p>
                  </a:txBody>
                  <a:tcPr/>
                </a:tc>
                <a:tc>
                  <a:txBody>
                    <a:bodyPr/>
                    <a:lstStyle/>
                    <a:p>
                      <a:pPr marL="0" lvl="0" indent="0">
                        <a:buNone/>
                      </a:pPr>
                      <a:r>
                        <a:t>202</a:t>
                      </a:r>
                    </a:p>
                  </a:txBody>
                  <a:tcPr/>
                </a:tc>
                <a:tc>
                  <a:txBody>
                    <a:bodyPr/>
                    <a:lstStyle/>
                    <a:p>
                      <a:pPr marL="0" lvl="0" indent="0">
                        <a:buNone/>
                      </a:pPr>
                      <a:r>
                        <a:t>211</a:t>
                      </a:r>
                    </a:p>
                  </a:txBody>
                  <a:tcPr/>
                </a:tc>
                <a:tc>
                  <a:txBody>
                    <a:bodyPr/>
                    <a:lstStyle/>
                    <a:p>
                      <a:pPr marL="0" lvl="0" indent="0">
                        <a:buNone/>
                      </a:pPr>
                      <a:r>
                        <a:t>223</a:t>
                      </a:r>
                    </a:p>
                  </a:txBody>
                  <a:tcPr/>
                </a:tc>
                <a:tc>
                  <a:txBody>
                    <a:bodyPr/>
                    <a:lstStyle/>
                    <a:p>
                      <a:pPr marL="0" lvl="0" indent="0">
                        <a:buNone/>
                      </a:pPr>
                      <a:r>
                        <a:rPr dirty="0"/>
                        <a:t>201</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10.14</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r>
                        <a:t>Þyngd (í pundum)</a:t>
                      </a:r>
                    </a:p>
                  </a:txBody>
                  <a:tcPr/>
                </a:tc>
                <a:tc>
                  <a:txBody>
                    <a:bodyPr/>
                    <a:lstStyle/>
                    <a:p>
                      <a:pPr marL="0" lvl="0" indent="0">
                        <a:buNone/>
                      </a:pPr>
                      <a:r>
                        <a:t>Player 1</a:t>
                      </a:r>
                    </a:p>
                  </a:txBody>
                  <a:tcPr/>
                </a:tc>
                <a:tc>
                  <a:txBody>
                    <a:bodyPr/>
                    <a:lstStyle/>
                    <a:p>
                      <a:pPr marL="0" lvl="0" indent="0">
                        <a:buNone/>
                      </a:pPr>
                      <a:r>
                        <a:t>Player 2</a:t>
                      </a:r>
                    </a:p>
                  </a:txBody>
                  <a:tcPr/>
                </a:tc>
                <a:tc>
                  <a:txBody>
                    <a:bodyPr/>
                    <a:lstStyle/>
                    <a:p>
                      <a:pPr marL="0" lvl="0" indent="0">
                        <a:buNone/>
                      </a:pPr>
                      <a:r>
                        <a:t>Player 3</a:t>
                      </a:r>
                    </a:p>
                  </a:txBody>
                  <a:tcPr/>
                </a:tc>
                <a:tc>
                  <a:txBody>
                    <a:bodyPr/>
                    <a:lstStyle/>
                    <a:p>
                      <a:pPr marL="0" lvl="0" indent="0">
                        <a:buNone/>
                      </a:pPr>
                      <a:r>
                        <a:t>Player 4</a:t>
                      </a:r>
                    </a:p>
                  </a:txBody>
                  <a:tcPr/>
                </a:tc>
                <a:extLst>
                  <a:ext uri="{0D108BD9-81ED-4DB2-BD59-A6C34878D82A}">
                    <a16:rowId xmlns:a16="http://schemas.microsoft.com/office/drawing/2014/main" val="10000"/>
                  </a:ext>
                </a:extLst>
              </a:tr>
              <a:tr h="0">
                <a:tc>
                  <a:txBody>
                    <a:bodyPr/>
                    <a:lstStyle/>
                    <a:p>
                      <a:pPr marL="0" lvl="0" indent="0">
                        <a:buNone/>
                      </a:pPr>
                      <a:r>
                        <a:t>Þyngd sem lyft var fyrir námskeiðið</a:t>
                      </a:r>
                    </a:p>
                  </a:txBody>
                  <a:tcPr/>
                </a:tc>
                <a:tc>
                  <a:txBody>
                    <a:bodyPr/>
                    <a:lstStyle/>
                    <a:p>
                      <a:pPr marL="0" lvl="0" indent="0">
                        <a:buNone/>
                      </a:pPr>
                      <a:r>
                        <a:t>205</a:t>
                      </a:r>
                    </a:p>
                  </a:txBody>
                  <a:tcPr/>
                </a:tc>
                <a:tc>
                  <a:txBody>
                    <a:bodyPr/>
                    <a:lstStyle/>
                    <a:p>
                      <a:pPr marL="0" lvl="0" indent="0">
                        <a:buNone/>
                      </a:pPr>
                      <a:r>
                        <a:t>241</a:t>
                      </a:r>
                    </a:p>
                  </a:txBody>
                  <a:tcPr/>
                </a:tc>
                <a:tc>
                  <a:txBody>
                    <a:bodyPr/>
                    <a:lstStyle/>
                    <a:p>
                      <a:pPr marL="0" lvl="0" indent="0">
                        <a:buNone/>
                      </a:pPr>
                      <a:r>
                        <a:t>338</a:t>
                      </a:r>
                    </a:p>
                  </a:txBody>
                  <a:tcPr/>
                </a:tc>
                <a:tc>
                  <a:txBody>
                    <a:bodyPr/>
                    <a:lstStyle/>
                    <a:p>
                      <a:pPr marL="0" lvl="0" indent="0">
                        <a:buNone/>
                      </a:pPr>
                      <a:r>
                        <a:t>368</a:t>
                      </a:r>
                    </a:p>
                  </a:txBody>
                  <a:tcPr/>
                </a:tc>
                <a:extLst>
                  <a:ext uri="{0D108BD9-81ED-4DB2-BD59-A6C34878D82A}">
                    <a16:rowId xmlns:a16="http://schemas.microsoft.com/office/drawing/2014/main" val="10001"/>
                  </a:ext>
                </a:extLst>
              </a:tr>
              <a:tr h="0">
                <a:tc>
                  <a:txBody>
                    <a:bodyPr/>
                    <a:lstStyle/>
                    <a:p>
                      <a:pPr marL="0" lvl="0" indent="0">
                        <a:buNone/>
                      </a:pPr>
                      <a:r>
                        <a:t>Þyngd sem lyft var eftir námskeiðið</a:t>
                      </a:r>
                    </a:p>
                  </a:txBody>
                  <a:tcPr/>
                </a:tc>
                <a:tc>
                  <a:txBody>
                    <a:bodyPr/>
                    <a:lstStyle/>
                    <a:p>
                      <a:pPr marL="0" lvl="0" indent="0">
                        <a:buNone/>
                      </a:pPr>
                      <a:r>
                        <a:t>295</a:t>
                      </a:r>
                    </a:p>
                  </a:txBody>
                  <a:tcPr/>
                </a:tc>
                <a:tc>
                  <a:txBody>
                    <a:bodyPr/>
                    <a:lstStyle/>
                    <a:p>
                      <a:pPr marL="0" lvl="0" indent="0">
                        <a:buNone/>
                      </a:pPr>
                      <a:r>
                        <a:t>252</a:t>
                      </a:r>
                    </a:p>
                  </a:txBody>
                  <a:tcPr/>
                </a:tc>
                <a:tc>
                  <a:txBody>
                    <a:bodyPr/>
                    <a:lstStyle/>
                    <a:p>
                      <a:pPr marL="0" lvl="0" indent="0">
                        <a:buNone/>
                      </a:pPr>
                      <a:r>
                        <a:t>330</a:t>
                      </a:r>
                    </a:p>
                  </a:txBody>
                  <a:tcPr/>
                </a:tc>
                <a:tc>
                  <a:txBody>
                    <a:bodyPr/>
                    <a:lstStyle/>
                    <a:p>
                      <a:pPr marL="0" lvl="0" indent="0">
                        <a:buNone/>
                      </a:pPr>
                      <a:r>
                        <a:t>360</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10.11</a:t>
            </a:r>
          </a:p>
        </p:txBody>
      </p:sp>
      <p:pic>
        <p:nvPicPr>
          <p:cNvPr id="3" name="Picture 1" descr="Normal distribution curve with values of 0 and 21.3. A vertical upward line extends from 21.3 to the curve and the p-value is indicated in the area to the right of this value."/>
          <p:cNvPicPr>
            <a:picLocks noGrp="1" noChangeAspect="1"/>
          </p:cNvPicPr>
          <p:nvPr/>
        </p:nvPicPr>
        <p:blipFill>
          <a:blip r:embed="rId3"/>
          <a:stretch>
            <a:fillRect/>
          </a:stretch>
        </p:blipFill>
        <p:spPr bwMode="auto">
          <a:xfrm>
            <a:off x="609600" y="1486591"/>
            <a:ext cx="10972800" cy="4100718"/>
          </a:xfrm>
          <a:prstGeom prst="rect">
            <a:avLst/>
          </a:prstGeom>
          <a:noFill/>
          <a:ln w="9525">
            <a:noFill/>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10.15</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r>
                        <a:t>SAT-stig</a:t>
                      </a:r>
                    </a:p>
                  </a:txBody>
                  <a:tcPr/>
                </a:tc>
                <a:tc>
                  <a:txBody>
                    <a:bodyPr/>
                    <a:lstStyle/>
                    <a:p>
                      <a:pPr marL="0" lvl="0" indent="0">
                        <a:buNone/>
                      </a:pPr>
                      <a:r>
                        <a:t>Student 1</a:t>
                      </a:r>
                    </a:p>
                  </a:txBody>
                  <a:tcPr/>
                </a:tc>
                <a:tc>
                  <a:txBody>
                    <a:bodyPr/>
                    <a:lstStyle/>
                    <a:p>
                      <a:pPr marL="0" lvl="0" indent="0">
                        <a:buNone/>
                      </a:pPr>
                      <a:r>
                        <a:t>Student 2</a:t>
                      </a:r>
                    </a:p>
                  </a:txBody>
                  <a:tcPr/>
                </a:tc>
                <a:tc>
                  <a:txBody>
                    <a:bodyPr/>
                    <a:lstStyle/>
                    <a:p>
                      <a:pPr marL="0" lvl="0" indent="0">
                        <a:buNone/>
                      </a:pPr>
                      <a:r>
                        <a:t>Student 3</a:t>
                      </a:r>
                    </a:p>
                  </a:txBody>
                  <a:tcPr/>
                </a:tc>
                <a:tc>
                  <a:txBody>
                    <a:bodyPr/>
                    <a:lstStyle/>
                    <a:p>
                      <a:pPr marL="0" lvl="0" indent="0">
                        <a:buNone/>
                      </a:pPr>
                      <a:r>
                        <a:t>Student 4</a:t>
                      </a:r>
                    </a:p>
                  </a:txBody>
                  <a:tcPr/>
                </a:tc>
                <a:extLst>
                  <a:ext uri="{0D108BD9-81ED-4DB2-BD59-A6C34878D82A}">
                    <a16:rowId xmlns:a16="http://schemas.microsoft.com/office/drawing/2014/main" val="10000"/>
                  </a:ext>
                </a:extLst>
              </a:tr>
              <a:tr h="0">
                <a:tc>
                  <a:txBody>
                    <a:bodyPr/>
                    <a:lstStyle/>
                    <a:p>
                      <a:pPr marL="0" lvl="0" indent="0">
                        <a:buNone/>
                      </a:pPr>
                      <a:r>
                        <a:rPr b="1"/>
                        <a:t>Stig fyrir námskeið</a:t>
                      </a:r>
                    </a:p>
                  </a:txBody>
                  <a:tcPr/>
                </a:tc>
                <a:tc>
                  <a:txBody>
                    <a:bodyPr/>
                    <a:lstStyle/>
                    <a:p>
                      <a:pPr marL="0" lvl="0" indent="0">
                        <a:buNone/>
                      </a:pPr>
                      <a:r>
                        <a:t>1840</a:t>
                      </a:r>
                    </a:p>
                  </a:txBody>
                  <a:tcPr/>
                </a:tc>
                <a:tc>
                  <a:txBody>
                    <a:bodyPr/>
                    <a:lstStyle/>
                    <a:p>
                      <a:pPr marL="0" lvl="0" indent="0">
                        <a:buNone/>
                      </a:pPr>
                      <a:r>
                        <a:t>1960</a:t>
                      </a:r>
                    </a:p>
                  </a:txBody>
                  <a:tcPr/>
                </a:tc>
                <a:tc>
                  <a:txBody>
                    <a:bodyPr/>
                    <a:lstStyle/>
                    <a:p>
                      <a:pPr marL="0" lvl="0" indent="0">
                        <a:buNone/>
                      </a:pPr>
                      <a:r>
                        <a:t>1920</a:t>
                      </a:r>
                    </a:p>
                  </a:txBody>
                  <a:tcPr/>
                </a:tc>
                <a:tc>
                  <a:txBody>
                    <a:bodyPr/>
                    <a:lstStyle/>
                    <a:p>
                      <a:pPr marL="0" lvl="0" indent="0">
                        <a:buNone/>
                      </a:pPr>
                      <a:r>
                        <a:t>2150</a:t>
                      </a:r>
                    </a:p>
                  </a:txBody>
                  <a:tcPr/>
                </a:tc>
                <a:extLst>
                  <a:ext uri="{0D108BD9-81ED-4DB2-BD59-A6C34878D82A}">
                    <a16:rowId xmlns:a16="http://schemas.microsoft.com/office/drawing/2014/main" val="10001"/>
                  </a:ext>
                </a:extLst>
              </a:tr>
              <a:tr h="0">
                <a:tc>
                  <a:txBody>
                    <a:bodyPr/>
                    <a:lstStyle/>
                    <a:p>
                      <a:pPr marL="0" lvl="0" indent="0">
                        <a:buNone/>
                      </a:pPr>
                      <a:r>
                        <a:rPr b="1"/>
                        <a:t>Stig eftir námskeið</a:t>
                      </a:r>
                    </a:p>
                  </a:txBody>
                  <a:tcPr/>
                </a:tc>
                <a:tc>
                  <a:txBody>
                    <a:bodyPr/>
                    <a:lstStyle/>
                    <a:p>
                      <a:pPr marL="0" lvl="0" indent="0">
                        <a:buNone/>
                      </a:pPr>
                      <a:r>
                        <a:t>1920</a:t>
                      </a:r>
                    </a:p>
                  </a:txBody>
                  <a:tcPr/>
                </a:tc>
                <a:tc>
                  <a:txBody>
                    <a:bodyPr/>
                    <a:lstStyle/>
                    <a:p>
                      <a:pPr marL="0" lvl="0" indent="0">
                        <a:buNone/>
                      </a:pPr>
                      <a:r>
                        <a:t>2160</a:t>
                      </a:r>
                    </a:p>
                  </a:txBody>
                  <a:tcPr/>
                </a:tc>
                <a:tc>
                  <a:txBody>
                    <a:bodyPr/>
                    <a:lstStyle/>
                    <a:p>
                      <a:pPr marL="0" lvl="0" indent="0">
                        <a:buNone/>
                      </a:pPr>
                      <a:r>
                        <a:t>2200</a:t>
                      </a:r>
                    </a:p>
                  </a:txBody>
                  <a:tcPr/>
                </a:tc>
                <a:tc>
                  <a:txBody>
                    <a:bodyPr/>
                    <a:lstStyle/>
                    <a:p>
                      <a:pPr marL="0" lvl="0" indent="0">
                        <a:buNone/>
                      </a:pPr>
                      <a:r>
                        <a:t>2100</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10.16</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gridCol w="1371600">
                  <a:extLst>
                    <a:ext uri="{9D8B030D-6E8A-4147-A177-3AD203B41FA5}">
                      <a16:colId xmlns:a16="http://schemas.microsoft.com/office/drawing/2014/main" val="20006"/>
                    </a:ext>
                  </a:extLst>
                </a:gridCol>
                <a:gridCol w="1371600">
                  <a:extLst>
                    <a:ext uri="{9D8B030D-6E8A-4147-A177-3AD203B41FA5}">
                      <a16:colId xmlns:a16="http://schemas.microsoft.com/office/drawing/2014/main" val="20007"/>
                    </a:ext>
                  </a:extLst>
                </a:gridCol>
              </a:tblGrid>
              <a:tr h="0">
                <a:tc>
                  <a:txBody>
                    <a:bodyPr/>
                    <a:lstStyle/>
                    <a:p>
                      <a:pPr marL="0" lvl="0" indent="0">
                        <a:buNone/>
                      </a:pPr>
                      <a:r>
                        <a:t>Vegalengd (í fetum) með</a:t>
                      </a:r>
                    </a:p>
                  </a:txBody>
                  <a:tcPr/>
                </a:tc>
                <a:tc>
                  <a:txBody>
                    <a:bodyPr/>
                    <a:lstStyle/>
                    <a:p>
                      <a:pPr marL="0" lvl="0" indent="0">
                        <a:buNone/>
                      </a:pPr>
                      <a:r>
                        <a:t>Student 1</a:t>
                      </a:r>
                    </a:p>
                  </a:txBody>
                  <a:tcPr/>
                </a:tc>
                <a:tc>
                  <a:txBody>
                    <a:bodyPr/>
                    <a:lstStyle/>
                    <a:p>
                      <a:pPr marL="0" lvl="0" indent="0">
                        <a:buNone/>
                      </a:pPr>
                      <a:r>
                        <a:t>Student 2</a:t>
                      </a:r>
                    </a:p>
                  </a:txBody>
                  <a:tcPr/>
                </a:tc>
                <a:tc>
                  <a:txBody>
                    <a:bodyPr/>
                    <a:lstStyle/>
                    <a:p>
                      <a:pPr marL="0" lvl="0" indent="0">
                        <a:buNone/>
                      </a:pPr>
                      <a:r>
                        <a:t>Student 3</a:t>
                      </a:r>
                    </a:p>
                  </a:txBody>
                  <a:tcPr/>
                </a:tc>
                <a:tc>
                  <a:txBody>
                    <a:bodyPr/>
                    <a:lstStyle/>
                    <a:p>
                      <a:pPr marL="0" lvl="0" indent="0">
                        <a:buNone/>
                      </a:pPr>
                      <a:r>
                        <a:t>Student 4</a:t>
                      </a:r>
                    </a:p>
                  </a:txBody>
                  <a:tcPr/>
                </a:tc>
                <a:tc>
                  <a:txBody>
                    <a:bodyPr/>
                    <a:lstStyle/>
                    <a:p>
                      <a:pPr marL="0" lvl="0" indent="0">
                        <a:buNone/>
                      </a:pPr>
                      <a:r>
                        <a:t>Student 5</a:t>
                      </a:r>
                    </a:p>
                  </a:txBody>
                  <a:tcPr/>
                </a:tc>
                <a:tc>
                  <a:txBody>
                    <a:bodyPr/>
                    <a:lstStyle/>
                    <a:p>
                      <a:pPr marL="0" lvl="0" indent="0">
                        <a:buNone/>
                      </a:pPr>
                      <a:r>
                        <a:t>Student 6</a:t>
                      </a:r>
                    </a:p>
                  </a:txBody>
                  <a:tcPr/>
                </a:tc>
                <a:tc>
                  <a:txBody>
                    <a:bodyPr/>
                    <a:lstStyle/>
                    <a:p>
                      <a:pPr marL="0" lvl="0" indent="0">
                        <a:buNone/>
                      </a:pPr>
                      <a:r>
                        <a:t>Student 7</a:t>
                      </a:r>
                    </a:p>
                  </a:txBody>
                  <a:tcPr/>
                </a:tc>
                <a:extLst>
                  <a:ext uri="{0D108BD9-81ED-4DB2-BD59-A6C34878D82A}">
                    <a16:rowId xmlns:a16="http://schemas.microsoft.com/office/drawing/2014/main" val="10000"/>
                  </a:ext>
                </a:extLst>
              </a:tr>
              <a:tr h="0">
                <a:tc>
                  <a:txBody>
                    <a:bodyPr/>
                    <a:lstStyle/>
                    <a:p>
                      <a:pPr marL="0" lvl="0" indent="0">
                        <a:buNone/>
                      </a:pPr>
                      <a:r>
                        <a:t>Ríkjandi hendi</a:t>
                      </a:r>
                    </a:p>
                  </a:txBody>
                  <a:tcPr/>
                </a:tc>
                <a:tc>
                  <a:txBody>
                    <a:bodyPr/>
                    <a:lstStyle/>
                    <a:p>
                      <a:pPr marL="0" lvl="0" indent="0">
                        <a:buNone/>
                      </a:pPr>
                      <a:r>
                        <a:t>30</a:t>
                      </a:r>
                    </a:p>
                  </a:txBody>
                  <a:tcPr/>
                </a:tc>
                <a:tc>
                  <a:txBody>
                    <a:bodyPr/>
                    <a:lstStyle/>
                    <a:p>
                      <a:pPr marL="0" lvl="0" indent="0">
                        <a:buNone/>
                      </a:pPr>
                      <a:r>
                        <a:t>26</a:t>
                      </a:r>
                    </a:p>
                  </a:txBody>
                  <a:tcPr/>
                </a:tc>
                <a:tc>
                  <a:txBody>
                    <a:bodyPr/>
                    <a:lstStyle/>
                    <a:p>
                      <a:pPr marL="0" lvl="0" indent="0">
                        <a:buNone/>
                      </a:pPr>
                      <a:r>
                        <a:t>34</a:t>
                      </a:r>
                    </a:p>
                  </a:txBody>
                  <a:tcPr/>
                </a:tc>
                <a:tc>
                  <a:txBody>
                    <a:bodyPr/>
                    <a:lstStyle/>
                    <a:p>
                      <a:pPr marL="0" lvl="0" indent="0">
                        <a:buNone/>
                      </a:pPr>
                      <a:r>
                        <a:t>17</a:t>
                      </a:r>
                    </a:p>
                  </a:txBody>
                  <a:tcPr/>
                </a:tc>
                <a:tc>
                  <a:txBody>
                    <a:bodyPr/>
                    <a:lstStyle/>
                    <a:p>
                      <a:pPr marL="0" lvl="0" indent="0">
                        <a:buNone/>
                      </a:pPr>
                      <a:r>
                        <a:t>19</a:t>
                      </a:r>
                    </a:p>
                  </a:txBody>
                  <a:tcPr/>
                </a:tc>
                <a:tc>
                  <a:txBody>
                    <a:bodyPr/>
                    <a:lstStyle/>
                    <a:p>
                      <a:pPr marL="0" lvl="0" indent="0">
                        <a:buNone/>
                      </a:pPr>
                      <a:r>
                        <a:t>26</a:t>
                      </a:r>
                    </a:p>
                  </a:txBody>
                  <a:tcPr/>
                </a:tc>
                <a:tc>
                  <a:txBody>
                    <a:bodyPr/>
                    <a:lstStyle/>
                    <a:p>
                      <a:pPr marL="0" lvl="0" indent="0">
                        <a:buNone/>
                      </a:pPr>
                      <a:r>
                        <a:t>20</a:t>
                      </a:r>
                    </a:p>
                  </a:txBody>
                  <a:tcPr/>
                </a:tc>
                <a:extLst>
                  <a:ext uri="{0D108BD9-81ED-4DB2-BD59-A6C34878D82A}">
                    <a16:rowId xmlns:a16="http://schemas.microsoft.com/office/drawing/2014/main" val="10001"/>
                  </a:ext>
                </a:extLst>
              </a:tr>
              <a:tr h="0">
                <a:tc>
                  <a:txBody>
                    <a:bodyPr/>
                    <a:lstStyle/>
                    <a:p>
                      <a:pPr marL="0" lvl="0" indent="0">
                        <a:buNone/>
                      </a:pPr>
                      <a:r>
                        <a:t>Veikari hendi</a:t>
                      </a:r>
                    </a:p>
                  </a:txBody>
                  <a:tcPr/>
                </a:tc>
                <a:tc>
                  <a:txBody>
                    <a:bodyPr/>
                    <a:lstStyle/>
                    <a:p>
                      <a:pPr marL="0" lvl="0" indent="0">
                        <a:buNone/>
                      </a:pPr>
                      <a:r>
                        <a:t>28</a:t>
                      </a:r>
                    </a:p>
                  </a:txBody>
                  <a:tcPr/>
                </a:tc>
                <a:tc>
                  <a:txBody>
                    <a:bodyPr/>
                    <a:lstStyle/>
                    <a:p>
                      <a:pPr marL="0" lvl="0" indent="0">
                        <a:buNone/>
                      </a:pPr>
                      <a:r>
                        <a:t>14</a:t>
                      </a:r>
                    </a:p>
                  </a:txBody>
                  <a:tcPr/>
                </a:tc>
                <a:tc>
                  <a:txBody>
                    <a:bodyPr/>
                    <a:lstStyle/>
                    <a:p>
                      <a:pPr marL="0" lvl="0" indent="0">
                        <a:buNone/>
                      </a:pPr>
                      <a:r>
                        <a:t>27</a:t>
                      </a:r>
                    </a:p>
                  </a:txBody>
                  <a:tcPr/>
                </a:tc>
                <a:tc>
                  <a:txBody>
                    <a:bodyPr/>
                    <a:lstStyle/>
                    <a:p>
                      <a:pPr marL="0" lvl="0" indent="0">
                        <a:buNone/>
                      </a:pPr>
                      <a:r>
                        <a:t>18</a:t>
                      </a:r>
                    </a:p>
                  </a:txBody>
                  <a:tcPr/>
                </a:tc>
                <a:tc>
                  <a:txBody>
                    <a:bodyPr/>
                    <a:lstStyle/>
                    <a:p>
                      <a:pPr marL="0" lvl="0" indent="0">
                        <a:buNone/>
                      </a:pPr>
                      <a:r>
                        <a:t>17</a:t>
                      </a:r>
                    </a:p>
                  </a:txBody>
                  <a:tcPr/>
                </a:tc>
                <a:tc>
                  <a:txBody>
                    <a:bodyPr/>
                    <a:lstStyle/>
                    <a:p>
                      <a:pPr marL="0" lvl="0" indent="0">
                        <a:buNone/>
                      </a:pPr>
                      <a:r>
                        <a:t>26</a:t>
                      </a:r>
                    </a:p>
                  </a:txBody>
                  <a:tcPr/>
                </a:tc>
                <a:tc>
                  <a:txBody>
                    <a:bodyPr/>
                    <a:lstStyle/>
                    <a:p>
                      <a:pPr marL="0" lvl="0" indent="0">
                        <a:buNone/>
                      </a:pPr>
                      <a:r>
                        <a:t>16</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10.12</a:t>
            </a:r>
          </a:p>
        </p:txBody>
      </p:sp>
      <p:pic>
        <p:nvPicPr>
          <p:cNvPr id="3" name="Picture 1" descr="This is a normal distribution curve with mean equal to zero. Both the right and left tails of the curve are shaded. Each tail represents 1/2(p-value) = 0.0358."/>
          <p:cNvPicPr>
            <a:picLocks noGrp="1" noChangeAspect="1"/>
          </p:cNvPicPr>
          <p:nvPr/>
        </p:nvPicPr>
        <p:blipFill>
          <a:blip r:embed="rId3"/>
          <a:stretch>
            <a:fillRect/>
          </a:stretch>
        </p:blipFill>
        <p:spPr bwMode="auto">
          <a:xfrm>
            <a:off x="609959" y="1536700"/>
            <a:ext cx="10972082" cy="3987800"/>
          </a:xfrm>
          <a:prstGeom prst="rect">
            <a:avLst/>
          </a:prstGeom>
          <a:noFill/>
          <a:ln w="9525">
            <a:noFill/>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10.17</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tblGrid>
              <a:tr h="0">
                <a:tc>
                  <a:txBody>
                    <a:bodyPr/>
                    <a:lstStyle/>
                    <a:p>
                      <a:endParaRPr/>
                    </a:p>
                  </a:txBody>
                  <a:tcPr/>
                </a:tc>
                <a:tc>
                  <a:txBody>
                    <a:bodyPr/>
                    <a:lstStyle/>
                    <a:p>
                      <a:pPr marL="0" lvl="0" indent="0">
                        <a:buNone/>
                      </a:pPr>
                      <a:r>
                        <a:t>Player 1</a:t>
                      </a:r>
                    </a:p>
                  </a:txBody>
                  <a:tcPr/>
                </a:tc>
                <a:tc>
                  <a:txBody>
                    <a:bodyPr/>
                    <a:lstStyle/>
                    <a:p>
                      <a:pPr marL="0" lvl="0" indent="0">
                        <a:buNone/>
                      </a:pPr>
                      <a:r>
                        <a:t>Player 2</a:t>
                      </a:r>
                    </a:p>
                  </a:txBody>
                  <a:tcPr/>
                </a:tc>
                <a:tc>
                  <a:txBody>
                    <a:bodyPr/>
                    <a:lstStyle/>
                    <a:p>
                      <a:pPr marL="0" lvl="0" indent="0">
                        <a:buNone/>
                      </a:pPr>
                      <a:r>
                        <a:t>Player 3</a:t>
                      </a:r>
                    </a:p>
                  </a:txBody>
                  <a:tcPr/>
                </a:tc>
                <a:tc>
                  <a:txBody>
                    <a:bodyPr/>
                    <a:lstStyle/>
                    <a:p>
                      <a:pPr marL="0" lvl="0" indent="0">
                        <a:buNone/>
                      </a:pPr>
                      <a:r>
                        <a:t>Player 4</a:t>
                      </a:r>
                    </a:p>
                  </a:txBody>
                  <a:tcPr/>
                </a:tc>
                <a:tc>
                  <a:txBody>
                    <a:bodyPr/>
                    <a:lstStyle/>
                    <a:p>
                      <a:pPr marL="0" lvl="0" indent="0">
                        <a:buNone/>
                      </a:pPr>
                      <a:r>
                        <a:t>Player 5</a:t>
                      </a:r>
                    </a:p>
                  </a:txBody>
                  <a:tcPr/>
                </a:tc>
                <a:extLst>
                  <a:ext uri="{0D108BD9-81ED-4DB2-BD59-A6C34878D82A}">
                    <a16:rowId xmlns:a16="http://schemas.microsoft.com/office/drawing/2014/main" val="10000"/>
                  </a:ext>
                </a:extLst>
              </a:tr>
              <a:tr h="0">
                <a:tc>
                  <a:txBody>
                    <a:bodyPr/>
                    <a:lstStyle/>
                    <a:p>
                      <a:pPr marL="0" lvl="0" indent="0">
                        <a:buNone/>
                      </a:pPr>
                      <a:r>
                        <a:t>Ríkjandi hönd</a:t>
                      </a:r>
                    </a:p>
                  </a:txBody>
                  <a:tcPr/>
                </a:tc>
                <a:tc>
                  <a:txBody>
                    <a:bodyPr/>
                    <a:lstStyle/>
                    <a:p>
                      <a:pPr marL="0" lvl="0" indent="0">
                        <a:buNone/>
                      </a:pPr>
                      <a:r>
                        <a:t>120</a:t>
                      </a:r>
                    </a:p>
                  </a:txBody>
                  <a:tcPr/>
                </a:tc>
                <a:tc>
                  <a:txBody>
                    <a:bodyPr/>
                    <a:lstStyle/>
                    <a:p>
                      <a:pPr marL="0" lvl="0" indent="0">
                        <a:buNone/>
                      </a:pPr>
                      <a:r>
                        <a:t>111</a:t>
                      </a:r>
                    </a:p>
                  </a:txBody>
                  <a:tcPr/>
                </a:tc>
                <a:tc>
                  <a:txBody>
                    <a:bodyPr/>
                    <a:lstStyle/>
                    <a:p>
                      <a:pPr marL="0" lvl="0" indent="0">
                        <a:buNone/>
                      </a:pPr>
                      <a:r>
                        <a:t>135</a:t>
                      </a:r>
                    </a:p>
                  </a:txBody>
                  <a:tcPr/>
                </a:tc>
                <a:tc>
                  <a:txBody>
                    <a:bodyPr/>
                    <a:lstStyle/>
                    <a:p>
                      <a:pPr marL="0" lvl="0" indent="0">
                        <a:buNone/>
                      </a:pPr>
                      <a:r>
                        <a:t>140</a:t>
                      </a:r>
                    </a:p>
                  </a:txBody>
                  <a:tcPr/>
                </a:tc>
                <a:tc>
                  <a:txBody>
                    <a:bodyPr/>
                    <a:lstStyle/>
                    <a:p>
                      <a:pPr marL="0" lvl="0" indent="0">
                        <a:buNone/>
                      </a:pPr>
                      <a:r>
                        <a:t>125</a:t>
                      </a:r>
                    </a:p>
                  </a:txBody>
                  <a:tcPr/>
                </a:tc>
                <a:extLst>
                  <a:ext uri="{0D108BD9-81ED-4DB2-BD59-A6C34878D82A}">
                    <a16:rowId xmlns:a16="http://schemas.microsoft.com/office/drawing/2014/main" val="10001"/>
                  </a:ext>
                </a:extLst>
              </a:tr>
              <a:tr h="0">
                <a:tc>
                  <a:txBody>
                    <a:bodyPr/>
                    <a:lstStyle/>
                    <a:p>
                      <a:pPr marL="0" lvl="0" indent="0">
                        <a:buNone/>
                      </a:pPr>
                      <a:r>
                        <a:t>Off-Hand</a:t>
                      </a:r>
                    </a:p>
                  </a:txBody>
                  <a:tcPr/>
                </a:tc>
                <a:tc>
                  <a:txBody>
                    <a:bodyPr/>
                    <a:lstStyle/>
                    <a:p>
                      <a:pPr marL="0" lvl="0" indent="0">
                        <a:buNone/>
                      </a:pPr>
                      <a:r>
                        <a:t>105</a:t>
                      </a:r>
                    </a:p>
                  </a:txBody>
                  <a:tcPr/>
                </a:tc>
                <a:tc>
                  <a:txBody>
                    <a:bodyPr/>
                    <a:lstStyle/>
                    <a:p>
                      <a:pPr marL="0" lvl="0" indent="0">
                        <a:buNone/>
                      </a:pPr>
                      <a:r>
                        <a:t>109</a:t>
                      </a:r>
                    </a:p>
                  </a:txBody>
                  <a:tcPr/>
                </a:tc>
                <a:tc>
                  <a:txBody>
                    <a:bodyPr/>
                    <a:lstStyle/>
                    <a:p>
                      <a:pPr marL="0" lvl="0" indent="0">
                        <a:buNone/>
                      </a:pPr>
                      <a:r>
                        <a:t>98</a:t>
                      </a:r>
                    </a:p>
                  </a:txBody>
                  <a:tcPr/>
                </a:tc>
                <a:tc>
                  <a:txBody>
                    <a:bodyPr/>
                    <a:lstStyle/>
                    <a:p>
                      <a:pPr marL="0" lvl="0" indent="0">
                        <a:buNone/>
                      </a:pPr>
                      <a:r>
                        <a:t>111</a:t>
                      </a:r>
                    </a:p>
                  </a:txBody>
                  <a:tcPr/>
                </a:tc>
                <a:tc>
                  <a:txBody>
                    <a:bodyPr/>
                    <a:lstStyle/>
                    <a:p>
                      <a:pPr marL="0" lvl="0" indent="0">
                        <a:buNone/>
                      </a:pPr>
                      <a:r>
                        <a:t>99</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10.13</a:t>
            </a:r>
          </a:p>
        </p:txBody>
      </p:sp>
      <p:pic>
        <p:nvPicPr>
          <p:cNvPr id="3" name="Picture 1" descr="This is a blank graph template. The vertical and horizontal axes are unlabeled."/>
          <p:cNvPicPr>
            <a:picLocks noGrp="1" noChangeAspect="1"/>
          </p:cNvPicPr>
          <p:nvPr/>
        </p:nvPicPr>
        <p:blipFill>
          <a:blip r:embed="rId3"/>
          <a:stretch>
            <a:fillRect/>
          </a:stretch>
        </p:blipFill>
        <p:spPr bwMode="auto">
          <a:xfrm>
            <a:off x="1054100" y="953733"/>
            <a:ext cx="10071100" cy="5166433"/>
          </a:xfrm>
          <a:prstGeom prst="rect">
            <a:avLst/>
          </a:prstGeom>
          <a:noFill/>
          <a:ln w="9525">
            <a:noFill/>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10.14</a:t>
            </a:r>
          </a:p>
        </p:txBody>
      </p:sp>
      <p:pic>
        <p:nvPicPr>
          <p:cNvPr id="3" name="Picture 1" descr="This is a blank graph template. The vertical and horizontal axes are unlabeled."/>
          <p:cNvPicPr>
            <a:picLocks noGrp="1" noChangeAspect="1"/>
          </p:cNvPicPr>
          <p:nvPr/>
        </p:nvPicPr>
        <p:blipFill>
          <a:blip r:embed="rId3"/>
          <a:stretch>
            <a:fillRect/>
          </a:stretch>
        </p:blipFill>
        <p:spPr bwMode="auto">
          <a:xfrm>
            <a:off x="1054100" y="953733"/>
            <a:ext cx="10071100" cy="5166433"/>
          </a:xfrm>
          <a:prstGeom prst="rect">
            <a:avLst/>
          </a:prstGeom>
          <a:noFill/>
          <a:ln w="9525">
            <a:noFill/>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10.15</a:t>
            </a:r>
          </a:p>
        </p:txBody>
      </p:sp>
      <p:pic>
        <p:nvPicPr>
          <p:cNvPr id="3" name="Picture 1" descr="This is a blank graph template. The vertical and horizontal axes are unlabeled."/>
          <p:cNvPicPr>
            <a:picLocks noGrp="1" noChangeAspect="1"/>
          </p:cNvPicPr>
          <p:nvPr/>
        </p:nvPicPr>
        <p:blipFill>
          <a:blip r:embed="rId3"/>
          <a:stretch>
            <a:fillRect/>
          </a:stretch>
        </p:blipFill>
        <p:spPr bwMode="auto">
          <a:xfrm>
            <a:off x="1054100" y="953733"/>
            <a:ext cx="10071100" cy="5166433"/>
          </a:xfrm>
          <a:prstGeom prst="rect">
            <a:avLst/>
          </a:prstGeom>
          <a:noFill/>
          <a:ln w="9525">
            <a:noFill/>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10.16</a:t>
            </a:r>
          </a:p>
        </p:txBody>
      </p:sp>
      <p:pic>
        <p:nvPicPr>
          <p:cNvPr id="3" name="Picture 1" descr="This is a blank graph template. The vertical and horizontal axes are unlabeled."/>
          <p:cNvPicPr>
            <a:picLocks noGrp="1" noChangeAspect="1"/>
          </p:cNvPicPr>
          <p:nvPr/>
        </p:nvPicPr>
        <p:blipFill>
          <a:blip r:embed="rId3"/>
          <a:stretch>
            <a:fillRect/>
          </a:stretch>
        </p:blipFill>
        <p:spPr bwMode="auto">
          <a:xfrm>
            <a:off x="1054100" y="953733"/>
            <a:ext cx="10071100" cy="5166433"/>
          </a:xfrm>
          <a:prstGeom prst="rect">
            <a:avLst/>
          </a:prstGeom>
          <a:noFill/>
          <a:ln w="9525">
            <a:noFill/>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a:bodyPr>
          <a:lstStyle/>
          <a:p>
            <a:r>
              <a:rPr lang="en-US" dirty="0"/>
              <a:t>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stoðefni frá OpenStax er © Rice University og gefið út með CC BY-NC-SA 4.0 International leyfi; það má afrita eða breyta eingöngu í óhagnaðarskyni, en tilgreina verður OpenStax og Rice University sem höfunda og geta skal allra breytinga. Öllum aðlögunum verður að deila með sams konar 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04925"/>
      </a:accent2>
      <a:accent3>
        <a:srgbClr val="464846"/>
      </a:accent3>
      <a:accent4>
        <a:srgbClr val="EAC322"/>
      </a:accent4>
      <a:accent5>
        <a:srgbClr val="1B1E3F"/>
      </a:accent5>
      <a:accent6>
        <a:srgbClr val="548235"/>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548235"/>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1422</Words>
  <Application>Microsoft Macintosh PowerPoint</Application>
  <PresentationFormat>Widescreen</PresentationFormat>
  <Paragraphs>382</Paragraphs>
  <Slides>36</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Office Theme</vt:lpstr>
      <vt:lpstr>Statistics</vt:lpstr>
      <vt:lpstr>Chapter outline</vt:lpstr>
      <vt:lpstr>Figure 10.1</vt:lpstr>
      <vt:lpstr>Table 10.1</vt:lpstr>
      <vt:lpstr>Figure 10.2</vt:lpstr>
      <vt:lpstr>Table 10.2</vt:lpstr>
      <vt:lpstr>Figure 10.3</vt:lpstr>
      <vt:lpstr>Table 10.3 Online Class </vt:lpstr>
      <vt:lpstr>Table 10.4 Face-to-Face Class </vt:lpstr>
      <vt:lpstr>Figure 10.4</vt:lpstr>
      <vt:lpstr>Table 10.5 Cohen’s Standard Effect Sizes </vt:lpstr>
      <vt:lpstr>Table 10.6 Northeast </vt:lpstr>
      <vt:lpstr>Table 10.7 West </vt:lpstr>
      <vt:lpstr>Table 10.8</vt:lpstr>
      <vt:lpstr>Figure 10.5</vt:lpstr>
      <vt:lpstr>Table 10.9</vt:lpstr>
      <vt:lpstr>Figure 10.6</vt:lpstr>
      <vt:lpstr>Figure 10.7</vt:lpstr>
      <vt:lpstr>Table 10.10</vt:lpstr>
      <vt:lpstr>Figure 10.8</vt:lpstr>
      <vt:lpstr>Figure 10.9</vt:lpstr>
      <vt:lpstr>Table 10.11</vt:lpstr>
      <vt:lpstr>Table 10.12</vt:lpstr>
      <vt:lpstr>Figure 10.10</vt:lpstr>
      <vt:lpstr>Table 10.13</vt:lpstr>
      <vt:lpstr>Table 10.14</vt:lpstr>
      <vt:lpstr>Figure 10.11</vt:lpstr>
      <vt:lpstr>Table 10.15</vt:lpstr>
      <vt:lpstr>Table 10.16</vt:lpstr>
      <vt:lpstr>Figure 10.12</vt:lpstr>
      <vt:lpstr>Table 10.17</vt:lpstr>
      <vt:lpstr>Figure 10.13</vt:lpstr>
      <vt:lpstr>Figure 10.14</vt:lpstr>
      <vt:lpstr>Figure 10.15</vt:lpstr>
      <vt:lpstr>Figure 10.16</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304</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
  <cp:keywords/>
  <cp:lastModifiedBy>Colby Powers</cp:lastModifiedBy>
  <cp:revision>1</cp:revision>
  <dcterms:created xsi:type="dcterms:W3CDTF">2026-02-23T15:28:14Z</dcterms:created>
  <dcterms:modified xsi:type="dcterms:W3CDTF">2026-02-25T15:21:31Z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10 Hypothesis Testing with Two Samples</vt:lpwstr>
  </property>
</Properties>
</file>