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7" r:id="rId28"/>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4823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52" autoAdjust="0"/>
    <p:restoredTop sz="94694" autoAdjust="0"/>
  </p:normalViewPr>
  <p:slideViewPr>
    <p:cSldViewPr snapToGrid="0" snapToObjects="1">
      <p:cViewPr varScale="1">
        <p:scale>
          <a:sx n="104" d="100"/>
          <a:sy n="104" d="100"/>
        </p:scale>
        <p:origin x="232" y="56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notesMaster" Target="notesMasters/notesMaster1.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3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2/25/26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picture of a Dalmation dog covered in black spots. He is wearing a red color, appears to be in a nature setting, and there is a spout of water from a water fountain in the foreground.</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Normal distribution curve on average bread heights with values 15, as the population mean, and 17, as the point to determine the p-value, on the x-axis.</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Normal distribution curve of a single population mean with a value of 5 on the x-axis and the p-value points to the area on the left tail of the curve.</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Normal distribution curve of a single population proportion with the value of 0.2 on the x-axis. The p-value points to the area on the right tail of the curve.</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Normal distribution curve of a single population mean with a value of 50 on the x-axis. The p-value formulas, 1/2(p-value), for a two-tailed test is shown for the areas on the left and right tails of the curve.</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Normal distribution curve for the average time to swim the 25-yard freestyle with values 16, as the sample mean, and 16.43 on the x-axis. A vertical upward line extends from 16 on the x-axis to the curve. An arrow points to the left tail of the curve.</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Distribution curve comparing the α to the p-value. Values of -2.15 and -1.645 are on the x-axis. Vertical upward lines extend from both of these values to the curve. The p-value is equal to 0.0158 and points to the area to the left of -2.15. α is equal to 0.05 and points to the area between the values of -2.15 and -1.645.</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Normal distribution curve of the average weight lifted by football players with values of 275 and 286.2 on the x-axis. A vertical upward line extends from 286.2 to the curve. The p-value points to the area to the right of 286.2.</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Normal distribution curve of average scores on the first statistic tests with 65 and 67 values on the x-axis. A vertical upward line extends from 67 to the curve. The p-value points to the area to the right of 67.</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Normal distribution curve of the percent of first time brides who are younger than the groom with values of 0.47, 0.50, and 0.53 on the x-axis. Vertical upward lines extend from 0.47 and 0.53 to the curve. 1/2(p-values) are calculated for the areas on outsides of 0.47 and 0.53.</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Normal distribution graph of the proportion of fleas killed by the new shampoo with values of 0.25 and 0.4048 on the x-axis. A vertical upward line extends from 0.4048 to the curve and the area to the left of this is shaded in. The test statistic of the sample proportion is listed.</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Normal distribution graph of the proportion of fleas killed by the new shampoo with values of 0.26, 17/42, and 0.55 on the x-axis. A vertical upward line extends from 0.26 and 0.55. The area between these two points is equal to 0.95.</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display of a T I 83 calculator is shown with three columns. The first column is L1 with the following values 1.08, .98, .98, 1.02, .95, .95. The second column is labeled L2 with no values listed. The third column is labeled L3 with no values. There is a 1 on the top row on the far right side of the screen.</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display of a T I 83 calculator is shown. The display is titled T Test. The display shows 6 rows. The first row reads Inpt colon data stats and data is highlighted. The second row reads mu not 1. The third row reads List L1. The fourth row reads Freq 1. The fifth row reads mu with the following options does not equal mu not, less than mu not, greater than mu not greater than mu not is highlighted.  The sixth row reads Calculate Draw and neither option is highlighted.</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display of a T I 83 calculator is shown. The display is titled T Test. The display shows 6 rows. The first row reads mu greater than 1. The second row reads t equals 2.01377743. The third row reads p equals .035860646. The fourth row reads x bar equals 1.04. The fifth row reads S sub x equals .0658786764.  The sixth row reads n equals 11.</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display of a T I 83 calculator is shown. The display is a bell shaped curve of normal distribution. The vertical axis has four tickmarks evenly spaced out and the top of the bell curve is at the fourth tick mark. The horizontal axis has two tick marks on each side of the bell curve. The area to the right of the second tick mark on the right portion of the curve is shaded. At the bottom of the display it is shown that t equals 2.0138 and that p equals .0359.</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display of a T I 83 calculator is shown. The display is titled One Prop Z Test. The display shows 5 rows. The first row reads prop greater than 3.4 E negative 4. The second row reads z equals 2.443355592. The third row reads p equals .0072756984. The fourth row reads p bar equals 4.0950528 E negative 4. The fifth row reads n equals  420019.</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display of a T I 83 calculator is shown. The display is a bell shaped curve of normal distribution. The vertical axis has four tickmarks evenly spaced out and the top of the bell curve is at the fourth tick mark. The horizontal axis has two tick marks on each side of the bell curve. The area to the right of the second tick mark on the right portion of the curve is shaded. At the bottom of the display it is shown that t equals 2.4434 and that p equals .0073.</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Blank graph with vertical and horizontal axes.</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Blank graph with vertical and horizontal axes.</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Blank graph with vertical and horizontal axes.</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548235"/>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548235"/>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548235"/>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marR="0" indent="0" algn="l" defTabSz="457189" rtl="0" eaLnBrk="1" fontAlgn="auto" latinLnBrk="0" hangingPunct="1">
              <a:lnSpc>
                <a:spcPct val="100000"/>
              </a:lnSpc>
              <a:spcBef>
                <a:spcPts val="0"/>
              </a:spcBef>
              <a:spcAft>
                <a:spcPts val="0"/>
              </a:spcAft>
              <a:buClrTx/>
              <a:buSzTx/>
              <a:buFont typeface="Arial" panose="020B0604020202020204" pitchFamily="34" charset="0"/>
              <a:buNone/>
              <a:tabLst/>
              <a:defRPr sz="1200" b="0">
                <a:solidFill>
                  <a:schemeClr val="tx1"/>
                </a:solidFill>
              </a:defRPr>
            </a:lvl1pPr>
          </a:lstStyle>
          <a:p>
            <a:pPr marL="0" marR="0" lvl="0" indent="0" algn="l" defTabSz="457189"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This OpenStax ancillary resource is © Rice University under a CC BY-NC-SA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7.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8.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9.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0.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1.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Tölfræði</a:t>
            </a:r>
          </a:p>
        </p:txBody>
      </p:sp>
      <p:sp>
        <p:nvSpPr>
          <p:cNvPr id="3" name="Subtitle 2"/>
          <p:cNvSpPr>
            <a:spLocks noGrp="1"/>
          </p:cNvSpPr>
          <p:nvPr>
            <p:ph type="subTitle" idx="1"/>
          </p:nvPr>
        </p:nvSpPr>
        <p:spPr>
          <a:xfrm>
            <a:off x="1828800" y="2072269"/>
            <a:ext cx="8534400" cy="1752600"/>
          </a:xfrm>
        </p:spPr>
        <p:txBody>
          <a:bodyPr>
            <a:normAutofit fontScale="85000" lnSpcReduction="10000"/>
          </a:bodyPr>
          <a:lstStyle/>
          <a:p>
            <a:pPr marL="0" lvl="0" indent="0">
              <a:buNone/>
            </a:pPr>
            <a:r>
              <a:t>Kafli 9 Tilgátuprófun með einu úrtaki</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Yfirlit kafla</a:t>
            </a:r>
          </a:p>
        </p:txBody>
      </p:sp>
      <p:sp>
        <p:nvSpPr>
          <p:cNvPr id="3" name="Content Placeholder 2"/>
          <p:cNvSpPr>
            <a:spLocks noGrp="1"/>
          </p:cNvSpPr>
          <p:nvPr>
            <p:ph idx="1"/>
          </p:nvPr>
        </p:nvSpPr>
        <p:spPr/>
        <p:txBody>
          <a:bodyPr/>
          <a:lstStyle/>
          <a:p>
            <a:pPr marL="457189" lvl="0" indent="-457189">
              <a:buAutoNum type="arabicPeriod"/>
            </a:pPr>
            <a:r>
              <a:t>Núlltilgáta og gagntilgáta</a:t>
            </a:r>
          </a:p>
          <a:p>
            <a:pPr marL="457189" lvl="0" indent="-457189">
              <a:buAutoNum type="arabicPeriod"/>
            </a:pPr>
            <a:r>
              <a:t>Niðurstöður og villur af gerð I og gerð II</a:t>
            </a:r>
          </a:p>
          <a:p>
            <a:pPr marL="457189" lvl="0" indent="-457189">
              <a:buAutoNum type="arabicPeriod"/>
            </a:pPr>
            <a:r>
              <a:t>Dreifing sem þarf við tilgátuprófun</a:t>
            </a:r>
          </a:p>
          <a:p>
            <a:pPr marL="457189" lvl="0" indent="-457189">
              <a:buAutoNum type="arabicPeriod"/>
            </a:pPr>
            <a:r>
              <a:t>Sjaldgæfir atburðir, úrtakið, ákvörðun og ályktun</a:t>
            </a:r>
          </a:p>
          <a:p>
            <a:pPr marL="457189" lvl="0" indent="-457189">
              <a:buAutoNum type="arabicPeriod"/>
            </a:pPr>
            <a:r>
              <a:t>Viðbótarupplýsingar og heil dæmi um tilgátupróf</a:t>
            </a:r>
          </a:p>
          <a:p>
            <a:pPr marL="457189" lvl="0" indent="-457189">
              <a:buAutoNum type="arabicPeriod"/>
            </a:pPr>
            <a:r>
              <a:t>Tilgátuprófun fyrir eitt meðaltal og eitt hlutfall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9.1</a:t>
            </a:r>
          </a:p>
        </p:txBody>
      </p:sp>
      <p:pic>
        <p:nvPicPr>
          <p:cNvPr id="3" name="Picture 1" descr="This is a picture of a Dalmation dog covered in black spots. He is wearing a red color, appears to be in a nature setting, and there is a spout of water from a water fountain in the foreground."/>
          <p:cNvPicPr>
            <a:picLocks noGrp="1" noChangeAspect="1"/>
          </p:cNvPicPr>
          <p:nvPr/>
        </p:nvPicPr>
        <p:blipFill>
          <a:blip r:embed="rId3"/>
          <a:stretch>
            <a:fillRect/>
          </a:stretch>
        </p:blipFill>
        <p:spPr bwMode="auto">
          <a:xfrm>
            <a:off x="2921000" y="954616"/>
            <a:ext cx="6350000" cy="4656667"/>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Hægt er að nota tilgátupróf til að meta hvort fullyrðing hundaræktanda um að hver Dalmatíuhundur hafi 35 bletti sé tölfræðilega rökstudd. (mynd: Robert Neff)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9.1</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r>
                        <a:rPr i="1"/>
                        <a:t>H</a:t>
                      </a:r>
                      <a:r>
                        <a:rPr i="1" baseline="-25000"/>
                        <a:t>0</a:t>
                      </a:r>
                    </a:p>
                  </a:txBody>
                  <a:tcPr/>
                </a:tc>
                <a:tc>
                  <a:txBody>
                    <a:bodyPr/>
                    <a:lstStyle/>
                    <a:p>
                      <a:pPr marL="0" lvl="0" indent="0">
                        <a:buNone/>
                      </a:pPr>
                      <a:r>
                        <a:rPr i="1"/>
                        <a:t>H</a:t>
                      </a:r>
                      <a:r>
                        <a:rPr i="1" baseline="-25000"/>
                        <a:t>a</a:t>
                      </a:r>
                    </a:p>
                  </a:txBody>
                  <a:tcPr/>
                </a:tc>
                <a:extLst>
                  <a:ext uri="{0D108BD9-81ED-4DB2-BD59-A6C34878D82A}">
                    <a16:rowId xmlns:a16="http://schemas.microsoft.com/office/drawing/2014/main" val="10000"/>
                  </a:ext>
                </a:extLst>
              </a:tr>
              <a:tr h="0">
                <a:tc>
                  <a:txBody>
                    <a:bodyPr/>
                    <a:lstStyle/>
                    <a:p>
                      <a:pPr marL="0" lvl="0" indent="0">
                        <a:buNone/>
                      </a:pPr>
                      <a:r>
                        <a:t>equal (=)</a:t>
                      </a:r>
                    </a:p>
                  </a:txBody>
                  <a:tcPr/>
                </a:tc>
                <a:tc>
                  <a:txBody>
                    <a:bodyPr/>
                    <a:lstStyle/>
                    <a:p>
                      <a:pPr marL="0" lvl="0" indent="0">
                        <a:buNone/>
                      </a:pPr>
                      <a:r>
                        <a:t>ekki jafnt og (≠) </a:t>
                      </a:r>
                      <a:r>
                        <a:rPr b="1"/>
                        <a:t>or</a:t>
                      </a:r>
                      <a:r>
                        <a:t> stærra en (&gt;) </a:t>
                      </a:r>
                      <a:r>
                        <a:rPr b="1"/>
                        <a:t>or</a:t>
                      </a:r>
                      <a:r>
                        <a:t> minna en (&lt;)</a:t>
                      </a:r>
                    </a:p>
                  </a:txBody>
                  <a:tcPr/>
                </a:tc>
                <a:extLst>
                  <a:ext uri="{0D108BD9-81ED-4DB2-BD59-A6C34878D82A}">
                    <a16:rowId xmlns:a16="http://schemas.microsoft.com/office/drawing/2014/main" val="10001"/>
                  </a:ext>
                </a:extLst>
              </a:tr>
              <a:tr h="0">
                <a:tc>
                  <a:txBody>
                    <a:bodyPr/>
                    <a:lstStyle/>
                    <a:p>
                      <a:pPr marL="0" lvl="0" indent="0">
                        <a:buNone/>
                      </a:pPr>
                      <a:r>
                        <a:t>stærra en eða jafnt og (≥)</a:t>
                      </a:r>
                    </a:p>
                  </a:txBody>
                  <a:tcPr/>
                </a:tc>
                <a:tc>
                  <a:txBody>
                    <a:bodyPr/>
                    <a:lstStyle/>
                    <a:p>
                      <a:pPr marL="0" lvl="0" indent="0">
                        <a:buNone/>
                      </a:pPr>
                      <a:r>
                        <a:t>minna en (&lt;)</a:t>
                      </a:r>
                    </a:p>
                  </a:txBody>
                  <a:tcPr/>
                </a:tc>
                <a:extLst>
                  <a:ext uri="{0D108BD9-81ED-4DB2-BD59-A6C34878D82A}">
                    <a16:rowId xmlns:a16="http://schemas.microsoft.com/office/drawing/2014/main" val="10002"/>
                  </a:ext>
                </a:extLst>
              </a:tr>
              <a:tr h="0">
                <a:tc>
                  <a:txBody>
                    <a:bodyPr/>
                    <a:lstStyle/>
                    <a:p>
                      <a:pPr marL="0" lvl="0" indent="0">
                        <a:buNone/>
                      </a:pPr>
                      <a:r>
                        <a:t>minna en eða jafnt og (≤)</a:t>
                      </a:r>
                    </a:p>
                  </a:txBody>
                  <a:tcPr/>
                </a:tc>
                <a:tc>
                  <a:txBody>
                    <a:bodyPr/>
                    <a:lstStyle/>
                    <a:p>
                      <a:pPr marL="0" lvl="0" indent="0">
                        <a:buNone/>
                      </a:pPr>
                      <a:r>
                        <a:t>meira en (&gt;)</a:t>
                      </a:r>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9.2</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r>
                        <a:t>AÐGERÐ</a:t>
                      </a:r>
                    </a:p>
                  </a:txBody>
                  <a:tcPr/>
                </a:tc>
                <a:tc>
                  <a:txBody>
                    <a:bodyPr/>
                    <a:lstStyle/>
                    <a:p>
                      <a:pPr marL="0" lvl="0" indent="0">
                        <a:buNone/>
                      </a:pPr>
                      <a:r>
                        <a:rPr i="1"/>
                        <a:t>H</a:t>
                      </a:r>
                      <a:r>
                        <a:rPr i="1" baseline="-25000"/>
                        <a:t>0</a:t>
                      </a:r>
                      <a:r>
                        <a:t> ER Í RAUN</a:t>
                      </a:r>
                    </a:p>
                  </a:txBody>
                  <a:tcPr/>
                </a:tc>
                <a:tc>
                  <a:txBody>
                    <a:bodyPr/>
                    <a:lstStyle/>
                    <a:p>
                      <a:pPr marL="0" lvl="0" indent="0">
                        <a:buNone/>
                      </a:pPr>
                      <a:r>
                        <a:t>...</a:t>
                      </a:r>
                    </a:p>
                  </a:txBody>
                  <a:tcPr/>
                </a:tc>
                <a:extLst>
                  <a:ext uri="{0D108BD9-81ED-4DB2-BD59-A6C34878D82A}">
                    <a16:rowId xmlns:a16="http://schemas.microsoft.com/office/drawing/2014/main" val="10000"/>
                  </a:ext>
                </a:extLst>
              </a:tr>
              <a:tr h="0">
                <a:tc>
                  <a:txBody>
                    <a:bodyPr/>
                    <a:lstStyle/>
                    <a:p>
                      <a:endParaRPr/>
                    </a:p>
                  </a:txBody>
                  <a:tcPr/>
                </a:tc>
                <a:tc>
                  <a:txBody>
                    <a:bodyPr/>
                    <a:lstStyle/>
                    <a:p>
                      <a:pPr marL="0" lvl="0" indent="0">
                        <a:buNone/>
                      </a:pPr>
                      <a:r>
                        <a:t>Sönn</a:t>
                      </a:r>
                    </a:p>
                  </a:txBody>
                  <a:tcPr/>
                </a:tc>
                <a:tc>
                  <a:txBody>
                    <a:bodyPr/>
                    <a:lstStyle/>
                    <a:p>
                      <a:pPr marL="0" lvl="0" indent="0">
                        <a:buNone/>
                      </a:pPr>
                      <a:r>
                        <a:t>Ósönn</a:t>
                      </a:r>
                    </a:p>
                  </a:txBody>
                  <a:tcPr/>
                </a:tc>
                <a:extLst>
                  <a:ext uri="{0D108BD9-81ED-4DB2-BD59-A6C34878D82A}">
                    <a16:rowId xmlns:a16="http://schemas.microsoft.com/office/drawing/2014/main" val="10001"/>
                  </a:ext>
                </a:extLst>
              </a:tr>
              <a:tr h="0">
                <a:tc>
                  <a:txBody>
                    <a:bodyPr/>
                    <a:lstStyle/>
                    <a:p>
                      <a:pPr marL="0" lvl="0" indent="0">
                        <a:buNone/>
                      </a:pPr>
                      <a:r>
                        <a:rPr b="1"/>
                        <a:t>Hafna ekki </a:t>
                      </a:r>
                      <a:r>
                        <a:rPr b="1" i="1"/>
                        <a:t>H</a:t>
                      </a:r>
                      <a:r>
                        <a:rPr b="1" i="1" baseline="-25000"/>
                        <a:t>0</a:t>
                      </a:r>
                    </a:p>
                  </a:txBody>
                  <a:tcPr/>
                </a:tc>
                <a:tc>
                  <a:txBody>
                    <a:bodyPr/>
                    <a:lstStyle/>
                    <a:p>
                      <a:pPr marL="0" lvl="0" indent="0">
                        <a:buNone/>
                      </a:pPr>
                      <a:r>
                        <a:t>Rétt niðurstaða</a:t>
                      </a:r>
                    </a:p>
                  </a:txBody>
                  <a:tcPr/>
                </a:tc>
                <a:tc>
                  <a:txBody>
                    <a:bodyPr/>
                    <a:lstStyle/>
                    <a:p>
                      <a:pPr marL="0" lvl="0" indent="0">
                        <a:buNone/>
                      </a:pPr>
                      <a:r>
                        <a:t>Villa af gerð II</a:t>
                      </a:r>
                    </a:p>
                  </a:txBody>
                  <a:tcPr/>
                </a:tc>
                <a:extLst>
                  <a:ext uri="{0D108BD9-81ED-4DB2-BD59-A6C34878D82A}">
                    <a16:rowId xmlns:a16="http://schemas.microsoft.com/office/drawing/2014/main" val="10002"/>
                  </a:ext>
                </a:extLst>
              </a:tr>
              <a:tr h="0">
                <a:tc>
                  <a:txBody>
                    <a:bodyPr/>
                    <a:lstStyle/>
                    <a:p>
                      <a:pPr marL="0" lvl="0" indent="0">
                        <a:buNone/>
                      </a:pPr>
                      <a:r>
                        <a:rPr b="1"/>
                        <a:t>Hafna </a:t>
                      </a:r>
                      <a:r>
                        <a:rPr b="1" i="1"/>
                        <a:t>H</a:t>
                      </a:r>
                      <a:r>
                        <a:rPr b="1" i="1" baseline="-25000"/>
                        <a:t>0</a:t>
                      </a:r>
                    </a:p>
                  </a:txBody>
                  <a:tcPr/>
                </a:tc>
                <a:tc>
                  <a:txBody>
                    <a:bodyPr/>
                    <a:lstStyle/>
                    <a:p>
                      <a:pPr marL="0" lvl="0" indent="0">
                        <a:buNone/>
                      </a:pPr>
                      <a:r>
                        <a:t>Villa af gerð I</a:t>
                      </a:r>
                    </a:p>
                  </a:txBody>
                  <a:tcPr/>
                </a:tc>
                <a:tc>
                  <a:txBody>
                    <a:bodyPr/>
                    <a:lstStyle/>
                    <a:p>
                      <a:pPr marL="0" lvl="0" indent="0">
                        <a:buNone/>
                      </a:pPr>
                      <a:r>
                        <a:t>Rétt niðurstaða</a:t>
                      </a:r>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9.2</a:t>
            </a:r>
          </a:p>
        </p:txBody>
      </p:sp>
      <p:pic>
        <p:nvPicPr>
          <p:cNvPr id="3" name="Picture 1" descr="Normal distribution curve on average bread heights with values 15, as the population mean, and 17, as the point to determine the p-value, on the x-axis."/>
          <p:cNvPicPr>
            <a:picLocks noGrp="1" noChangeAspect="1"/>
          </p:cNvPicPr>
          <p:nvPr/>
        </p:nvPicPr>
        <p:blipFill>
          <a:blip r:embed="rId3"/>
          <a:stretch>
            <a:fillRect/>
          </a:stretch>
        </p:blipFill>
        <p:spPr bwMode="auto">
          <a:xfrm>
            <a:off x="609875" y="1193800"/>
            <a:ext cx="10972250" cy="4686300"/>
          </a:xfrm>
          <a:prstGeom prst="rect">
            <a:avLst/>
          </a:prstGeom>
          <a:noFill/>
          <a:ln w="9525">
            <a:noFill/>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9.3</a:t>
            </a:r>
          </a:p>
        </p:txBody>
      </p:sp>
      <p:pic>
        <p:nvPicPr>
          <p:cNvPr id="3" name="Picture 1" descr="Normal distribution curve of a single population mean with a value of 5 on the x-axis and the p-value points to the area on the left tail of the curve."/>
          <p:cNvPicPr>
            <a:picLocks noGrp="1" noChangeAspect="1"/>
          </p:cNvPicPr>
          <p:nvPr/>
        </p:nvPicPr>
        <p:blipFill>
          <a:blip r:embed="rId3"/>
          <a:stretch>
            <a:fillRect/>
          </a:stretch>
        </p:blipFill>
        <p:spPr bwMode="auto">
          <a:xfrm>
            <a:off x="609600" y="1069760"/>
            <a:ext cx="10972800" cy="4934380"/>
          </a:xfrm>
          <a:prstGeom prst="rect">
            <a:avLst/>
          </a:prstGeom>
          <a:noFill/>
          <a:ln w="9525">
            <a:noFill/>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9.4</a:t>
            </a:r>
          </a:p>
        </p:txBody>
      </p:sp>
      <p:pic>
        <p:nvPicPr>
          <p:cNvPr id="3" name="Picture 1" descr="Normal distribution curve of a single population proportion with the value of 0.2 on the x-axis. The p-value points to the area on the right tail of the curve."/>
          <p:cNvPicPr>
            <a:picLocks noGrp="1" noChangeAspect="1"/>
          </p:cNvPicPr>
          <p:nvPr/>
        </p:nvPicPr>
        <p:blipFill>
          <a:blip r:embed="rId3"/>
          <a:stretch>
            <a:fillRect/>
          </a:stretch>
        </p:blipFill>
        <p:spPr bwMode="auto">
          <a:xfrm>
            <a:off x="609600" y="1069760"/>
            <a:ext cx="10972800" cy="4934380"/>
          </a:xfrm>
          <a:prstGeom prst="rect">
            <a:avLst/>
          </a:prstGeom>
          <a:noFill/>
          <a:ln w="9525">
            <a:noFill/>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9.5</a:t>
            </a:r>
          </a:p>
        </p:txBody>
      </p:sp>
      <p:pic>
        <p:nvPicPr>
          <p:cNvPr id="3" name="Picture 1" descr="Normal distribution curve of a single population mean with a value of 50 on the x-axis. The p-value formulas, 1/2(p-value), for a two-tailed test is shown for the areas on the left and right tails of the curve."/>
          <p:cNvPicPr>
            <a:picLocks noGrp="1" noChangeAspect="1"/>
          </p:cNvPicPr>
          <p:nvPr/>
        </p:nvPicPr>
        <p:blipFill>
          <a:blip r:embed="rId3"/>
          <a:stretch>
            <a:fillRect/>
          </a:stretch>
        </p:blipFill>
        <p:spPr bwMode="auto">
          <a:xfrm>
            <a:off x="609600" y="1069760"/>
            <a:ext cx="10972800" cy="4934380"/>
          </a:xfrm>
          <a:prstGeom prst="rect">
            <a:avLst/>
          </a:prstGeom>
          <a:noFill/>
          <a:ln w="9525">
            <a:noFill/>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9.6</a:t>
            </a:r>
          </a:p>
        </p:txBody>
      </p:sp>
      <p:pic>
        <p:nvPicPr>
          <p:cNvPr id="3" name="Picture 1" descr="Normal distribution curve for the average time to swim the 25-yard freestyle with values 16, as the sample mean, and 16.43 on the x-axis. A vertical upward line extends from 16 on the x-axis to the curve. An arrow points to the left tail of the curve."/>
          <p:cNvPicPr>
            <a:picLocks noGrp="1" noChangeAspect="1"/>
          </p:cNvPicPr>
          <p:nvPr/>
        </p:nvPicPr>
        <p:blipFill>
          <a:blip r:embed="rId3"/>
          <a:stretch>
            <a:fillRect/>
          </a:stretch>
        </p:blipFill>
        <p:spPr bwMode="auto">
          <a:xfrm>
            <a:off x="609600" y="1069760"/>
            <a:ext cx="10972800" cy="4934380"/>
          </a:xfrm>
          <a:prstGeom prst="rect">
            <a:avLst/>
          </a:prstGeom>
          <a:noFill/>
          <a:ln w="9525">
            <a:noFill/>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9.7</a:t>
            </a:r>
          </a:p>
        </p:txBody>
      </p:sp>
      <p:pic>
        <p:nvPicPr>
          <p:cNvPr id="3" name="Picture 1" descr="Distribution curve comparing the α to the p-value. Values of -2.15 and -1.645 are on the x-axis. Vertical upward lines extend from both of these values to the curve. The p-value is equal to 0.0158 and points to the area to the left of -2.15. α is equal to 0.05 and points to the area between the values of -2.15 and -1.645."/>
          <p:cNvPicPr>
            <a:picLocks noGrp="1" noChangeAspect="1"/>
          </p:cNvPicPr>
          <p:nvPr/>
        </p:nvPicPr>
        <p:blipFill>
          <a:blip r:embed="rId3"/>
          <a:stretch>
            <a:fillRect/>
          </a:stretch>
        </p:blipFill>
        <p:spPr bwMode="auto">
          <a:xfrm>
            <a:off x="609600" y="1310910"/>
            <a:ext cx="10972800" cy="4452079"/>
          </a:xfrm>
          <a:prstGeom prst="rect">
            <a:avLst/>
          </a:prstGeom>
          <a:noFill/>
          <a:ln w="9525">
            <a:noFill/>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9.8</a:t>
            </a:r>
          </a:p>
        </p:txBody>
      </p:sp>
      <p:pic>
        <p:nvPicPr>
          <p:cNvPr id="3" name="Picture 1" descr="Normal distribution curve of the average weight lifted by football players with values of 275 and 286.2 on the x-axis. A vertical upward line extends from 286.2 to the curve. The p-value points to the area to the right of 286.2."/>
          <p:cNvPicPr>
            <a:picLocks noGrp="1" noChangeAspect="1"/>
          </p:cNvPicPr>
          <p:nvPr/>
        </p:nvPicPr>
        <p:blipFill>
          <a:blip r:embed="rId3"/>
          <a:stretch>
            <a:fillRect/>
          </a:stretch>
        </p:blipFill>
        <p:spPr bwMode="auto">
          <a:xfrm>
            <a:off x="609600" y="1069760"/>
            <a:ext cx="10972800" cy="4934380"/>
          </a:xfrm>
          <a:prstGeom prst="rect">
            <a:avLst/>
          </a:prstGeom>
          <a:noFill/>
          <a:ln w="9525">
            <a:noFill/>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9.9</a:t>
            </a:r>
          </a:p>
        </p:txBody>
      </p:sp>
      <p:pic>
        <p:nvPicPr>
          <p:cNvPr id="3" name="Picture 1" descr="Normal distribution curve of average scores on the first statistic tests with 65 and 67 values on the x-axis. A vertical upward line extends from 67 to the curve. The p-value points to the area to the right of 67."/>
          <p:cNvPicPr>
            <a:picLocks noGrp="1" noChangeAspect="1"/>
          </p:cNvPicPr>
          <p:nvPr/>
        </p:nvPicPr>
        <p:blipFill>
          <a:blip r:embed="rId3"/>
          <a:stretch>
            <a:fillRect/>
          </a:stretch>
        </p:blipFill>
        <p:spPr bwMode="auto">
          <a:xfrm>
            <a:off x="609600" y="1069760"/>
            <a:ext cx="10972800" cy="4934380"/>
          </a:xfrm>
          <a:prstGeom prst="rect">
            <a:avLst/>
          </a:prstGeom>
          <a:noFill/>
          <a:ln w="9525">
            <a:noFill/>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9.10</a:t>
            </a:r>
          </a:p>
        </p:txBody>
      </p:sp>
      <p:pic>
        <p:nvPicPr>
          <p:cNvPr id="3" name="Picture 1" descr="Normal distribution curve of the percent of first time brides who are younger than the groom with values of 0.47, 0.50, and 0.53 on the x-axis. Vertical upward lines extend from 0.47 and 0.53 to the curve. 1/2(p-values) are calculated for the areas on outsides of 0.47 and 0.53."/>
          <p:cNvPicPr>
            <a:picLocks noGrp="1" noChangeAspect="1"/>
          </p:cNvPicPr>
          <p:nvPr/>
        </p:nvPicPr>
        <p:blipFill>
          <a:blip r:embed="rId3"/>
          <a:stretch>
            <a:fillRect/>
          </a:stretch>
        </p:blipFill>
        <p:spPr bwMode="auto">
          <a:xfrm>
            <a:off x="610970" y="1397000"/>
            <a:ext cx="10970059" cy="4279900"/>
          </a:xfrm>
          <a:prstGeom prst="rect">
            <a:avLst/>
          </a:prstGeom>
          <a:noFill/>
          <a:ln w="9525">
            <a:noFill/>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9.11</a:t>
            </a:r>
          </a:p>
        </p:txBody>
      </p:sp>
      <p:pic>
        <p:nvPicPr>
          <p:cNvPr id="3" name="Picture 1" descr="Normal distribution graph of the proportion of fleas killed by the new shampoo with values of 0.25 and 0.4048 on the x-axis. A vertical upward line extends from 0.4048 to the curve and the area to the left of this is shaded in. The test statistic of the sample proportion is listed."/>
          <p:cNvPicPr>
            <a:picLocks noGrp="1" noChangeAspect="1"/>
          </p:cNvPicPr>
          <p:nvPr/>
        </p:nvPicPr>
        <p:blipFill>
          <a:blip r:embed="rId3"/>
          <a:stretch>
            <a:fillRect/>
          </a:stretch>
        </p:blipFill>
        <p:spPr bwMode="auto">
          <a:xfrm>
            <a:off x="1257300" y="953660"/>
            <a:ext cx="9677400" cy="5166579"/>
          </a:xfrm>
          <a:prstGeom prst="rect">
            <a:avLst/>
          </a:prstGeom>
          <a:noFill/>
          <a:ln w="9525">
            <a:noFill/>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9.3</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nvPr>
            </p:nvGraphicFramePr>
            <p:xfrm>
              <a:off x="609600" y="952500"/>
              <a:ext cx="10972800" cy="73152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r>
                            <a:t>Alfa</a:t>
                          </a:r>
                        </a:p>
                      </a:txBody>
                      <a:tcPr/>
                    </a:tc>
                    <a:tc>
                      <a:txBody>
                        <a:bodyPr/>
                        <a:lstStyle/>
                        <a:p>
                          <a:pPr marL="0" lvl="0" indent="0">
                            <a:buNone/>
                          </a:pPr>
                          <a:r>
                            <a:t>Ákvörðun</a:t>
                          </a:r>
                        </a:p>
                      </a:txBody>
                      <a:tcPr/>
                    </a:tc>
                    <a:tc>
                      <a:txBody>
                        <a:bodyPr/>
                        <a:lstStyle/>
                        <a:p>
                          <a:pPr marL="0" lvl="0" indent="0">
                            <a:buNone/>
                          </a:pPr>
                          <a:r>
                            <a:t>Rök fyrir ákvörðun</a:t>
                          </a:r>
                        </a:p>
                      </a:txBody>
                      <a:tcPr/>
                    </a:tc>
                    <a:extLst>
                      <a:ext uri="{0D108BD9-81ED-4DB2-BD59-A6C34878D82A}">
                        <a16:rowId xmlns:a16="http://schemas.microsoft.com/office/drawing/2014/main" val="10000"/>
                      </a:ext>
                    </a:extLst>
                  </a:tr>
                  <a:tr h="0">
                    <a:tc>
                      <a:txBody>
                        <a:bodyPr/>
                        <a:lstStyle/>
                        <a:p>
                          <a:pPr marL="0" lvl="0" indent="0">
                            <a:buNone/>
                          </a:pPr>
                          <a:r>
                            <a:t>0.01</a:t>
                          </a:r>
                        </a:p>
                      </a:txBody>
                      <a:tcPr/>
                    </a:tc>
                    <a:tc>
                      <a:txBody>
                        <a:bodyPr/>
                        <a:lstStyle/>
                        <a:p>
                          <a:pPr marL="0" lvl="0" indent="0">
                            <a:buNone/>
                          </a:pPr>
                          <a:r>
                            <a:t>Hafna ekki </a:t>
                          </a:r>
                          <a14:m>
                            <m:oMath xmlns:m="http://schemas.openxmlformats.org/officeDocument/2006/math">
                              <m:sSub>
                                <m:sSubPr>
                                  <m:ctrlPr>
                                    <a:rPr>
                                      <a:latin typeface="Cambria Math" panose="02040503050406030204" pitchFamily="18" charset="0"/>
                                    </a:rPr>
                                  </m:ctrlPr>
                                </m:sSubPr>
                                <m:e>
                                  <m:r>
                                    <a:rPr>
                                      <a:latin typeface="Cambria Math" panose="02040503050406030204" pitchFamily="18" charset="0"/>
                                    </a:rPr>
                                    <m:t>𝐻</m:t>
                                  </m:r>
                                </m:e>
                                <m:sub>
                                  <m:r>
                                    <a:rPr>
                                      <a:latin typeface="Cambria Math" panose="02040503050406030204" pitchFamily="18" charset="0"/>
                                    </a:rPr>
                                    <m:t>0</m:t>
                                  </m:r>
                                </m:sub>
                              </m:sSub>
                            </m:oMath>
                          </a14:m>
                          <a:endParaRPr/>
                        </a:p>
                      </a:txBody>
                      <a:tcPr/>
                    </a:tc>
                    <a:tc>
                      <a:txBody>
                        <a:bodyPr/>
                        <a:lstStyle/>
                        <a:p>
                          <a:pPr marL="0" lvl="0" indent="0">
                            <a:buNone/>
                          </a:pPr>
                          <a:r>
                            <a:rPr i="1"/>
                            <a:t>α</a:t>
                          </a:r>
                          <a:r>
                            <a:t> &lt; </a:t>
                          </a:r>
                          <a:r>
                            <a:rPr i="1"/>
                            <a:t>p</a:t>
                          </a:r>
                          <a:r>
                            <a:t>-value</a:t>
                          </a:r>
                        </a:p>
                      </a:txBody>
                      <a:tcPr/>
                    </a:tc>
                    <a:extLst>
                      <a:ext uri="{0D108BD9-81ED-4DB2-BD59-A6C34878D82A}">
                        <a16:rowId xmlns:a16="http://schemas.microsoft.com/office/drawing/2014/main" val="10001"/>
                      </a:ext>
                    </a:extLst>
                  </a:tr>
                </a:tbl>
              </a:graphicData>
            </a:graphic>
          </p:graphicFrame>
        </mc:Choice>
        <mc:Fallback>
          <p:graphicFrame>
            <p:nvGraphicFramePr>
              <p:cNvPr id="6" name="Content Placeholder 5"/>
              <p:cNvGraphicFramePr>
                <a:graphicFrameLocks noGrp="1"/>
              </p:cNvGraphicFramePr>
              <p:nvPr>
                <p:ph idx="1"/>
              </p:nvPr>
            </p:nvGraphicFramePr>
            <p:xfrm>
              <a:off x="609600" y="952500"/>
              <a:ext cx="10972800" cy="73152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365760">
                    <a:tc>
                      <a:txBody>
                        <a:bodyPr/>
                        <a:lstStyle/>
                        <a:p>
                          <a:pPr marL="0" lvl="0" indent="0">
                            <a:buNone/>
                          </a:pPr>
                          <a:r>
                            <a:t>Alpha</a:t>
                          </a:r>
                        </a:p>
                      </a:txBody>
                      <a:tcPr/>
                    </a:tc>
                    <a:tc>
                      <a:txBody>
                        <a:bodyPr/>
                        <a:lstStyle/>
                        <a:p>
                          <a:pPr marL="0" lvl="0" indent="0">
                            <a:buNone/>
                          </a:pPr>
                          <a:r>
                            <a:t>Decision</a:t>
                          </a:r>
                        </a:p>
                      </a:txBody>
                      <a:tcPr/>
                    </a:tc>
                    <a:tc>
                      <a:txBody>
                        <a:bodyPr/>
                        <a:lstStyle/>
                        <a:p>
                          <a:pPr marL="0" lvl="0" indent="0">
                            <a:buNone/>
                          </a:pPr>
                          <a:r>
                            <a:t>Reason for Decision</a:t>
                          </a:r>
                        </a:p>
                      </a:txBody>
                      <a:tcPr/>
                    </a:tc>
                    <a:extLst>
                      <a:ext uri="{0D108BD9-81ED-4DB2-BD59-A6C34878D82A}">
                        <a16:rowId xmlns:a16="http://schemas.microsoft.com/office/drawing/2014/main" val="10000"/>
                      </a:ext>
                    </a:extLst>
                  </a:tr>
                  <a:tr h="365760">
                    <a:tc>
                      <a:txBody>
                        <a:bodyPr/>
                        <a:lstStyle/>
                        <a:p>
                          <a:pPr marL="0" lvl="0" indent="0">
                            <a:buNone/>
                          </a:pPr>
                          <a:r>
                            <a:t>0.01</a:t>
                          </a:r>
                        </a:p>
                      </a:txBody>
                      <a:tcPr/>
                    </a:tc>
                    <a:tc>
                      <a:txBody>
                        <a:bodyPr/>
                        <a:lstStyle/>
                        <a:p>
                          <a:endParaRPr lang="en-US"/>
                        </a:p>
                      </a:txBody>
                      <a:tcPr>
                        <a:blipFill>
                          <a:blip r:embed="rId2"/>
                          <a:stretch>
                            <a:fillRect l="-100347" t="-110345" r="-101042" b="-27586"/>
                          </a:stretch>
                        </a:blipFill>
                      </a:tcPr>
                    </a:tc>
                    <a:tc>
                      <a:txBody>
                        <a:bodyPr/>
                        <a:lstStyle/>
                        <a:p>
                          <a:pPr marL="0" lvl="0" indent="0">
                            <a:buNone/>
                          </a:pPr>
                          <a:r>
                            <a:rPr i="1"/>
                            <a:t>α</a:t>
                          </a:r>
                          <a:r>
                            <a:t> &lt; </a:t>
                          </a:r>
                          <a:r>
                            <a:rPr i="1"/>
                            <a:t>p</a:t>
                          </a:r>
                          <a:r>
                            <a:t>-value</a:t>
                          </a:r>
                        </a:p>
                      </a:txBody>
                      <a:tcPr/>
                    </a:tc>
                    <a:extLst>
                      <a:ext uri="{0D108BD9-81ED-4DB2-BD59-A6C34878D82A}">
                        <a16:rowId xmlns:a16="http://schemas.microsoft.com/office/drawing/2014/main" val="10001"/>
                      </a:ext>
                    </a:extLst>
                  </a:tr>
                </a:tbl>
              </a:graphicData>
            </a:graphic>
          </p:graphicFrame>
        </mc:Fallback>
      </mc:AlternateContent>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9.12</a:t>
            </a:r>
          </a:p>
        </p:txBody>
      </p:sp>
      <p:pic>
        <p:nvPicPr>
          <p:cNvPr id="3" name="Picture 1" descr="Normal distribution graph of the proportion of fleas killed by the new shampoo with values of 0.26, 17/42, and 0.55 on the x-axis. A vertical upward line extends from 0.26 and 0.55. The area between these two points is equal to 0.95."/>
          <p:cNvPicPr>
            <a:picLocks noGrp="1" noChangeAspect="1"/>
          </p:cNvPicPr>
          <p:nvPr/>
        </p:nvPicPr>
        <p:blipFill>
          <a:blip r:embed="rId3"/>
          <a:stretch>
            <a:fillRect/>
          </a:stretch>
        </p:blipFill>
        <p:spPr bwMode="auto">
          <a:xfrm>
            <a:off x="1612900" y="953856"/>
            <a:ext cx="8953500" cy="5166188"/>
          </a:xfrm>
          <a:prstGeom prst="rect">
            <a:avLst/>
          </a:prstGeom>
          <a:noFill/>
          <a:ln w="9525">
            <a:noFill/>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9.13</a:t>
            </a:r>
          </a:p>
        </p:txBody>
      </p:sp>
      <p:pic>
        <p:nvPicPr>
          <p:cNvPr id="3" name="Picture 1" descr="The display of a T I 83 calculator is shown with three columns. The first column is L1 with the following values 1.08, .98, .98, 1.02, .95, .95. The second column is labeled L2 with no values listed. The third column is labeled L3 with no values. There is a 1 on the top row on the far right side of the screen."/>
          <p:cNvPicPr>
            <a:picLocks noGrp="1" noChangeAspect="1"/>
          </p:cNvPicPr>
          <p:nvPr/>
        </p:nvPicPr>
        <p:blipFill>
          <a:blip r:embed="rId3"/>
          <a:stretch>
            <a:fillRect/>
          </a:stretch>
        </p:blipFill>
        <p:spPr bwMode="auto">
          <a:xfrm>
            <a:off x="2223301" y="952500"/>
            <a:ext cx="7745398" cy="5168900"/>
          </a:xfrm>
          <a:prstGeom prst="rect">
            <a:avLst/>
          </a:prstGeom>
          <a:noFill/>
          <a:ln w="9525">
            <a:noFill/>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9.14</a:t>
            </a:r>
          </a:p>
        </p:txBody>
      </p:sp>
      <p:pic>
        <p:nvPicPr>
          <p:cNvPr id="3" name="Picture 1" descr="The display of a T I 83 calculator is shown. The display is titled T Test. The display shows 6 rows. The first row reads Inpt colon data stats and data is highlighted. The second row reads mu not 1. The third row reads List L1. The fourth row reads Freq 1. The fifth row reads mu with the following options does not equal mu not, less than mu not, greater than mu not greater than mu not is highlighted.  The sixth row reads Calculate Draw and neither option is highlighted."/>
          <p:cNvPicPr>
            <a:picLocks noGrp="1" noChangeAspect="1"/>
          </p:cNvPicPr>
          <p:nvPr/>
        </p:nvPicPr>
        <p:blipFill>
          <a:blip r:embed="rId3"/>
          <a:stretch>
            <a:fillRect/>
          </a:stretch>
        </p:blipFill>
        <p:spPr bwMode="auto">
          <a:xfrm>
            <a:off x="2223301" y="952500"/>
            <a:ext cx="7745398" cy="5168900"/>
          </a:xfrm>
          <a:prstGeom prst="rect">
            <a:avLst/>
          </a:prstGeom>
          <a:noFill/>
          <a:ln w="9525">
            <a:noFill/>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9.15</a:t>
            </a:r>
          </a:p>
        </p:txBody>
      </p:sp>
      <p:pic>
        <p:nvPicPr>
          <p:cNvPr id="3" name="Picture 1" descr="The display of a T I 83 calculator is shown. The display is titled T Test. The display shows 6 rows. The first row reads mu greater than 1. The second row reads t equals 2.01377743. The third row reads p equals .035860646. The fourth row reads x bar equals 1.04. The fifth row reads S sub x equals .0658786764.  The sixth row reads n equals 11."/>
          <p:cNvPicPr>
            <a:picLocks noGrp="1" noChangeAspect="1"/>
          </p:cNvPicPr>
          <p:nvPr/>
        </p:nvPicPr>
        <p:blipFill>
          <a:blip r:embed="rId3"/>
          <a:stretch>
            <a:fillRect/>
          </a:stretch>
        </p:blipFill>
        <p:spPr bwMode="auto">
          <a:xfrm>
            <a:off x="2223301" y="952500"/>
            <a:ext cx="7745398" cy="5168900"/>
          </a:xfrm>
          <a:prstGeom prst="rect">
            <a:avLst/>
          </a:prstGeom>
          <a:noFill/>
          <a:ln w="9525">
            <a:noFill/>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9.16</a:t>
            </a:r>
          </a:p>
        </p:txBody>
      </p:sp>
      <p:pic>
        <p:nvPicPr>
          <p:cNvPr id="3" name="Picture 1" descr="The display of a T I 83 calculator is shown. The display is a bell shaped curve of normal distribution. The vertical axis has four tickmarks evenly spaced out and the top of the bell curve is at the fourth tick mark. The horizontal axis has two tick marks on each side of the bell curve. The area to the right of the second tick mark on the right portion of the curve is shaded. At the bottom of the display it is shown that t equals 2.0138 and that p equals .0359."/>
          <p:cNvPicPr>
            <a:picLocks noGrp="1" noChangeAspect="1"/>
          </p:cNvPicPr>
          <p:nvPr/>
        </p:nvPicPr>
        <p:blipFill>
          <a:blip r:embed="rId3"/>
          <a:stretch>
            <a:fillRect/>
          </a:stretch>
        </p:blipFill>
        <p:spPr bwMode="auto">
          <a:xfrm>
            <a:off x="2223301" y="952500"/>
            <a:ext cx="7745398" cy="5168900"/>
          </a:xfrm>
          <a:prstGeom prst="rect">
            <a:avLst/>
          </a:prstGeom>
          <a:noFill/>
          <a:ln w="9525">
            <a:noFill/>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9.17</a:t>
            </a:r>
          </a:p>
        </p:txBody>
      </p:sp>
      <p:pic>
        <p:nvPicPr>
          <p:cNvPr id="3" name="Picture 1" descr="The display of a T I 83 calculator is shown. The display is titled One Prop Z Test. The display shows 5 rows. The first row reads prop greater than 3.4 E negative 4. The second row reads z equals 2.443355592. The third row reads p equals .0072756984. The fourth row reads p bar equals 4.0950528 E negative 4. The fifth row reads n equals  420019."/>
          <p:cNvPicPr>
            <a:picLocks noGrp="1" noChangeAspect="1"/>
          </p:cNvPicPr>
          <p:nvPr/>
        </p:nvPicPr>
        <p:blipFill>
          <a:blip r:embed="rId3"/>
          <a:stretch>
            <a:fillRect/>
          </a:stretch>
        </p:blipFill>
        <p:spPr bwMode="auto">
          <a:xfrm>
            <a:off x="2223301" y="952500"/>
            <a:ext cx="7745398" cy="5168900"/>
          </a:xfrm>
          <a:prstGeom prst="rect">
            <a:avLst/>
          </a:prstGeom>
          <a:noFill/>
          <a:ln w="9525">
            <a:noFill/>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9.18</a:t>
            </a:r>
          </a:p>
        </p:txBody>
      </p:sp>
      <p:pic>
        <p:nvPicPr>
          <p:cNvPr id="3" name="Picture 1" descr="The display of a T I 83 calculator is shown. The display is a bell shaped curve of normal distribution. The vertical axis has four tickmarks evenly spaced out and the top of the bell curve is at the fourth tick mark. The horizontal axis has two tick marks on each side of the bell curve. The area to the right of the second tick mark on the right portion of the curve is shaded. At the bottom of the display it is shown that t equals 2.4434 and that p equals .0073."/>
          <p:cNvPicPr>
            <a:picLocks noGrp="1" noChangeAspect="1"/>
          </p:cNvPicPr>
          <p:nvPr/>
        </p:nvPicPr>
        <p:blipFill>
          <a:blip r:embed="rId3"/>
          <a:stretch>
            <a:fillRect/>
          </a:stretch>
        </p:blipFill>
        <p:spPr bwMode="auto">
          <a:xfrm>
            <a:off x="2223301" y="952500"/>
            <a:ext cx="7745398" cy="5168900"/>
          </a:xfrm>
          <a:prstGeom prst="rect">
            <a:avLst/>
          </a:prstGeom>
          <a:noFill/>
          <a:ln w="9525">
            <a:noFill/>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9.19</a:t>
            </a:r>
          </a:p>
        </p:txBody>
      </p:sp>
      <p:pic>
        <p:nvPicPr>
          <p:cNvPr id="3" name="Picture 1" descr="Blank graph with vertical and horizontal axes."/>
          <p:cNvPicPr>
            <a:picLocks noGrp="1" noChangeAspect="1"/>
          </p:cNvPicPr>
          <p:nvPr/>
        </p:nvPicPr>
        <p:blipFill>
          <a:blip r:embed="rId3"/>
          <a:stretch>
            <a:fillRect/>
          </a:stretch>
        </p:blipFill>
        <p:spPr bwMode="auto">
          <a:xfrm>
            <a:off x="1066800" y="953179"/>
            <a:ext cx="10045700" cy="5167541"/>
          </a:xfrm>
          <a:prstGeom prst="rect">
            <a:avLst/>
          </a:prstGeom>
          <a:noFill/>
          <a:ln w="9525">
            <a:noFill/>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9.20</a:t>
            </a:r>
          </a:p>
        </p:txBody>
      </p:sp>
      <p:pic>
        <p:nvPicPr>
          <p:cNvPr id="3" name="Picture 1" descr="Blank graph with vertical and horizontal axes."/>
          <p:cNvPicPr>
            <a:picLocks noGrp="1" noChangeAspect="1"/>
          </p:cNvPicPr>
          <p:nvPr/>
        </p:nvPicPr>
        <p:blipFill>
          <a:blip r:embed="rId3"/>
          <a:stretch>
            <a:fillRect/>
          </a:stretch>
        </p:blipFill>
        <p:spPr bwMode="auto">
          <a:xfrm>
            <a:off x="1066800" y="953179"/>
            <a:ext cx="10045700" cy="5167541"/>
          </a:xfrm>
          <a:prstGeom prst="rect">
            <a:avLst/>
          </a:prstGeom>
          <a:noFill/>
          <a:ln w="9525">
            <a:noFill/>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9.21</a:t>
            </a:r>
          </a:p>
        </p:txBody>
      </p:sp>
      <p:pic>
        <p:nvPicPr>
          <p:cNvPr id="3" name="Picture 1" descr="Blank graph with vertical and horizontal axes."/>
          <p:cNvPicPr>
            <a:picLocks noGrp="1" noChangeAspect="1"/>
          </p:cNvPicPr>
          <p:nvPr/>
        </p:nvPicPr>
        <p:blipFill>
          <a:blip r:embed="rId3"/>
          <a:stretch>
            <a:fillRect/>
          </a:stretch>
        </p:blipFill>
        <p:spPr bwMode="auto">
          <a:xfrm>
            <a:off x="1066800" y="953179"/>
            <a:ext cx="10045700" cy="5167541"/>
          </a:xfrm>
          <a:prstGeom prst="rect">
            <a:avLst/>
          </a:prstGeom>
          <a:noFill/>
          <a:ln w="9525">
            <a:noFill/>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normAutofit/>
          </a:bodyPr>
          <a:lstStyle/>
          <a:p>
            <a:r>
              <a:rPr lang="en-US" dirty="0"/>
              <a:t>Notkunarleyfi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6971" y="2413337"/>
            <a:ext cx="10518058" cy="2031325"/>
          </a:xfrm>
          <a:prstGeom prst="rect">
            <a:avLst/>
          </a:prstGeom>
          <a:noFill/>
        </p:spPr>
        <p:txBody>
          <a:bodyPr wrap="square" rtlCol="0">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Þetta fylgiefni frá OpenStax er © Rice University og gefið út samkvæmt alþjóðlega CC BY-NC-SA 4.0 notkunarleyfinu; það má afrita eða breyta eingöngu í óhagnaðarskyni, en eigna verður OpenStax og Rice University efnið og tilgreina allar breytingar. Sérhver aðlögun verður að vera dreift samkvæmt sams konar notkunarleyfi.</a:t>
            </a:r>
          </a:p>
        </p:txBody>
      </p:sp>
    </p:spTree>
    <p:extLst>
      <p:ext uri="{BB962C8B-B14F-4D97-AF65-F5344CB8AC3E}">
        <p14:creationId xmlns:p14="http://schemas.microsoft.com/office/powerpoint/2010/main" val="636211593"/>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04925"/>
      </a:accent2>
      <a:accent3>
        <a:srgbClr val="464846"/>
      </a:accent3>
      <a:accent4>
        <a:srgbClr val="EAC322"/>
      </a:accent4>
      <a:accent5>
        <a:srgbClr val="1B1E3F"/>
      </a:accent5>
      <a:accent6>
        <a:srgbClr val="548235"/>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548235"/>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1391</Words>
  <Application>Microsoft Macintosh PowerPoint</Application>
  <PresentationFormat>Widescreen</PresentationFormat>
  <Paragraphs>103</Paragraphs>
  <Slides>27</Slides>
  <Notes>21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Arial</vt:lpstr>
      <vt:lpstr>Calibri</vt:lpstr>
      <vt:lpstr>Cambria Math</vt:lpstr>
      <vt:lpstr>Office Theme</vt:lpstr>
      <vt:lpstr>Statistics</vt:lpstr>
      <vt:lpstr>Chapter outline</vt:lpstr>
      <vt:lpstr>Figure 9.1</vt:lpstr>
      <vt:lpstr>Table 9.1</vt:lpstr>
      <vt:lpstr>Table 9.2</vt:lpstr>
      <vt:lpstr>Figure 9.2</vt:lpstr>
      <vt:lpstr>Figure 9.3</vt:lpstr>
      <vt:lpstr>Figure 9.4</vt:lpstr>
      <vt:lpstr>Figure 9.5</vt:lpstr>
      <vt:lpstr>Figure 9.6</vt:lpstr>
      <vt:lpstr>Figure 9.7</vt:lpstr>
      <vt:lpstr>Figure 9.8</vt:lpstr>
      <vt:lpstr>Figure 9.9</vt:lpstr>
      <vt:lpstr>Figure 9.10</vt:lpstr>
      <vt:lpstr>Figure 9.11</vt:lpstr>
      <vt:lpstr>Table 9.3</vt:lpstr>
      <vt:lpstr>Figure 9.12</vt:lpstr>
      <vt:lpstr>Figure 9.13</vt:lpstr>
      <vt:lpstr>Figure 9.14</vt:lpstr>
      <vt:lpstr>Figure 9.15</vt:lpstr>
      <vt:lpstr>Figure 9.16</vt:lpstr>
      <vt:lpstr>Figure 9.17</vt:lpstr>
      <vt:lpstr>Figure 9.18</vt:lpstr>
      <vt:lpstr>Figure 9.19</vt:lpstr>
      <vt:lpstr>Figure 9.20</vt:lpstr>
      <vt:lpstr>Figure 9.21</vt:lpstr>
      <vt:lpstr>License</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304</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Statistics</dc:title>
  <dc:creator/>
  <cp:keywords/>
  <cp:lastModifiedBy>Colby Powers</cp:lastModifiedBy>
  <cp:revision>1</cp:revision>
  <dcterms:created xsi:type="dcterms:W3CDTF">2026-02-23T15:28:05Z</dcterms:created>
  <dcterms:modified xsi:type="dcterms:W3CDTF">2026-02-25T15:21:39Z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9 Hypothesis Testing with One Sample</vt:lpwstr>
  </property>
</Properties>
</file>