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823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2" autoAdjust="0"/>
    <p:restoredTop sz="94694" autoAdjust="0"/>
  </p:normalViewPr>
  <p:slideViewPr>
    <p:cSldViewPr snapToGrid="0" snapToObjects="1">
      <p:cViewPr varScale="1">
        <p:scale>
          <a:sx n="104" d="100"/>
          <a:sy n="104" d="100"/>
        </p:scale>
        <p:origin x="232" y="5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notesMaster" Target="notesMasters/notesMaster1.xml"/><Relationship Id="rId77" Type="http://schemas.openxmlformats.org/officeDocument/2006/relationships/presProps" Target="presProps.xml"/><Relationship Id="rId78" Type="http://schemas.openxmlformats.org/officeDocument/2006/relationships/viewProps" Target="viewProps.xml"/><Relationship Id="rId79" Type="http://schemas.openxmlformats.org/officeDocument/2006/relationships/theme" Target="theme/theme1.xml"/><Relationship Id="rId8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2/25/26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photo shows about 26 rolls of paper piled together. The rolls are different sizes.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2.1 Stem-and-Leaf Graph; Columns: Stem, Leaf; Row 1: 3, 3; Row 2: 4, 2 9 9; Row 3: 5, 3 5 5; Row 4: 6, 1 3 7 8 8 9 9; Row 5: 7, 2 3 4 8; Row 6: 8, 0 3 8 8 8; Row 7: 9, 0 2 4 4 4 4 6; Row 8: 10, 0</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2.2; Columns: Stem, Leaf; Row 1: 1, 1 5; Row 2: 2, 3 5 7; Row 3: 3, 2 3 3 5 8; Row 4: 4, 0 2 5 5 7 8; Row 5: 5, 5 6; Row 6: 6, 5 7; Row 7: 7, ; Row 8: 8, ; Row 9: 9, ; Row 10: 10, ; Row 11: 11, ; Row 12: 12, 3</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2.3 Presidential Ages at Inauguration; Columns: President, Age, President, Age, President, Age; Row 1: Washington, 57, Lincoln, 52, Hoover, 54; Row 2: J. Adams, 61, A. Johnson, 56, F. Roosevelt, 51; Row 3: Jefferson, 57, Grant, 46, Truman, 60; Row 4: Madison, 57, Hayes, 54, Eisenhower, 62; Row 5: Monroe, 58, Garfield, 49, Kennedy, 43; Row 6: J. Q. Adams, 57, Arthur, 51, L. Johnson, 55; Row 7: Jackson, 61, Cleveland, 47, Nixon, 56; Row 8: Van Buren, 54, B. Harrison, 55, Ford, 61; Row 9: W. H. Harrison, 68, Cleveland, 55, Carter, 52; Row 10: Tyler, 51, McKinley, 54, Reagan, 69; Row 11: Polk, 49, T. Roosevelt, 42, G.H.W. Bush, 64; Row 12: Taylor, 64, Taft, 51, Clinton, 47; Row 13: Fillmore, 50, Wilson, 56, G. W. Bush, 54; Row 14: Pierce, 48, Harding, 55, Obama, 47; Row 15: Buchanan, 65, Coolidge, 51, ,</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2.4 Presidential Age at Death; Columns: President, Age, President, Age, President, Age; Row 1: Washington, 67, Lincoln, 56, Hoover, 90; Row 2: J. Adams, 90, A. Johnson, 66, F. Roosevelt, 63; Row 3: Jefferson, 83, Grant, 63, Truman, 88; Row 4: Madison, 85, Hayes, 70, Eisenhower, 78; Row 5: Monroe, 73, Garfield, 49, Kennedy, 46; Row 6: J. Q. Adams, 80, Arthur, 56, L. Johnson, 64; Row 7: Jackson, 78, Cleveland, 71, Nixon, 81; Row 8: Van Buren, 79, B. Harrison, 67, Ford, 93; Row 9: W. H. Harrison, 68, Cleveland, 71, Reagan, 93; Row 10: Tyler, 71, McKinley, 58, , ; Row 11: Polk, 53, T. Roosevelt, 60, , ; Row 12: Taylor, 65, Taft, 72, , ; Row 13: Fillmore, 74, Wilson, 67, , ; Row 14: Pierce, 64, Harding, 57, , ; Row 15: Buchanan, 77, Coolidge, 60, ,</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2.6; Columns: Losses, Wins, Year, Losses, Wins, Year; Row 1: 34, 48, 1968–1969, 41, 41, 1989–1990; Row 2: 34, 48, 1969–1970, 39, 43, 1990–1991; Row 3: 46, 36, 1970–1971, 44, 38, 1991–1992; Row 4: 46, 36, 1971–1972, 39, 43, 1992–1993; Row 5: 36, 46, 1972–1973, 25, 57, 1993–1994; Row 6: 47, 35, 1973–1974, 40, 42, 1994–1995; Row 7: 51, 31, 1974–1975, 36, 46, 1995–1996; Row 8: 53, 29, 1975–1976, 26, 56, 1996–1997; Row 9: 51, 31, 1976–1977, 32, 50, 1997–1998; Row 10: 41, 41, 1977–1978, 19, 31, 1998–1999; Row 11: 36, 46, 1978–1979, 54, 28, 1999–2000; Row 12: 32, 50, 1979–1980, 57, 25, 2000–2001; Row 13: 51, 31, 1980–1981, 49, 33, 2001–2002; Row 14: 40, 42, 1981–1982, 47, 35, 2002–2003; Row 15: 39, 43, 1982–1983, 54, 28, 2003–2004; Row 16: 42, 40, 1983–1984, 69, 13, 2004–2005; Row 17: 48, 34, 1984–1985, 56, 26, 2005–2006; Row 18: 32, 50, 1985–1986, 52, 30, 2006–2007; Row 19: 25, 57, 1986–1987, 45, 37, 2007–2008; Row 20: 32, 50, 1987–1988, 35, 47, 2008–2009; Row 21: 30, 52, 1988–1989, 29, 53, 2009–2010</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line graph showing the number of times a teenager needs to be reminded to do chores on the x-axis and frequency on the y-axis.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bar graph that matches the supplied data. The x-axis shows age groups, and the y-axis shows the percentages of Facebook users.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bar graph that matches the supplied data. The x-axis shows race and ethnicity, and the y-axis shows the percentages of AP examinees.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Histogram consists of 8 bars with the y-axis in increments of 0.05 from 0-0.4 and the x-axis in intervals of 2 from 59.95-75.95.</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2.15; Columns: Interval, Frequency, Relative Frequency; Row 1: 59.95–61.95, 5, 5/100 = 0.05; Row 2: 61.95–63.95, 3, 3/100 = 0.03; Row 3: 63.95–65.95, 15, 15/100 = 0.15; Row 4: 65.95–67.95, 40, 40/100 = 0.40; Row 5: 67.95–69.95, 17, 17/100 = 0.17; Row 6: 69.95–71.95, 12, 12/100 = 0.12; Row 7: 71.95–73.95, 7, 7/100 = 0.07; Row 8: 73.95–75.95, 1, 1/100 = 0.01</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Histogram consists of 6 bars with the y-axis in increments of 2 from 0-16 and the x-axis in intervals of 1 from 0.5-6.5.</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histogram that matches the supplied data. The x-axis consists of 5 bars in intervals of 5 from 0 to 25. The y-axis is marked in increments of 1 from 0 to 10. The x-axis shows the number of hours spent playing video games on the weekends, and the y-axis shows the number of students.</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frequency polygon was constructed from the frequency table below.</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an overlay frequency polygon that matches the supplied data. The x-axis shows the grades, and the y-axis shows the frequency.</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2.21; Columns: Year, Jan, Feb, Mar, Apr, May, Jun, Jul; Row 1: 2003, 181.7, 183.1, 184.2, 183.8, 183.5, 183.7, 183.9; Row 2: 2004, 185.2, 186.2, 187.4, 188.0, 189.1, 189.7, 189.4; Row 3: 2005, 190.7, 191.8, 193.3, 194.6, 194.4, 194.5, 195.4; Row 4: 2006, 198.3, 198.7, 199.8, 201.5, 202.5, 202.9, 203.5; Row 5: 2007, 202.416, 203.499, 205.352, 206.686, 207.949, 208.352, 208.299; Row 6: 2008, 211.080, 211.693, 213.528, 214.823, 216.632, 218.815, 219.964; Row 7: 2009, 211.143, 212.193, 212.709, 213.240, 213.856, 215.693, 215.351; Row 8: 2010, 216.687, 216.741, 217.631, 218.009, 218.178, 217.965, 218.011; Row 9: 2011, 220.223, 221.309, 223.467, 224.906, 225.964, 225.722, 225.922; Row 10: 2012, 226.665, 227.663, 229.392, 230.085, 229.815, 229.478, 229.104</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2.22; Columns: Year, Aug, Sep, Oct, Nov, Dec, Annual; Row 1: 2003, 184.6, 185.2, 185.0, 184.5, 184.3, 184.0; Row 2: 2004, 189.5, 189.9, 190.9, 191.0, 190.3, 188.9; Row 3: 2005, 196.4, 198.8, 199.2, 197.6, 196.8, 195.3; Row 4: 2006, 203.9, 202.9, 201.8, 201.5, 201.8, 201.6; Row 5: 2007, 207.917, 208.490, 208.936, 210.177, 210.036, 207.342; Row 6: 2008, 219.086, 218.783, 216.573, 212.425, 210.228, 215.303; Row 7: 2009, 215.834, 215.969, 216.177, 216.330, 215.949, 214.537; Row 8: 2010, 218.312, 218.439, 218.711, 218.803, 219.179, 218.056; Row 9: 2011, 226.545, 226.889, 226.421, 226.230, 225.672, 224.939; Row 10: 2012, 230.379, 231.407, 231.317, 230.221, 229.601, 229.594</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times series graph that matches the supplied data. The x-axis shows years from 2003 to 2012, and the y-axis shows the annual CPI.</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2.23; Table heading row 1 columns: CO2 Emissions; Table heading row 2 columns: , Ukraine, United Kingdom, United States; Row 1: 2003, 352,259, 540,640, 5,681,664; Row 2: 2004, 343,121, 540,409, 5,790,761; Row 3: 2005, 339,029, 541,990, 5,826,394; Row 4: 2006, 327,797, 542,045, 5,737,615; Row 5: 2007, 328,357, 528,631, 5,828,697; Row 6: 2008, 323,657, 522,247, 5,656,839; Row 7: 2009, 272,176, 474,579, 5,299,563</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number line is shown including the numbers 1, 1, 2, 2, 4, 6, 6.8, 7.23, 8, 8.3, 9, 10, 10, and 11.5. The following numbers are circled in red: 2, 6.8, 7.2 and 9. There is a line between 6.8 and 7.2. Q1 is located above the second number 2. Q 3 is located above the number 9. The equation Q 2 is equal to 6.8 plus 7.2 over 2 is located above the middle of the number line.</a:t>
            </a:r>
          </a:p>
        </p:txBody>
      </p:sp>
      <p:sp>
        <p:nvSpPr>
          <p:cNvPr id="4" name="Slide Number Placeholder 3"/>
          <p:cNvSpPr>
            <a:spLocks noGrp="1"/>
          </p:cNvSpPr>
          <p:nvPr>
            <p:ph type="sldNum" sz="quarter" idx="10"/>
          </p:nvPr>
        </p:nvSpPr>
        <p:spPr/>
        <p:txBody>
          <a:bodyPr/>
          <a:lstStyle/>
          <a:p>
            <a:fld id="{18BDFEC3-8487-43E8-A154-7C12CBC1FFF2}" type="slidenum">
              <a:rPr lang="en-US"/>
              <a:t>36</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2.24; Columns: Amount of Sleep per School Night (Hours), Frequency, Relative Frequency, Cumulative Relative Frequency; Row 1: 4, 2, .04, .04; Row 2: 5, 5, .10, .14; Row 3: 6, 7, .14, .28; Row 4: 7, 12, .24, .52; Row 5: 8, 14, .28, .80; Row 6: 9, 7, .14, .94; Row 7: 10, 3, .06, 1.00</a:t>
            </a:r>
          </a:p>
        </p:txBody>
      </p:sp>
      <p:sp>
        <p:nvSpPr>
          <p:cNvPr id="4" name="Slide Number Placeholder 3"/>
          <p:cNvSpPr>
            <a:spLocks noGrp="1"/>
          </p:cNvSpPr>
          <p:nvPr>
            <p:ph type="sldNum" sz="quarter" idx="10"/>
          </p:nvPr>
        </p:nvSpPr>
        <p:spPr/>
        <p:txBody>
          <a:bodyPr/>
          <a:lstStyle/>
          <a:p>
            <a:fld id="{18BDFEC3-8487-43E8-A154-7C12CBC1FFF2}" type="slidenum">
              <a:rPr lang="en-US"/>
              <a:t>37</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number line is shown including the numbers 0, 0, 10, 20, 30, 30, 30, 40, 45, 60, 60, 60, 90, 120, and 300. The following numbers are circled: 20, 40, and 60. The number 40 is encapsulated by 2 vertical lines.</a:t>
            </a:r>
          </a:p>
        </p:txBody>
      </p:sp>
      <p:sp>
        <p:nvSpPr>
          <p:cNvPr id="4" name="Slide Number Placeholder 3"/>
          <p:cNvSpPr>
            <a:spLocks noGrp="1"/>
          </p:cNvSpPr>
          <p:nvPr>
            <p:ph type="sldNum" sz="quarter" idx="10"/>
          </p:nvPr>
        </p:nvSpPr>
        <p:spPr/>
        <p:txBody>
          <a:bodyPr/>
          <a:lstStyle/>
          <a:p>
            <a:fld id="{18BDFEC3-8487-43E8-A154-7C12CBC1FFF2}" type="slidenum">
              <a:rPr lang="en-US"/>
              <a:t>39</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Horizontal boxplot's first whisker extends from the smallest value, 1, to the first quartile, 2, the box begins at the first quartile and extends to the third quartile, 9, a vertical dashed line is drawn at the median, 7, and the second whisker extends from the third quartile to the largest value of 11.5.</a:t>
            </a:r>
          </a:p>
        </p:txBody>
      </p:sp>
      <p:sp>
        <p:nvSpPr>
          <p:cNvPr id="4" name="Slide Number Placeholder 3"/>
          <p:cNvSpPr>
            <a:spLocks noGrp="1"/>
          </p:cNvSpPr>
          <p:nvPr>
            <p:ph type="sldNum" sz="quarter" idx="10"/>
          </p:nvPr>
        </p:nvSpPr>
        <p:spPr/>
        <p:txBody>
          <a:bodyPr/>
          <a:lstStyle/>
          <a:p>
            <a:fld id="{18BDFEC3-8487-43E8-A154-7C12CBC1FFF2}" type="slidenum">
              <a:rPr lang="en-US"/>
              <a:t>40</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Horizontal boxplot with first whisker extending from smallest value, 59, to Q1, 64.5, box beginning from Q1 to Q3, 70, median dashed line at Q2, 66, and second whisker extending from Q3 to largest value, 77.</a:t>
            </a:r>
          </a:p>
        </p:txBody>
      </p:sp>
      <p:sp>
        <p:nvSpPr>
          <p:cNvPr id="4" name="Slide Number Placeholder 3"/>
          <p:cNvSpPr>
            <a:spLocks noGrp="1"/>
          </p:cNvSpPr>
          <p:nvPr>
            <p:ph type="sldNum" sz="quarter" idx="10"/>
          </p:nvPr>
        </p:nvSpPr>
        <p:spPr/>
        <p:txBody>
          <a:bodyPr/>
          <a:lstStyle/>
          <a:p>
            <a:fld id="{18BDFEC3-8487-43E8-A154-7C12CBC1FFF2}" type="slidenum">
              <a:rPr lang="en-US"/>
              <a:t>41</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Horizontal boxplot box begins at the smallest value and Q1, 1, until the Q3 and median, 5, no median line is designated, and has its lone whisker extending from the Q3 to the largest value, 7.</a:t>
            </a:r>
          </a:p>
        </p:txBody>
      </p:sp>
      <p:sp>
        <p:nvSpPr>
          <p:cNvPr id="4" name="Slide Number Placeholder 3"/>
          <p:cNvSpPr>
            <a:spLocks noGrp="1"/>
          </p:cNvSpPr>
          <p:nvPr>
            <p:ph type="sldNum" sz="quarter" idx="10"/>
          </p:nvPr>
        </p:nvSpPr>
        <p:spPr/>
        <p:txBody>
          <a:bodyPr/>
          <a:lstStyle/>
          <a:p>
            <a:fld id="{18BDFEC3-8487-43E8-A154-7C12CBC1FFF2}" type="slidenum">
              <a:rPr lang="en-US"/>
              <a:t>42</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box plots over a number line from 0 to 100. The top plot shows a whisker from 32 to 56, a solid line at 56, a dashed line at 74.5, a solid line at 82.5, and a whisker from 82.5 to 99. The lower plot shows a whisker from 25.5 to 78, solid line at 78, dashed line at 81, solid line at 89, and a whisker from 89 to 98.</a:t>
            </a:r>
          </a:p>
        </p:txBody>
      </p:sp>
      <p:sp>
        <p:nvSpPr>
          <p:cNvPr id="4" name="Slide Number Placeholder 3"/>
          <p:cNvSpPr>
            <a:spLocks noGrp="1"/>
          </p:cNvSpPr>
          <p:nvPr>
            <p:ph type="sldNum" sz="quarter" idx="10"/>
          </p:nvPr>
        </p:nvSpPr>
        <p:spPr/>
        <p:txBody>
          <a:bodyPr/>
          <a:lstStyle/>
          <a:p>
            <a:fld id="{18BDFEC3-8487-43E8-A154-7C12CBC1FFF2}" type="slidenum">
              <a:rPr lang="en-US"/>
              <a:t>43</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graph and whisker plot shows the numbers 10, 15, 95, 490, and 790 represented on a line plot. The markings are from 10 to 790 with the range being from 15 to 490 and the median being 95.</a:t>
            </a:r>
          </a:p>
        </p:txBody>
      </p:sp>
      <p:sp>
        <p:nvSpPr>
          <p:cNvPr id="4" name="Slide Number Placeholder 3"/>
          <p:cNvSpPr>
            <a:spLocks noGrp="1"/>
          </p:cNvSpPr>
          <p:nvPr>
            <p:ph type="sldNum" sz="quarter" idx="10"/>
          </p:nvPr>
        </p:nvSpPr>
        <p:spPr/>
        <p:txBody>
          <a:bodyPr/>
          <a:lstStyle/>
          <a:p>
            <a:fld id="{18BDFEC3-8487-43E8-A154-7C12CBC1FFF2}" type="slidenum">
              <a:rPr lang="en-US"/>
              <a:t>44</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2.27; Columns: Grade Interval, Number of Students; Row 1: 50–56.5, 1; Row 2: 56.5–62.5, 0; Row 3: 62.5–68.5, 4; Row 4: 68.5–74.5, 4; Row 5: 74.5–80.5, 2; Row 6: 80.5–86.5, 3; Row 7: 86.5–92.5, 4; Row 8: 92.5–98.5, 1</a:t>
            </a:r>
          </a:p>
        </p:txBody>
      </p:sp>
      <p:sp>
        <p:nvSpPr>
          <p:cNvPr id="4" name="Slide Number Placeholder 3"/>
          <p:cNvSpPr>
            <a:spLocks noGrp="1"/>
          </p:cNvSpPr>
          <p:nvPr>
            <p:ph type="sldNum" sz="quarter" idx="10"/>
          </p:nvPr>
        </p:nvSpPr>
        <p:spPr/>
        <p:txBody>
          <a:bodyPr/>
          <a:lstStyle/>
          <a:p>
            <a:fld id="{18BDFEC3-8487-43E8-A154-7C12CBC1FFF2}" type="slidenum">
              <a:rPr lang="en-US"/>
              <a:t>46</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2.28; Columns: Grade Interval, Midpoint; Row 1: 50–56.5, 53.25; Row 2: 56.5–62.5, 59.5; Row 3: 62.5–68.5, 65.5; Row 4: 68.5–74.5, 71.5; Row 5: 74.5–80.5, 77.5; Row 6: 80.5–86.5, 83.5; Row 7: 86.5–92.5, 89.5; Row 8: 92.5–98.5, 95.5</a:t>
            </a:r>
          </a:p>
        </p:txBody>
      </p:sp>
      <p:sp>
        <p:nvSpPr>
          <p:cNvPr id="4" name="Slide Number Placeholder 3"/>
          <p:cNvSpPr>
            <a:spLocks noGrp="1"/>
          </p:cNvSpPr>
          <p:nvPr>
            <p:ph type="sldNum" sz="quarter" idx="10"/>
          </p:nvPr>
        </p:nvSpPr>
        <p:spPr/>
        <p:txBody>
          <a:bodyPr/>
          <a:lstStyle/>
          <a:p>
            <a:fld id="{18BDFEC3-8487-43E8-A154-7C12CBC1FFF2}" type="slidenum">
              <a:rPr lang="en-US"/>
              <a:t>47</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histogram matches the supplied data. It consists of 7 adjacent bars with the x-axis split into intervals of 1 from 4 to 10. The heighs of the bars peak in the middle and taper symmetrically to the right and left.</a:t>
            </a:r>
          </a:p>
        </p:txBody>
      </p:sp>
      <p:sp>
        <p:nvSpPr>
          <p:cNvPr id="4" name="Slide Number Placeholder 3"/>
          <p:cNvSpPr>
            <a:spLocks noGrp="1"/>
          </p:cNvSpPr>
          <p:nvPr>
            <p:ph type="sldNum" sz="quarter" idx="10"/>
          </p:nvPr>
        </p:nvSpPr>
        <p:spPr/>
        <p:txBody>
          <a:bodyPr/>
          <a:lstStyle/>
          <a:p>
            <a:fld id="{18BDFEC3-8487-43E8-A154-7C12CBC1FFF2}" type="slidenum">
              <a:rPr lang="en-US"/>
              <a:t>49</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histogram matches the supplied data. It consists of 5 adjacent bars with the x-axis split into intervals of 1 from 4 to 8. The peak is to the right, and the heights of the bars taper down to the left.</a:t>
            </a:r>
          </a:p>
        </p:txBody>
      </p:sp>
      <p:sp>
        <p:nvSpPr>
          <p:cNvPr id="4" name="Slide Number Placeholder 3"/>
          <p:cNvSpPr>
            <a:spLocks noGrp="1"/>
          </p:cNvSpPr>
          <p:nvPr>
            <p:ph type="sldNum" sz="quarter" idx="10"/>
          </p:nvPr>
        </p:nvSpPr>
        <p:spPr/>
        <p:txBody>
          <a:bodyPr/>
          <a:lstStyle/>
          <a:p>
            <a:fld id="{18BDFEC3-8487-43E8-A154-7C12CBC1FFF2}" type="slidenum">
              <a:rPr lang="en-US"/>
              <a:t>50</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histogram matches the supplied data. It consists of 5 adjacent bars with the x-axis split into intervals of 1 from 6 to 10. The peak is to the left, and the heights of the bars taper down to the right.</a:t>
            </a:r>
          </a:p>
        </p:txBody>
      </p:sp>
      <p:sp>
        <p:nvSpPr>
          <p:cNvPr id="4" name="Slide Number Placeholder 3"/>
          <p:cNvSpPr>
            <a:spLocks noGrp="1"/>
          </p:cNvSpPr>
          <p:nvPr>
            <p:ph type="sldNum" sz="quarter" idx="10"/>
          </p:nvPr>
        </p:nvSpPr>
        <p:spPr/>
        <p:txBody>
          <a:bodyPr/>
          <a:lstStyle/>
          <a:p>
            <a:fld id="{18BDFEC3-8487-43E8-A154-7C12CBC1FFF2}" type="slidenum">
              <a:rPr lang="en-US"/>
              <a:t>51</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dot plot matches the supplied data for Terry. The plot uses a number line from 1 to 10. It shows one x over 1, two x's over 2, four x's over 3, one x over 4, one x over 7, and one x over 9. There are no x's over the numbers 5, 6, 8, and 10.</a:t>
            </a:r>
          </a:p>
        </p:txBody>
      </p:sp>
      <p:sp>
        <p:nvSpPr>
          <p:cNvPr id="4" name="Slide Number Placeholder 3"/>
          <p:cNvSpPr>
            <a:spLocks noGrp="1"/>
          </p:cNvSpPr>
          <p:nvPr>
            <p:ph type="sldNum" sz="quarter" idx="10"/>
          </p:nvPr>
        </p:nvSpPr>
        <p:spPr/>
        <p:txBody>
          <a:bodyPr/>
          <a:lstStyle/>
          <a:p>
            <a:fld id="{18BDFEC3-8487-43E8-A154-7C12CBC1FFF2}" type="slidenum">
              <a:rPr lang="en-US"/>
              <a:t>52</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dot plot matches the supplied data for Davi. The plot uses a number line from 1 to 10. It shows two x's over 1, one x over 2, five x's over 3, and two x's over 4. There are no x's over the numbers 5, 6, 7, 8, 9, and 10.</a:t>
            </a:r>
          </a:p>
        </p:txBody>
      </p:sp>
      <p:sp>
        <p:nvSpPr>
          <p:cNvPr id="4" name="Slide Number Placeholder 3"/>
          <p:cNvSpPr>
            <a:spLocks noGrp="1"/>
          </p:cNvSpPr>
          <p:nvPr>
            <p:ph type="sldNum" sz="quarter" idx="10"/>
          </p:nvPr>
        </p:nvSpPr>
        <p:spPr/>
        <p:txBody>
          <a:bodyPr/>
          <a:lstStyle/>
          <a:p>
            <a:fld id="{18BDFEC3-8487-43E8-A154-7C12CBC1FFF2}" type="slidenum">
              <a:rPr lang="en-US"/>
              <a:t>53</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dot plot matches the supplied data for Mari. The plot uses a number line from 1 to 10. It shows one x over 2, two x's over 3, three x's over 4, three x's over 6, and one x over 8. There are no x's over the numbers 1, 5, 7, 9, and 10.</a:t>
            </a:r>
          </a:p>
        </p:txBody>
      </p:sp>
      <p:sp>
        <p:nvSpPr>
          <p:cNvPr id="4" name="Slide Number Placeholder 3"/>
          <p:cNvSpPr>
            <a:spLocks noGrp="1"/>
          </p:cNvSpPr>
          <p:nvPr>
            <p:ph type="sldNum" sz="quarter" idx="10"/>
          </p:nvPr>
        </p:nvSpPr>
        <p:spPr/>
        <p:txBody>
          <a:bodyPr/>
          <a:lstStyle/>
          <a:p>
            <a:fld id="{18BDFEC3-8487-43E8-A154-7C12CBC1FFF2}" type="slidenum">
              <a:rPr lang="en-US"/>
              <a:t>54</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dot plot matches the supplied data. The plot uses a number line from 0 to 14. It shows two x's over 0, four x's over 1, three x's over 2, one x over 3, two x's over the number 4, 5, 6, and 9, and 1 x each over 10 and 14. There are no x's over the numbers 7, 8, 11, 12, and 13.</a:t>
            </a:r>
          </a:p>
        </p:txBody>
      </p:sp>
      <p:sp>
        <p:nvSpPr>
          <p:cNvPr id="4" name="Slide Number Placeholder 3"/>
          <p:cNvSpPr>
            <a:spLocks noGrp="1"/>
          </p:cNvSpPr>
          <p:nvPr>
            <p:ph type="sldNum" sz="quarter" idx="10"/>
          </p:nvPr>
        </p:nvSpPr>
        <p:spPr/>
        <p:txBody>
          <a:bodyPr/>
          <a:lstStyle/>
          <a:p>
            <a:fld id="{18BDFEC3-8487-43E8-A154-7C12CBC1FFF2}" type="slidenum">
              <a:rPr lang="en-US"/>
              <a:t>55</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2.30; Columns: The Ages at Which Former U.S. Presidents Died; Row 1: 4, 6 9; Row 2: 5, 3 6 7 7 7 8; Row 3: 6, 0 0 3 3 4 4 5 6 7 7 7 8; Row 4: 7, 0 1 1 2 3 4 7 8 8 9; Row 5: 8, 0 1 3 5 8; Row 6: 9, 0 0 3 3; Row 7: Key: 8|0 means 80.</a:t>
            </a:r>
          </a:p>
        </p:txBody>
      </p:sp>
      <p:sp>
        <p:nvSpPr>
          <p:cNvPr id="4" name="Slide Number Placeholder 3"/>
          <p:cNvSpPr>
            <a:spLocks noGrp="1"/>
          </p:cNvSpPr>
          <p:nvPr>
            <p:ph type="sldNum" sz="quarter" idx="10"/>
          </p:nvPr>
        </p:nvSpPr>
        <p:spPr/>
        <p:txBody>
          <a:bodyPr/>
          <a:lstStyle/>
          <a:p>
            <a:fld id="{18BDFEC3-8487-43E8-A154-7C12CBC1FFF2}" type="slidenum">
              <a:rPr lang="en-US"/>
              <a:t>56</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histogram titled Hours Spent Playing Video Games on Weekends. The x-axis shows the number of hours spent playing video games with bars showing values at intervals of 5. The y-axis shows the number of students. The first bar for 0 - 4.99 hours has a height of 2. The second bar from 5 - 9.99 has a height of 3. The third bar from 10 - 14.99 has a height of 4. The fourth bar from 15 - 19.99 has a height of 7. The fifth bar from 20 - 24.99 has a height of 9.</a:t>
            </a:r>
          </a:p>
        </p:txBody>
      </p:sp>
      <p:sp>
        <p:nvSpPr>
          <p:cNvPr id="4" name="Slide Number Placeholder 3"/>
          <p:cNvSpPr>
            <a:spLocks noGrp="1"/>
          </p:cNvSpPr>
          <p:nvPr>
            <p:ph type="sldNum" sz="quarter" idx="10"/>
          </p:nvPr>
        </p:nvSpPr>
        <p:spPr/>
        <p:txBody>
          <a:bodyPr/>
          <a:lstStyle/>
          <a:p>
            <a:fld id="{18BDFEC3-8487-43E8-A154-7C12CBC1FFF2}" type="slidenum">
              <a:rPr lang="en-US"/>
              <a:t>57</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shows a number line in intervals of 1 from 0 to 7.</a:t>
            </a:r>
          </a:p>
        </p:txBody>
      </p:sp>
      <p:sp>
        <p:nvSpPr>
          <p:cNvPr id="4" name="Slide Number Placeholder 3"/>
          <p:cNvSpPr>
            <a:spLocks noGrp="1"/>
          </p:cNvSpPr>
          <p:nvPr>
            <p:ph type="sldNum" sz="quarter" idx="10"/>
          </p:nvPr>
        </p:nvSpPr>
        <p:spPr/>
        <p:txBody>
          <a:bodyPr/>
          <a:lstStyle/>
          <a:p>
            <a:fld id="{18BDFEC3-8487-43E8-A154-7C12CBC1FFF2}" type="slidenum">
              <a:rPr lang="en-US"/>
              <a:t>59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2.32; Columns: Data, Frequency, Deviations, Deviations2, (Frequency)(Deviations2); Row 1: x, f, (x –</a:t>
            </a:r>
          </a:p>
          <a:p>
            <a:pPr marL="0" lvl="0" indent="0">
              <a:buNone/>
            </a:pPr>
            <a:endParaRPr/>
          </a:p>
          <a:p>
            <a:pPr marL="0" lvl="0" indent="0">
              <a:buNone/>
            </a:pPr>
            <a:r>
              <a:t>x</a:t>
            </a:r>
          </a:p>
          <a:p>
            <a:pPr marL="0" lvl="0" indent="0">
              <a:buNone/>
            </a:pPr>
            <a:endParaRPr/>
          </a:p>
          <a:p>
            <a:pPr marL="0" lvl="0" indent="0">
              <a:buNone/>
            </a:pPr>
            <a:r>
              <a:t>¯</a:t>
            </a:r>
          </a:p>
          <a:p>
            <a:pPr marL="0" lvl="0" indent="0">
              <a:buNone/>
            </a:pPr>
            <a:endParaRPr/>
          </a:p>
          <a:p>
            <a:pPr marL="0" lvl="0" indent="0">
              <a:buNone/>
            </a:pPr>
            <a:r>
              <a:t>), (x –</a:t>
            </a:r>
          </a:p>
          <a:p>
            <a:pPr marL="0" lvl="0" indent="0">
              <a:buNone/>
            </a:pPr>
            <a:endParaRPr/>
          </a:p>
          <a:p>
            <a:pPr marL="0" lvl="0" indent="0">
              <a:buNone/>
            </a:pPr>
            <a:r>
              <a:t>x</a:t>
            </a:r>
          </a:p>
          <a:p>
            <a:pPr marL="0" lvl="0" indent="0">
              <a:buNone/>
            </a:pPr>
            <a:endParaRPr/>
          </a:p>
          <a:p>
            <a:pPr marL="0" lvl="0" indent="0">
              <a:buNone/>
            </a:pPr>
            <a:r>
              <a:t>¯</a:t>
            </a:r>
          </a:p>
          <a:p>
            <a:pPr marL="0" lvl="0" indent="0">
              <a:buNone/>
            </a:pPr>
            <a:endParaRPr/>
          </a:p>
          <a:p>
            <a:pPr marL="0" lvl="0" indent="0">
              <a:buNone/>
            </a:pPr>
            <a:r>
              <a:t>)2, (f)(x –</a:t>
            </a:r>
          </a:p>
          <a:p>
            <a:pPr marL="0" lvl="0" indent="0">
              <a:buNone/>
            </a:pPr>
            <a:endParaRPr/>
          </a:p>
          <a:p>
            <a:pPr marL="0" lvl="0" indent="0">
              <a:buNone/>
            </a:pPr>
            <a:r>
              <a:t>x</a:t>
            </a:r>
          </a:p>
          <a:p>
            <a:pPr marL="0" lvl="0" indent="0">
              <a:buNone/>
            </a:pPr>
            <a:endParaRPr/>
          </a:p>
          <a:p>
            <a:pPr marL="0" lvl="0" indent="0">
              <a:buNone/>
            </a:pPr>
            <a:r>
              <a:t>¯</a:t>
            </a:r>
          </a:p>
          <a:p>
            <a:pPr marL="0" lvl="0" indent="0">
              <a:buNone/>
            </a:pPr>
            <a:endParaRPr/>
          </a:p>
          <a:p>
            <a:pPr marL="0" lvl="0" indent="0">
              <a:buNone/>
            </a:pPr>
            <a:r>
              <a:t>)2; Row 2: 9, 1, 9 – 10.525 = –1.525, (–1.525)2 = 2.325625, 1 × 2.325625 = 2.325625; Row 3: 9.5, 2, 9.5 – 10.525 = –1.025, (–1.025)2 = 1.050625, 2 × 1.050625 = 2.101250; Row 4: 10, 4, 10 – 10.525 = –.525, (–.525)2 = .275625, 4 × .275625 = 1.1025; Row 5: 10.5, 4, 10.5 – 10.525 = –.025, (–.025)2 = .000625, 4 × .000625 = .0025; Row 6: 11, 6, 11 – 10.525 = .475, (.475)2 = .225625, 6 × .225625 = 1.35375; Row 7: 11.5, 3, 11.5 – 10.525 = .975, (.975)2 = .950625, 3 × .950625 = 2.851875; Row 8: , , , , The total is 9.7375.</a:t>
            </a:r>
          </a:p>
        </p:txBody>
      </p:sp>
      <p:sp>
        <p:nvSpPr>
          <p:cNvPr id="4" name="Slide Number Placeholder 3"/>
          <p:cNvSpPr>
            <a:spLocks noGrp="1"/>
          </p:cNvSpPr>
          <p:nvPr>
            <p:ph type="sldNum" sz="quarter" idx="10"/>
          </p:nvPr>
        </p:nvSpPr>
        <p:spPr/>
        <p:txBody>
          <a:bodyPr/>
          <a:lstStyle/>
          <a:p>
            <a:fld id="{18BDFEC3-8487-43E8-A154-7C12CBC1FFF2}" type="slidenum">
              <a:rPr lang="en-US"/>
              <a:t>60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hybrid image displaying both a histogram and box plot described in detail in the answer solution above.</a:t>
            </a:r>
          </a:p>
        </p:txBody>
      </p:sp>
      <p:sp>
        <p:nvSpPr>
          <p:cNvPr id="4" name="Slide Number Placeholder 3"/>
          <p:cNvSpPr>
            <a:spLocks noGrp="1"/>
          </p:cNvSpPr>
          <p:nvPr>
            <p:ph type="sldNum" sz="quarter" idx="10"/>
          </p:nvPr>
        </p:nvSpPr>
        <p:spPr/>
        <p:txBody>
          <a:bodyPr/>
          <a:lstStyle/>
          <a:p>
            <a:fld id="{18BDFEC3-8487-43E8-A154-7C12CBC1FFF2}" type="slidenum">
              <a:rPr lang="en-US"/>
              <a:t>61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2.33; Columns: Data, Frequency, Relative Frequency, Cumulative Relative Frequency; Row 1: 33, 1, .032, .032; Row 2: 42, 1, .032, .064; Row 3: 49, 2, .065, .129; Row 4: 53, 1, .032, .161; Row 5: 55, 2, .065, .226; Row 6: 61, 1, .032, .258; Row 7: 63, 1, .032, .290; Row 8: 67, 1, .032, .322; Row 9: 68, 2, .065, .387; Row 10: 69, 2, .065, .452; Row 11: 72, 1, .032, .484; Row 12: 73, 1, .032, .516; Row 13: 74, 1, .032, .548; Row 14: 78, 1, .032, .580; Row 15: 80, 1, .032, .612; Row 16: 83, 1, .032, .644; Row 17: 88, 3, .097, .741; Row 18: 90, 1, .032, .773; Row 19: 92, 1, .032, .805; Row 20: 94, 4, .129, .934; Row 21: 96, 1, .032, .966; Row 22: 100, 1, .032, .998 (Why isn't this value 1?)</a:t>
            </a:r>
          </a:p>
        </p:txBody>
      </p:sp>
      <p:sp>
        <p:nvSpPr>
          <p:cNvPr id="4" name="Slide Number Placeholder 3"/>
          <p:cNvSpPr>
            <a:spLocks noGrp="1"/>
          </p:cNvSpPr>
          <p:nvPr>
            <p:ph type="sldNum" sz="quarter" idx="10"/>
          </p:nvPr>
        </p:nvSpPr>
        <p:spPr/>
        <p:txBody>
          <a:bodyPr/>
          <a:lstStyle/>
          <a:p>
            <a:fld id="{18BDFEC3-8487-43E8-A154-7C12CBC1FFF2}" type="slidenum">
              <a:rPr lang="en-US"/>
              <a:t>62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Figure three shows the words edit, calc, tests on the top of a calculator. 1: edit 2: sort A 3: Sort D, 4:Clr List, and 5:Set up Editor</a:t>
            </a:r>
          </a:p>
        </p:txBody>
      </p:sp>
      <p:sp>
        <p:nvSpPr>
          <p:cNvPr id="4" name="Slide Number Placeholder 3"/>
          <p:cNvSpPr>
            <a:spLocks noGrp="1"/>
          </p:cNvSpPr>
          <p:nvPr>
            <p:ph type="sldNum" sz="quarter" idx="10"/>
          </p:nvPr>
        </p:nvSpPr>
        <p:spPr/>
        <p:txBody>
          <a:bodyPr/>
          <a:lstStyle/>
          <a:p>
            <a:fld id="{18BDFEC3-8487-43E8-A154-7C12CBC1FFF2}" type="slidenum">
              <a:rPr lang="en-US"/>
              <a:t>65</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Figure 4 shows three columns: L1. L2.and L3. L1 shows the numbers 1, 4, 7, 10, 13 and 16. L2 shows the numbers 1, 6, 10, 7, 0, 2. L3 shows nothing. There is an unsolved equation L2 multiplied by 7 = blank.</a:t>
            </a:r>
          </a:p>
        </p:txBody>
      </p:sp>
      <p:sp>
        <p:nvSpPr>
          <p:cNvPr id="4" name="Slide Number Placeholder 3"/>
          <p:cNvSpPr>
            <a:spLocks noGrp="1"/>
          </p:cNvSpPr>
          <p:nvPr>
            <p:ph type="sldNum" sz="quarter" idx="10"/>
          </p:nvPr>
        </p:nvSpPr>
        <p:spPr/>
        <p:txBody>
          <a:bodyPr/>
          <a:lstStyle/>
          <a:p>
            <a:fld id="{18BDFEC3-8487-43E8-A154-7C12CBC1FFF2}" type="slidenum">
              <a:rPr lang="en-US"/>
              <a:t>66</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Figure 5 shows edit, calc, and tests. Calc is highlighted. It then shows the following options. 1: 1-var stats, 2: 2-var stats, 3: med-med, 4: LinReg (ax+b), 5: QuadReg, 6: CubicReg, 7 QuartReg.</a:t>
            </a:r>
          </a:p>
        </p:txBody>
      </p:sp>
      <p:sp>
        <p:nvSpPr>
          <p:cNvPr id="4" name="Slide Number Placeholder 3"/>
          <p:cNvSpPr>
            <a:spLocks noGrp="1"/>
          </p:cNvSpPr>
          <p:nvPr>
            <p:ph type="sldNum" sz="quarter" idx="10"/>
          </p:nvPr>
        </p:nvSpPr>
        <p:spPr/>
        <p:txBody>
          <a:bodyPr/>
          <a:lstStyle/>
          <a:p>
            <a:fld id="{18BDFEC3-8487-43E8-A154-7C12CBC1FFF2}" type="slidenum">
              <a:rPr lang="en-US"/>
              <a:t>67</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calculator screen shows the following calculator steps. In line 1, X bar is equal to 7.576923077. In line 2, uppercase sigma x is equal to 197. In line 3, uppercase sigma x squared is equal to 1799. In line 4, capital S of x is equal to 3.500549407. In line 5, lowercase sigma of x is equal to 3.432571103. In line 6, n preceded by a downward-facing arrow is equal to 26.</a:t>
            </a:r>
          </a:p>
        </p:txBody>
      </p:sp>
      <p:sp>
        <p:nvSpPr>
          <p:cNvPr id="4" name="Slide Number Placeholder 3"/>
          <p:cNvSpPr>
            <a:spLocks noGrp="1"/>
          </p:cNvSpPr>
          <p:nvPr>
            <p:ph type="sldNum" sz="quarter" idx="10"/>
          </p:nvPr>
        </p:nvSpPr>
        <p:spPr/>
        <p:txBody>
          <a:bodyPr/>
          <a:lstStyle/>
          <a:p>
            <a:fld id="{18BDFEC3-8487-43E8-A154-7C12CBC1FFF2}" type="slidenum">
              <a:rPr lang="en-US"/>
              <a:t>68</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blank graph template for use with this problem.</a:t>
            </a:r>
          </a:p>
        </p:txBody>
      </p:sp>
      <p:sp>
        <p:nvSpPr>
          <p:cNvPr id="4" name="Slide Number Placeholder 3"/>
          <p:cNvSpPr>
            <a:spLocks noGrp="1"/>
          </p:cNvSpPr>
          <p:nvPr>
            <p:ph type="sldNum" sz="quarter" idx="10"/>
          </p:nvPr>
        </p:nvSpPr>
        <p:spPr/>
        <p:txBody>
          <a:bodyPr/>
          <a:lstStyle/>
          <a:p>
            <a:fld id="{18BDFEC3-8487-43E8-A154-7C12CBC1FFF2}" type="slidenum">
              <a:rPr lang="en-US"/>
              <a:t>73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548235"/>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548235"/>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marR="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sz="1200" b="0">
                <a:solidFill>
                  <a:schemeClr val="tx1"/>
                </a:solidFill>
              </a:defRPr>
            </a:lvl1pPr>
          </a:lstStyle>
          <a:p>
            <a:pPr marL="0" marR="0" lvl="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This OpenStax ancillary resource is © Rice University under a CC BY-NC-SA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0.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4.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5.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6.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7.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8.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9.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3.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4.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5.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6.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7.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38.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9.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40.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41.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42.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43.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44.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45.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47.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48.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49.jp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50.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52.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Tölfræði</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Chapter 2 Descriptive Statistics</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a:t>
            </a:r>
          </a:p>
        </p:txBody>
      </p:sp>
      <p:sp>
        <p:nvSpPr>
          <p:cNvPr id="3" name="Content Placeholder 2"/>
          <p:cNvSpPr>
            <a:spLocks noGrp="1"/>
          </p:cNvSpPr>
          <p:nvPr>
            <p:ph idx="1"/>
          </p:nvPr>
        </p:nvSpPr>
        <p:spPr/>
        <p:txBody>
          <a:bodyPr/>
          <a:lstStyle/>
          <a:p>
            <a:pPr marL="457189" lvl="0" indent="-457189">
              <a:buAutoNum type="arabicPeriod"/>
            </a:pPr>
            <a:r>
              <a:t>Stöngul- og laufrit, línurit og súlurit</a:t>
            </a:r>
          </a:p>
          <a:p>
            <a:pPr marL="457189" lvl="0" indent="-457189">
              <a:buAutoNum type="arabicPeriod"/>
            </a:pPr>
            <a:r>
              <a:t>Stuðlarit, tíðnimarghyrningar og tímaraðarit</a:t>
            </a:r>
          </a:p>
          <a:p>
            <a:pPr marL="457189" lvl="0" indent="-457189">
              <a:buAutoNum type="arabicPeriod"/>
            </a:pPr>
            <a:r>
              <a:t>Mælikvarðar á staðsetningu gagna</a:t>
            </a:r>
          </a:p>
          <a:p>
            <a:pPr marL="457189" lvl="0" indent="-457189">
              <a:buAutoNum type="arabicPeriod"/>
            </a:pPr>
            <a:r>
              <a:t>Kassarit</a:t>
            </a:r>
          </a:p>
          <a:p>
            <a:pPr marL="457189" lvl="0" indent="-457189">
              <a:buAutoNum type="arabicPeriod"/>
            </a:pPr>
            <a:r>
              <a:t>Mælikvarðar á miðju gagna</a:t>
            </a:r>
          </a:p>
          <a:p>
            <a:pPr marL="457189" lvl="0" indent="-457189">
              <a:buAutoNum type="arabicPeriod"/>
            </a:pPr>
            <a:r>
              <a:t>Skekkja og meðaltal, miðgildi og tíðasta gildi</a:t>
            </a:r>
          </a:p>
          <a:p>
            <a:pPr marL="457189" lvl="0" indent="-457189">
              <a:buAutoNum type="arabicPeriod"/>
            </a:pPr>
            <a:r>
              <a:t>Mælikvarðar á dreifingu gagna</a:t>
            </a:r>
          </a:p>
          <a:p>
            <a:pPr marL="457189" lvl="0" indent="-457189">
              <a:buAutoNum type="arabicPeriod"/>
            </a:pPr>
            <a:r>
              <a:t>Lýsandi tölfræði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a:t>
            </a:r>
          </a:p>
        </p:txBody>
      </p:sp>
      <p:pic>
        <p:nvPicPr>
          <p:cNvPr id="3" name="Picture 1" descr="This photo shows about 26 rolls of paper piled together. The rolls are different sizes."/>
          <p:cNvPicPr>
            <a:picLocks noGrp="1" noChangeAspect="1"/>
          </p:cNvPicPr>
          <p:nvPr/>
        </p:nvPicPr>
        <p:blipFill>
          <a:blip r:embed="rId3"/>
          <a:stretch>
            <a:fillRect/>
          </a:stretch>
        </p:blipFill>
        <p:spPr bwMode="auto">
          <a:xfrm>
            <a:off x="2603500" y="954616"/>
            <a:ext cx="6985000" cy="4656667"/>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Þegar gagnamagn er mikið þarf að skipuleggja gögnin á skynsamlegan hátt. Þessir kjörseðlar úr kosningu eru rúllaðir saman með sambærilegum seðlum til að halda þeim skipulögðum. (mynd: William Greeson)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2.1 Stöngul- og laufrit </a:t>
            </a:r>
          </a:p>
        </p:txBody>
      </p:sp>
      <p:pic>
        <p:nvPicPr>
          <p:cNvPr id="3" name="Picture 1" descr="Table 2.1 Stem-and-Leaf Graph; Columns: Stem, Leaf; Row 1: 3, 3; Row 2: 4, 2 9 9; Row 3: 5, 3 5 5; Row 4: 6, 1 3 7 8 8 9 9; Row 5: 7, 2 3 4 8; Row 6: 8, 0 3 8 8 8; Row 7... (Full description in notes)"/>
          <p:cNvPicPr>
            <a:picLocks noGrp="1" noChangeAspect="1"/>
          </p:cNvPicPr>
          <p:nvPr/>
        </p:nvPicPr>
        <p:blipFill>
          <a:blip r:embed="rId3"/>
          <a:stretch>
            <a:fillRect/>
          </a:stretch>
        </p:blipFill>
        <p:spPr bwMode="auto">
          <a:xfrm>
            <a:off x="5044286" y="952500"/>
            <a:ext cx="2116127" cy="5168900"/>
          </a:xfrm>
          <a:prstGeom prst="rect">
            <a:avLst/>
          </a:prstGeom>
          <a:noFill/>
          <a:ln w="9525">
            <a:noFill/>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2.2</a:t>
            </a:r>
          </a:p>
        </p:txBody>
      </p:sp>
      <p:pic>
        <p:nvPicPr>
          <p:cNvPr id="3" name="Picture 1" descr="Table 2.2; Columns: Stem, Leaf; Row 1: 1, 1 5; Row 2: 2, 3 5 7; Row 3: 3, 2 3 3 5 8; Row 4: 4, 0 2 5 5 7 8; Row 5: 5, 5 6; Row 6: 6, 5 7; Row 7: 7, ; Row 8: 8, ; Row 9: ... (Full description in notes)"/>
          <p:cNvPicPr>
            <a:picLocks noGrp="1" noChangeAspect="1"/>
          </p:cNvPicPr>
          <p:nvPr/>
        </p:nvPicPr>
        <p:blipFill>
          <a:blip r:embed="rId3"/>
          <a:stretch>
            <a:fillRect/>
          </a:stretch>
        </p:blipFill>
        <p:spPr bwMode="auto">
          <a:xfrm>
            <a:off x="5425957" y="952500"/>
            <a:ext cx="1340085" cy="5168900"/>
          </a:xfrm>
          <a:prstGeom prst="rect">
            <a:avLst/>
          </a:prstGeom>
          <a:noFill/>
          <a:ln w="9525">
            <a:noFill/>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2.3 Presidential Ages at Inauguration </a:t>
            </a:r>
          </a:p>
        </p:txBody>
      </p:sp>
      <p:pic>
        <p:nvPicPr>
          <p:cNvPr id="3" name="Picture 1" descr="Table 2.3 Presidential Ages at Inauguration; Columns: President, Age, President, Age, President, Age; Row 1: Washington, 57, Lincoln, 52, Hoover, 54; Row 2: J. Adams, 61... (Full description in notes)"/>
          <p:cNvPicPr>
            <a:picLocks noGrp="1" noChangeAspect="1"/>
          </p:cNvPicPr>
          <p:nvPr/>
        </p:nvPicPr>
        <p:blipFill>
          <a:blip r:embed="rId3"/>
          <a:stretch>
            <a:fillRect/>
          </a:stretch>
        </p:blipFill>
        <p:spPr bwMode="auto">
          <a:xfrm>
            <a:off x="4343758" y="952500"/>
            <a:ext cx="3517184" cy="5168900"/>
          </a:xfrm>
          <a:prstGeom prst="rect">
            <a:avLst/>
          </a:prstGeom>
          <a:noFill/>
          <a:ln w="9525">
            <a:noFill/>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2.4 Presidential Age at Death </a:t>
            </a:r>
          </a:p>
        </p:txBody>
      </p:sp>
      <p:pic>
        <p:nvPicPr>
          <p:cNvPr id="3" name="Picture 1" descr="Table 2.4 Presidential Age at Death; Columns: President, Age, President, Age, President, Age; Row 1: Washington, 67, Lincoln, 56, Hoover, 90; Row 2: J. Adams, 90, A. Joh... (Full description in notes)"/>
          <p:cNvPicPr>
            <a:picLocks noGrp="1" noChangeAspect="1"/>
          </p:cNvPicPr>
          <p:nvPr/>
        </p:nvPicPr>
        <p:blipFill>
          <a:blip r:embed="rId3"/>
          <a:stretch>
            <a:fillRect/>
          </a:stretch>
        </p:blipFill>
        <p:spPr bwMode="auto">
          <a:xfrm>
            <a:off x="4343400" y="956380"/>
            <a:ext cx="3492500" cy="5161139"/>
          </a:xfrm>
          <a:prstGeom prst="rect">
            <a:avLst/>
          </a:prstGeom>
          <a:noFill/>
          <a:ln w="9525">
            <a:noFill/>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2.5</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Aldur við embættistöku</a:t>
                      </a:r>
                    </a:p>
                  </a:txBody>
                  <a:tcPr/>
                </a:tc>
                <a:tc>
                  <a:txBody>
                    <a:bodyPr/>
                    <a:lstStyle/>
                    <a:p>
                      <a:endParaRPr/>
                    </a:p>
                  </a:txBody>
                  <a:tcPr/>
                </a:tc>
                <a:tc>
                  <a:txBody>
                    <a:bodyPr/>
                    <a:lstStyle/>
                    <a:p>
                      <a:pPr marL="0" lvl="0" indent="0">
                        <a:buNone/>
                      </a:pPr>
                      <a:r>
                        <a:t>Aldur við andlát</a:t>
                      </a:r>
                    </a:p>
                  </a:txBody>
                  <a:tcPr/>
                </a:tc>
                <a:extLst>
                  <a:ext uri="{0D108BD9-81ED-4DB2-BD59-A6C34878D82A}">
                    <a16:rowId xmlns:a16="http://schemas.microsoft.com/office/drawing/2014/main" val="10000"/>
                  </a:ext>
                </a:extLst>
              </a:tr>
              <a:tr h="0">
                <a:tc>
                  <a:txBody>
                    <a:bodyPr/>
                    <a:lstStyle/>
                    <a:p>
                      <a:pPr marL="0" lvl="0" indent="0">
                        <a:buNone/>
                      </a:pPr>
                      <a:r>
                        <a:t>9 9 8 7 7 7 6 3 2</a:t>
                      </a:r>
                    </a:p>
                  </a:txBody>
                  <a:tcPr/>
                </a:tc>
                <a:tc>
                  <a:txBody>
                    <a:bodyPr/>
                    <a:lstStyle/>
                    <a:p>
                      <a:pPr marL="0" lvl="0" indent="0">
                        <a:buNone/>
                      </a:pPr>
                      <a:r>
                        <a:t>4</a:t>
                      </a:r>
                    </a:p>
                  </a:txBody>
                  <a:tcPr/>
                </a:tc>
                <a:tc>
                  <a:txBody>
                    <a:bodyPr/>
                    <a:lstStyle/>
                    <a:p>
                      <a:pPr marL="0" lvl="0" indent="0">
                        <a:buNone/>
                      </a:pPr>
                      <a:r>
                        <a:t>6 9</a:t>
                      </a:r>
                    </a:p>
                  </a:txBody>
                  <a:tcPr/>
                </a:tc>
                <a:extLst>
                  <a:ext uri="{0D108BD9-81ED-4DB2-BD59-A6C34878D82A}">
                    <a16:rowId xmlns:a16="http://schemas.microsoft.com/office/drawing/2014/main" val="10001"/>
                  </a:ext>
                </a:extLst>
              </a:tr>
              <a:tr h="0">
                <a:tc>
                  <a:txBody>
                    <a:bodyPr/>
                    <a:lstStyle/>
                    <a:p>
                      <a:pPr marL="0" lvl="0" indent="0">
                        <a:buNone/>
                      </a:pPr>
                      <a:r>
                        <a:t>8 7 7 7 7 6 6 6 5 5 5 5 4 4 4 4 4 2 1 1 1 1 1 0</a:t>
                      </a:r>
                    </a:p>
                  </a:txBody>
                  <a:tcPr/>
                </a:tc>
                <a:tc>
                  <a:txBody>
                    <a:bodyPr/>
                    <a:lstStyle/>
                    <a:p>
                      <a:pPr marL="0" lvl="0" indent="0">
                        <a:buNone/>
                      </a:pPr>
                      <a:r>
                        <a:t>5</a:t>
                      </a:r>
                    </a:p>
                  </a:txBody>
                  <a:tcPr/>
                </a:tc>
                <a:tc>
                  <a:txBody>
                    <a:bodyPr/>
                    <a:lstStyle/>
                    <a:p>
                      <a:pPr marL="0" lvl="0" indent="0">
                        <a:buNone/>
                      </a:pPr>
                      <a:r>
                        <a:t>3 6 6 7 7 8</a:t>
                      </a:r>
                    </a:p>
                  </a:txBody>
                  <a:tcPr/>
                </a:tc>
                <a:extLst>
                  <a:ext uri="{0D108BD9-81ED-4DB2-BD59-A6C34878D82A}">
                    <a16:rowId xmlns:a16="http://schemas.microsoft.com/office/drawing/2014/main" val="10002"/>
                  </a:ext>
                </a:extLst>
              </a:tr>
              <a:tr h="0">
                <a:tc>
                  <a:txBody>
                    <a:bodyPr/>
                    <a:lstStyle/>
                    <a:p>
                      <a:pPr marL="0" lvl="0" indent="0">
                        <a:buNone/>
                      </a:pPr>
                      <a:r>
                        <a:t>9 5 4 4 2 1 1 1 0</a:t>
                      </a:r>
                    </a:p>
                  </a:txBody>
                  <a:tcPr/>
                </a:tc>
                <a:tc>
                  <a:txBody>
                    <a:bodyPr/>
                    <a:lstStyle/>
                    <a:p>
                      <a:pPr marL="0" lvl="0" indent="0">
                        <a:buNone/>
                      </a:pPr>
                      <a:r>
                        <a:t>6</a:t>
                      </a:r>
                    </a:p>
                  </a:txBody>
                  <a:tcPr/>
                </a:tc>
                <a:tc>
                  <a:txBody>
                    <a:bodyPr/>
                    <a:lstStyle/>
                    <a:p>
                      <a:pPr marL="0" lvl="0" indent="0">
                        <a:buNone/>
                      </a:pPr>
                      <a:r>
                        <a:t>0 0 3 3 4 4 5 6 7 7 7 8</a:t>
                      </a:r>
                    </a:p>
                  </a:txBody>
                  <a:tcPr/>
                </a:tc>
                <a:extLst>
                  <a:ext uri="{0D108BD9-81ED-4DB2-BD59-A6C34878D82A}">
                    <a16:rowId xmlns:a16="http://schemas.microsoft.com/office/drawing/2014/main" val="10003"/>
                  </a:ext>
                </a:extLst>
              </a:tr>
              <a:tr h="0">
                <a:tc>
                  <a:txBody>
                    <a:bodyPr/>
                    <a:lstStyle/>
                    <a:p>
                      <a:endParaRPr/>
                    </a:p>
                  </a:txBody>
                  <a:tcPr/>
                </a:tc>
                <a:tc>
                  <a:txBody>
                    <a:bodyPr/>
                    <a:lstStyle/>
                    <a:p>
                      <a:pPr marL="0" lvl="0" indent="0">
                        <a:buNone/>
                      </a:pPr>
                      <a:r>
                        <a:t>7</a:t>
                      </a:r>
                    </a:p>
                  </a:txBody>
                  <a:tcPr/>
                </a:tc>
                <a:tc>
                  <a:txBody>
                    <a:bodyPr/>
                    <a:lstStyle/>
                    <a:p>
                      <a:pPr marL="0" lvl="0" indent="0">
                        <a:buNone/>
                      </a:pPr>
                      <a:r>
                        <a:t>0 0 1 1 1 4 7 8 8 9</a:t>
                      </a:r>
                    </a:p>
                  </a:txBody>
                  <a:tcPr/>
                </a:tc>
                <a:extLst>
                  <a:ext uri="{0D108BD9-81ED-4DB2-BD59-A6C34878D82A}">
                    <a16:rowId xmlns:a16="http://schemas.microsoft.com/office/drawing/2014/main" val="10004"/>
                  </a:ext>
                </a:extLst>
              </a:tr>
              <a:tr h="0">
                <a:tc>
                  <a:txBody>
                    <a:bodyPr/>
                    <a:lstStyle/>
                    <a:p>
                      <a:endParaRPr/>
                    </a:p>
                  </a:txBody>
                  <a:tcPr/>
                </a:tc>
                <a:tc>
                  <a:txBody>
                    <a:bodyPr/>
                    <a:lstStyle/>
                    <a:p>
                      <a:pPr marL="0" lvl="0" indent="0">
                        <a:buNone/>
                      </a:pPr>
                      <a:r>
                        <a:t>8</a:t>
                      </a:r>
                    </a:p>
                  </a:txBody>
                  <a:tcPr/>
                </a:tc>
                <a:tc>
                  <a:txBody>
                    <a:bodyPr/>
                    <a:lstStyle/>
                    <a:p>
                      <a:pPr marL="0" lvl="0" indent="0">
                        <a:buNone/>
                      </a:pPr>
                      <a:r>
                        <a:t>0 1 3 5 8</a:t>
                      </a:r>
                    </a:p>
                  </a:txBody>
                  <a:tcPr/>
                </a:tc>
                <a:extLst>
                  <a:ext uri="{0D108BD9-81ED-4DB2-BD59-A6C34878D82A}">
                    <a16:rowId xmlns:a16="http://schemas.microsoft.com/office/drawing/2014/main" val="10005"/>
                  </a:ext>
                </a:extLst>
              </a:tr>
              <a:tr h="0">
                <a:tc>
                  <a:txBody>
                    <a:bodyPr/>
                    <a:lstStyle/>
                    <a:p>
                      <a:endParaRPr/>
                    </a:p>
                  </a:txBody>
                  <a:tcPr/>
                </a:tc>
                <a:tc>
                  <a:txBody>
                    <a:bodyPr/>
                    <a:lstStyle/>
                    <a:p>
                      <a:pPr marL="0" lvl="0" indent="0">
                        <a:buNone/>
                      </a:pPr>
                      <a:r>
                        <a:t>9</a:t>
                      </a:r>
                    </a:p>
                  </a:txBody>
                  <a:tcPr/>
                </a:tc>
                <a:tc>
                  <a:txBody>
                    <a:bodyPr/>
                    <a:lstStyle/>
                    <a:p>
                      <a:pPr marL="0" lvl="0" indent="0">
                        <a:buNone/>
                      </a:pPr>
                      <a:r>
                        <a:t>0 0 3 3</a:t>
                      </a:r>
                    </a:p>
                  </a:txBody>
                  <a:tcPr/>
                </a:tc>
                <a:extLst>
                  <a:ext uri="{0D108BD9-81ED-4DB2-BD59-A6C34878D82A}">
                    <a16:rowId xmlns:a16="http://schemas.microsoft.com/office/drawing/2014/main" val="10006"/>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2.6  </a:t>
            </a:r>
          </a:p>
        </p:txBody>
      </p:sp>
      <p:pic>
        <p:nvPicPr>
          <p:cNvPr id="3" name="Picture 1" descr="Table 2.6; Columns: Losses, Wins, Year, Losses, Wins, Year; Row 1: 34, 48, 1968–1969, 41, 41, 1989–1990; Row 2: 34, 48, 1969–1970, 39, 43, 1990–1991; Row 3: 46, 36, 1970... (Full description in notes)"/>
          <p:cNvPicPr>
            <a:picLocks noGrp="1" noChangeAspect="1"/>
          </p:cNvPicPr>
          <p:nvPr/>
        </p:nvPicPr>
        <p:blipFill>
          <a:blip r:embed="rId3"/>
          <a:stretch>
            <a:fillRect/>
          </a:stretch>
        </p:blipFill>
        <p:spPr bwMode="auto">
          <a:xfrm>
            <a:off x="4930168" y="952500"/>
            <a:ext cx="2344364" cy="5168900"/>
          </a:xfrm>
          <a:prstGeom prst="rect">
            <a:avLst/>
          </a:prstGeom>
          <a:noFill/>
          <a:ln w="9525">
            <a:noFill/>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2.7</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Fjöldi áminninga til unglings</a:t>
                      </a:r>
                    </a:p>
                  </a:txBody>
                  <a:tcPr/>
                </a:tc>
                <a:tc>
                  <a:txBody>
                    <a:bodyPr/>
                    <a:lstStyle/>
                    <a:p>
                      <a:pPr marL="0" lvl="0" indent="0">
                        <a:buNone/>
                      </a:pPr>
                      <a:r>
                        <a:t>Tíðni</a:t>
                      </a:r>
                    </a:p>
                  </a:txBody>
                  <a:tcPr/>
                </a:tc>
                <a:extLst>
                  <a:ext uri="{0D108BD9-81ED-4DB2-BD59-A6C34878D82A}">
                    <a16:rowId xmlns:a16="http://schemas.microsoft.com/office/drawing/2014/main" val="10000"/>
                  </a:ext>
                </a:extLst>
              </a:tr>
              <a:tr h="0">
                <a:tc>
                  <a:txBody>
                    <a:bodyPr/>
                    <a:lstStyle/>
                    <a:p>
                      <a:pPr marL="0" lvl="0" indent="0">
                        <a:buNone/>
                      </a:pPr>
                      <a:r>
                        <a:t>0</a:t>
                      </a:r>
                    </a:p>
                  </a:txBody>
                  <a:tcPr/>
                </a:tc>
                <a:tc>
                  <a:txBody>
                    <a:bodyPr/>
                    <a:lstStyle/>
                    <a:p>
                      <a:pPr marL="0" lvl="0" indent="0">
                        <a:buNone/>
                      </a:pPr>
                      <a:r>
                        <a:t>2</a:t>
                      </a:r>
                    </a:p>
                  </a:txBody>
                  <a:tcPr/>
                </a:tc>
                <a:extLst>
                  <a:ext uri="{0D108BD9-81ED-4DB2-BD59-A6C34878D82A}">
                    <a16:rowId xmlns:a16="http://schemas.microsoft.com/office/drawing/2014/main" val="10001"/>
                  </a:ext>
                </a:extLst>
              </a:tr>
              <a:tr h="0">
                <a:tc>
                  <a:txBody>
                    <a:bodyPr/>
                    <a:lstStyle/>
                    <a:p>
                      <a:pPr marL="0" lvl="0" indent="0">
                        <a:buNone/>
                      </a:pPr>
                      <a:r>
                        <a:t>1</a:t>
                      </a:r>
                    </a:p>
                  </a:txBody>
                  <a:tcPr/>
                </a:tc>
                <a:tc>
                  <a:txBody>
                    <a:bodyPr/>
                    <a:lstStyle/>
                    <a:p>
                      <a:pPr marL="0" lvl="0" indent="0">
                        <a:buNone/>
                      </a:pPr>
                      <a:r>
                        <a:t>5</a:t>
                      </a:r>
                    </a:p>
                  </a:txBody>
                  <a:tcPr/>
                </a:tc>
                <a:extLst>
                  <a:ext uri="{0D108BD9-81ED-4DB2-BD59-A6C34878D82A}">
                    <a16:rowId xmlns:a16="http://schemas.microsoft.com/office/drawing/2014/main" val="10002"/>
                  </a:ext>
                </a:extLst>
              </a:tr>
              <a:tr h="0">
                <a:tc>
                  <a:txBody>
                    <a:bodyPr/>
                    <a:lstStyle/>
                    <a:p>
                      <a:pPr marL="0" lvl="0" indent="0">
                        <a:buNone/>
                      </a:pPr>
                      <a:r>
                        <a:t>2</a:t>
                      </a:r>
                    </a:p>
                  </a:txBody>
                  <a:tcPr/>
                </a:tc>
                <a:tc>
                  <a:txBody>
                    <a:bodyPr/>
                    <a:lstStyle/>
                    <a:p>
                      <a:pPr marL="0" lvl="0" indent="0">
                        <a:buNone/>
                      </a:pPr>
                      <a:r>
                        <a:t>8</a:t>
                      </a:r>
                    </a:p>
                  </a:txBody>
                  <a:tcPr/>
                </a:tc>
                <a:extLst>
                  <a:ext uri="{0D108BD9-81ED-4DB2-BD59-A6C34878D82A}">
                    <a16:rowId xmlns:a16="http://schemas.microsoft.com/office/drawing/2014/main" val="10003"/>
                  </a:ext>
                </a:extLst>
              </a:tr>
              <a:tr h="0">
                <a:tc>
                  <a:txBody>
                    <a:bodyPr/>
                    <a:lstStyle/>
                    <a:p>
                      <a:pPr marL="0" lvl="0" indent="0">
                        <a:buNone/>
                      </a:pPr>
                      <a:r>
                        <a:t>3</a:t>
                      </a:r>
                    </a:p>
                  </a:txBody>
                  <a:tcPr/>
                </a:tc>
                <a:tc>
                  <a:txBody>
                    <a:bodyPr/>
                    <a:lstStyle/>
                    <a:p>
                      <a:pPr marL="0" lvl="0" indent="0">
                        <a:buNone/>
                      </a:pPr>
                      <a:r>
                        <a:t>14</a:t>
                      </a:r>
                    </a:p>
                  </a:txBody>
                  <a:tcPr/>
                </a:tc>
                <a:extLst>
                  <a:ext uri="{0D108BD9-81ED-4DB2-BD59-A6C34878D82A}">
                    <a16:rowId xmlns:a16="http://schemas.microsoft.com/office/drawing/2014/main" val="10004"/>
                  </a:ext>
                </a:extLst>
              </a:tr>
              <a:tr h="0">
                <a:tc>
                  <a:txBody>
                    <a:bodyPr/>
                    <a:lstStyle/>
                    <a:p>
                      <a:pPr marL="0" lvl="0" indent="0">
                        <a:buNone/>
                      </a:pPr>
                      <a:r>
                        <a:t>4</a:t>
                      </a:r>
                    </a:p>
                  </a:txBody>
                  <a:tcPr/>
                </a:tc>
                <a:tc>
                  <a:txBody>
                    <a:bodyPr/>
                    <a:lstStyle/>
                    <a:p>
                      <a:pPr marL="0" lvl="0" indent="0">
                        <a:buNone/>
                      </a:pPr>
                      <a:r>
                        <a:t>7</a:t>
                      </a:r>
                    </a:p>
                  </a:txBody>
                  <a:tcPr/>
                </a:tc>
                <a:extLst>
                  <a:ext uri="{0D108BD9-81ED-4DB2-BD59-A6C34878D82A}">
                    <a16:rowId xmlns:a16="http://schemas.microsoft.com/office/drawing/2014/main" val="10005"/>
                  </a:ext>
                </a:extLst>
              </a:tr>
              <a:tr h="0">
                <a:tc>
                  <a:txBody>
                    <a:bodyPr/>
                    <a:lstStyle/>
                    <a:p>
                      <a:pPr marL="0" lvl="0" indent="0">
                        <a:buNone/>
                      </a:pPr>
                      <a:r>
                        <a:t>5</a:t>
                      </a:r>
                    </a:p>
                  </a:txBody>
                  <a:tcPr/>
                </a:tc>
                <a:tc>
                  <a:txBody>
                    <a:bodyPr/>
                    <a:lstStyle/>
                    <a:p>
                      <a:pPr marL="0" lvl="0" indent="0">
                        <a:buNone/>
                      </a:pPr>
                      <a:r>
                        <a:t>4</a:t>
                      </a:r>
                    </a:p>
                  </a:txBody>
                  <a:tcPr/>
                </a:tc>
                <a:extLst>
                  <a:ext uri="{0D108BD9-81ED-4DB2-BD59-A6C34878D82A}">
                    <a16:rowId xmlns:a16="http://schemas.microsoft.com/office/drawing/2014/main" val="10006"/>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a:t>
            </a:r>
          </a:p>
        </p:txBody>
      </p:sp>
      <p:pic>
        <p:nvPicPr>
          <p:cNvPr id="3" name="Picture 1" descr="A line graph showing the number of times a teenager needs to be reminded to do chores on the x-axis and  frequency on the y-axis."/>
          <p:cNvPicPr>
            <a:picLocks noGrp="1" noChangeAspect="1"/>
          </p:cNvPicPr>
          <p:nvPr/>
        </p:nvPicPr>
        <p:blipFill>
          <a:blip r:embed="rId3"/>
          <a:stretch>
            <a:fillRect/>
          </a:stretch>
        </p:blipFill>
        <p:spPr bwMode="auto">
          <a:xfrm>
            <a:off x="1982839" y="952500"/>
            <a:ext cx="8226321" cy="5168900"/>
          </a:xfrm>
          <a:prstGeom prst="rect">
            <a:avLst/>
          </a:prstGeom>
          <a:noFill/>
          <a:ln w="9525">
            <a:noFill/>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2.8</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Fjöldi heimsókna í verslun</a:t>
                      </a:r>
                    </a:p>
                  </a:txBody>
                  <a:tcPr/>
                </a:tc>
                <a:tc>
                  <a:txBody>
                    <a:bodyPr/>
                    <a:lstStyle/>
                    <a:p>
                      <a:pPr marL="0" lvl="0" indent="0">
                        <a:buNone/>
                      </a:pPr>
                      <a:r>
                        <a:t>Tíðni</a:t>
                      </a:r>
                    </a:p>
                  </a:txBody>
                  <a:tcPr/>
                </a:tc>
                <a:extLst>
                  <a:ext uri="{0D108BD9-81ED-4DB2-BD59-A6C34878D82A}">
                    <a16:rowId xmlns:a16="http://schemas.microsoft.com/office/drawing/2014/main" val="10000"/>
                  </a:ext>
                </a:extLst>
              </a:tr>
              <a:tr h="0">
                <a:tc>
                  <a:txBody>
                    <a:bodyPr/>
                    <a:lstStyle/>
                    <a:p>
                      <a:pPr marL="0" lvl="0" indent="0">
                        <a:buNone/>
                      </a:pPr>
                      <a:r>
                        <a:t>0</a:t>
                      </a:r>
                    </a:p>
                  </a:txBody>
                  <a:tcPr/>
                </a:tc>
                <a:tc>
                  <a:txBody>
                    <a:bodyPr/>
                    <a:lstStyle/>
                    <a:p>
                      <a:pPr marL="0" lvl="0" indent="0">
                        <a:buNone/>
                      </a:pPr>
                      <a:r>
                        <a:t>7</a:t>
                      </a:r>
                    </a:p>
                  </a:txBody>
                  <a:tcPr/>
                </a:tc>
                <a:extLst>
                  <a:ext uri="{0D108BD9-81ED-4DB2-BD59-A6C34878D82A}">
                    <a16:rowId xmlns:a16="http://schemas.microsoft.com/office/drawing/2014/main" val="10001"/>
                  </a:ext>
                </a:extLst>
              </a:tr>
              <a:tr h="0">
                <a:tc>
                  <a:txBody>
                    <a:bodyPr/>
                    <a:lstStyle/>
                    <a:p>
                      <a:pPr marL="0" lvl="0" indent="0">
                        <a:buNone/>
                      </a:pPr>
                      <a:r>
                        <a:t>1</a:t>
                      </a:r>
                    </a:p>
                  </a:txBody>
                  <a:tcPr/>
                </a:tc>
                <a:tc>
                  <a:txBody>
                    <a:bodyPr/>
                    <a:lstStyle/>
                    <a:p>
                      <a:pPr marL="0" lvl="0" indent="0">
                        <a:buNone/>
                      </a:pPr>
                      <a:r>
                        <a:t>10</a:t>
                      </a:r>
                    </a:p>
                  </a:txBody>
                  <a:tcPr/>
                </a:tc>
                <a:extLst>
                  <a:ext uri="{0D108BD9-81ED-4DB2-BD59-A6C34878D82A}">
                    <a16:rowId xmlns:a16="http://schemas.microsoft.com/office/drawing/2014/main" val="10002"/>
                  </a:ext>
                </a:extLst>
              </a:tr>
              <a:tr h="0">
                <a:tc>
                  <a:txBody>
                    <a:bodyPr/>
                    <a:lstStyle/>
                    <a:p>
                      <a:pPr marL="0" lvl="0" indent="0">
                        <a:buNone/>
                      </a:pPr>
                      <a:r>
                        <a:t>2</a:t>
                      </a:r>
                    </a:p>
                  </a:txBody>
                  <a:tcPr/>
                </a:tc>
                <a:tc>
                  <a:txBody>
                    <a:bodyPr/>
                    <a:lstStyle/>
                    <a:p>
                      <a:pPr marL="0" lvl="0" indent="0">
                        <a:buNone/>
                      </a:pPr>
                      <a:r>
                        <a:t>14</a:t>
                      </a:r>
                    </a:p>
                  </a:txBody>
                  <a:tcPr/>
                </a:tc>
                <a:extLst>
                  <a:ext uri="{0D108BD9-81ED-4DB2-BD59-A6C34878D82A}">
                    <a16:rowId xmlns:a16="http://schemas.microsoft.com/office/drawing/2014/main" val="10003"/>
                  </a:ext>
                </a:extLst>
              </a:tr>
              <a:tr h="0">
                <a:tc>
                  <a:txBody>
                    <a:bodyPr/>
                    <a:lstStyle/>
                    <a:p>
                      <a:pPr marL="0" lvl="0" indent="0">
                        <a:buNone/>
                      </a:pPr>
                      <a:r>
                        <a:t>3</a:t>
                      </a:r>
                    </a:p>
                  </a:txBody>
                  <a:tcPr/>
                </a:tc>
                <a:tc>
                  <a:txBody>
                    <a:bodyPr/>
                    <a:lstStyle/>
                    <a:p>
                      <a:pPr marL="0" lvl="0" indent="0">
                        <a:buNone/>
                      </a:pPr>
                      <a:r>
                        <a:t>9</a:t>
                      </a:r>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2.9</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Age-Groups</a:t>
                      </a:r>
                    </a:p>
                  </a:txBody>
                  <a:tcPr/>
                </a:tc>
                <a:tc>
                  <a:txBody>
                    <a:bodyPr/>
                    <a:lstStyle/>
                    <a:p>
                      <a:pPr marL="0" lvl="0" indent="0">
                        <a:buNone/>
                      </a:pPr>
                      <a:r>
                        <a:t>Fjöldi notenda vefsvæðis</a:t>
                      </a:r>
                    </a:p>
                  </a:txBody>
                  <a:tcPr/>
                </a:tc>
                <a:tc>
                  <a:txBody>
                    <a:bodyPr/>
                    <a:lstStyle/>
                    <a:p>
                      <a:pPr marL="0" lvl="0" indent="0">
                        <a:buNone/>
                      </a:pPr>
                      <a:r>
                        <a:t>Hlutfall (%) notenda vefsvæðis</a:t>
                      </a:r>
                    </a:p>
                  </a:txBody>
                  <a:tcPr/>
                </a:tc>
                <a:extLst>
                  <a:ext uri="{0D108BD9-81ED-4DB2-BD59-A6C34878D82A}">
                    <a16:rowId xmlns:a16="http://schemas.microsoft.com/office/drawing/2014/main" val="10000"/>
                  </a:ext>
                </a:extLst>
              </a:tr>
              <a:tr h="0">
                <a:tc>
                  <a:txBody>
                    <a:bodyPr/>
                    <a:lstStyle/>
                    <a:p>
                      <a:pPr marL="0" lvl="0" indent="0">
                        <a:buNone/>
                      </a:pPr>
                      <a:r>
                        <a:t>13–25</a:t>
                      </a:r>
                    </a:p>
                  </a:txBody>
                  <a:tcPr/>
                </a:tc>
                <a:tc>
                  <a:txBody>
                    <a:bodyPr/>
                    <a:lstStyle/>
                    <a:p>
                      <a:pPr marL="0" lvl="0" indent="0">
                        <a:buNone/>
                      </a:pPr>
                      <a:r>
                        <a:t>65,082,280</a:t>
                      </a:r>
                    </a:p>
                  </a:txBody>
                  <a:tcPr/>
                </a:tc>
                <a:tc>
                  <a:txBody>
                    <a:bodyPr/>
                    <a:lstStyle/>
                    <a:p>
                      <a:pPr marL="0" lvl="0" indent="0">
                        <a:buNone/>
                      </a:pPr>
                      <a:r>
                        <a:t>45%</a:t>
                      </a:r>
                    </a:p>
                  </a:txBody>
                  <a:tcPr/>
                </a:tc>
                <a:extLst>
                  <a:ext uri="{0D108BD9-81ED-4DB2-BD59-A6C34878D82A}">
                    <a16:rowId xmlns:a16="http://schemas.microsoft.com/office/drawing/2014/main" val="10001"/>
                  </a:ext>
                </a:extLst>
              </a:tr>
              <a:tr h="0">
                <a:tc>
                  <a:txBody>
                    <a:bodyPr/>
                    <a:lstStyle/>
                    <a:p>
                      <a:pPr marL="0" lvl="0" indent="0">
                        <a:buNone/>
                      </a:pPr>
                      <a:r>
                        <a:t>26–44</a:t>
                      </a:r>
                    </a:p>
                  </a:txBody>
                  <a:tcPr/>
                </a:tc>
                <a:tc>
                  <a:txBody>
                    <a:bodyPr/>
                    <a:lstStyle/>
                    <a:p>
                      <a:pPr marL="0" lvl="0" indent="0">
                        <a:buNone/>
                      </a:pPr>
                      <a:r>
                        <a:t>53,300,200</a:t>
                      </a:r>
                    </a:p>
                  </a:txBody>
                  <a:tcPr/>
                </a:tc>
                <a:tc>
                  <a:txBody>
                    <a:bodyPr/>
                    <a:lstStyle/>
                    <a:p>
                      <a:pPr marL="0" lvl="0" indent="0">
                        <a:buNone/>
                      </a:pPr>
                      <a:r>
                        <a:t>36%</a:t>
                      </a:r>
                    </a:p>
                  </a:txBody>
                  <a:tcPr/>
                </a:tc>
                <a:extLst>
                  <a:ext uri="{0D108BD9-81ED-4DB2-BD59-A6C34878D82A}">
                    <a16:rowId xmlns:a16="http://schemas.microsoft.com/office/drawing/2014/main" val="10002"/>
                  </a:ext>
                </a:extLst>
              </a:tr>
              <a:tr h="0">
                <a:tc>
                  <a:txBody>
                    <a:bodyPr/>
                    <a:lstStyle/>
                    <a:p>
                      <a:pPr marL="0" lvl="0" indent="0">
                        <a:buNone/>
                      </a:pPr>
                      <a:r>
                        <a:t>45–64</a:t>
                      </a:r>
                    </a:p>
                  </a:txBody>
                  <a:tcPr/>
                </a:tc>
                <a:tc>
                  <a:txBody>
                    <a:bodyPr/>
                    <a:lstStyle/>
                    <a:p>
                      <a:pPr marL="0" lvl="0" indent="0">
                        <a:buNone/>
                      </a:pPr>
                      <a:r>
                        <a:t>27,885,100</a:t>
                      </a:r>
                    </a:p>
                  </a:txBody>
                  <a:tcPr/>
                </a:tc>
                <a:tc>
                  <a:txBody>
                    <a:bodyPr/>
                    <a:lstStyle/>
                    <a:p>
                      <a:pPr marL="0" lvl="0" indent="0">
                        <a:buNone/>
                      </a:pPr>
                      <a:r>
                        <a:t>19%</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a:t>
            </a:r>
          </a:p>
        </p:txBody>
      </p:sp>
      <p:pic>
        <p:nvPicPr>
          <p:cNvPr id="3" name="Picture 1" descr="This is a bar graph that matches the supplied data. The x-axis shows age groups,  and the y-axis shows the percentages of Facebook users."/>
          <p:cNvPicPr>
            <a:picLocks noGrp="1" noChangeAspect="1"/>
          </p:cNvPicPr>
          <p:nvPr/>
        </p:nvPicPr>
        <p:blipFill>
          <a:blip r:embed="rId3"/>
          <a:stretch>
            <a:fillRect/>
          </a:stretch>
        </p:blipFill>
        <p:spPr bwMode="auto">
          <a:xfrm>
            <a:off x="2619129" y="952500"/>
            <a:ext cx="6953741" cy="5168900"/>
          </a:xfrm>
          <a:prstGeom prst="rect">
            <a:avLst/>
          </a:prstGeom>
          <a:noFill/>
          <a:ln w="9525">
            <a:noFill/>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2.10</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Age-Groups</a:t>
                      </a:r>
                    </a:p>
                  </a:txBody>
                  <a:tcPr/>
                </a:tc>
                <a:tc>
                  <a:txBody>
                    <a:bodyPr/>
                    <a:lstStyle/>
                    <a:p>
                      <a:pPr marL="0" lvl="0" indent="0">
                        <a:buNone/>
                      </a:pPr>
                      <a:r>
                        <a:t>Fjöldi fólks</a:t>
                      </a:r>
                    </a:p>
                  </a:txBody>
                  <a:tcPr/>
                </a:tc>
                <a:tc>
                  <a:txBody>
                    <a:bodyPr/>
                    <a:lstStyle/>
                    <a:p>
                      <a:pPr marL="0" lvl="0" indent="0">
                        <a:buNone/>
                      </a:pPr>
                      <a:r>
                        <a:t>Hlutfall mannfjölda</a:t>
                      </a:r>
                    </a:p>
                  </a:txBody>
                  <a:tcPr/>
                </a:tc>
                <a:extLst>
                  <a:ext uri="{0D108BD9-81ED-4DB2-BD59-A6C34878D82A}">
                    <a16:rowId xmlns:a16="http://schemas.microsoft.com/office/drawing/2014/main" val="10000"/>
                  </a:ext>
                </a:extLst>
              </a:tr>
              <a:tr h="0">
                <a:tc>
                  <a:txBody>
                    <a:bodyPr/>
                    <a:lstStyle/>
                    <a:p>
                      <a:pPr marL="0" lvl="0" indent="0">
                        <a:buNone/>
                      </a:pPr>
                      <a:r>
                        <a:t>Börn</a:t>
                      </a:r>
                    </a:p>
                  </a:txBody>
                  <a:tcPr/>
                </a:tc>
                <a:tc>
                  <a:txBody>
                    <a:bodyPr/>
                    <a:lstStyle/>
                    <a:p>
                      <a:pPr marL="0" lvl="0" indent="0">
                        <a:buNone/>
                      </a:pPr>
                      <a:r>
                        <a:t>67,059</a:t>
                      </a:r>
                    </a:p>
                  </a:txBody>
                  <a:tcPr/>
                </a:tc>
                <a:tc>
                  <a:txBody>
                    <a:bodyPr/>
                    <a:lstStyle/>
                    <a:p>
                      <a:pPr marL="0" lvl="0" indent="0">
                        <a:buNone/>
                      </a:pPr>
                      <a:r>
                        <a:t>19%</a:t>
                      </a:r>
                    </a:p>
                  </a:txBody>
                  <a:tcPr/>
                </a:tc>
                <a:extLst>
                  <a:ext uri="{0D108BD9-81ED-4DB2-BD59-A6C34878D82A}">
                    <a16:rowId xmlns:a16="http://schemas.microsoft.com/office/drawing/2014/main" val="10001"/>
                  </a:ext>
                </a:extLst>
              </a:tr>
              <a:tr h="0">
                <a:tc>
                  <a:txBody>
                    <a:bodyPr/>
                    <a:lstStyle/>
                    <a:p>
                      <a:pPr marL="0" lvl="0" indent="0">
                        <a:buNone/>
                      </a:pPr>
                      <a:r>
                        <a:t>Working-age adults</a:t>
                      </a:r>
                    </a:p>
                  </a:txBody>
                  <a:tcPr/>
                </a:tc>
                <a:tc>
                  <a:txBody>
                    <a:bodyPr/>
                    <a:lstStyle/>
                    <a:p>
                      <a:pPr marL="0" lvl="0" indent="0">
                        <a:buNone/>
                      </a:pPr>
                      <a:r>
                        <a:t>152,198</a:t>
                      </a:r>
                    </a:p>
                  </a:txBody>
                  <a:tcPr/>
                </a:tc>
                <a:tc>
                  <a:txBody>
                    <a:bodyPr/>
                    <a:lstStyle/>
                    <a:p>
                      <a:pPr marL="0" lvl="0" indent="0">
                        <a:buNone/>
                      </a:pPr>
                      <a:r>
                        <a:t>43%</a:t>
                      </a:r>
                    </a:p>
                  </a:txBody>
                  <a:tcPr/>
                </a:tc>
                <a:extLst>
                  <a:ext uri="{0D108BD9-81ED-4DB2-BD59-A6C34878D82A}">
                    <a16:rowId xmlns:a16="http://schemas.microsoft.com/office/drawing/2014/main" val="10002"/>
                  </a:ext>
                </a:extLst>
              </a:tr>
              <a:tr h="0">
                <a:tc>
                  <a:txBody>
                    <a:bodyPr/>
                    <a:lstStyle/>
                    <a:p>
                      <a:pPr marL="0" lvl="0" indent="0">
                        <a:buNone/>
                      </a:pPr>
                      <a:r>
                        <a:t>Eftirlaunaþegar</a:t>
                      </a:r>
                    </a:p>
                  </a:txBody>
                  <a:tcPr/>
                </a:tc>
                <a:tc>
                  <a:txBody>
                    <a:bodyPr/>
                    <a:lstStyle/>
                    <a:p>
                      <a:pPr marL="0" lvl="0" indent="0">
                        <a:buNone/>
                      </a:pPr>
                      <a:r>
                        <a:t>131,662</a:t>
                      </a:r>
                    </a:p>
                  </a:txBody>
                  <a:tcPr/>
                </a:tc>
                <a:tc>
                  <a:txBody>
                    <a:bodyPr/>
                    <a:lstStyle/>
                    <a:p>
                      <a:pPr marL="0" lvl="0" indent="0">
                        <a:buNone/>
                      </a:pPr>
                      <a:r>
                        <a:t>38%</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2.11</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Race/Ethnicity</a:t>
                      </a:r>
                    </a:p>
                  </a:txBody>
                  <a:tcPr/>
                </a:tc>
                <a:tc>
                  <a:txBody>
                    <a:bodyPr/>
                    <a:lstStyle/>
                    <a:p>
                      <a:pPr marL="0" lvl="0" indent="0">
                        <a:buNone/>
                      </a:pPr>
                      <a:r>
                        <a:t>Hópur nemenda í AP-prófum</a:t>
                      </a:r>
                    </a:p>
                  </a:txBody>
                  <a:tcPr/>
                </a:tc>
                <a:tc>
                  <a:txBody>
                    <a:bodyPr/>
                    <a:lstStyle/>
                    <a:p>
                      <a:pPr marL="0" lvl="0" indent="0">
                        <a:buNone/>
                      </a:pPr>
                      <a:r>
                        <a:t>Heildarhópur nemenda</a:t>
                      </a:r>
                    </a:p>
                  </a:txBody>
                  <a:tcPr/>
                </a:tc>
                <a:extLst>
                  <a:ext uri="{0D108BD9-81ED-4DB2-BD59-A6C34878D82A}">
                    <a16:rowId xmlns:a16="http://schemas.microsoft.com/office/drawing/2014/main" val="10000"/>
                  </a:ext>
                </a:extLst>
              </a:tr>
              <a:tr h="0">
                <a:tc>
                  <a:txBody>
                    <a:bodyPr/>
                    <a:lstStyle/>
                    <a:p>
                      <a:pPr marL="0" lvl="0" indent="0">
                        <a:buNone/>
                      </a:pPr>
                      <a:r>
                        <a:t>1 = Asian, Asian American, or Pacific Islander</a:t>
                      </a:r>
                    </a:p>
                  </a:txBody>
                  <a:tcPr/>
                </a:tc>
                <a:tc>
                  <a:txBody>
                    <a:bodyPr/>
                    <a:lstStyle/>
                    <a:p>
                      <a:pPr marL="0" lvl="0" indent="0">
                        <a:buNone/>
                      </a:pPr>
                      <a:r>
                        <a:t>10.3%</a:t>
                      </a:r>
                    </a:p>
                  </a:txBody>
                  <a:tcPr/>
                </a:tc>
                <a:tc>
                  <a:txBody>
                    <a:bodyPr/>
                    <a:lstStyle/>
                    <a:p>
                      <a:pPr marL="0" lvl="0" indent="0">
                        <a:buNone/>
                      </a:pPr>
                      <a:r>
                        <a:t>5.7%</a:t>
                      </a:r>
                    </a:p>
                  </a:txBody>
                  <a:tcPr/>
                </a:tc>
                <a:extLst>
                  <a:ext uri="{0D108BD9-81ED-4DB2-BD59-A6C34878D82A}">
                    <a16:rowId xmlns:a16="http://schemas.microsoft.com/office/drawing/2014/main" val="10001"/>
                  </a:ext>
                </a:extLst>
              </a:tr>
              <a:tr h="0">
                <a:tc>
                  <a:txBody>
                    <a:bodyPr/>
                    <a:lstStyle/>
                    <a:p>
                      <a:pPr marL="0" lvl="0" indent="0">
                        <a:buNone/>
                      </a:pPr>
                      <a:r>
                        <a:t>2 = Black or African American</a:t>
                      </a:r>
                    </a:p>
                  </a:txBody>
                  <a:tcPr/>
                </a:tc>
                <a:tc>
                  <a:txBody>
                    <a:bodyPr/>
                    <a:lstStyle/>
                    <a:p>
                      <a:pPr marL="0" lvl="0" indent="0">
                        <a:buNone/>
                      </a:pPr>
                      <a:r>
                        <a:t>9.0%</a:t>
                      </a:r>
                    </a:p>
                  </a:txBody>
                  <a:tcPr/>
                </a:tc>
                <a:tc>
                  <a:txBody>
                    <a:bodyPr/>
                    <a:lstStyle/>
                    <a:p>
                      <a:pPr marL="0" lvl="0" indent="0">
                        <a:buNone/>
                      </a:pPr>
                      <a:r>
                        <a:t>14.7%</a:t>
                      </a:r>
                    </a:p>
                  </a:txBody>
                  <a:tcPr/>
                </a:tc>
                <a:extLst>
                  <a:ext uri="{0D108BD9-81ED-4DB2-BD59-A6C34878D82A}">
                    <a16:rowId xmlns:a16="http://schemas.microsoft.com/office/drawing/2014/main" val="10002"/>
                  </a:ext>
                </a:extLst>
              </a:tr>
              <a:tr h="0">
                <a:tc>
                  <a:txBody>
                    <a:bodyPr/>
                    <a:lstStyle/>
                    <a:p>
                      <a:pPr marL="0" lvl="0" indent="0">
                        <a:buNone/>
                      </a:pPr>
                      <a:r>
                        <a:t>3 = Hispanic or Latino</a:t>
                      </a:r>
                    </a:p>
                  </a:txBody>
                  <a:tcPr/>
                </a:tc>
                <a:tc>
                  <a:txBody>
                    <a:bodyPr/>
                    <a:lstStyle/>
                    <a:p>
                      <a:pPr marL="0" lvl="0" indent="0">
                        <a:buNone/>
                      </a:pPr>
                      <a:r>
                        <a:t>17.0%</a:t>
                      </a:r>
                    </a:p>
                  </a:txBody>
                  <a:tcPr/>
                </a:tc>
                <a:tc>
                  <a:txBody>
                    <a:bodyPr/>
                    <a:lstStyle/>
                    <a:p>
                      <a:pPr marL="0" lvl="0" indent="0">
                        <a:buNone/>
                      </a:pPr>
                      <a:r>
                        <a:t>17.6%</a:t>
                      </a:r>
                    </a:p>
                  </a:txBody>
                  <a:tcPr/>
                </a:tc>
                <a:extLst>
                  <a:ext uri="{0D108BD9-81ED-4DB2-BD59-A6C34878D82A}">
                    <a16:rowId xmlns:a16="http://schemas.microsoft.com/office/drawing/2014/main" val="10003"/>
                  </a:ext>
                </a:extLst>
              </a:tr>
              <a:tr h="0">
                <a:tc>
                  <a:txBody>
                    <a:bodyPr/>
                    <a:lstStyle/>
                    <a:p>
                      <a:pPr marL="0" lvl="0" indent="0">
                        <a:buNone/>
                      </a:pPr>
                      <a:r>
                        <a:t>4 = American Indian or Alaska Native</a:t>
                      </a:r>
                    </a:p>
                  </a:txBody>
                  <a:tcPr/>
                </a:tc>
                <a:tc>
                  <a:txBody>
                    <a:bodyPr/>
                    <a:lstStyle/>
                    <a:p>
                      <a:pPr marL="0" lvl="0" indent="0">
                        <a:buNone/>
                      </a:pPr>
                      <a:r>
                        <a:t>0.6%</a:t>
                      </a:r>
                    </a:p>
                  </a:txBody>
                  <a:tcPr/>
                </a:tc>
                <a:tc>
                  <a:txBody>
                    <a:bodyPr/>
                    <a:lstStyle/>
                    <a:p>
                      <a:pPr marL="0" lvl="0" indent="0">
                        <a:buNone/>
                      </a:pPr>
                      <a:r>
                        <a:t>1.1%</a:t>
                      </a:r>
                    </a:p>
                  </a:txBody>
                  <a:tcPr/>
                </a:tc>
                <a:extLst>
                  <a:ext uri="{0D108BD9-81ED-4DB2-BD59-A6C34878D82A}">
                    <a16:rowId xmlns:a16="http://schemas.microsoft.com/office/drawing/2014/main" val="10004"/>
                  </a:ext>
                </a:extLst>
              </a:tr>
              <a:tr h="0">
                <a:tc>
                  <a:txBody>
                    <a:bodyPr/>
                    <a:lstStyle/>
                    <a:p>
                      <a:pPr marL="0" lvl="0" indent="0">
                        <a:buNone/>
                      </a:pPr>
                      <a:r>
                        <a:t>5 = White</a:t>
                      </a:r>
                    </a:p>
                  </a:txBody>
                  <a:tcPr/>
                </a:tc>
                <a:tc>
                  <a:txBody>
                    <a:bodyPr/>
                    <a:lstStyle/>
                    <a:p>
                      <a:pPr marL="0" lvl="0" indent="0">
                        <a:buNone/>
                      </a:pPr>
                      <a:r>
                        <a:t>57.1%</a:t>
                      </a:r>
                    </a:p>
                  </a:txBody>
                  <a:tcPr/>
                </a:tc>
                <a:tc>
                  <a:txBody>
                    <a:bodyPr/>
                    <a:lstStyle/>
                    <a:p>
                      <a:pPr marL="0" lvl="0" indent="0">
                        <a:buNone/>
                      </a:pPr>
                      <a:r>
                        <a:t>59.2%</a:t>
                      </a:r>
                    </a:p>
                  </a:txBody>
                  <a:tcPr/>
                </a:tc>
                <a:extLst>
                  <a:ext uri="{0D108BD9-81ED-4DB2-BD59-A6C34878D82A}">
                    <a16:rowId xmlns:a16="http://schemas.microsoft.com/office/drawing/2014/main" val="10005"/>
                  </a:ext>
                </a:extLst>
              </a:tr>
              <a:tr h="0">
                <a:tc>
                  <a:txBody>
                    <a:bodyPr/>
                    <a:lstStyle/>
                    <a:p>
                      <a:pPr marL="0" lvl="0" indent="0">
                        <a:buNone/>
                      </a:pPr>
                      <a:r>
                        <a:t>6 = Not reported/other</a:t>
                      </a:r>
                    </a:p>
                  </a:txBody>
                  <a:tcPr/>
                </a:tc>
                <a:tc>
                  <a:txBody>
                    <a:bodyPr/>
                    <a:lstStyle/>
                    <a:p>
                      <a:pPr marL="0" lvl="0" indent="0">
                        <a:buNone/>
                      </a:pPr>
                      <a:r>
                        <a:t>6.0%</a:t>
                      </a:r>
                    </a:p>
                  </a:txBody>
                  <a:tcPr/>
                </a:tc>
                <a:tc>
                  <a:txBody>
                    <a:bodyPr/>
                    <a:lstStyle/>
                    <a:p>
                      <a:pPr marL="0" lvl="0" indent="0">
                        <a:buNone/>
                      </a:pPr>
                      <a:r>
                        <a:t>1.7%</a:t>
                      </a:r>
                    </a:p>
                  </a:txBody>
                  <a:tcPr/>
                </a:tc>
                <a:extLst>
                  <a:ext uri="{0D108BD9-81ED-4DB2-BD59-A6C34878D82A}">
                    <a16:rowId xmlns:a16="http://schemas.microsoft.com/office/drawing/2014/main" val="10006"/>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2.4</a:t>
            </a:r>
          </a:p>
        </p:txBody>
      </p:sp>
      <p:pic>
        <p:nvPicPr>
          <p:cNvPr id="3" name="Picture 1" descr="This is a bar graph that matches the supplied data. The x-axis shows race and ethnicity, and the y-axis shows the percentages of AP examinees."/>
          <p:cNvPicPr>
            <a:picLocks noGrp="1" noChangeAspect="1"/>
          </p:cNvPicPr>
          <p:nvPr/>
        </p:nvPicPr>
        <p:blipFill>
          <a:blip r:embed="rId3"/>
          <a:stretch>
            <a:fillRect/>
          </a:stretch>
        </p:blipFill>
        <p:spPr bwMode="auto">
          <a:xfrm>
            <a:off x="2389585" y="952500"/>
            <a:ext cx="7425529" cy="5168900"/>
          </a:xfrm>
          <a:prstGeom prst="rect">
            <a:avLst/>
          </a:prstGeom>
          <a:noFill/>
          <a:ln w="9525">
            <a:noFill/>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2.12</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Kjördæmi</a:t>
                      </a:r>
                    </a:p>
                  </a:txBody>
                  <a:tcPr/>
                </a:tc>
                <a:tc>
                  <a:txBody>
                    <a:bodyPr/>
                    <a:lstStyle/>
                    <a:p>
                      <a:pPr marL="0" lvl="0" indent="0">
                        <a:buNone/>
                      </a:pPr>
                      <a:r>
                        <a:t>Hópur skráðra kjósenda</a:t>
                      </a:r>
                    </a:p>
                  </a:txBody>
                  <a:tcPr/>
                </a:tc>
                <a:tc>
                  <a:txBody>
                    <a:bodyPr/>
                    <a:lstStyle/>
                    <a:p>
                      <a:pPr marL="0" lvl="0" indent="0">
                        <a:buNone/>
                      </a:pPr>
                      <a:r>
                        <a:t>Heildarmannfjöldi borgarinnar</a:t>
                      </a:r>
                    </a:p>
                  </a:txBody>
                  <a:tcPr/>
                </a:tc>
                <a:extLst>
                  <a:ext uri="{0D108BD9-81ED-4DB2-BD59-A6C34878D82A}">
                    <a16:rowId xmlns:a16="http://schemas.microsoft.com/office/drawing/2014/main" val="10000"/>
                  </a:ext>
                </a:extLst>
              </a:tr>
              <a:tr h="0">
                <a:tc>
                  <a:txBody>
                    <a:bodyPr/>
                    <a:lstStyle/>
                    <a:p>
                      <a:pPr marL="0" lvl="0" indent="0">
                        <a:buNone/>
                      </a:pPr>
                      <a:r>
                        <a:t>1</a:t>
                      </a:r>
                    </a:p>
                  </a:txBody>
                  <a:tcPr/>
                </a:tc>
                <a:tc>
                  <a:txBody>
                    <a:bodyPr/>
                    <a:lstStyle/>
                    <a:p>
                      <a:pPr marL="0" lvl="0" indent="0">
                        <a:buNone/>
                      </a:pPr>
                      <a:r>
                        <a:t>15.5%</a:t>
                      </a:r>
                    </a:p>
                  </a:txBody>
                  <a:tcPr/>
                </a:tc>
                <a:tc>
                  <a:txBody>
                    <a:bodyPr/>
                    <a:lstStyle/>
                    <a:p>
                      <a:pPr marL="0" lvl="0" indent="0">
                        <a:buNone/>
                      </a:pPr>
                      <a:r>
                        <a:t>19.4%</a:t>
                      </a:r>
                    </a:p>
                  </a:txBody>
                  <a:tcPr/>
                </a:tc>
                <a:extLst>
                  <a:ext uri="{0D108BD9-81ED-4DB2-BD59-A6C34878D82A}">
                    <a16:rowId xmlns:a16="http://schemas.microsoft.com/office/drawing/2014/main" val="10001"/>
                  </a:ext>
                </a:extLst>
              </a:tr>
              <a:tr h="0">
                <a:tc>
                  <a:txBody>
                    <a:bodyPr/>
                    <a:lstStyle/>
                    <a:p>
                      <a:pPr marL="0" lvl="0" indent="0">
                        <a:buNone/>
                      </a:pPr>
                      <a:r>
                        <a:t>2</a:t>
                      </a:r>
                    </a:p>
                  </a:txBody>
                  <a:tcPr/>
                </a:tc>
                <a:tc>
                  <a:txBody>
                    <a:bodyPr/>
                    <a:lstStyle/>
                    <a:p>
                      <a:pPr marL="0" lvl="0" indent="0">
                        <a:buNone/>
                      </a:pPr>
                      <a:r>
                        <a:t>12.2%</a:t>
                      </a:r>
                    </a:p>
                  </a:txBody>
                  <a:tcPr/>
                </a:tc>
                <a:tc>
                  <a:txBody>
                    <a:bodyPr/>
                    <a:lstStyle/>
                    <a:p>
                      <a:pPr marL="0" lvl="0" indent="0">
                        <a:buNone/>
                      </a:pPr>
                      <a:r>
                        <a:t>15.6%</a:t>
                      </a:r>
                    </a:p>
                  </a:txBody>
                  <a:tcPr/>
                </a:tc>
                <a:extLst>
                  <a:ext uri="{0D108BD9-81ED-4DB2-BD59-A6C34878D82A}">
                    <a16:rowId xmlns:a16="http://schemas.microsoft.com/office/drawing/2014/main" val="10002"/>
                  </a:ext>
                </a:extLst>
              </a:tr>
              <a:tr h="0">
                <a:tc>
                  <a:txBody>
                    <a:bodyPr/>
                    <a:lstStyle/>
                    <a:p>
                      <a:pPr marL="0" lvl="0" indent="0">
                        <a:buNone/>
                      </a:pPr>
                      <a:r>
                        <a:t>3</a:t>
                      </a:r>
                    </a:p>
                  </a:txBody>
                  <a:tcPr/>
                </a:tc>
                <a:tc>
                  <a:txBody>
                    <a:bodyPr/>
                    <a:lstStyle/>
                    <a:p>
                      <a:pPr marL="0" lvl="0" indent="0">
                        <a:buNone/>
                      </a:pPr>
                      <a:r>
                        <a:t>9.8%</a:t>
                      </a:r>
                    </a:p>
                  </a:txBody>
                  <a:tcPr/>
                </a:tc>
                <a:tc>
                  <a:txBody>
                    <a:bodyPr/>
                    <a:lstStyle/>
                    <a:p>
                      <a:pPr marL="0" lvl="0" indent="0">
                        <a:buNone/>
                      </a:pPr>
                      <a:r>
                        <a:t>9.0%</a:t>
                      </a:r>
                    </a:p>
                  </a:txBody>
                  <a:tcPr/>
                </a:tc>
                <a:extLst>
                  <a:ext uri="{0D108BD9-81ED-4DB2-BD59-A6C34878D82A}">
                    <a16:rowId xmlns:a16="http://schemas.microsoft.com/office/drawing/2014/main" val="10003"/>
                  </a:ext>
                </a:extLst>
              </a:tr>
              <a:tr h="0">
                <a:tc>
                  <a:txBody>
                    <a:bodyPr/>
                    <a:lstStyle/>
                    <a:p>
                      <a:pPr marL="0" lvl="0" indent="0">
                        <a:buNone/>
                      </a:pPr>
                      <a:r>
                        <a:t>4</a:t>
                      </a:r>
                    </a:p>
                  </a:txBody>
                  <a:tcPr/>
                </a:tc>
                <a:tc>
                  <a:txBody>
                    <a:bodyPr/>
                    <a:lstStyle/>
                    <a:p>
                      <a:pPr marL="0" lvl="0" indent="0">
                        <a:buNone/>
                      </a:pPr>
                      <a:r>
                        <a:t>17.4%</a:t>
                      </a:r>
                    </a:p>
                  </a:txBody>
                  <a:tcPr/>
                </a:tc>
                <a:tc>
                  <a:txBody>
                    <a:bodyPr/>
                    <a:lstStyle/>
                    <a:p>
                      <a:pPr marL="0" lvl="0" indent="0">
                        <a:buNone/>
                      </a:pPr>
                      <a:r>
                        <a:t>18.5%</a:t>
                      </a:r>
                    </a:p>
                  </a:txBody>
                  <a:tcPr/>
                </a:tc>
                <a:extLst>
                  <a:ext uri="{0D108BD9-81ED-4DB2-BD59-A6C34878D82A}">
                    <a16:rowId xmlns:a16="http://schemas.microsoft.com/office/drawing/2014/main" val="10004"/>
                  </a:ext>
                </a:extLst>
              </a:tr>
              <a:tr h="0">
                <a:tc>
                  <a:txBody>
                    <a:bodyPr/>
                    <a:lstStyle/>
                    <a:p>
                      <a:pPr marL="0" lvl="0" indent="0">
                        <a:buNone/>
                      </a:pPr>
                      <a:r>
                        <a:t>5</a:t>
                      </a:r>
                    </a:p>
                  </a:txBody>
                  <a:tcPr/>
                </a:tc>
                <a:tc>
                  <a:txBody>
                    <a:bodyPr/>
                    <a:lstStyle/>
                    <a:p>
                      <a:pPr marL="0" lvl="0" indent="0">
                        <a:buNone/>
                      </a:pPr>
                      <a:r>
                        <a:t>22.8%</a:t>
                      </a:r>
                    </a:p>
                  </a:txBody>
                  <a:tcPr/>
                </a:tc>
                <a:tc>
                  <a:txBody>
                    <a:bodyPr/>
                    <a:lstStyle/>
                    <a:p>
                      <a:pPr marL="0" lvl="0" indent="0">
                        <a:buNone/>
                      </a:pPr>
                      <a:r>
                        <a:t>20.7%</a:t>
                      </a:r>
                    </a:p>
                  </a:txBody>
                  <a:tcPr/>
                </a:tc>
                <a:extLst>
                  <a:ext uri="{0D108BD9-81ED-4DB2-BD59-A6C34878D82A}">
                    <a16:rowId xmlns:a16="http://schemas.microsoft.com/office/drawing/2014/main" val="10005"/>
                  </a:ext>
                </a:extLst>
              </a:tr>
              <a:tr h="0">
                <a:tc>
                  <a:txBody>
                    <a:bodyPr/>
                    <a:lstStyle/>
                    <a:p>
                      <a:pPr marL="0" lvl="0" indent="0">
                        <a:buNone/>
                      </a:pPr>
                      <a:r>
                        <a:t>6</a:t>
                      </a:r>
                    </a:p>
                  </a:txBody>
                  <a:tcPr/>
                </a:tc>
                <a:tc>
                  <a:txBody>
                    <a:bodyPr/>
                    <a:lstStyle/>
                    <a:p>
                      <a:pPr marL="0" lvl="0" indent="0">
                        <a:buNone/>
                      </a:pPr>
                      <a:r>
                        <a:t>22.3%</a:t>
                      </a:r>
                    </a:p>
                  </a:txBody>
                  <a:tcPr/>
                </a:tc>
                <a:tc>
                  <a:txBody>
                    <a:bodyPr/>
                    <a:lstStyle/>
                    <a:p>
                      <a:pPr marL="0" lvl="0" indent="0">
                        <a:buNone/>
                      </a:pPr>
                      <a:r>
                        <a:t>16.8%</a:t>
                      </a:r>
                    </a:p>
                  </a:txBody>
                  <a:tcPr/>
                </a:tc>
                <a:extLst>
                  <a:ext uri="{0D108BD9-81ED-4DB2-BD59-A6C34878D82A}">
                    <a16:rowId xmlns:a16="http://schemas.microsoft.com/office/drawing/2014/main" val="10006"/>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2.13</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endParaRPr/>
                    </a:p>
                  </a:txBody>
                  <a:tcPr/>
                </a:tc>
                <a:tc>
                  <a:txBody>
                    <a:bodyPr/>
                    <a:lstStyle/>
                    <a:p>
                      <a:pPr marL="0" lvl="0" indent="0">
                        <a:buNone/>
                      </a:pPr>
                      <a:r>
                        <a:t>Hundar</a:t>
                      </a:r>
                    </a:p>
                  </a:txBody>
                  <a:tcPr/>
                </a:tc>
                <a:tc>
                  <a:txBody>
                    <a:bodyPr/>
                    <a:lstStyle/>
                    <a:p>
                      <a:pPr marL="0" lvl="0" indent="0">
                        <a:buNone/>
                      </a:pPr>
                      <a:r>
                        <a:t>Kettir</a:t>
                      </a:r>
                    </a:p>
                  </a:txBody>
                  <a:tcPr/>
                </a:tc>
                <a:tc>
                  <a:txBody>
                    <a:bodyPr/>
                    <a:lstStyle/>
                    <a:p>
                      <a:pPr marL="0" lvl="0" indent="0">
                        <a:buNone/>
                      </a:pPr>
                      <a:r>
                        <a:t>Fiskar</a:t>
                      </a:r>
                    </a:p>
                  </a:txBody>
                  <a:tcPr/>
                </a:tc>
                <a:tc>
                  <a:txBody>
                    <a:bodyPr/>
                    <a:lstStyle/>
                    <a:p>
                      <a:pPr marL="0" lvl="0" indent="0">
                        <a:buNone/>
                      </a:pPr>
                      <a:r>
                        <a:t>Samtals</a:t>
                      </a:r>
                    </a:p>
                  </a:txBody>
                  <a:tcPr/>
                </a:tc>
                <a:extLst>
                  <a:ext uri="{0D108BD9-81ED-4DB2-BD59-A6C34878D82A}">
                    <a16:rowId xmlns:a16="http://schemas.microsoft.com/office/drawing/2014/main" val="10000"/>
                  </a:ext>
                </a:extLst>
              </a:tr>
              <a:tr h="0">
                <a:tc>
                  <a:txBody>
                    <a:bodyPr/>
                    <a:lstStyle/>
                    <a:p>
                      <a:pPr marL="0" lvl="0" indent="0">
                        <a:buNone/>
                      </a:pPr>
                      <a:r>
                        <a:t>Karlar</a:t>
                      </a:r>
                    </a:p>
                  </a:txBody>
                  <a:tcPr/>
                </a:tc>
                <a:tc>
                  <a:txBody>
                    <a:bodyPr/>
                    <a:lstStyle/>
                    <a:p>
                      <a:pPr marL="0" lvl="0" indent="0">
                        <a:buNone/>
                      </a:pPr>
                      <a:r>
                        <a:t>4</a:t>
                      </a:r>
                    </a:p>
                  </a:txBody>
                  <a:tcPr/>
                </a:tc>
                <a:tc>
                  <a:txBody>
                    <a:bodyPr/>
                    <a:lstStyle/>
                    <a:p>
                      <a:pPr marL="0" lvl="0" indent="0">
                        <a:buNone/>
                      </a:pPr>
                      <a:r>
                        <a:t>2</a:t>
                      </a:r>
                    </a:p>
                  </a:txBody>
                  <a:tcPr/>
                </a:tc>
                <a:tc>
                  <a:txBody>
                    <a:bodyPr/>
                    <a:lstStyle/>
                    <a:p>
                      <a:pPr marL="0" lvl="0" indent="0">
                        <a:buNone/>
                      </a:pPr>
                      <a:r>
                        <a:t>2</a:t>
                      </a:r>
                    </a:p>
                  </a:txBody>
                  <a:tcPr/>
                </a:tc>
                <a:tc>
                  <a:txBody>
                    <a:bodyPr/>
                    <a:lstStyle/>
                    <a:p>
                      <a:pPr marL="0" lvl="0" indent="0">
                        <a:buNone/>
                      </a:pPr>
                      <a:r>
                        <a:t>8</a:t>
                      </a:r>
                    </a:p>
                  </a:txBody>
                  <a:tcPr/>
                </a:tc>
                <a:extLst>
                  <a:ext uri="{0D108BD9-81ED-4DB2-BD59-A6C34878D82A}">
                    <a16:rowId xmlns:a16="http://schemas.microsoft.com/office/drawing/2014/main" val="10001"/>
                  </a:ext>
                </a:extLst>
              </a:tr>
              <a:tr h="0">
                <a:tc>
                  <a:txBody>
                    <a:bodyPr/>
                    <a:lstStyle/>
                    <a:p>
                      <a:pPr marL="0" lvl="0" indent="0">
                        <a:buNone/>
                      </a:pPr>
                      <a:r>
                        <a:t>Konur</a:t>
                      </a:r>
                    </a:p>
                  </a:txBody>
                  <a:tcPr/>
                </a:tc>
                <a:tc>
                  <a:txBody>
                    <a:bodyPr/>
                    <a:lstStyle/>
                    <a:p>
                      <a:pPr marL="0" lvl="0" indent="0">
                        <a:buNone/>
                      </a:pPr>
                      <a:r>
                        <a:t>4</a:t>
                      </a:r>
                    </a:p>
                  </a:txBody>
                  <a:tcPr/>
                </a:tc>
                <a:tc>
                  <a:txBody>
                    <a:bodyPr/>
                    <a:lstStyle/>
                    <a:p>
                      <a:pPr marL="0" lvl="0" indent="0">
                        <a:buNone/>
                      </a:pPr>
                      <a:r>
                        <a:t>6</a:t>
                      </a:r>
                    </a:p>
                  </a:txBody>
                  <a:tcPr/>
                </a:tc>
                <a:tc>
                  <a:txBody>
                    <a:bodyPr/>
                    <a:lstStyle/>
                    <a:p>
                      <a:pPr marL="0" lvl="0" indent="0">
                        <a:buNone/>
                      </a:pPr>
                      <a:r>
                        <a:t>2</a:t>
                      </a:r>
                    </a:p>
                  </a:txBody>
                  <a:tcPr/>
                </a:tc>
                <a:tc>
                  <a:txBody>
                    <a:bodyPr/>
                    <a:lstStyle/>
                    <a:p>
                      <a:pPr marL="0" lvl="0" indent="0">
                        <a:buNone/>
                      </a:pPr>
                      <a:r>
                        <a:t>12</a:t>
                      </a:r>
                    </a:p>
                  </a:txBody>
                  <a:tcPr/>
                </a:tc>
                <a:extLst>
                  <a:ext uri="{0D108BD9-81ED-4DB2-BD59-A6C34878D82A}">
                    <a16:rowId xmlns:a16="http://schemas.microsoft.com/office/drawing/2014/main" val="10002"/>
                  </a:ext>
                </a:extLst>
              </a:tr>
              <a:tr h="0">
                <a:tc>
                  <a:txBody>
                    <a:bodyPr/>
                    <a:lstStyle/>
                    <a:p>
                      <a:pPr marL="0" lvl="0" indent="0">
                        <a:buNone/>
                      </a:pPr>
                      <a:r>
                        <a:t>Samtals</a:t>
                      </a:r>
                    </a:p>
                  </a:txBody>
                  <a:tcPr/>
                </a:tc>
                <a:tc>
                  <a:txBody>
                    <a:bodyPr/>
                    <a:lstStyle/>
                    <a:p>
                      <a:pPr marL="0" lvl="0" indent="0">
                        <a:buNone/>
                      </a:pPr>
                      <a:r>
                        <a:t>8</a:t>
                      </a:r>
                    </a:p>
                  </a:txBody>
                  <a:tcPr/>
                </a:tc>
                <a:tc>
                  <a:txBody>
                    <a:bodyPr/>
                    <a:lstStyle/>
                    <a:p>
                      <a:pPr marL="0" lvl="0" indent="0">
                        <a:buNone/>
                      </a:pPr>
                      <a:r>
                        <a:t>8</a:t>
                      </a:r>
                    </a:p>
                  </a:txBody>
                  <a:tcPr/>
                </a:tc>
                <a:tc>
                  <a:txBody>
                    <a:bodyPr/>
                    <a:lstStyle/>
                    <a:p>
                      <a:pPr marL="0" lvl="0" indent="0">
                        <a:buNone/>
                      </a:pPr>
                      <a:r>
                        <a:t>4</a:t>
                      </a:r>
                    </a:p>
                  </a:txBody>
                  <a:tcPr/>
                </a:tc>
                <a:tc>
                  <a:txBody>
                    <a:bodyPr/>
                    <a:lstStyle/>
                    <a:p>
                      <a:pPr marL="0" lvl="0" indent="0">
                        <a:buNone/>
                      </a:pPr>
                      <a:r>
                        <a:t>20</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2.14</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endParaRPr/>
                    </a:p>
                  </a:txBody>
                  <a:tcPr/>
                </a:tc>
                <a:tc>
                  <a:txBody>
                    <a:bodyPr/>
                    <a:lstStyle/>
                    <a:p>
                      <a:pPr marL="0" lvl="0" indent="0">
                        <a:buNone/>
                      </a:pPr>
                      <a:r>
                        <a:t>Hundar</a:t>
                      </a:r>
                    </a:p>
                  </a:txBody>
                  <a:tcPr/>
                </a:tc>
                <a:tc>
                  <a:txBody>
                    <a:bodyPr/>
                    <a:lstStyle/>
                    <a:p>
                      <a:pPr marL="0" lvl="0" indent="0">
                        <a:buNone/>
                      </a:pPr>
                      <a:r>
                        <a:t>Kettir</a:t>
                      </a:r>
                    </a:p>
                  </a:txBody>
                  <a:tcPr/>
                </a:tc>
                <a:tc>
                  <a:txBody>
                    <a:bodyPr/>
                    <a:lstStyle/>
                    <a:p>
                      <a:pPr marL="0" lvl="0" indent="0">
                        <a:buNone/>
                      </a:pPr>
                      <a:r>
                        <a:t>Fiskar</a:t>
                      </a:r>
                    </a:p>
                  </a:txBody>
                  <a:tcPr/>
                </a:tc>
                <a:tc>
                  <a:txBody>
                    <a:bodyPr/>
                    <a:lstStyle/>
                    <a:p>
                      <a:pPr marL="0" lvl="0" indent="0">
                        <a:buNone/>
                      </a:pPr>
                      <a:r>
                        <a:t>Samtals</a:t>
                      </a:r>
                    </a:p>
                  </a:txBody>
                  <a:tcPr/>
                </a:tc>
                <a:extLst>
                  <a:ext uri="{0D108BD9-81ED-4DB2-BD59-A6C34878D82A}">
                    <a16:rowId xmlns:a16="http://schemas.microsoft.com/office/drawing/2014/main" val="10000"/>
                  </a:ext>
                </a:extLst>
              </a:tr>
              <a:tr h="0">
                <a:tc>
                  <a:txBody>
                    <a:bodyPr/>
                    <a:lstStyle/>
                    <a:p>
                      <a:pPr marL="0" lvl="0" indent="0">
                        <a:buNone/>
                      </a:pPr>
                      <a:r>
                        <a:t>Karlar</a:t>
                      </a:r>
                    </a:p>
                  </a:txBody>
                  <a:tcPr/>
                </a:tc>
                <a:tc>
                  <a:txBody>
                    <a:bodyPr/>
                    <a:lstStyle/>
                    <a:p>
                      <a:pPr marL="0" lvl="0" indent="0">
                        <a:buNone/>
                      </a:pPr>
                      <a:r>
                        <a:t>4</a:t>
                      </a:r>
                    </a:p>
                  </a:txBody>
                  <a:tcPr/>
                </a:tc>
                <a:tc>
                  <a:txBody>
                    <a:bodyPr/>
                    <a:lstStyle/>
                    <a:p>
                      <a:pPr marL="0" lvl="0" indent="0">
                        <a:buNone/>
                      </a:pPr>
                      <a:r>
                        <a:t>2</a:t>
                      </a:r>
                    </a:p>
                  </a:txBody>
                  <a:tcPr/>
                </a:tc>
                <a:tc>
                  <a:txBody>
                    <a:bodyPr/>
                    <a:lstStyle/>
                    <a:p>
                      <a:pPr marL="0" lvl="0" indent="0">
                        <a:buNone/>
                      </a:pPr>
                      <a:r>
                        <a:t>2</a:t>
                      </a:r>
                    </a:p>
                  </a:txBody>
                  <a:tcPr/>
                </a:tc>
                <a:tc>
                  <a:txBody>
                    <a:bodyPr/>
                    <a:lstStyle/>
                    <a:p>
                      <a:pPr marL="0" lvl="0" indent="0">
                        <a:buNone/>
                      </a:pPr>
                      <a:r>
                        <a:t>8</a:t>
                      </a:r>
                    </a:p>
                  </a:txBody>
                  <a:tcPr/>
                </a:tc>
                <a:extLst>
                  <a:ext uri="{0D108BD9-81ED-4DB2-BD59-A6C34878D82A}">
                    <a16:rowId xmlns:a16="http://schemas.microsoft.com/office/drawing/2014/main" val="10001"/>
                  </a:ext>
                </a:extLst>
              </a:tr>
              <a:tr h="0">
                <a:tc>
                  <a:txBody>
                    <a:bodyPr/>
                    <a:lstStyle/>
                    <a:p>
                      <a:pPr marL="0" lvl="0" indent="0">
                        <a:buNone/>
                      </a:pPr>
                      <a:r>
                        <a:t>Konur</a:t>
                      </a:r>
                    </a:p>
                  </a:txBody>
                  <a:tcPr/>
                </a:tc>
                <a:tc>
                  <a:txBody>
                    <a:bodyPr/>
                    <a:lstStyle/>
                    <a:p>
                      <a:pPr marL="0" lvl="0" indent="0">
                        <a:buNone/>
                      </a:pPr>
                      <a:r>
                        <a:t>4</a:t>
                      </a:r>
                    </a:p>
                  </a:txBody>
                  <a:tcPr/>
                </a:tc>
                <a:tc>
                  <a:txBody>
                    <a:bodyPr/>
                    <a:lstStyle/>
                    <a:p>
                      <a:pPr marL="0" lvl="0" indent="0">
                        <a:buNone/>
                      </a:pPr>
                      <a:r>
                        <a:t>6</a:t>
                      </a:r>
                    </a:p>
                  </a:txBody>
                  <a:tcPr/>
                </a:tc>
                <a:tc>
                  <a:txBody>
                    <a:bodyPr/>
                    <a:lstStyle/>
                    <a:p>
                      <a:pPr marL="0" lvl="0" indent="0">
                        <a:buNone/>
                      </a:pPr>
                      <a:r>
                        <a:t>2</a:t>
                      </a:r>
                    </a:p>
                  </a:txBody>
                  <a:tcPr/>
                </a:tc>
                <a:tc>
                  <a:txBody>
                    <a:bodyPr/>
                    <a:lstStyle/>
                    <a:p>
                      <a:pPr marL="0" lvl="0" indent="0">
                        <a:buNone/>
                      </a:pPr>
                      <a:r>
                        <a:t>12</a:t>
                      </a:r>
                    </a:p>
                  </a:txBody>
                  <a:tcPr/>
                </a:tc>
                <a:extLst>
                  <a:ext uri="{0D108BD9-81ED-4DB2-BD59-A6C34878D82A}">
                    <a16:rowId xmlns:a16="http://schemas.microsoft.com/office/drawing/2014/main" val="10002"/>
                  </a:ext>
                </a:extLst>
              </a:tr>
              <a:tr h="0">
                <a:tc>
                  <a:txBody>
                    <a:bodyPr/>
                    <a:lstStyle/>
                    <a:p>
                      <a:pPr marL="0" lvl="0" indent="0">
                        <a:buNone/>
                      </a:pPr>
                      <a:r>
                        <a:t>Samtals</a:t>
                      </a:r>
                    </a:p>
                  </a:txBody>
                  <a:tcPr/>
                </a:tc>
                <a:tc>
                  <a:txBody>
                    <a:bodyPr/>
                    <a:lstStyle/>
                    <a:p>
                      <a:pPr marL="0" lvl="0" indent="0">
                        <a:buNone/>
                      </a:pPr>
                      <a:r>
                        <a:t>8</a:t>
                      </a:r>
                    </a:p>
                  </a:txBody>
                  <a:tcPr/>
                </a:tc>
                <a:tc>
                  <a:txBody>
                    <a:bodyPr/>
                    <a:lstStyle/>
                    <a:p>
                      <a:pPr marL="0" lvl="0" indent="0">
                        <a:buNone/>
                      </a:pPr>
                      <a:r>
                        <a:t>8</a:t>
                      </a:r>
                    </a:p>
                  </a:txBody>
                  <a:tcPr/>
                </a:tc>
                <a:tc>
                  <a:txBody>
                    <a:bodyPr/>
                    <a:lstStyle/>
                    <a:p>
                      <a:pPr marL="0" lvl="0" indent="0">
                        <a:buNone/>
                      </a:pPr>
                      <a:r>
                        <a:t>4</a:t>
                      </a:r>
                    </a:p>
                  </a:txBody>
                  <a:tcPr/>
                </a:tc>
                <a:tc>
                  <a:txBody>
                    <a:bodyPr/>
                    <a:lstStyle/>
                    <a:p>
                      <a:pPr marL="0" lvl="0" indent="0">
                        <a:buNone/>
                      </a:pPr>
                      <a:r>
                        <a:t>20</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2.5</a:t>
            </a:r>
          </a:p>
        </p:txBody>
      </p:sp>
      <p:pic>
        <p:nvPicPr>
          <p:cNvPr id="3" name="Picture 1" descr="Histogram consists of 8 bars with the y-axis in increments of 0.05 from 0-0.4 and the x-axis in intervals of 2 from 59.95-75.95."/>
          <p:cNvPicPr>
            <a:picLocks noGrp="1" noChangeAspect="1"/>
          </p:cNvPicPr>
          <p:nvPr/>
        </p:nvPicPr>
        <p:blipFill>
          <a:blip r:embed="rId3"/>
          <a:stretch>
            <a:fillRect/>
          </a:stretch>
        </p:blipFill>
        <p:spPr bwMode="auto">
          <a:xfrm>
            <a:off x="2425700" y="952759"/>
            <a:ext cx="7340600" cy="5168382"/>
          </a:xfrm>
          <a:prstGeom prst="rect">
            <a:avLst/>
          </a:prstGeom>
          <a:noFill/>
          <a:ln w="9525">
            <a:noFill/>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2.15</a:t>
            </a:r>
          </a:p>
        </p:txBody>
      </p:sp>
      <p:pic>
        <p:nvPicPr>
          <p:cNvPr id="3" name="Picture 1" descr="Table 2.15; Columns: Interval, Frequency, Relative Frequency; Row 1: 59.95–61.95, 5, 5/100 = 0.05; Row 2: 61.95–63.95, 3, 3/100 = 0.03; Row 3: 63.95–65.95, 15, 15/100 = ... (Full description in notes)"/>
          <p:cNvPicPr>
            <a:picLocks noGrp="1" noChangeAspect="1"/>
          </p:cNvPicPr>
          <p:nvPr/>
        </p:nvPicPr>
        <p:blipFill>
          <a:blip r:embed="rId3"/>
          <a:stretch>
            <a:fillRect/>
          </a:stretch>
        </p:blipFill>
        <p:spPr bwMode="auto">
          <a:xfrm>
            <a:off x="3733800" y="955908"/>
            <a:ext cx="4711700" cy="5162083"/>
          </a:xfrm>
          <a:prstGeom prst="rect">
            <a:avLst/>
          </a:prstGeom>
          <a:noFill/>
          <a:ln w="9525">
            <a:noFill/>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2.6</a:t>
            </a:r>
          </a:p>
        </p:txBody>
      </p:sp>
      <p:pic>
        <p:nvPicPr>
          <p:cNvPr id="3" name="Picture 1" descr="Histogram consists of 6 bars with the y-axis in increments of 2 from 0-16 and the x-axis in intervals of 1 from 0.5-6.5."/>
          <p:cNvPicPr>
            <a:picLocks noGrp="1" noChangeAspect="1"/>
          </p:cNvPicPr>
          <p:nvPr/>
        </p:nvPicPr>
        <p:blipFill>
          <a:blip r:embed="rId3"/>
          <a:stretch>
            <a:fillRect/>
          </a:stretch>
        </p:blipFill>
        <p:spPr bwMode="auto">
          <a:xfrm>
            <a:off x="1955800" y="952513"/>
            <a:ext cx="8280400" cy="5168874"/>
          </a:xfrm>
          <a:prstGeom prst="rect">
            <a:avLst/>
          </a:prstGeom>
          <a:noFill/>
          <a:ln w="9525">
            <a:noFill/>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2.16</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r>
                        <a:t>Fjöldi klukkustunda sem bekkjarfélagar mínir vörðu í tölvuleiki um helgar</a:t>
                      </a: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r>
                        <a:t>9.95</a:t>
                      </a:r>
                    </a:p>
                  </a:txBody>
                  <a:tcPr/>
                </a:tc>
                <a:tc>
                  <a:txBody>
                    <a:bodyPr/>
                    <a:lstStyle/>
                    <a:p>
                      <a:pPr marL="0" lvl="0" indent="0">
                        <a:buNone/>
                      </a:pPr>
                      <a:r>
                        <a:t>10</a:t>
                      </a:r>
                    </a:p>
                  </a:txBody>
                  <a:tcPr/>
                </a:tc>
                <a:tc>
                  <a:txBody>
                    <a:bodyPr/>
                    <a:lstStyle/>
                    <a:p>
                      <a:pPr marL="0" lvl="0" indent="0">
                        <a:buNone/>
                      </a:pPr>
                      <a:r>
                        <a:t>2.25</a:t>
                      </a:r>
                    </a:p>
                  </a:txBody>
                  <a:tcPr/>
                </a:tc>
                <a:tc>
                  <a:txBody>
                    <a:bodyPr/>
                    <a:lstStyle/>
                    <a:p>
                      <a:pPr marL="0" lvl="0" indent="0">
                        <a:buNone/>
                      </a:pPr>
                      <a:r>
                        <a:t>16.75</a:t>
                      </a:r>
                    </a:p>
                  </a:txBody>
                  <a:tcPr/>
                </a:tc>
                <a:tc>
                  <a:txBody>
                    <a:bodyPr/>
                    <a:lstStyle/>
                    <a:p>
                      <a:pPr marL="0" lvl="0" indent="0">
                        <a:buNone/>
                      </a:pPr>
                      <a:r>
                        <a:t>0</a:t>
                      </a:r>
                    </a:p>
                  </a:txBody>
                  <a:tcPr/>
                </a:tc>
                <a:extLst>
                  <a:ext uri="{0D108BD9-81ED-4DB2-BD59-A6C34878D82A}">
                    <a16:rowId xmlns:a16="http://schemas.microsoft.com/office/drawing/2014/main" val="10001"/>
                  </a:ext>
                </a:extLst>
              </a:tr>
              <a:tr h="0">
                <a:tc>
                  <a:txBody>
                    <a:bodyPr/>
                    <a:lstStyle/>
                    <a:p>
                      <a:pPr marL="0" lvl="0" indent="0">
                        <a:buNone/>
                      </a:pPr>
                      <a:r>
                        <a:t>19.5</a:t>
                      </a:r>
                    </a:p>
                  </a:txBody>
                  <a:tcPr/>
                </a:tc>
                <a:tc>
                  <a:txBody>
                    <a:bodyPr/>
                    <a:lstStyle/>
                    <a:p>
                      <a:pPr marL="0" lvl="0" indent="0">
                        <a:buNone/>
                      </a:pPr>
                      <a:r>
                        <a:t>22.5</a:t>
                      </a:r>
                    </a:p>
                  </a:txBody>
                  <a:tcPr/>
                </a:tc>
                <a:tc>
                  <a:txBody>
                    <a:bodyPr/>
                    <a:lstStyle/>
                    <a:p>
                      <a:pPr marL="0" lvl="0" indent="0">
                        <a:buNone/>
                      </a:pPr>
                      <a:r>
                        <a:t>7.5</a:t>
                      </a:r>
                    </a:p>
                  </a:txBody>
                  <a:tcPr/>
                </a:tc>
                <a:tc>
                  <a:txBody>
                    <a:bodyPr/>
                    <a:lstStyle/>
                    <a:p>
                      <a:pPr marL="0" lvl="0" indent="0">
                        <a:buNone/>
                      </a:pPr>
                      <a:r>
                        <a:t>15</a:t>
                      </a:r>
                    </a:p>
                  </a:txBody>
                  <a:tcPr/>
                </a:tc>
                <a:tc>
                  <a:txBody>
                    <a:bodyPr/>
                    <a:lstStyle/>
                    <a:p>
                      <a:pPr marL="0" lvl="0" indent="0">
                        <a:buNone/>
                      </a:pPr>
                      <a:r>
                        <a:t>12.75</a:t>
                      </a:r>
                    </a:p>
                  </a:txBody>
                  <a:tcPr/>
                </a:tc>
                <a:extLst>
                  <a:ext uri="{0D108BD9-81ED-4DB2-BD59-A6C34878D82A}">
                    <a16:rowId xmlns:a16="http://schemas.microsoft.com/office/drawing/2014/main" val="10002"/>
                  </a:ext>
                </a:extLst>
              </a:tr>
              <a:tr h="0">
                <a:tc>
                  <a:txBody>
                    <a:bodyPr/>
                    <a:lstStyle/>
                    <a:p>
                      <a:pPr marL="0" lvl="0" indent="0">
                        <a:buNone/>
                      </a:pPr>
                      <a:r>
                        <a:t>5.5</a:t>
                      </a:r>
                    </a:p>
                  </a:txBody>
                  <a:tcPr/>
                </a:tc>
                <a:tc>
                  <a:txBody>
                    <a:bodyPr/>
                    <a:lstStyle/>
                    <a:p>
                      <a:pPr marL="0" lvl="0" indent="0">
                        <a:buNone/>
                      </a:pPr>
                      <a:r>
                        <a:t>11</a:t>
                      </a:r>
                    </a:p>
                  </a:txBody>
                  <a:tcPr/>
                </a:tc>
                <a:tc>
                  <a:txBody>
                    <a:bodyPr/>
                    <a:lstStyle/>
                    <a:p>
                      <a:pPr marL="0" lvl="0" indent="0">
                        <a:buNone/>
                      </a:pPr>
                      <a:r>
                        <a:t>10</a:t>
                      </a:r>
                    </a:p>
                  </a:txBody>
                  <a:tcPr/>
                </a:tc>
                <a:tc>
                  <a:txBody>
                    <a:bodyPr/>
                    <a:lstStyle/>
                    <a:p>
                      <a:pPr marL="0" lvl="0" indent="0">
                        <a:buNone/>
                      </a:pPr>
                      <a:r>
                        <a:t>20.75</a:t>
                      </a:r>
                    </a:p>
                  </a:txBody>
                  <a:tcPr/>
                </a:tc>
                <a:tc>
                  <a:txBody>
                    <a:bodyPr/>
                    <a:lstStyle/>
                    <a:p>
                      <a:pPr marL="0" lvl="0" indent="0">
                        <a:buNone/>
                      </a:pPr>
                      <a:r>
                        <a:t>17.5</a:t>
                      </a:r>
                    </a:p>
                  </a:txBody>
                  <a:tcPr/>
                </a:tc>
                <a:extLst>
                  <a:ext uri="{0D108BD9-81ED-4DB2-BD59-A6C34878D82A}">
                    <a16:rowId xmlns:a16="http://schemas.microsoft.com/office/drawing/2014/main" val="10003"/>
                  </a:ext>
                </a:extLst>
              </a:tr>
              <a:tr h="0">
                <a:tc>
                  <a:txBody>
                    <a:bodyPr/>
                    <a:lstStyle/>
                    <a:p>
                      <a:pPr marL="0" lvl="0" indent="0">
                        <a:buNone/>
                      </a:pPr>
                      <a:r>
                        <a:t>23</a:t>
                      </a:r>
                    </a:p>
                  </a:txBody>
                  <a:tcPr/>
                </a:tc>
                <a:tc>
                  <a:txBody>
                    <a:bodyPr/>
                    <a:lstStyle/>
                    <a:p>
                      <a:pPr marL="0" lvl="0" indent="0">
                        <a:buNone/>
                      </a:pPr>
                      <a:r>
                        <a:t>21.9</a:t>
                      </a:r>
                    </a:p>
                  </a:txBody>
                  <a:tcPr/>
                </a:tc>
                <a:tc>
                  <a:txBody>
                    <a:bodyPr/>
                    <a:lstStyle/>
                    <a:p>
                      <a:pPr marL="0" lvl="0" indent="0">
                        <a:buNone/>
                      </a:pPr>
                      <a:r>
                        <a:t>24</a:t>
                      </a:r>
                    </a:p>
                  </a:txBody>
                  <a:tcPr/>
                </a:tc>
                <a:tc>
                  <a:txBody>
                    <a:bodyPr/>
                    <a:lstStyle/>
                    <a:p>
                      <a:pPr marL="0" lvl="0" indent="0">
                        <a:buNone/>
                      </a:pPr>
                      <a:r>
                        <a:t>23.75</a:t>
                      </a:r>
                    </a:p>
                  </a:txBody>
                  <a:tcPr/>
                </a:tc>
                <a:tc>
                  <a:txBody>
                    <a:bodyPr/>
                    <a:lstStyle/>
                    <a:p>
                      <a:pPr marL="0" lvl="0" indent="0">
                        <a:buNone/>
                      </a:pPr>
                      <a:r>
                        <a:t>18</a:t>
                      </a:r>
                    </a:p>
                  </a:txBody>
                  <a:tcPr/>
                </a:tc>
                <a:extLst>
                  <a:ext uri="{0D108BD9-81ED-4DB2-BD59-A6C34878D82A}">
                    <a16:rowId xmlns:a16="http://schemas.microsoft.com/office/drawing/2014/main" val="10004"/>
                  </a:ext>
                </a:extLst>
              </a:tr>
              <a:tr h="0">
                <a:tc>
                  <a:txBody>
                    <a:bodyPr/>
                    <a:lstStyle/>
                    <a:p>
                      <a:pPr marL="0" lvl="0" indent="0">
                        <a:buNone/>
                      </a:pPr>
                      <a:r>
                        <a:t>20</a:t>
                      </a:r>
                    </a:p>
                  </a:txBody>
                  <a:tcPr/>
                </a:tc>
                <a:tc>
                  <a:txBody>
                    <a:bodyPr/>
                    <a:lstStyle/>
                    <a:p>
                      <a:pPr marL="0" lvl="0" indent="0">
                        <a:buNone/>
                      </a:pPr>
                      <a:r>
                        <a:t>15</a:t>
                      </a:r>
                    </a:p>
                  </a:txBody>
                  <a:tcPr/>
                </a:tc>
                <a:tc>
                  <a:txBody>
                    <a:bodyPr/>
                    <a:lstStyle/>
                    <a:p>
                      <a:pPr marL="0" lvl="0" indent="0">
                        <a:buNone/>
                      </a:pPr>
                      <a:r>
                        <a:t>22.9</a:t>
                      </a:r>
                    </a:p>
                  </a:txBody>
                  <a:tcPr/>
                </a:tc>
                <a:tc>
                  <a:txBody>
                    <a:bodyPr/>
                    <a:lstStyle/>
                    <a:p>
                      <a:pPr marL="0" lvl="0" indent="0">
                        <a:buNone/>
                      </a:pPr>
                      <a:r>
                        <a:t>18.8</a:t>
                      </a:r>
                    </a:p>
                  </a:txBody>
                  <a:tcPr/>
                </a:tc>
                <a:tc>
                  <a:txBody>
                    <a:bodyPr/>
                    <a:lstStyle/>
                    <a:p>
                      <a:pPr marL="0" lvl="0" indent="0">
                        <a:buNone/>
                      </a:pPr>
                      <a:r>
                        <a:t>20.5</a:t>
                      </a:r>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2.7</a:t>
            </a:r>
          </a:p>
        </p:txBody>
      </p:sp>
      <p:pic>
        <p:nvPicPr>
          <p:cNvPr id="3" name="Picture 1" descr="This is a histogram that matches the supplied data. The x-axis consists of 5 bars in intervals of 5 from 0 to 25. The y-axis is marked in increments of 1 from 0 to 10. The x-axis shows the number of hours spent playing video games on the weekends, and the y-axis shows the number of students."/>
          <p:cNvPicPr>
            <a:picLocks noGrp="1" noChangeAspect="1"/>
          </p:cNvPicPr>
          <p:nvPr/>
        </p:nvPicPr>
        <p:blipFill>
          <a:blip r:embed="rId3"/>
          <a:stretch>
            <a:fillRect/>
          </a:stretch>
        </p:blipFill>
        <p:spPr bwMode="auto">
          <a:xfrm>
            <a:off x="3073714" y="952500"/>
            <a:ext cx="6044572" cy="5168900"/>
          </a:xfrm>
          <a:prstGeom prst="rect">
            <a:avLst/>
          </a:prstGeom>
          <a:noFill/>
          <a:ln w="9525">
            <a:noFill/>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2.17</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pPr marL="0" lvl="0" indent="0">
                        <a:buNone/>
                      </a:pPr>
                      <a:r>
                        <a:t>Tíðnidreifing einkunna á lokaprófi í stærðfræðigreiningu</a:t>
                      </a: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r>
                        <a:t>Neðri mörk</a:t>
                      </a:r>
                    </a:p>
                  </a:txBody>
                  <a:tcPr/>
                </a:tc>
                <a:tc>
                  <a:txBody>
                    <a:bodyPr/>
                    <a:lstStyle/>
                    <a:p>
                      <a:pPr marL="0" lvl="0" indent="0">
                        <a:buNone/>
                      </a:pPr>
                      <a:r>
                        <a:t>Efri mörk</a:t>
                      </a:r>
                    </a:p>
                  </a:txBody>
                  <a:tcPr/>
                </a:tc>
                <a:tc>
                  <a:txBody>
                    <a:bodyPr/>
                    <a:lstStyle/>
                    <a:p>
                      <a:pPr marL="0" lvl="0" indent="0">
                        <a:buNone/>
                      </a:pPr>
                      <a:r>
                        <a:t>Tíðni</a:t>
                      </a:r>
                    </a:p>
                  </a:txBody>
                  <a:tcPr/>
                </a:tc>
                <a:tc>
                  <a:txBody>
                    <a:bodyPr/>
                    <a:lstStyle/>
                    <a:p>
                      <a:pPr marL="0" lvl="0" indent="0">
                        <a:buNone/>
                      </a:pPr>
                      <a:r>
                        <a:t>Uppsöfnuð tíðni</a:t>
                      </a:r>
                    </a:p>
                  </a:txBody>
                  <a:tcPr/>
                </a:tc>
                <a:extLst>
                  <a:ext uri="{0D108BD9-81ED-4DB2-BD59-A6C34878D82A}">
                    <a16:rowId xmlns:a16="http://schemas.microsoft.com/office/drawing/2014/main" val="10001"/>
                  </a:ext>
                </a:extLst>
              </a:tr>
              <a:tr h="0">
                <a:tc>
                  <a:txBody>
                    <a:bodyPr/>
                    <a:lstStyle/>
                    <a:p>
                      <a:pPr marL="0" lvl="0" indent="0">
                        <a:buNone/>
                      </a:pPr>
                      <a:r>
                        <a:t>49.5</a:t>
                      </a:r>
                    </a:p>
                  </a:txBody>
                  <a:tcPr/>
                </a:tc>
                <a:tc>
                  <a:txBody>
                    <a:bodyPr/>
                    <a:lstStyle/>
                    <a:p>
                      <a:pPr marL="0" lvl="0" indent="0">
                        <a:buNone/>
                      </a:pPr>
                      <a:r>
                        <a:t>59.5</a:t>
                      </a:r>
                    </a:p>
                  </a:txBody>
                  <a:tcPr/>
                </a:tc>
                <a:tc>
                  <a:txBody>
                    <a:bodyPr/>
                    <a:lstStyle/>
                    <a:p>
                      <a:pPr marL="0" lvl="0" indent="0">
                        <a:buNone/>
                      </a:pPr>
                      <a:r>
                        <a:t>5</a:t>
                      </a:r>
                    </a:p>
                  </a:txBody>
                  <a:tcPr/>
                </a:tc>
                <a:tc>
                  <a:txBody>
                    <a:bodyPr/>
                    <a:lstStyle/>
                    <a:p>
                      <a:pPr marL="0" lvl="0" indent="0">
                        <a:buNone/>
                      </a:pPr>
                      <a:r>
                        <a:t>5</a:t>
                      </a:r>
                    </a:p>
                  </a:txBody>
                  <a:tcPr/>
                </a:tc>
                <a:extLst>
                  <a:ext uri="{0D108BD9-81ED-4DB2-BD59-A6C34878D82A}">
                    <a16:rowId xmlns:a16="http://schemas.microsoft.com/office/drawing/2014/main" val="10002"/>
                  </a:ext>
                </a:extLst>
              </a:tr>
              <a:tr h="0">
                <a:tc>
                  <a:txBody>
                    <a:bodyPr/>
                    <a:lstStyle/>
                    <a:p>
                      <a:pPr marL="0" lvl="0" indent="0">
                        <a:buNone/>
                      </a:pPr>
                      <a:r>
                        <a:t>59.5</a:t>
                      </a:r>
                    </a:p>
                  </a:txBody>
                  <a:tcPr/>
                </a:tc>
                <a:tc>
                  <a:txBody>
                    <a:bodyPr/>
                    <a:lstStyle/>
                    <a:p>
                      <a:pPr marL="0" lvl="0" indent="0">
                        <a:buNone/>
                      </a:pPr>
                      <a:r>
                        <a:t>69.5</a:t>
                      </a:r>
                    </a:p>
                  </a:txBody>
                  <a:tcPr/>
                </a:tc>
                <a:tc>
                  <a:txBody>
                    <a:bodyPr/>
                    <a:lstStyle/>
                    <a:p>
                      <a:pPr marL="0" lvl="0" indent="0">
                        <a:buNone/>
                      </a:pPr>
                      <a:r>
                        <a:t>10</a:t>
                      </a:r>
                    </a:p>
                  </a:txBody>
                  <a:tcPr/>
                </a:tc>
                <a:tc>
                  <a:txBody>
                    <a:bodyPr/>
                    <a:lstStyle/>
                    <a:p>
                      <a:pPr marL="0" lvl="0" indent="0">
                        <a:buNone/>
                      </a:pPr>
                      <a:r>
                        <a:t>15</a:t>
                      </a:r>
                    </a:p>
                  </a:txBody>
                  <a:tcPr/>
                </a:tc>
                <a:extLst>
                  <a:ext uri="{0D108BD9-81ED-4DB2-BD59-A6C34878D82A}">
                    <a16:rowId xmlns:a16="http://schemas.microsoft.com/office/drawing/2014/main" val="10003"/>
                  </a:ext>
                </a:extLst>
              </a:tr>
              <a:tr h="0">
                <a:tc>
                  <a:txBody>
                    <a:bodyPr/>
                    <a:lstStyle/>
                    <a:p>
                      <a:pPr marL="0" lvl="0" indent="0">
                        <a:buNone/>
                      </a:pPr>
                      <a:r>
                        <a:t>69.5</a:t>
                      </a:r>
                    </a:p>
                  </a:txBody>
                  <a:tcPr/>
                </a:tc>
                <a:tc>
                  <a:txBody>
                    <a:bodyPr/>
                    <a:lstStyle/>
                    <a:p>
                      <a:pPr marL="0" lvl="0" indent="0">
                        <a:buNone/>
                      </a:pPr>
                      <a:r>
                        <a:t>79.5</a:t>
                      </a:r>
                    </a:p>
                  </a:txBody>
                  <a:tcPr/>
                </a:tc>
                <a:tc>
                  <a:txBody>
                    <a:bodyPr/>
                    <a:lstStyle/>
                    <a:p>
                      <a:pPr marL="0" lvl="0" indent="0">
                        <a:buNone/>
                      </a:pPr>
                      <a:r>
                        <a:t>30</a:t>
                      </a:r>
                    </a:p>
                  </a:txBody>
                  <a:tcPr/>
                </a:tc>
                <a:tc>
                  <a:txBody>
                    <a:bodyPr/>
                    <a:lstStyle/>
                    <a:p>
                      <a:pPr marL="0" lvl="0" indent="0">
                        <a:buNone/>
                      </a:pPr>
                      <a:r>
                        <a:t>45</a:t>
                      </a:r>
                    </a:p>
                  </a:txBody>
                  <a:tcPr/>
                </a:tc>
                <a:extLst>
                  <a:ext uri="{0D108BD9-81ED-4DB2-BD59-A6C34878D82A}">
                    <a16:rowId xmlns:a16="http://schemas.microsoft.com/office/drawing/2014/main" val="10004"/>
                  </a:ext>
                </a:extLst>
              </a:tr>
              <a:tr h="0">
                <a:tc>
                  <a:txBody>
                    <a:bodyPr/>
                    <a:lstStyle/>
                    <a:p>
                      <a:pPr marL="0" lvl="0" indent="0">
                        <a:buNone/>
                      </a:pPr>
                      <a:r>
                        <a:t>79.5</a:t>
                      </a:r>
                    </a:p>
                  </a:txBody>
                  <a:tcPr/>
                </a:tc>
                <a:tc>
                  <a:txBody>
                    <a:bodyPr/>
                    <a:lstStyle/>
                    <a:p>
                      <a:pPr marL="0" lvl="0" indent="0">
                        <a:buNone/>
                      </a:pPr>
                      <a:r>
                        <a:t>89.5</a:t>
                      </a:r>
                    </a:p>
                  </a:txBody>
                  <a:tcPr/>
                </a:tc>
                <a:tc>
                  <a:txBody>
                    <a:bodyPr/>
                    <a:lstStyle/>
                    <a:p>
                      <a:pPr marL="0" lvl="0" indent="0">
                        <a:buNone/>
                      </a:pPr>
                      <a:r>
                        <a:t>40</a:t>
                      </a:r>
                    </a:p>
                  </a:txBody>
                  <a:tcPr/>
                </a:tc>
                <a:tc>
                  <a:txBody>
                    <a:bodyPr/>
                    <a:lstStyle/>
                    <a:p>
                      <a:pPr marL="0" lvl="0" indent="0">
                        <a:buNone/>
                      </a:pPr>
                      <a:r>
                        <a:t>85</a:t>
                      </a:r>
                    </a:p>
                  </a:txBody>
                  <a:tcPr/>
                </a:tc>
                <a:extLst>
                  <a:ext uri="{0D108BD9-81ED-4DB2-BD59-A6C34878D82A}">
                    <a16:rowId xmlns:a16="http://schemas.microsoft.com/office/drawing/2014/main" val="10005"/>
                  </a:ext>
                </a:extLst>
              </a:tr>
              <a:tr h="0">
                <a:tc>
                  <a:txBody>
                    <a:bodyPr/>
                    <a:lstStyle/>
                    <a:p>
                      <a:pPr marL="0" lvl="0" indent="0">
                        <a:buNone/>
                      </a:pPr>
                      <a:r>
                        <a:t>89.5</a:t>
                      </a:r>
                    </a:p>
                  </a:txBody>
                  <a:tcPr/>
                </a:tc>
                <a:tc>
                  <a:txBody>
                    <a:bodyPr/>
                    <a:lstStyle/>
                    <a:p>
                      <a:pPr marL="0" lvl="0" indent="0">
                        <a:buNone/>
                      </a:pPr>
                      <a:r>
                        <a:t>99.5</a:t>
                      </a:r>
                    </a:p>
                  </a:txBody>
                  <a:tcPr/>
                </a:tc>
                <a:tc>
                  <a:txBody>
                    <a:bodyPr/>
                    <a:lstStyle/>
                    <a:p>
                      <a:pPr marL="0" lvl="0" indent="0">
                        <a:buNone/>
                      </a:pPr>
                      <a:r>
                        <a:t>15</a:t>
                      </a:r>
                    </a:p>
                  </a:txBody>
                  <a:tcPr/>
                </a:tc>
                <a:tc>
                  <a:txBody>
                    <a:bodyPr/>
                    <a:lstStyle/>
                    <a:p>
                      <a:pPr marL="0" lvl="0" indent="0">
                        <a:buNone/>
                      </a:pPr>
                      <a:r>
                        <a:t>100</a:t>
                      </a:r>
                    </a:p>
                  </a:txBody>
                  <a:tcPr/>
                </a:tc>
                <a:extLst>
                  <a:ext uri="{0D108BD9-81ED-4DB2-BD59-A6C34878D82A}">
                    <a16:rowId xmlns:a16="http://schemas.microsoft.com/office/drawing/2014/main" val="10006"/>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a:t>
            </a:r>
          </a:p>
        </p:txBody>
      </p:sp>
      <p:pic>
        <p:nvPicPr>
          <p:cNvPr id="3" name="Picture 1" descr="A frequency polygon was constructed from the frequency table below."/>
          <p:cNvPicPr>
            <a:picLocks noGrp="1" noChangeAspect="1"/>
          </p:cNvPicPr>
          <p:nvPr/>
        </p:nvPicPr>
        <p:blipFill>
          <a:blip r:embed="rId3"/>
          <a:stretch>
            <a:fillRect/>
          </a:stretch>
        </p:blipFill>
        <p:spPr bwMode="auto">
          <a:xfrm>
            <a:off x="2682167" y="952500"/>
            <a:ext cx="6840365" cy="5168900"/>
          </a:xfrm>
          <a:prstGeom prst="rect">
            <a:avLst/>
          </a:prstGeom>
          <a:noFill/>
          <a:ln w="9525">
            <a:noFill/>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2.18</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Aldur við embættistöku</a:t>
                      </a:r>
                    </a:p>
                  </a:txBody>
                  <a:tcPr/>
                </a:tc>
                <a:tc>
                  <a:txBody>
                    <a:bodyPr/>
                    <a:lstStyle/>
                    <a:p>
                      <a:pPr marL="0" lvl="0" indent="0">
                        <a:buNone/>
                      </a:pPr>
                      <a:r>
                        <a:t>Tíðni</a:t>
                      </a:r>
                    </a:p>
                  </a:txBody>
                  <a:tcPr/>
                </a:tc>
                <a:extLst>
                  <a:ext uri="{0D108BD9-81ED-4DB2-BD59-A6C34878D82A}">
                    <a16:rowId xmlns:a16="http://schemas.microsoft.com/office/drawing/2014/main" val="10000"/>
                  </a:ext>
                </a:extLst>
              </a:tr>
              <a:tr h="0">
                <a:tc>
                  <a:txBody>
                    <a:bodyPr/>
                    <a:lstStyle/>
                    <a:p>
                      <a:pPr marL="0" lvl="0" indent="0">
                        <a:buNone/>
                      </a:pPr>
                      <a:r>
                        <a:t>41.5–46.5</a:t>
                      </a:r>
                    </a:p>
                  </a:txBody>
                  <a:tcPr/>
                </a:tc>
                <a:tc>
                  <a:txBody>
                    <a:bodyPr/>
                    <a:lstStyle/>
                    <a:p>
                      <a:pPr marL="0" lvl="0" indent="0">
                        <a:buNone/>
                      </a:pPr>
                      <a:r>
                        <a:t>4</a:t>
                      </a:r>
                    </a:p>
                  </a:txBody>
                  <a:tcPr/>
                </a:tc>
                <a:extLst>
                  <a:ext uri="{0D108BD9-81ED-4DB2-BD59-A6C34878D82A}">
                    <a16:rowId xmlns:a16="http://schemas.microsoft.com/office/drawing/2014/main" val="10001"/>
                  </a:ext>
                </a:extLst>
              </a:tr>
              <a:tr h="0">
                <a:tc>
                  <a:txBody>
                    <a:bodyPr/>
                    <a:lstStyle/>
                    <a:p>
                      <a:pPr marL="0" lvl="0" indent="0">
                        <a:buNone/>
                      </a:pPr>
                      <a:r>
                        <a:t>46.5–51.5</a:t>
                      </a:r>
                    </a:p>
                  </a:txBody>
                  <a:tcPr/>
                </a:tc>
                <a:tc>
                  <a:txBody>
                    <a:bodyPr/>
                    <a:lstStyle/>
                    <a:p>
                      <a:pPr marL="0" lvl="0" indent="0">
                        <a:buNone/>
                      </a:pPr>
                      <a:r>
                        <a:t>11</a:t>
                      </a:r>
                    </a:p>
                  </a:txBody>
                  <a:tcPr/>
                </a:tc>
                <a:extLst>
                  <a:ext uri="{0D108BD9-81ED-4DB2-BD59-A6C34878D82A}">
                    <a16:rowId xmlns:a16="http://schemas.microsoft.com/office/drawing/2014/main" val="10002"/>
                  </a:ext>
                </a:extLst>
              </a:tr>
              <a:tr h="0">
                <a:tc>
                  <a:txBody>
                    <a:bodyPr/>
                    <a:lstStyle/>
                    <a:p>
                      <a:pPr marL="0" lvl="0" indent="0">
                        <a:buNone/>
                      </a:pPr>
                      <a:r>
                        <a:t>51.5–56.5</a:t>
                      </a:r>
                    </a:p>
                  </a:txBody>
                  <a:tcPr/>
                </a:tc>
                <a:tc>
                  <a:txBody>
                    <a:bodyPr/>
                    <a:lstStyle/>
                    <a:p>
                      <a:pPr marL="0" lvl="0" indent="0">
                        <a:buNone/>
                      </a:pPr>
                      <a:r>
                        <a:t>14</a:t>
                      </a:r>
                    </a:p>
                  </a:txBody>
                  <a:tcPr/>
                </a:tc>
                <a:extLst>
                  <a:ext uri="{0D108BD9-81ED-4DB2-BD59-A6C34878D82A}">
                    <a16:rowId xmlns:a16="http://schemas.microsoft.com/office/drawing/2014/main" val="10003"/>
                  </a:ext>
                </a:extLst>
              </a:tr>
              <a:tr h="0">
                <a:tc>
                  <a:txBody>
                    <a:bodyPr/>
                    <a:lstStyle/>
                    <a:p>
                      <a:pPr marL="0" lvl="0" indent="0">
                        <a:buNone/>
                      </a:pPr>
                      <a:r>
                        <a:t>56.5–61.5</a:t>
                      </a:r>
                    </a:p>
                  </a:txBody>
                  <a:tcPr/>
                </a:tc>
                <a:tc>
                  <a:txBody>
                    <a:bodyPr/>
                    <a:lstStyle/>
                    <a:p>
                      <a:pPr marL="0" lvl="0" indent="0">
                        <a:buNone/>
                      </a:pPr>
                      <a:r>
                        <a:t>9</a:t>
                      </a:r>
                    </a:p>
                  </a:txBody>
                  <a:tcPr/>
                </a:tc>
                <a:extLst>
                  <a:ext uri="{0D108BD9-81ED-4DB2-BD59-A6C34878D82A}">
                    <a16:rowId xmlns:a16="http://schemas.microsoft.com/office/drawing/2014/main" val="10004"/>
                  </a:ext>
                </a:extLst>
              </a:tr>
              <a:tr h="0">
                <a:tc>
                  <a:txBody>
                    <a:bodyPr/>
                    <a:lstStyle/>
                    <a:p>
                      <a:pPr marL="0" lvl="0" indent="0">
                        <a:buNone/>
                      </a:pPr>
                      <a:r>
                        <a:t>61.5–66.5</a:t>
                      </a:r>
                    </a:p>
                  </a:txBody>
                  <a:tcPr/>
                </a:tc>
                <a:tc>
                  <a:txBody>
                    <a:bodyPr/>
                    <a:lstStyle/>
                    <a:p>
                      <a:pPr marL="0" lvl="0" indent="0">
                        <a:buNone/>
                      </a:pPr>
                      <a:r>
                        <a:t>4</a:t>
                      </a:r>
                    </a:p>
                  </a:txBody>
                  <a:tcPr/>
                </a:tc>
                <a:extLst>
                  <a:ext uri="{0D108BD9-81ED-4DB2-BD59-A6C34878D82A}">
                    <a16:rowId xmlns:a16="http://schemas.microsoft.com/office/drawing/2014/main" val="10005"/>
                  </a:ext>
                </a:extLst>
              </a:tr>
              <a:tr h="0">
                <a:tc>
                  <a:txBody>
                    <a:bodyPr/>
                    <a:lstStyle/>
                    <a:p>
                      <a:pPr marL="0" lvl="0" indent="0">
                        <a:buNone/>
                      </a:pPr>
                      <a:r>
                        <a:t>66.5–71.5</a:t>
                      </a:r>
                    </a:p>
                  </a:txBody>
                  <a:tcPr/>
                </a:tc>
                <a:tc>
                  <a:txBody>
                    <a:bodyPr/>
                    <a:lstStyle/>
                    <a:p>
                      <a:pPr marL="0" lvl="0" indent="0">
                        <a:buNone/>
                      </a:pPr>
                      <a:r>
                        <a:t>2</a:t>
                      </a:r>
                    </a:p>
                  </a:txBody>
                  <a:tcPr/>
                </a:tc>
                <a:extLst>
                  <a:ext uri="{0D108BD9-81ED-4DB2-BD59-A6C34878D82A}">
                    <a16:rowId xmlns:a16="http://schemas.microsoft.com/office/drawing/2014/main" val="10006"/>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2.19</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pPr marL="0" lvl="0" indent="0">
                        <a:buNone/>
                      </a:pPr>
                      <a:r>
                        <a:t>Tíðnidreifing einkunna á lokaprófi í stærðfræðigreiningu</a:t>
                      </a: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r>
                        <a:t>Neðri mörk</a:t>
                      </a:r>
                    </a:p>
                  </a:txBody>
                  <a:tcPr/>
                </a:tc>
                <a:tc>
                  <a:txBody>
                    <a:bodyPr/>
                    <a:lstStyle/>
                    <a:p>
                      <a:pPr marL="0" lvl="0" indent="0">
                        <a:buNone/>
                      </a:pPr>
                      <a:r>
                        <a:t>Efri mörk</a:t>
                      </a:r>
                    </a:p>
                  </a:txBody>
                  <a:tcPr/>
                </a:tc>
                <a:tc>
                  <a:txBody>
                    <a:bodyPr/>
                    <a:lstStyle/>
                    <a:p>
                      <a:pPr marL="0" lvl="0" indent="0">
                        <a:buNone/>
                      </a:pPr>
                      <a:r>
                        <a:t>Tíðni</a:t>
                      </a:r>
                    </a:p>
                  </a:txBody>
                  <a:tcPr/>
                </a:tc>
                <a:tc>
                  <a:txBody>
                    <a:bodyPr/>
                    <a:lstStyle/>
                    <a:p>
                      <a:pPr marL="0" lvl="0" indent="0">
                        <a:buNone/>
                      </a:pPr>
                      <a:r>
                        <a:t>Uppsöfnuð tíðni</a:t>
                      </a:r>
                    </a:p>
                  </a:txBody>
                  <a:tcPr/>
                </a:tc>
                <a:extLst>
                  <a:ext uri="{0D108BD9-81ED-4DB2-BD59-A6C34878D82A}">
                    <a16:rowId xmlns:a16="http://schemas.microsoft.com/office/drawing/2014/main" val="10001"/>
                  </a:ext>
                </a:extLst>
              </a:tr>
              <a:tr h="0">
                <a:tc>
                  <a:txBody>
                    <a:bodyPr/>
                    <a:lstStyle/>
                    <a:p>
                      <a:pPr marL="0" lvl="0" indent="0">
                        <a:buNone/>
                      </a:pPr>
                      <a:r>
                        <a:t>49.5</a:t>
                      </a:r>
                    </a:p>
                  </a:txBody>
                  <a:tcPr/>
                </a:tc>
                <a:tc>
                  <a:txBody>
                    <a:bodyPr/>
                    <a:lstStyle/>
                    <a:p>
                      <a:pPr marL="0" lvl="0" indent="0">
                        <a:buNone/>
                      </a:pPr>
                      <a:r>
                        <a:t>59.5</a:t>
                      </a:r>
                    </a:p>
                  </a:txBody>
                  <a:tcPr/>
                </a:tc>
                <a:tc>
                  <a:txBody>
                    <a:bodyPr/>
                    <a:lstStyle/>
                    <a:p>
                      <a:pPr marL="0" lvl="0" indent="0">
                        <a:buNone/>
                      </a:pPr>
                      <a:r>
                        <a:t>5</a:t>
                      </a:r>
                    </a:p>
                  </a:txBody>
                  <a:tcPr/>
                </a:tc>
                <a:tc>
                  <a:txBody>
                    <a:bodyPr/>
                    <a:lstStyle/>
                    <a:p>
                      <a:pPr marL="0" lvl="0" indent="0">
                        <a:buNone/>
                      </a:pPr>
                      <a:r>
                        <a:t>5</a:t>
                      </a:r>
                    </a:p>
                  </a:txBody>
                  <a:tcPr/>
                </a:tc>
                <a:extLst>
                  <a:ext uri="{0D108BD9-81ED-4DB2-BD59-A6C34878D82A}">
                    <a16:rowId xmlns:a16="http://schemas.microsoft.com/office/drawing/2014/main" val="10002"/>
                  </a:ext>
                </a:extLst>
              </a:tr>
              <a:tr h="0">
                <a:tc>
                  <a:txBody>
                    <a:bodyPr/>
                    <a:lstStyle/>
                    <a:p>
                      <a:pPr marL="0" lvl="0" indent="0">
                        <a:buNone/>
                      </a:pPr>
                      <a:r>
                        <a:t>59.5</a:t>
                      </a:r>
                    </a:p>
                  </a:txBody>
                  <a:tcPr/>
                </a:tc>
                <a:tc>
                  <a:txBody>
                    <a:bodyPr/>
                    <a:lstStyle/>
                    <a:p>
                      <a:pPr marL="0" lvl="0" indent="0">
                        <a:buNone/>
                      </a:pPr>
                      <a:r>
                        <a:t>69.5</a:t>
                      </a:r>
                    </a:p>
                  </a:txBody>
                  <a:tcPr/>
                </a:tc>
                <a:tc>
                  <a:txBody>
                    <a:bodyPr/>
                    <a:lstStyle/>
                    <a:p>
                      <a:pPr marL="0" lvl="0" indent="0">
                        <a:buNone/>
                      </a:pPr>
                      <a:r>
                        <a:t>10</a:t>
                      </a:r>
                    </a:p>
                  </a:txBody>
                  <a:tcPr/>
                </a:tc>
                <a:tc>
                  <a:txBody>
                    <a:bodyPr/>
                    <a:lstStyle/>
                    <a:p>
                      <a:pPr marL="0" lvl="0" indent="0">
                        <a:buNone/>
                      </a:pPr>
                      <a:r>
                        <a:t>15</a:t>
                      </a:r>
                    </a:p>
                  </a:txBody>
                  <a:tcPr/>
                </a:tc>
                <a:extLst>
                  <a:ext uri="{0D108BD9-81ED-4DB2-BD59-A6C34878D82A}">
                    <a16:rowId xmlns:a16="http://schemas.microsoft.com/office/drawing/2014/main" val="10003"/>
                  </a:ext>
                </a:extLst>
              </a:tr>
              <a:tr h="0">
                <a:tc>
                  <a:txBody>
                    <a:bodyPr/>
                    <a:lstStyle/>
                    <a:p>
                      <a:pPr marL="0" lvl="0" indent="0">
                        <a:buNone/>
                      </a:pPr>
                      <a:r>
                        <a:t>69.5</a:t>
                      </a:r>
                    </a:p>
                  </a:txBody>
                  <a:tcPr/>
                </a:tc>
                <a:tc>
                  <a:txBody>
                    <a:bodyPr/>
                    <a:lstStyle/>
                    <a:p>
                      <a:pPr marL="0" lvl="0" indent="0">
                        <a:buNone/>
                      </a:pPr>
                      <a:r>
                        <a:t>79.5</a:t>
                      </a:r>
                    </a:p>
                  </a:txBody>
                  <a:tcPr/>
                </a:tc>
                <a:tc>
                  <a:txBody>
                    <a:bodyPr/>
                    <a:lstStyle/>
                    <a:p>
                      <a:pPr marL="0" lvl="0" indent="0">
                        <a:buNone/>
                      </a:pPr>
                      <a:r>
                        <a:t>30</a:t>
                      </a:r>
                    </a:p>
                  </a:txBody>
                  <a:tcPr/>
                </a:tc>
                <a:tc>
                  <a:txBody>
                    <a:bodyPr/>
                    <a:lstStyle/>
                    <a:p>
                      <a:pPr marL="0" lvl="0" indent="0">
                        <a:buNone/>
                      </a:pPr>
                      <a:r>
                        <a:t>45</a:t>
                      </a:r>
                    </a:p>
                  </a:txBody>
                  <a:tcPr/>
                </a:tc>
                <a:extLst>
                  <a:ext uri="{0D108BD9-81ED-4DB2-BD59-A6C34878D82A}">
                    <a16:rowId xmlns:a16="http://schemas.microsoft.com/office/drawing/2014/main" val="10004"/>
                  </a:ext>
                </a:extLst>
              </a:tr>
              <a:tr h="0">
                <a:tc>
                  <a:txBody>
                    <a:bodyPr/>
                    <a:lstStyle/>
                    <a:p>
                      <a:pPr marL="0" lvl="0" indent="0">
                        <a:buNone/>
                      </a:pPr>
                      <a:r>
                        <a:t>79.5</a:t>
                      </a:r>
                    </a:p>
                  </a:txBody>
                  <a:tcPr/>
                </a:tc>
                <a:tc>
                  <a:txBody>
                    <a:bodyPr/>
                    <a:lstStyle/>
                    <a:p>
                      <a:pPr marL="0" lvl="0" indent="0">
                        <a:buNone/>
                      </a:pPr>
                      <a:r>
                        <a:t>89.5</a:t>
                      </a:r>
                    </a:p>
                  </a:txBody>
                  <a:tcPr/>
                </a:tc>
                <a:tc>
                  <a:txBody>
                    <a:bodyPr/>
                    <a:lstStyle/>
                    <a:p>
                      <a:pPr marL="0" lvl="0" indent="0">
                        <a:buNone/>
                      </a:pPr>
                      <a:r>
                        <a:t>40</a:t>
                      </a:r>
                    </a:p>
                  </a:txBody>
                  <a:tcPr/>
                </a:tc>
                <a:tc>
                  <a:txBody>
                    <a:bodyPr/>
                    <a:lstStyle/>
                    <a:p>
                      <a:pPr marL="0" lvl="0" indent="0">
                        <a:buNone/>
                      </a:pPr>
                      <a:r>
                        <a:t>85</a:t>
                      </a:r>
                    </a:p>
                  </a:txBody>
                  <a:tcPr/>
                </a:tc>
                <a:extLst>
                  <a:ext uri="{0D108BD9-81ED-4DB2-BD59-A6C34878D82A}">
                    <a16:rowId xmlns:a16="http://schemas.microsoft.com/office/drawing/2014/main" val="10005"/>
                  </a:ext>
                </a:extLst>
              </a:tr>
              <a:tr h="0">
                <a:tc>
                  <a:txBody>
                    <a:bodyPr/>
                    <a:lstStyle/>
                    <a:p>
                      <a:pPr marL="0" lvl="0" indent="0">
                        <a:buNone/>
                      </a:pPr>
                      <a:r>
                        <a:t>89.5</a:t>
                      </a:r>
                    </a:p>
                  </a:txBody>
                  <a:tcPr/>
                </a:tc>
                <a:tc>
                  <a:txBody>
                    <a:bodyPr/>
                    <a:lstStyle/>
                    <a:p>
                      <a:pPr marL="0" lvl="0" indent="0">
                        <a:buNone/>
                      </a:pPr>
                      <a:r>
                        <a:t>99.5</a:t>
                      </a:r>
                    </a:p>
                  </a:txBody>
                  <a:tcPr/>
                </a:tc>
                <a:tc>
                  <a:txBody>
                    <a:bodyPr/>
                    <a:lstStyle/>
                    <a:p>
                      <a:pPr marL="0" lvl="0" indent="0">
                        <a:buNone/>
                      </a:pPr>
                      <a:r>
                        <a:t>15</a:t>
                      </a:r>
                    </a:p>
                  </a:txBody>
                  <a:tcPr/>
                </a:tc>
                <a:tc>
                  <a:txBody>
                    <a:bodyPr/>
                    <a:lstStyle/>
                    <a:p>
                      <a:pPr marL="0" lvl="0" indent="0">
                        <a:buNone/>
                      </a:pPr>
                      <a:r>
                        <a:t>100</a:t>
                      </a:r>
                    </a:p>
                  </a:txBody>
                  <a:tcPr/>
                </a:tc>
                <a:extLst>
                  <a:ext uri="{0D108BD9-81ED-4DB2-BD59-A6C34878D82A}">
                    <a16:rowId xmlns:a16="http://schemas.microsoft.com/office/drawing/2014/main" val="10006"/>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2.20</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pPr marL="0" lvl="0" indent="0">
                        <a:buNone/>
                      </a:pPr>
                      <a:r>
                        <a:t>Tíðnidreifing lokaeinkunna í stærðfræðigreiningu</a:t>
                      </a: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r>
                        <a:t>Neðri mörk</a:t>
                      </a:r>
                    </a:p>
                  </a:txBody>
                  <a:tcPr/>
                </a:tc>
                <a:tc>
                  <a:txBody>
                    <a:bodyPr/>
                    <a:lstStyle/>
                    <a:p>
                      <a:pPr marL="0" lvl="0" indent="0">
                        <a:buNone/>
                      </a:pPr>
                      <a:r>
                        <a:t>Efri mörk</a:t>
                      </a:r>
                    </a:p>
                  </a:txBody>
                  <a:tcPr/>
                </a:tc>
                <a:tc>
                  <a:txBody>
                    <a:bodyPr/>
                    <a:lstStyle/>
                    <a:p>
                      <a:pPr marL="0" lvl="0" indent="0">
                        <a:buNone/>
                      </a:pPr>
                      <a:r>
                        <a:t>Tíðni</a:t>
                      </a:r>
                    </a:p>
                  </a:txBody>
                  <a:tcPr/>
                </a:tc>
                <a:tc>
                  <a:txBody>
                    <a:bodyPr/>
                    <a:lstStyle/>
                    <a:p>
                      <a:pPr marL="0" lvl="0" indent="0">
                        <a:buNone/>
                      </a:pPr>
                      <a:r>
                        <a:t>Safntíðni</a:t>
                      </a:r>
                    </a:p>
                  </a:txBody>
                  <a:tcPr/>
                </a:tc>
                <a:extLst>
                  <a:ext uri="{0D108BD9-81ED-4DB2-BD59-A6C34878D82A}">
                    <a16:rowId xmlns:a16="http://schemas.microsoft.com/office/drawing/2014/main" val="10001"/>
                  </a:ext>
                </a:extLst>
              </a:tr>
              <a:tr h="0">
                <a:tc>
                  <a:txBody>
                    <a:bodyPr/>
                    <a:lstStyle/>
                    <a:p>
                      <a:pPr marL="0" lvl="0" indent="0">
                        <a:buNone/>
                      </a:pPr>
                      <a:r>
                        <a:t>49.5</a:t>
                      </a:r>
                    </a:p>
                  </a:txBody>
                  <a:tcPr/>
                </a:tc>
                <a:tc>
                  <a:txBody>
                    <a:bodyPr/>
                    <a:lstStyle/>
                    <a:p>
                      <a:pPr marL="0" lvl="0" indent="0">
                        <a:buNone/>
                      </a:pPr>
                      <a:r>
                        <a:t>59.5</a:t>
                      </a:r>
                    </a:p>
                  </a:txBody>
                  <a:tcPr/>
                </a:tc>
                <a:tc>
                  <a:txBody>
                    <a:bodyPr/>
                    <a:lstStyle/>
                    <a:p>
                      <a:pPr marL="0" lvl="0" indent="0">
                        <a:buNone/>
                      </a:pPr>
                      <a:r>
                        <a:t>10</a:t>
                      </a:r>
                    </a:p>
                  </a:txBody>
                  <a:tcPr/>
                </a:tc>
                <a:tc>
                  <a:txBody>
                    <a:bodyPr/>
                    <a:lstStyle/>
                    <a:p>
                      <a:pPr marL="0" lvl="0" indent="0">
                        <a:buNone/>
                      </a:pPr>
                      <a:r>
                        <a:t>10</a:t>
                      </a:r>
                    </a:p>
                  </a:txBody>
                  <a:tcPr/>
                </a:tc>
                <a:extLst>
                  <a:ext uri="{0D108BD9-81ED-4DB2-BD59-A6C34878D82A}">
                    <a16:rowId xmlns:a16="http://schemas.microsoft.com/office/drawing/2014/main" val="10002"/>
                  </a:ext>
                </a:extLst>
              </a:tr>
              <a:tr h="0">
                <a:tc>
                  <a:txBody>
                    <a:bodyPr/>
                    <a:lstStyle/>
                    <a:p>
                      <a:pPr marL="0" lvl="0" indent="0">
                        <a:buNone/>
                      </a:pPr>
                      <a:r>
                        <a:t>59.5</a:t>
                      </a:r>
                    </a:p>
                  </a:txBody>
                  <a:tcPr/>
                </a:tc>
                <a:tc>
                  <a:txBody>
                    <a:bodyPr/>
                    <a:lstStyle/>
                    <a:p>
                      <a:pPr marL="0" lvl="0" indent="0">
                        <a:buNone/>
                      </a:pPr>
                      <a:r>
                        <a:t>69.5</a:t>
                      </a:r>
                    </a:p>
                  </a:txBody>
                  <a:tcPr/>
                </a:tc>
                <a:tc>
                  <a:txBody>
                    <a:bodyPr/>
                    <a:lstStyle/>
                    <a:p>
                      <a:pPr marL="0" lvl="0" indent="0">
                        <a:buNone/>
                      </a:pPr>
                      <a:r>
                        <a:t>10</a:t>
                      </a:r>
                    </a:p>
                  </a:txBody>
                  <a:tcPr/>
                </a:tc>
                <a:tc>
                  <a:txBody>
                    <a:bodyPr/>
                    <a:lstStyle/>
                    <a:p>
                      <a:pPr marL="0" lvl="0" indent="0">
                        <a:buNone/>
                      </a:pPr>
                      <a:r>
                        <a:t>20</a:t>
                      </a:r>
                    </a:p>
                  </a:txBody>
                  <a:tcPr/>
                </a:tc>
                <a:extLst>
                  <a:ext uri="{0D108BD9-81ED-4DB2-BD59-A6C34878D82A}">
                    <a16:rowId xmlns:a16="http://schemas.microsoft.com/office/drawing/2014/main" val="10003"/>
                  </a:ext>
                </a:extLst>
              </a:tr>
              <a:tr h="0">
                <a:tc>
                  <a:txBody>
                    <a:bodyPr/>
                    <a:lstStyle/>
                    <a:p>
                      <a:pPr marL="0" lvl="0" indent="0">
                        <a:buNone/>
                      </a:pPr>
                      <a:r>
                        <a:t>69.5</a:t>
                      </a:r>
                    </a:p>
                  </a:txBody>
                  <a:tcPr/>
                </a:tc>
                <a:tc>
                  <a:txBody>
                    <a:bodyPr/>
                    <a:lstStyle/>
                    <a:p>
                      <a:pPr marL="0" lvl="0" indent="0">
                        <a:buNone/>
                      </a:pPr>
                      <a:r>
                        <a:t>79.5</a:t>
                      </a:r>
                    </a:p>
                  </a:txBody>
                  <a:tcPr/>
                </a:tc>
                <a:tc>
                  <a:txBody>
                    <a:bodyPr/>
                    <a:lstStyle/>
                    <a:p>
                      <a:pPr marL="0" lvl="0" indent="0">
                        <a:buNone/>
                      </a:pPr>
                      <a:r>
                        <a:t>30</a:t>
                      </a:r>
                    </a:p>
                  </a:txBody>
                  <a:tcPr/>
                </a:tc>
                <a:tc>
                  <a:txBody>
                    <a:bodyPr/>
                    <a:lstStyle/>
                    <a:p>
                      <a:pPr marL="0" lvl="0" indent="0">
                        <a:buNone/>
                      </a:pPr>
                      <a:r>
                        <a:t>50</a:t>
                      </a:r>
                    </a:p>
                  </a:txBody>
                  <a:tcPr/>
                </a:tc>
                <a:extLst>
                  <a:ext uri="{0D108BD9-81ED-4DB2-BD59-A6C34878D82A}">
                    <a16:rowId xmlns:a16="http://schemas.microsoft.com/office/drawing/2014/main" val="10004"/>
                  </a:ext>
                </a:extLst>
              </a:tr>
              <a:tr h="0">
                <a:tc>
                  <a:txBody>
                    <a:bodyPr/>
                    <a:lstStyle/>
                    <a:p>
                      <a:pPr marL="0" lvl="0" indent="0">
                        <a:buNone/>
                      </a:pPr>
                      <a:r>
                        <a:t>79.5</a:t>
                      </a:r>
                    </a:p>
                  </a:txBody>
                  <a:tcPr/>
                </a:tc>
                <a:tc>
                  <a:txBody>
                    <a:bodyPr/>
                    <a:lstStyle/>
                    <a:p>
                      <a:pPr marL="0" lvl="0" indent="0">
                        <a:buNone/>
                      </a:pPr>
                      <a:r>
                        <a:t>89.5</a:t>
                      </a:r>
                    </a:p>
                  </a:txBody>
                  <a:tcPr/>
                </a:tc>
                <a:tc>
                  <a:txBody>
                    <a:bodyPr/>
                    <a:lstStyle/>
                    <a:p>
                      <a:pPr marL="0" lvl="0" indent="0">
                        <a:buNone/>
                      </a:pPr>
                      <a:r>
                        <a:t>45</a:t>
                      </a:r>
                    </a:p>
                  </a:txBody>
                  <a:tcPr/>
                </a:tc>
                <a:tc>
                  <a:txBody>
                    <a:bodyPr/>
                    <a:lstStyle/>
                    <a:p>
                      <a:pPr marL="0" lvl="0" indent="0">
                        <a:buNone/>
                      </a:pPr>
                      <a:r>
                        <a:t>95</a:t>
                      </a:r>
                    </a:p>
                  </a:txBody>
                  <a:tcPr/>
                </a:tc>
                <a:extLst>
                  <a:ext uri="{0D108BD9-81ED-4DB2-BD59-A6C34878D82A}">
                    <a16:rowId xmlns:a16="http://schemas.microsoft.com/office/drawing/2014/main" val="10005"/>
                  </a:ext>
                </a:extLst>
              </a:tr>
              <a:tr h="0">
                <a:tc>
                  <a:txBody>
                    <a:bodyPr/>
                    <a:lstStyle/>
                    <a:p>
                      <a:pPr marL="0" lvl="0" indent="0">
                        <a:buNone/>
                      </a:pPr>
                      <a:r>
                        <a:t>89.5</a:t>
                      </a:r>
                    </a:p>
                  </a:txBody>
                  <a:tcPr/>
                </a:tc>
                <a:tc>
                  <a:txBody>
                    <a:bodyPr/>
                    <a:lstStyle/>
                    <a:p>
                      <a:pPr marL="0" lvl="0" indent="0">
                        <a:buNone/>
                      </a:pPr>
                      <a:r>
                        <a:t>99.5</a:t>
                      </a:r>
                    </a:p>
                  </a:txBody>
                  <a:tcPr/>
                </a:tc>
                <a:tc>
                  <a:txBody>
                    <a:bodyPr/>
                    <a:lstStyle/>
                    <a:p>
                      <a:pPr marL="0" lvl="0" indent="0">
                        <a:buNone/>
                      </a:pPr>
                      <a:r>
                        <a:t>5</a:t>
                      </a:r>
                    </a:p>
                  </a:txBody>
                  <a:tcPr/>
                </a:tc>
                <a:tc>
                  <a:txBody>
                    <a:bodyPr/>
                    <a:lstStyle/>
                    <a:p>
                      <a:pPr marL="0" lvl="0" indent="0">
                        <a:buNone/>
                      </a:pPr>
                      <a:r>
                        <a:t>100</a:t>
                      </a:r>
                    </a:p>
                  </a:txBody>
                  <a:tcPr/>
                </a:tc>
                <a:extLst>
                  <a:ext uri="{0D108BD9-81ED-4DB2-BD59-A6C34878D82A}">
                    <a16:rowId xmlns:a16="http://schemas.microsoft.com/office/drawing/2014/main" val="10006"/>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a:t>
            </a:r>
          </a:p>
        </p:txBody>
      </p:sp>
      <p:pic>
        <p:nvPicPr>
          <p:cNvPr id="3" name="Picture 1" descr="This is an overlay frequency polygon that matches the supplied data. The x-axis shows the grades, and the y-axis shows the frequency."/>
          <p:cNvPicPr>
            <a:picLocks noGrp="1" noChangeAspect="1"/>
          </p:cNvPicPr>
          <p:nvPr/>
        </p:nvPicPr>
        <p:blipFill>
          <a:blip r:embed="rId3"/>
          <a:stretch>
            <a:fillRect/>
          </a:stretch>
        </p:blipFill>
        <p:spPr bwMode="auto">
          <a:xfrm>
            <a:off x="2997200" y="952500"/>
            <a:ext cx="6184900" cy="5168900"/>
          </a:xfrm>
          <a:prstGeom prst="rect">
            <a:avLst/>
          </a:prstGeom>
          <a:noFill/>
          <a:ln w="9525">
            <a:noFill/>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2.21</a:t>
            </a:r>
          </a:p>
        </p:txBody>
      </p:sp>
      <p:pic>
        <p:nvPicPr>
          <p:cNvPr id="3" name="Picture 1" descr="Table 2.21; Columns: Year, Jan, Feb, Mar, Apr, May, Jun, Jul; Row 1: 2003, 181.7, 183.1, 184.2, 183.8, 183.5, 183.7, 183.9; Row 2: 2004, 185.2, 186.2, 187.4, 188.0, 189.... (Full description in notes)"/>
          <p:cNvPicPr>
            <a:picLocks noGrp="1" noChangeAspect="1"/>
          </p:cNvPicPr>
          <p:nvPr/>
        </p:nvPicPr>
        <p:blipFill>
          <a:blip r:embed="rId3"/>
          <a:stretch>
            <a:fillRect/>
          </a:stretch>
        </p:blipFill>
        <p:spPr bwMode="auto">
          <a:xfrm>
            <a:off x="2923853" y="952500"/>
            <a:ext cx="6344294" cy="5168900"/>
          </a:xfrm>
          <a:prstGeom prst="rect">
            <a:avLst/>
          </a:prstGeom>
          <a:noFill/>
          <a:ln w="9525">
            <a:noFill/>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2.22</a:t>
            </a:r>
          </a:p>
        </p:txBody>
      </p:sp>
      <p:pic>
        <p:nvPicPr>
          <p:cNvPr id="3" name="Picture 1" descr="Table 2.22; Columns: Year, Aug, Sep, Oct, Nov, Dec, Annual; Row 1: 2003, 184.6, 185.2, 185.0, 184.5, 184.3, 184.0; Row 2: 2004, 189.5, 189.9, 190.9, 191.0, 190.3, 188.9;... (Full description in notes)"/>
          <p:cNvPicPr>
            <a:picLocks noGrp="1" noChangeAspect="1"/>
          </p:cNvPicPr>
          <p:nvPr/>
        </p:nvPicPr>
        <p:blipFill>
          <a:blip r:embed="rId3"/>
          <a:stretch>
            <a:fillRect/>
          </a:stretch>
        </p:blipFill>
        <p:spPr bwMode="auto">
          <a:xfrm>
            <a:off x="3340883" y="952500"/>
            <a:ext cx="5522934" cy="5168900"/>
          </a:xfrm>
          <a:prstGeom prst="rect">
            <a:avLst/>
          </a:prstGeom>
          <a:noFill/>
          <a:ln w="9525">
            <a:noFill/>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2.10</a:t>
            </a:r>
          </a:p>
        </p:txBody>
      </p:sp>
      <p:pic>
        <p:nvPicPr>
          <p:cNvPr id="3" name="Picture 1" descr="This is a times series graph that matches the supplied data. The x-axis shows years from 2003 to 2012, and the y-axis shows the annual CPI."/>
          <p:cNvPicPr>
            <a:picLocks noGrp="1" noChangeAspect="1"/>
          </p:cNvPicPr>
          <p:nvPr/>
        </p:nvPicPr>
        <p:blipFill>
          <a:blip r:embed="rId3"/>
          <a:stretch>
            <a:fillRect/>
          </a:stretch>
        </p:blipFill>
        <p:spPr bwMode="auto">
          <a:xfrm>
            <a:off x="613088" y="1155700"/>
            <a:ext cx="10965824" cy="42545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Árlegu upphæðirnar eru merktar inn fyrir hvert ár. Síðan eru samliggjandi punktar tengdir með línu.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2.23</a:t>
            </a:r>
          </a:p>
        </p:txBody>
      </p:sp>
      <p:pic>
        <p:nvPicPr>
          <p:cNvPr id="3" name="Picture 1" descr="Table 2.23; Table heading row 1 columns: CO2 Emissions; Table heading row 2 columns: , Ukraine, United Kingdom, United States; Row 1: 2003, 352,259, 540,640, 5,681,664; ... (Full description in notes)"/>
          <p:cNvPicPr>
            <a:picLocks noGrp="1" noChangeAspect="1"/>
          </p:cNvPicPr>
          <p:nvPr/>
        </p:nvPicPr>
        <p:blipFill>
          <a:blip r:embed="rId3"/>
          <a:stretch>
            <a:fillRect/>
          </a:stretch>
        </p:blipFill>
        <p:spPr bwMode="auto">
          <a:xfrm>
            <a:off x="3505200" y="952500"/>
            <a:ext cx="5168900" cy="5168900"/>
          </a:xfrm>
          <a:prstGeom prst="rect">
            <a:avLst/>
          </a:prstGeom>
          <a:noFill/>
          <a:ln w="9525">
            <a:noFill/>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2.11</a:t>
            </a:r>
          </a:p>
        </p:txBody>
      </p:sp>
      <p:pic>
        <p:nvPicPr>
          <p:cNvPr id="3" name="Picture 1" descr="A number line is shown including the numbers 1, 1, 2, 2, 4, 6, 6.8, 7.23, 8, 8.3, 9, 10, 10, and 11.5. The following numbers are circled in red: 2, 6.8, 7.2 and 9. There is a line between 6.8 and 7.2. Q1 is located above the second number 2. Q 3 is located above the number 9. The equation Q 2 is equal to 6.8 plus 7.2 over 2 is located above the middle of the number line."/>
          <p:cNvPicPr>
            <a:picLocks noGrp="1" noChangeAspect="1"/>
          </p:cNvPicPr>
          <p:nvPr/>
        </p:nvPicPr>
        <p:blipFill>
          <a:blip r:embed="rId3"/>
          <a:stretch>
            <a:fillRect/>
          </a:stretch>
        </p:blipFill>
        <p:spPr bwMode="auto">
          <a:xfrm>
            <a:off x="609690" y="2286000"/>
            <a:ext cx="10972619" cy="2501900"/>
          </a:xfrm>
          <a:prstGeom prst="rect">
            <a:avLst/>
          </a:prstGeom>
          <a:noFill/>
          <a:ln w="9525">
            <a:noFill/>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2.24</a:t>
            </a:r>
          </a:p>
        </p:txBody>
      </p:sp>
      <p:pic>
        <p:nvPicPr>
          <p:cNvPr id="3" name="Picture 1" descr="Table 2.24; Columns: Amount of Sleep per School Night (Hours), Frequency, Relative Frequency, Cumulative Relative Frequency; Row 1: 4, 2, .04, .04; Row 2: 5, 5, .10, .14... (Full description in notes)"/>
          <p:cNvPicPr>
            <a:picLocks noGrp="1" noChangeAspect="1"/>
          </p:cNvPicPr>
          <p:nvPr/>
        </p:nvPicPr>
        <p:blipFill>
          <a:blip r:embed="rId3"/>
          <a:stretch>
            <a:fillRect/>
          </a:stretch>
        </p:blipFill>
        <p:spPr bwMode="auto">
          <a:xfrm>
            <a:off x="611133" y="1193800"/>
            <a:ext cx="10969733" cy="4673600"/>
          </a:xfrm>
          <a:prstGeom prst="rect">
            <a:avLst/>
          </a:prstGeom>
          <a:noFill/>
          <a:ln w="9525">
            <a:noFill/>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2.25</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pPr marL="0" lvl="0" indent="0">
                        <a:buNone/>
                      </a:pPr>
                      <a:r>
                        <a:t>Tími á leiðinni (klukkustundir)</a:t>
                      </a:r>
                    </a:p>
                  </a:txBody>
                  <a:tcPr/>
                </a:tc>
                <a:tc>
                  <a:txBody>
                    <a:bodyPr/>
                    <a:lstStyle/>
                    <a:p>
                      <a:pPr marL="0" lvl="0" indent="0">
                        <a:buNone/>
                      </a:pPr>
                      <a:r>
                        <a:t>Tíðni</a:t>
                      </a:r>
                    </a:p>
                  </a:txBody>
                  <a:tcPr/>
                </a:tc>
                <a:tc>
                  <a:txBody>
                    <a:bodyPr/>
                    <a:lstStyle/>
                    <a:p>
                      <a:pPr marL="0" lvl="0" indent="0">
                        <a:buNone/>
                      </a:pPr>
                      <a:r>
                        <a:t>Hlutfallstíðni</a:t>
                      </a:r>
                    </a:p>
                  </a:txBody>
                  <a:tcPr/>
                </a:tc>
                <a:tc>
                  <a:txBody>
                    <a:bodyPr/>
                    <a:lstStyle/>
                    <a:p>
                      <a:pPr marL="0" lvl="0" indent="0">
                        <a:buNone/>
                      </a:pPr>
                      <a:r>
                        <a:t>Uppsöfnuð hlutfallstíðni</a:t>
                      </a:r>
                    </a:p>
                  </a:txBody>
                  <a:tcPr/>
                </a:tc>
                <a:extLst>
                  <a:ext uri="{0D108BD9-81ED-4DB2-BD59-A6C34878D82A}">
                    <a16:rowId xmlns:a16="http://schemas.microsoft.com/office/drawing/2014/main" val="10000"/>
                  </a:ext>
                </a:extLst>
              </a:tr>
              <a:tr h="0">
                <a:tc>
                  <a:txBody>
                    <a:bodyPr/>
                    <a:lstStyle/>
                    <a:p>
                      <a:pPr marL="0" lvl="0" indent="0">
                        <a:buNone/>
                      </a:pPr>
                      <a:r>
                        <a:t>2</a:t>
                      </a:r>
                    </a:p>
                  </a:txBody>
                  <a:tcPr/>
                </a:tc>
                <a:tc>
                  <a:txBody>
                    <a:bodyPr/>
                    <a:lstStyle/>
                    <a:p>
                      <a:pPr marL="0" lvl="0" indent="0">
                        <a:buNone/>
                      </a:pPr>
                      <a:r>
                        <a:t>12</a:t>
                      </a:r>
                    </a:p>
                  </a:txBody>
                  <a:tcPr/>
                </a:tc>
                <a:tc>
                  <a:txBody>
                    <a:bodyPr/>
                    <a:lstStyle/>
                    <a:p>
                      <a:pPr marL="0" lvl="0" indent="0">
                        <a:buNone/>
                      </a:pPr>
                      <a:r>
                        <a:t>.30</a:t>
                      </a:r>
                    </a:p>
                  </a:txBody>
                  <a:tcPr/>
                </a:tc>
                <a:tc>
                  <a:txBody>
                    <a:bodyPr/>
                    <a:lstStyle/>
                    <a:p>
                      <a:pPr marL="0" lvl="0" indent="0">
                        <a:buNone/>
                      </a:pPr>
                      <a:r>
                        <a:t>.30</a:t>
                      </a:r>
                    </a:p>
                  </a:txBody>
                  <a:tcPr/>
                </a:tc>
                <a:extLst>
                  <a:ext uri="{0D108BD9-81ED-4DB2-BD59-A6C34878D82A}">
                    <a16:rowId xmlns:a16="http://schemas.microsoft.com/office/drawing/2014/main" val="10001"/>
                  </a:ext>
                </a:extLst>
              </a:tr>
              <a:tr h="0">
                <a:tc>
                  <a:txBody>
                    <a:bodyPr/>
                    <a:lstStyle/>
                    <a:p>
                      <a:pPr marL="0" lvl="0" indent="0">
                        <a:buNone/>
                      </a:pPr>
                      <a:r>
                        <a:t>3</a:t>
                      </a:r>
                    </a:p>
                  </a:txBody>
                  <a:tcPr/>
                </a:tc>
                <a:tc>
                  <a:txBody>
                    <a:bodyPr/>
                    <a:lstStyle/>
                    <a:p>
                      <a:pPr marL="0" lvl="0" indent="0">
                        <a:buNone/>
                      </a:pPr>
                      <a:r>
                        <a:t>14</a:t>
                      </a:r>
                    </a:p>
                  </a:txBody>
                  <a:tcPr/>
                </a:tc>
                <a:tc>
                  <a:txBody>
                    <a:bodyPr/>
                    <a:lstStyle/>
                    <a:p>
                      <a:pPr marL="0" lvl="0" indent="0">
                        <a:buNone/>
                      </a:pPr>
                      <a:r>
                        <a:t>.35</a:t>
                      </a:r>
                    </a:p>
                  </a:txBody>
                  <a:tcPr/>
                </a:tc>
                <a:tc>
                  <a:txBody>
                    <a:bodyPr/>
                    <a:lstStyle/>
                    <a:p>
                      <a:pPr marL="0" lvl="0" indent="0">
                        <a:buNone/>
                      </a:pPr>
                      <a:r>
                        <a:t>.65</a:t>
                      </a:r>
                    </a:p>
                  </a:txBody>
                  <a:tcPr/>
                </a:tc>
                <a:extLst>
                  <a:ext uri="{0D108BD9-81ED-4DB2-BD59-A6C34878D82A}">
                    <a16:rowId xmlns:a16="http://schemas.microsoft.com/office/drawing/2014/main" val="10002"/>
                  </a:ext>
                </a:extLst>
              </a:tr>
              <a:tr h="0">
                <a:tc>
                  <a:txBody>
                    <a:bodyPr/>
                    <a:lstStyle/>
                    <a:p>
                      <a:pPr marL="0" lvl="0" indent="0">
                        <a:buNone/>
                      </a:pPr>
                      <a:r>
                        <a:t>4</a:t>
                      </a:r>
                    </a:p>
                  </a:txBody>
                  <a:tcPr/>
                </a:tc>
                <a:tc>
                  <a:txBody>
                    <a:bodyPr/>
                    <a:lstStyle/>
                    <a:p>
                      <a:pPr marL="0" lvl="0" indent="0">
                        <a:buNone/>
                      </a:pPr>
                      <a:r>
                        <a:t>10</a:t>
                      </a:r>
                    </a:p>
                  </a:txBody>
                  <a:tcPr/>
                </a:tc>
                <a:tc>
                  <a:txBody>
                    <a:bodyPr/>
                    <a:lstStyle/>
                    <a:p>
                      <a:pPr marL="0" lvl="0" indent="0">
                        <a:buNone/>
                      </a:pPr>
                      <a:r>
                        <a:t>.25</a:t>
                      </a:r>
                    </a:p>
                  </a:txBody>
                  <a:tcPr/>
                </a:tc>
                <a:tc>
                  <a:txBody>
                    <a:bodyPr/>
                    <a:lstStyle/>
                    <a:p>
                      <a:pPr marL="0" lvl="0" indent="0">
                        <a:buNone/>
                      </a:pPr>
                      <a:r>
                        <a:t>.90</a:t>
                      </a:r>
                    </a:p>
                  </a:txBody>
                  <a:tcPr/>
                </a:tc>
                <a:extLst>
                  <a:ext uri="{0D108BD9-81ED-4DB2-BD59-A6C34878D82A}">
                    <a16:rowId xmlns:a16="http://schemas.microsoft.com/office/drawing/2014/main" val="10003"/>
                  </a:ext>
                </a:extLst>
              </a:tr>
              <a:tr h="0">
                <a:tc>
                  <a:txBody>
                    <a:bodyPr/>
                    <a:lstStyle/>
                    <a:p>
                      <a:pPr marL="0" lvl="0" indent="0">
                        <a:buNone/>
                      </a:pPr>
                      <a:r>
                        <a:t>5</a:t>
                      </a:r>
                    </a:p>
                  </a:txBody>
                  <a:tcPr/>
                </a:tc>
                <a:tc>
                  <a:txBody>
                    <a:bodyPr/>
                    <a:lstStyle/>
                    <a:p>
                      <a:pPr marL="0" lvl="0" indent="0">
                        <a:buNone/>
                      </a:pPr>
                      <a:r>
                        <a:t>4</a:t>
                      </a:r>
                    </a:p>
                  </a:txBody>
                  <a:tcPr/>
                </a:tc>
                <a:tc>
                  <a:txBody>
                    <a:bodyPr/>
                    <a:lstStyle/>
                    <a:p>
                      <a:pPr marL="0" lvl="0" indent="0">
                        <a:buNone/>
                      </a:pPr>
                      <a:r>
                        <a:t>.10</a:t>
                      </a:r>
                    </a:p>
                  </a:txBody>
                  <a:tcPr/>
                </a:tc>
                <a:tc>
                  <a:txBody>
                    <a:bodyPr/>
                    <a:lstStyle/>
                    <a:p>
                      <a:pPr marL="0" lvl="0" indent="0">
                        <a:buNone/>
                      </a:pPr>
                      <a:r>
                        <a:t>1.00</a:t>
                      </a:r>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2.12</a:t>
            </a:r>
          </a:p>
        </p:txBody>
      </p:sp>
      <p:pic>
        <p:nvPicPr>
          <p:cNvPr id="3" name="Picture 1" descr="A number line is shown including the numbers 0, 0, 10, 20, 30, 30, 30, 40, 45, 60, 60, 60, 90, 120, and 300. The following numbers are circled: 20, 40, and 60. The number 40 is encapsulated by 2 vertical lines."/>
          <p:cNvPicPr>
            <a:picLocks noGrp="1" noChangeAspect="1"/>
          </p:cNvPicPr>
          <p:nvPr/>
        </p:nvPicPr>
        <p:blipFill>
          <a:blip r:embed="rId3"/>
          <a:stretch>
            <a:fillRect/>
          </a:stretch>
        </p:blipFill>
        <p:spPr bwMode="auto">
          <a:xfrm>
            <a:off x="609600" y="2783914"/>
            <a:ext cx="10972800" cy="1506071"/>
          </a:xfrm>
          <a:prstGeom prst="rect">
            <a:avLst/>
          </a:prstGeom>
          <a:noFill/>
          <a:ln w="9525">
            <a:noFill/>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2.13</a:t>
            </a:r>
          </a:p>
        </p:txBody>
      </p:sp>
      <p:pic>
        <p:nvPicPr>
          <p:cNvPr id="3" name="Picture 1" descr="Horizontal boxplot's first whisker extends from the smallest value, 1, to the first quartile, 2, the box begins at the first quartile and extends to the third quartile, 9, a vertical dashed line is drawn at the median, 7, and the second whisker extends from the third quartile to the largest value of 11.5."/>
          <p:cNvPicPr>
            <a:picLocks noGrp="1" noChangeAspect="1"/>
          </p:cNvPicPr>
          <p:nvPr/>
        </p:nvPicPr>
        <p:blipFill>
          <a:blip r:embed="rId3"/>
          <a:stretch>
            <a:fillRect/>
          </a:stretch>
        </p:blipFill>
        <p:spPr bwMode="auto">
          <a:xfrm>
            <a:off x="609600" y="2603735"/>
            <a:ext cx="10972800" cy="1866430"/>
          </a:xfrm>
          <a:prstGeom prst="rect">
            <a:avLst/>
          </a:prstGeom>
          <a:noFill/>
          <a:ln w="9525">
            <a:noFill/>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2.14</a:t>
            </a:r>
          </a:p>
        </p:txBody>
      </p:sp>
      <p:pic>
        <p:nvPicPr>
          <p:cNvPr id="3" name="Picture 1" descr="Horizontal boxplot with first whisker extending from smallest value, 59, to Q1, 64.5, box beginning from Q1 to Q3, 70, median dashed line at Q2, 66, and second whisker extending from Q3 to largest value, 77."/>
          <p:cNvPicPr>
            <a:picLocks noGrp="1" noChangeAspect="1"/>
          </p:cNvPicPr>
          <p:nvPr/>
        </p:nvPicPr>
        <p:blipFill>
          <a:blip r:embed="rId3"/>
          <a:stretch>
            <a:fillRect/>
          </a:stretch>
        </p:blipFill>
        <p:spPr bwMode="auto">
          <a:xfrm>
            <a:off x="609600" y="2603735"/>
            <a:ext cx="10972800" cy="1866430"/>
          </a:xfrm>
          <a:prstGeom prst="rect">
            <a:avLst/>
          </a:prstGeom>
          <a:noFill/>
          <a:ln w="9525">
            <a:noFill/>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2.15</a:t>
            </a:r>
          </a:p>
        </p:txBody>
      </p:sp>
      <p:pic>
        <p:nvPicPr>
          <p:cNvPr id="3" name="Picture 1" descr="Horizontal boxplot box begins at the smallest value and Q1, 1, until the Q3 and median, 5, no median line is designated, and has its lone whisker extending from the Q3 to the largest value, 7."/>
          <p:cNvPicPr>
            <a:picLocks noGrp="1" noChangeAspect="1"/>
          </p:cNvPicPr>
          <p:nvPr/>
        </p:nvPicPr>
        <p:blipFill>
          <a:blip r:embed="rId3"/>
          <a:stretch>
            <a:fillRect/>
          </a:stretch>
        </p:blipFill>
        <p:spPr bwMode="auto">
          <a:xfrm>
            <a:off x="609600" y="2146352"/>
            <a:ext cx="10972800" cy="2793896"/>
          </a:xfrm>
          <a:prstGeom prst="rect">
            <a:avLst/>
          </a:prstGeom>
          <a:noFill/>
          <a:ln w="9525">
            <a:noFill/>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2.16</a:t>
            </a:r>
          </a:p>
        </p:txBody>
      </p:sp>
      <p:pic>
        <p:nvPicPr>
          <p:cNvPr id="3" name="Picture 1" descr="Two box plots over a number line from 0 to 100. The top plot shows a whisker from 32 to 56, a solid line at 56, a dashed line at 74.5, a solid line at 82.5, and a whisker from 82.5 to 99. The lower plot shows a whisker from 25.5 to 78, solid line at 78, dashed line at 81, solid line at 89, and a whisker from 89 to 98."/>
          <p:cNvPicPr>
            <a:picLocks noGrp="1" noChangeAspect="1"/>
          </p:cNvPicPr>
          <p:nvPr/>
        </p:nvPicPr>
        <p:blipFill>
          <a:blip r:embed="rId3"/>
          <a:stretch>
            <a:fillRect/>
          </a:stretch>
        </p:blipFill>
        <p:spPr bwMode="auto">
          <a:xfrm>
            <a:off x="609600" y="1447878"/>
            <a:ext cx="10972800" cy="4190844"/>
          </a:xfrm>
          <a:prstGeom prst="rect">
            <a:avLst/>
          </a:prstGeom>
          <a:noFill/>
          <a:ln w="9525">
            <a:noFill/>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2.17</a:t>
            </a:r>
          </a:p>
        </p:txBody>
      </p:sp>
      <p:pic>
        <p:nvPicPr>
          <p:cNvPr id="3" name="Picture 1" descr="This graph and whisker plot shows the numbers 10, 15, 95, 490, and 790 represented on a line plot. The markings are from 10 to 790 with the range being from 15 to 490 and the median being 95."/>
          <p:cNvPicPr>
            <a:picLocks noGrp="1" noChangeAspect="1"/>
          </p:cNvPicPr>
          <p:nvPr/>
        </p:nvPicPr>
        <p:blipFill>
          <a:blip r:embed="rId3"/>
          <a:stretch>
            <a:fillRect/>
          </a:stretch>
        </p:blipFill>
        <p:spPr bwMode="auto">
          <a:xfrm>
            <a:off x="618040" y="2324100"/>
            <a:ext cx="10955919" cy="2413000"/>
          </a:xfrm>
          <a:prstGeom prst="rect">
            <a:avLst/>
          </a:prstGeom>
          <a:noFill/>
          <a:ln w="9525">
            <a:noFill/>
            <a:headEnd/>
            <a:tailEnd/>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2.26</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nvPr>
            </p:nvGraphicFramePr>
            <p:xfrm>
              <a:off x="609600" y="952500"/>
              <a:ext cx="10972800" cy="341084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Fjöldi kvikmynda</a:t>
                          </a:r>
                        </a:p>
                      </a:txBody>
                      <a:tcPr/>
                    </a:tc>
                    <a:tc>
                      <a:txBody>
                        <a:bodyPr/>
                        <a:lstStyle/>
                        <a:p>
                          <a:pPr marL="0" lvl="0" indent="0">
                            <a:buNone/>
                          </a:pPr>
                          <a:r>
                            <a:t>Hlutfallstíðni</a:t>
                          </a:r>
                        </a:p>
                      </a:txBody>
                      <a:tcPr/>
                    </a:tc>
                    <a:extLst>
                      <a:ext uri="{0D108BD9-81ED-4DB2-BD59-A6C34878D82A}">
                        <a16:rowId xmlns:a16="http://schemas.microsoft.com/office/drawing/2014/main" val="10000"/>
                      </a:ext>
                    </a:extLst>
                  </a:tr>
                  <a:tr h="0">
                    <a:tc>
                      <a:txBody>
                        <a:bodyPr/>
                        <a:lstStyle/>
                        <a:p>
                          <a:pPr marL="0" lvl="0" indent="0">
                            <a:buNone/>
                          </a:pPr>
                          <a:r>
                            <a:t>0</a:t>
                          </a:r>
                        </a:p>
                      </a:txBody>
                      <a:tcPr/>
                    </a:tc>
                    <a:tc>
                      <a:txBody>
                        <a:bodyPr/>
                        <a:lstStyle/>
                        <a:p>
                          <a:pPr marL="0" lvl="0" indent="0">
                            <a:buNone/>
                          </a:pPr>
                          <a14:m>
                            <m:oMathPara xmlns:m="http://schemas.openxmlformats.org/officeDocument/2006/math">
                              <m:oMathParaPr>
                                <m:jc m:val="center"/>
                              </m:oMathParaPr>
                              <m:oMath xmlns:m="http://schemas.openxmlformats.org/officeDocument/2006/math">
                                <m:f>
                                  <m:fPr>
                                    <m:ctrlPr>
                                      <a:rPr>
                                        <a:latin typeface="Cambria Math" panose="02040503050406030204" pitchFamily="18" charset="0"/>
                                      </a:rPr>
                                    </m:ctrlPr>
                                  </m:fPr>
                                  <m:num>
                                    <m:r>
                                      <a:rPr>
                                        <a:latin typeface="Cambria Math" panose="02040503050406030204" pitchFamily="18" charset="0"/>
                                      </a:rPr>
                                      <m:t>5</m:t>
                                    </m:r>
                                  </m:num>
                                  <m:den>
                                    <m:r>
                                      <a:rPr>
                                        <a:latin typeface="Cambria Math" panose="02040503050406030204" pitchFamily="18" charset="0"/>
                                      </a:rPr>
                                      <m:t>30</m:t>
                                    </m:r>
                                  </m:den>
                                </m:f>
                              </m:oMath>
                            </m:oMathPara>
                          </a14:m>
                          <a:endParaRPr/>
                        </a:p>
                      </a:txBody>
                      <a:tcPr/>
                    </a:tc>
                    <a:extLst>
                      <a:ext uri="{0D108BD9-81ED-4DB2-BD59-A6C34878D82A}">
                        <a16:rowId xmlns:a16="http://schemas.microsoft.com/office/drawing/2014/main" val="10001"/>
                      </a:ext>
                    </a:extLst>
                  </a:tr>
                  <a:tr h="0">
                    <a:tc>
                      <a:txBody>
                        <a:bodyPr/>
                        <a:lstStyle/>
                        <a:p>
                          <a:pPr marL="0" lvl="0" indent="0">
                            <a:buNone/>
                          </a:pPr>
                          <a:r>
                            <a:t>1</a:t>
                          </a:r>
                        </a:p>
                      </a:txBody>
                      <a:tcPr/>
                    </a:tc>
                    <a:tc>
                      <a:txBody>
                        <a:bodyPr/>
                        <a:lstStyle/>
                        <a:p>
                          <a:pPr marL="0" lvl="0" indent="0">
                            <a:buNone/>
                          </a:pPr>
                          <a14:m>
                            <m:oMathPara xmlns:m="http://schemas.openxmlformats.org/officeDocument/2006/math">
                              <m:oMathParaPr>
                                <m:jc m:val="center"/>
                              </m:oMathParaPr>
                              <m:oMath xmlns:m="http://schemas.openxmlformats.org/officeDocument/2006/math">
                                <m:f>
                                  <m:fPr>
                                    <m:ctrlPr>
                                      <a:rPr>
                                        <a:latin typeface="Cambria Math" panose="02040503050406030204" pitchFamily="18" charset="0"/>
                                      </a:rPr>
                                    </m:ctrlPr>
                                  </m:fPr>
                                  <m:num>
                                    <m:r>
                                      <a:rPr>
                                        <a:latin typeface="Cambria Math" panose="02040503050406030204" pitchFamily="18" charset="0"/>
                                      </a:rPr>
                                      <m:t>15</m:t>
                                    </m:r>
                                  </m:num>
                                  <m:den>
                                    <m:r>
                                      <a:rPr>
                                        <a:latin typeface="Cambria Math" panose="02040503050406030204" pitchFamily="18" charset="0"/>
                                      </a:rPr>
                                      <m:t>30</m:t>
                                    </m:r>
                                  </m:den>
                                </m:f>
                              </m:oMath>
                            </m:oMathPara>
                          </a14:m>
                          <a:endParaRPr/>
                        </a:p>
                      </a:txBody>
                      <a:tcPr/>
                    </a:tc>
                    <a:extLst>
                      <a:ext uri="{0D108BD9-81ED-4DB2-BD59-A6C34878D82A}">
                        <a16:rowId xmlns:a16="http://schemas.microsoft.com/office/drawing/2014/main" val="10002"/>
                      </a:ext>
                    </a:extLst>
                  </a:tr>
                  <a:tr h="0">
                    <a:tc>
                      <a:txBody>
                        <a:bodyPr/>
                        <a:lstStyle/>
                        <a:p>
                          <a:pPr marL="0" lvl="0" indent="0">
                            <a:buNone/>
                          </a:pPr>
                          <a:r>
                            <a:t>2</a:t>
                          </a:r>
                        </a:p>
                      </a:txBody>
                      <a:tcPr/>
                    </a:tc>
                    <a:tc>
                      <a:txBody>
                        <a:bodyPr/>
                        <a:lstStyle/>
                        <a:p>
                          <a:pPr marL="0" lvl="0" indent="0">
                            <a:buNone/>
                          </a:pPr>
                          <a14:m>
                            <m:oMathPara xmlns:m="http://schemas.openxmlformats.org/officeDocument/2006/math">
                              <m:oMathParaPr>
                                <m:jc m:val="center"/>
                              </m:oMathParaPr>
                              <m:oMath xmlns:m="http://schemas.openxmlformats.org/officeDocument/2006/math">
                                <m:f>
                                  <m:fPr>
                                    <m:ctrlPr>
                                      <a:rPr>
                                        <a:latin typeface="Cambria Math" panose="02040503050406030204" pitchFamily="18" charset="0"/>
                                      </a:rPr>
                                    </m:ctrlPr>
                                  </m:fPr>
                                  <m:num>
                                    <m:r>
                                      <a:rPr>
                                        <a:latin typeface="Cambria Math" panose="02040503050406030204" pitchFamily="18" charset="0"/>
                                      </a:rPr>
                                      <m:t>6</m:t>
                                    </m:r>
                                  </m:num>
                                  <m:den>
                                    <m:r>
                                      <a:rPr>
                                        <a:latin typeface="Cambria Math" panose="02040503050406030204" pitchFamily="18" charset="0"/>
                                      </a:rPr>
                                      <m:t>30</m:t>
                                    </m:r>
                                  </m:den>
                                </m:f>
                              </m:oMath>
                            </m:oMathPara>
                          </a14:m>
                          <a:endParaRPr/>
                        </a:p>
                      </a:txBody>
                      <a:tcPr/>
                    </a:tc>
                    <a:extLst>
                      <a:ext uri="{0D108BD9-81ED-4DB2-BD59-A6C34878D82A}">
                        <a16:rowId xmlns:a16="http://schemas.microsoft.com/office/drawing/2014/main" val="10003"/>
                      </a:ext>
                    </a:extLst>
                  </a:tr>
                  <a:tr h="0">
                    <a:tc>
                      <a:txBody>
                        <a:bodyPr/>
                        <a:lstStyle/>
                        <a:p>
                          <a:pPr marL="0" lvl="0" indent="0">
                            <a:buNone/>
                          </a:pPr>
                          <a:r>
                            <a:t>3</a:t>
                          </a:r>
                        </a:p>
                      </a:txBody>
                      <a:tcPr/>
                    </a:tc>
                    <a:tc>
                      <a:txBody>
                        <a:bodyPr/>
                        <a:lstStyle/>
                        <a:p>
                          <a:pPr marL="0" lvl="0" indent="0">
                            <a:buNone/>
                          </a:pPr>
                          <a14:m>
                            <m:oMathPara xmlns:m="http://schemas.openxmlformats.org/officeDocument/2006/math">
                              <m:oMathParaPr>
                                <m:jc m:val="center"/>
                              </m:oMathParaPr>
                              <m:oMath xmlns:m="http://schemas.openxmlformats.org/officeDocument/2006/math">
                                <m:f>
                                  <m:fPr>
                                    <m:ctrlPr>
                                      <a:rPr>
                                        <a:latin typeface="Cambria Math" panose="02040503050406030204" pitchFamily="18" charset="0"/>
                                      </a:rPr>
                                    </m:ctrlPr>
                                  </m:fPr>
                                  <m:num>
                                    <m:r>
                                      <a:rPr>
                                        <a:latin typeface="Cambria Math" panose="02040503050406030204" pitchFamily="18" charset="0"/>
                                      </a:rPr>
                                      <m:t>3</m:t>
                                    </m:r>
                                  </m:num>
                                  <m:den>
                                    <m:r>
                                      <a:rPr>
                                        <a:latin typeface="Cambria Math" panose="02040503050406030204" pitchFamily="18" charset="0"/>
                                      </a:rPr>
                                      <m:t>30</m:t>
                                    </m:r>
                                  </m:den>
                                </m:f>
                              </m:oMath>
                            </m:oMathPara>
                          </a14:m>
                          <a:endParaRPr/>
                        </a:p>
                      </a:txBody>
                      <a:tcPr/>
                    </a:tc>
                    <a:extLst>
                      <a:ext uri="{0D108BD9-81ED-4DB2-BD59-A6C34878D82A}">
                        <a16:rowId xmlns:a16="http://schemas.microsoft.com/office/drawing/2014/main" val="10004"/>
                      </a:ext>
                    </a:extLst>
                  </a:tr>
                  <a:tr h="0">
                    <a:tc>
                      <a:txBody>
                        <a:bodyPr/>
                        <a:lstStyle/>
                        <a:p>
                          <a:pPr marL="0" lvl="0" indent="0">
                            <a:buNone/>
                          </a:pPr>
                          <a:r>
                            <a:t>4</a:t>
                          </a:r>
                        </a:p>
                      </a:txBody>
                      <a:tcPr/>
                    </a:tc>
                    <a:tc>
                      <a:txBody>
                        <a:bodyPr/>
                        <a:lstStyle/>
                        <a:p>
                          <a:pPr marL="0" lvl="0" indent="0">
                            <a:buNone/>
                          </a:pPr>
                          <a14:m>
                            <m:oMathPara xmlns:m="http://schemas.openxmlformats.org/officeDocument/2006/math">
                              <m:oMathParaPr>
                                <m:jc m:val="center"/>
                              </m:oMathParaPr>
                              <m:oMath xmlns:m="http://schemas.openxmlformats.org/officeDocument/2006/math">
                                <m:f>
                                  <m:fPr>
                                    <m:ctrlPr>
                                      <a:rPr>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30</m:t>
                                    </m:r>
                                  </m:den>
                                </m:f>
                              </m:oMath>
                            </m:oMathPara>
                          </a14:m>
                          <a:endParaRPr/>
                        </a:p>
                      </a:txBody>
                      <a:tcPr/>
                    </a:tc>
                    <a:extLst>
                      <a:ext uri="{0D108BD9-81ED-4DB2-BD59-A6C34878D82A}">
                        <a16:rowId xmlns:a16="http://schemas.microsoft.com/office/drawing/2014/main" val="10005"/>
                      </a:ext>
                    </a:extLst>
                  </a:tr>
                </a:tbl>
              </a:graphicData>
            </a:graphic>
          </p:graphicFrame>
        </mc:Choice>
        <mc:Fallback>
          <p:graphicFrame>
            <p:nvGraphicFramePr>
              <p:cNvPr id="6" name="Content Placeholder 5"/>
              <p:cNvGraphicFramePr>
                <a:graphicFrameLocks noGrp="1"/>
              </p:cNvGraphicFramePr>
              <p:nvPr>
                <p:ph idx="1"/>
              </p:nvPr>
            </p:nvGraphicFramePr>
            <p:xfrm>
              <a:off x="609600" y="952500"/>
              <a:ext cx="10972800" cy="341084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r>
                            <a:t>Number of Movies</a:t>
                          </a:r>
                        </a:p>
                      </a:txBody>
                      <a:tcPr/>
                    </a:tc>
                    <a:tc>
                      <a:txBody>
                        <a:bodyPr/>
                        <a:lstStyle/>
                        <a:p>
                          <a:pPr marL="0" lvl="0" indent="0">
                            <a:buNone/>
                          </a:pPr>
                          <a:r>
                            <a:t>Relative Frequency</a:t>
                          </a:r>
                        </a:p>
                      </a:txBody>
                      <a:tcPr/>
                    </a:tc>
                    <a:extLst>
                      <a:ext uri="{0D108BD9-81ED-4DB2-BD59-A6C34878D82A}">
                        <a16:rowId xmlns:a16="http://schemas.microsoft.com/office/drawing/2014/main" val="10000"/>
                      </a:ext>
                    </a:extLst>
                  </a:tr>
                  <a:tr h="612331">
                    <a:tc>
                      <a:txBody>
                        <a:bodyPr/>
                        <a:lstStyle/>
                        <a:p>
                          <a:pPr marL="0" lvl="0" indent="0">
                            <a:buNone/>
                          </a:pPr>
                          <a:r>
                            <a:t>0</a:t>
                          </a:r>
                        </a:p>
                      </a:txBody>
                      <a:tcPr/>
                    </a:tc>
                    <a:tc>
                      <a:txBody>
                        <a:bodyPr/>
                        <a:lstStyle/>
                        <a:p>
                          <a:endParaRPr lang="en-US"/>
                        </a:p>
                      </a:txBody>
                      <a:tcPr>
                        <a:blipFill>
                          <a:blip r:embed="rId2"/>
                          <a:stretch>
                            <a:fillRect l="-100231" t="-66667" r="-694" b="-404167"/>
                          </a:stretch>
                        </a:blipFill>
                      </a:tcPr>
                    </a:tc>
                    <a:extLst>
                      <a:ext uri="{0D108BD9-81ED-4DB2-BD59-A6C34878D82A}">
                        <a16:rowId xmlns:a16="http://schemas.microsoft.com/office/drawing/2014/main" val="10001"/>
                      </a:ext>
                    </a:extLst>
                  </a:tr>
                  <a:tr h="612331">
                    <a:tc>
                      <a:txBody>
                        <a:bodyPr/>
                        <a:lstStyle/>
                        <a:p>
                          <a:pPr marL="0" lvl="0" indent="0">
                            <a:buNone/>
                          </a:pPr>
                          <a:r>
                            <a:t>1</a:t>
                          </a:r>
                        </a:p>
                      </a:txBody>
                      <a:tcPr/>
                    </a:tc>
                    <a:tc>
                      <a:txBody>
                        <a:bodyPr/>
                        <a:lstStyle/>
                        <a:p>
                          <a:endParaRPr lang="en-US"/>
                        </a:p>
                      </a:txBody>
                      <a:tcPr>
                        <a:blipFill>
                          <a:blip r:embed="rId2"/>
                          <a:stretch>
                            <a:fillRect l="-100231" t="-166667" r="-694" b="-304167"/>
                          </a:stretch>
                        </a:blipFill>
                      </a:tcPr>
                    </a:tc>
                    <a:extLst>
                      <a:ext uri="{0D108BD9-81ED-4DB2-BD59-A6C34878D82A}">
                        <a16:rowId xmlns:a16="http://schemas.microsoft.com/office/drawing/2014/main" val="10002"/>
                      </a:ext>
                    </a:extLst>
                  </a:tr>
                  <a:tr h="606806">
                    <a:tc>
                      <a:txBody>
                        <a:bodyPr/>
                        <a:lstStyle/>
                        <a:p>
                          <a:pPr marL="0" lvl="0" indent="0">
                            <a:buNone/>
                          </a:pPr>
                          <a:r>
                            <a:t>2</a:t>
                          </a:r>
                        </a:p>
                      </a:txBody>
                      <a:tcPr/>
                    </a:tc>
                    <a:tc>
                      <a:txBody>
                        <a:bodyPr/>
                        <a:lstStyle/>
                        <a:p>
                          <a:endParaRPr lang="en-US"/>
                        </a:p>
                      </a:txBody>
                      <a:tcPr>
                        <a:blipFill>
                          <a:blip r:embed="rId2"/>
                          <a:stretch>
                            <a:fillRect l="-100231" t="-266667" r="-694" b="-204167"/>
                          </a:stretch>
                        </a:blipFill>
                      </a:tcPr>
                    </a:tc>
                    <a:extLst>
                      <a:ext uri="{0D108BD9-81ED-4DB2-BD59-A6C34878D82A}">
                        <a16:rowId xmlns:a16="http://schemas.microsoft.com/office/drawing/2014/main" val="10003"/>
                      </a:ext>
                    </a:extLst>
                  </a:tr>
                  <a:tr h="606806">
                    <a:tc>
                      <a:txBody>
                        <a:bodyPr/>
                        <a:lstStyle/>
                        <a:p>
                          <a:pPr marL="0" lvl="0" indent="0">
                            <a:buNone/>
                          </a:pPr>
                          <a:r>
                            <a:t>3</a:t>
                          </a:r>
                        </a:p>
                      </a:txBody>
                      <a:tcPr/>
                    </a:tc>
                    <a:tc>
                      <a:txBody>
                        <a:bodyPr/>
                        <a:lstStyle/>
                        <a:p>
                          <a:endParaRPr lang="en-US"/>
                        </a:p>
                      </a:txBody>
                      <a:tcPr>
                        <a:blipFill>
                          <a:blip r:embed="rId2"/>
                          <a:stretch>
                            <a:fillRect l="-100231" t="-366667" r="-694" b="-104167"/>
                          </a:stretch>
                        </a:blipFill>
                      </a:tcPr>
                    </a:tc>
                    <a:extLst>
                      <a:ext uri="{0D108BD9-81ED-4DB2-BD59-A6C34878D82A}">
                        <a16:rowId xmlns:a16="http://schemas.microsoft.com/office/drawing/2014/main" val="10004"/>
                      </a:ext>
                    </a:extLst>
                  </a:tr>
                  <a:tr h="606806">
                    <a:tc>
                      <a:txBody>
                        <a:bodyPr/>
                        <a:lstStyle/>
                        <a:p>
                          <a:pPr marL="0" lvl="0" indent="0">
                            <a:buNone/>
                          </a:pPr>
                          <a:r>
                            <a:t>4</a:t>
                          </a:r>
                        </a:p>
                      </a:txBody>
                      <a:tcPr/>
                    </a:tc>
                    <a:tc>
                      <a:txBody>
                        <a:bodyPr/>
                        <a:lstStyle/>
                        <a:p>
                          <a:endParaRPr lang="en-US"/>
                        </a:p>
                      </a:txBody>
                      <a:tcPr>
                        <a:blipFill>
                          <a:blip r:embed="rId2"/>
                          <a:stretch>
                            <a:fillRect l="-100231" t="-466667" r="-694" b="-4167"/>
                          </a:stretch>
                        </a:blipFill>
                      </a:tcPr>
                    </a:tc>
                    <a:extLst>
                      <a:ext uri="{0D108BD9-81ED-4DB2-BD59-A6C34878D82A}">
                        <a16:rowId xmlns:a16="http://schemas.microsoft.com/office/drawing/2014/main" val="10005"/>
                      </a:ext>
                    </a:extLst>
                  </a:tr>
                </a:tbl>
              </a:graphicData>
            </a:graphic>
          </p:graphicFrame>
        </mc:Fallback>
      </mc:AlternateContent>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2.27</a:t>
            </a:r>
          </a:p>
        </p:txBody>
      </p:sp>
      <p:pic>
        <p:nvPicPr>
          <p:cNvPr id="3" name="Picture 1" descr="Table 2.27; Columns: Grade Interval, Number of Students; Row 1: 50–56.5, 1; Row 2: 56.5–62.5, 0; Row 3: 62.5–68.5, 4; Row 4: 68.5–74.5, 4; Row 5: 74.5–80.5, 2; Row 6: 80... (Full description in notes)"/>
          <p:cNvPicPr>
            <a:picLocks noGrp="1" noChangeAspect="1"/>
          </p:cNvPicPr>
          <p:nvPr/>
        </p:nvPicPr>
        <p:blipFill>
          <a:blip r:embed="rId3"/>
          <a:stretch>
            <a:fillRect/>
          </a:stretch>
        </p:blipFill>
        <p:spPr bwMode="auto">
          <a:xfrm>
            <a:off x="4165600" y="954216"/>
            <a:ext cx="3848100" cy="5165468"/>
          </a:xfrm>
          <a:prstGeom prst="rect">
            <a:avLst/>
          </a:prstGeom>
          <a:noFill/>
          <a:ln w="9525">
            <a:noFill/>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2.28</a:t>
            </a:r>
          </a:p>
        </p:txBody>
      </p:sp>
      <p:pic>
        <p:nvPicPr>
          <p:cNvPr id="3" name="Picture 1" descr="Table 2.28; Columns: Grade Interval, Midpoint; Row 1: 50–56.5, 53.25; Row 2: 56.5–62.5, 59.5; Row 3: 62.5–68.5, 65.5; Row 4: 68.5–74.5, 71.5; Row 5: 74.5–80.5, 77.5; Row... (Full description in notes)"/>
          <p:cNvPicPr>
            <a:picLocks noGrp="1" noChangeAspect="1"/>
          </p:cNvPicPr>
          <p:nvPr/>
        </p:nvPicPr>
        <p:blipFill>
          <a:blip r:embed="rId3"/>
          <a:stretch>
            <a:fillRect/>
          </a:stretch>
        </p:blipFill>
        <p:spPr bwMode="auto">
          <a:xfrm>
            <a:off x="4714726" y="952500"/>
            <a:ext cx="2775248" cy="5168900"/>
          </a:xfrm>
          <a:prstGeom prst="rect">
            <a:avLst/>
          </a:prstGeom>
          <a:noFill/>
          <a:ln w="9525">
            <a:noFill/>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2.29</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Klukkustundir sem unglingar verja í tölvuleiki</a:t>
                      </a:r>
                    </a:p>
                  </a:txBody>
                  <a:tcPr/>
                </a:tc>
                <a:tc>
                  <a:txBody>
                    <a:bodyPr/>
                    <a:lstStyle/>
                    <a:p>
                      <a:pPr marL="0" lvl="0" indent="0">
                        <a:buNone/>
                      </a:pPr>
                      <a:r>
                        <a:t>Fjöldi unglinga</a:t>
                      </a:r>
                    </a:p>
                  </a:txBody>
                  <a:tcPr/>
                </a:tc>
                <a:extLst>
                  <a:ext uri="{0D108BD9-81ED-4DB2-BD59-A6C34878D82A}">
                    <a16:rowId xmlns:a16="http://schemas.microsoft.com/office/drawing/2014/main" val="10000"/>
                  </a:ext>
                </a:extLst>
              </a:tr>
              <a:tr h="0">
                <a:tc>
                  <a:txBody>
                    <a:bodyPr/>
                    <a:lstStyle/>
                    <a:p>
                      <a:pPr marL="0" lvl="0" indent="0">
                        <a:buNone/>
                      </a:pPr>
                      <a:r>
                        <a:t>0–3.5</a:t>
                      </a:r>
                    </a:p>
                  </a:txBody>
                  <a:tcPr/>
                </a:tc>
                <a:tc>
                  <a:txBody>
                    <a:bodyPr/>
                    <a:lstStyle/>
                    <a:p>
                      <a:pPr marL="0" lvl="0" indent="0">
                        <a:buNone/>
                      </a:pPr>
                      <a:r>
                        <a:t>3</a:t>
                      </a:r>
                    </a:p>
                  </a:txBody>
                  <a:tcPr/>
                </a:tc>
                <a:extLst>
                  <a:ext uri="{0D108BD9-81ED-4DB2-BD59-A6C34878D82A}">
                    <a16:rowId xmlns:a16="http://schemas.microsoft.com/office/drawing/2014/main" val="10001"/>
                  </a:ext>
                </a:extLst>
              </a:tr>
              <a:tr h="0">
                <a:tc>
                  <a:txBody>
                    <a:bodyPr/>
                    <a:lstStyle/>
                    <a:p>
                      <a:pPr marL="0" lvl="0" indent="0">
                        <a:buNone/>
                      </a:pPr>
                      <a:r>
                        <a:t>3.5–7.5</a:t>
                      </a:r>
                    </a:p>
                  </a:txBody>
                  <a:tcPr/>
                </a:tc>
                <a:tc>
                  <a:txBody>
                    <a:bodyPr/>
                    <a:lstStyle/>
                    <a:p>
                      <a:pPr marL="0" lvl="0" indent="0">
                        <a:buNone/>
                      </a:pPr>
                      <a:r>
                        <a:t>7</a:t>
                      </a:r>
                    </a:p>
                  </a:txBody>
                  <a:tcPr/>
                </a:tc>
                <a:extLst>
                  <a:ext uri="{0D108BD9-81ED-4DB2-BD59-A6C34878D82A}">
                    <a16:rowId xmlns:a16="http://schemas.microsoft.com/office/drawing/2014/main" val="10002"/>
                  </a:ext>
                </a:extLst>
              </a:tr>
              <a:tr h="0">
                <a:tc>
                  <a:txBody>
                    <a:bodyPr/>
                    <a:lstStyle/>
                    <a:p>
                      <a:pPr marL="0" lvl="0" indent="0">
                        <a:buNone/>
                      </a:pPr>
                      <a:r>
                        <a:t>7.5–11.5</a:t>
                      </a:r>
                    </a:p>
                  </a:txBody>
                  <a:tcPr/>
                </a:tc>
                <a:tc>
                  <a:txBody>
                    <a:bodyPr/>
                    <a:lstStyle/>
                    <a:p>
                      <a:pPr marL="0" lvl="0" indent="0">
                        <a:buNone/>
                      </a:pPr>
                      <a:r>
                        <a:t>12</a:t>
                      </a:r>
                    </a:p>
                  </a:txBody>
                  <a:tcPr/>
                </a:tc>
                <a:extLst>
                  <a:ext uri="{0D108BD9-81ED-4DB2-BD59-A6C34878D82A}">
                    <a16:rowId xmlns:a16="http://schemas.microsoft.com/office/drawing/2014/main" val="10003"/>
                  </a:ext>
                </a:extLst>
              </a:tr>
              <a:tr h="0">
                <a:tc>
                  <a:txBody>
                    <a:bodyPr/>
                    <a:lstStyle/>
                    <a:p>
                      <a:pPr marL="0" lvl="0" indent="0">
                        <a:buNone/>
                      </a:pPr>
                      <a:r>
                        <a:t>11.5–15.5</a:t>
                      </a:r>
                    </a:p>
                  </a:txBody>
                  <a:tcPr/>
                </a:tc>
                <a:tc>
                  <a:txBody>
                    <a:bodyPr/>
                    <a:lstStyle/>
                    <a:p>
                      <a:pPr marL="0" lvl="0" indent="0">
                        <a:buNone/>
                      </a:pPr>
                      <a:r>
                        <a:t>7</a:t>
                      </a:r>
                    </a:p>
                  </a:txBody>
                  <a:tcPr/>
                </a:tc>
                <a:extLst>
                  <a:ext uri="{0D108BD9-81ED-4DB2-BD59-A6C34878D82A}">
                    <a16:rowId xmlns:a16="http://schemas.microsoft.com/office/drawing/2014/main" val="10004"/>
                  </a:ext>
                </a:extLst>
              </a:tr>
              <a:tr h="0">
                <a:tc>
                  <a:txBody>
                    <a:bodyPr/>
                    <a:lstStyle/>
                    <a:p>
                      <a:pPr marL="0" lvl="0" indent="0">
                        <a:buNone/>
                      </a:pPr>
                      <a:r>
                        <a:t>15.5–19.5</a:t>
                      </a:r>
                    </a:p>
                  </a:txBody>
                  <a:tcPr/>
                </a:tc>
                <a:tc>
                  <a:txBody>
                    <a:bodyPr/>
                    <a:lstStyle/>
                    <a:p>
                      <a:pPr marL="0" lvl="0" indent="0">
                        <a:buNone/>
                      </a:pPr>
                      <a:r>
                        <a:t>9</a:t>
                      </a:r>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2.18</a:t>
            </a:r>
          </a:p>
        </p:txBody>
      </p:sp>
      <p:pic>
        <p:nvPicPr>
          <p:cNvPr id="3" name="Picture 1" descr="This histogram matches the supplied data. It consists of 7 adjacent bars with the x-axis split into intervals of 1 from 4 to 10. The heighs of the bars peak in the middle and taper symmetrically to the right and left."/>
          <p:cNvPicPr>
            <a:picLocks noGrp="1" noChangeAspect="1"/>
          </p:cNvPicPr>
          <p:nvPr/>
        </p:nvPicPr>
        <p:blipFill>
          <a:blip r:embed="rId3"/>
          <a:stretch>
            <a:fillRect/>
          </a:stretch>
        </p:blipFill>
        <p:spPr bwMode="auto">
          <a:xfrm>
            <a:off x="1322089" y="952500"/>
            <a:ext cx="9560522" cy="5168900"/>
          </a:xfrm>
          <a:prstGeom prst="rect">
            <a:avLst/>
          </a:prstGeom>
          <a:noFill/>
          <a:ln w="9525">
            <a:noFill/>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2.19</a:t>
            </a:r>
          </a:p>
        </p:txBody>
      </p:sp>
      <p:pic>
        <p:nvPicPr>
          <p:cNvPr id="3" name="Picture 1" descr="This histogram matches the supplied data. It consists of 5 adjacent bars with the x-axis split into intervals of 1 from 4 to 8. The peak is to the right, and the heights of the bars taper down to the left."/>
          <p:cNvPicPr>
            <a:picLocks noGrp="1" noChangeAspect="1"/>
          </p:cNvPicPr>
          <p:nvPr/>
        </p:nvPicPr>
        <p:blipFill>
          <a:blip r:embed="rId3"/>
          <a:stretch>
            <a:fillRect/>
          </a:stretch>
        </p:blipFill>
        <p:spPr bwMode="auto">
          <a:xfrm>
            <a:off x="2527300" y="954006"/>
            <a:ext cx="7124700" cy="5165888"/>
          </a:xfrm>
          <a:prstGeom prst="rect">
            <a:avLst/>
          </a:prstGeom>
          <a:noFill/>
          <a:ln w="9525">
            <a:noFill/>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2.20</a:t>
            </a:r>
          </a:p>
        </p:txBody>
      </p:sp>
      <p:pic>
        <p:nvPicPr>
          <p:cNvPr id="3" name="Picture 1" descr="This histogram matches the supplied data. It consists of 5 adjacent bars with the x-axis split into intervals of 1 from 6 to 10. The peak is to the left, and the heights of the bars taper down to the right."/>
          <p:cNvPicPr>
            <a:picLocks noGrp="1" noChangeAspect="1"/>
          </p:cNvPicPr>
          <p:nvPr/>
        </p:nvPicPr>
        <p:blipFill>
          <a:blip r:embed="rId3"/>
          <a:stretch>
            <a:fillRect/>
          </a:stretch>
        </p:blipFill>
        <p:spPr bwMode="auto">
          <a:xfrm>
            <a:off x="2514600" y="954117"/>
            <a:ext cx="7162800" cy="5165665"/>
          </a:xfrm>
          <a:prstGeom prst="rect">
            <a:avLst/>
          </a:prstGeom>
          <a:noFill/>
          <a:ln w="9525">
            <a:noFill/>
            <a:headEnd/>
            <a:tailEnd/>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2.21</a:t>
            </a:r>
          </a:p>
        </p:txBody>
      </p:sp>
      <p:pic>
        <p:nvPicPr>
          <p:cNvPr id="3" name="Picture 1" descr="This dot plot matches the supplied data for Terry. The plot uses a number line from 1 to 10. It shows one  x over 1, two x's over 2, four x's over 3, one  x over 4, one x over 7, and one x over 9. There are no x's over the numbers 5, 6, 8, and 10."/>
          <p:cNvPicPr>
            <a:picLocks noGrp="1" noChangeAspect="1"/>
          </p:cNvPicPr>
          <p:nvPr/>
        </p:nvPicPr>
        <p:blipFill>
          <a:blip r:embed="rId3"/>
          <a:stretch>
            <a:fillRect/>
          </a:stretch>
        </p:blipFill>
        <p:spPr bwMode="auto">
          <a:xfrm>
            <a:off x="617928" y="1676400"/>
            <a:ext cx="10956144" cy="32131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Dreifing Terrys er hægri-skekkt (jákvætt skekkt).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2.22</a:t>
            </a:r>
          </a:p>
        </p:txBody>
      </p:sp>
      <p:pic>
        <p:nvPicPr>
          <p:cNvPr id="3" name="Picture 1" descr="This dot plot matches the supplied data for Davi. The plot uses a number line from 1 to 10. It shows two  x's over 1, one x over 2, five x's over 3, and two x's over 4. There are no x's over the numbers 5, 6, 7, 8, 9, and 10."/>
          <p:cNvPicPr>
            <a:picLocks noGrp="1" noChangeAspect="1"/>
          </p:cNvPicPr>
          <p:nvPr/>
        </p:nvPicPr>
        <p:blipFill>
          <a:blip r:embed="rId3"/>
          <a:stretch>
            <a:fillRect/>
          </a:stretch>
        </p:blipFill>
        <p:spPr bwMode="auto">
          <a:xfrm>
            <a:off x="614409" y="1511300"/>
            <a:ext cx="10963181" cy="35433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Dreifing Davis er vinstri-skekkt (neikvætt skekkt).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2.23</a:t>
            </a:r>
          </a:p>
        </p:txBody>
      </p:sp>
      <p:pic>
        <p:nvPicPr>
          <p:cNvPr id="3" name="Picture 1" descr="This dot plot matches the supplied data for Mari. The plot uses a number line from 1 to 10. It shows one x over 2, two x's over 3, three x's over 4, three x's over 6, and one  x over 8. There are no x's over the numbers 1, 5, 7, 9, and 10."/>
          <p:cNvPicPr>
            <a:picLocks noGrp="1" noChangeAspect="1"/>
          </p:cNvPicPr>
          <p:nvPr/>
        </p:nvPicPr>
        <p:blipFill>
          <a:blip r:embed="rId3"/>
          <a:stretch>
            <a:fillRect/>
          </a:stretch>
        </p:blipFill>
        <p:spPr bwMode="auto">
          <a:xfrm>
            <a:off x="614164" y="1879600"/>
            <a:ext cx="10963672" cy="28067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Dreifing Maris er samhverf.</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2.24</a:t>
            </a:r>
          </a:p>
        </p:txBody>
      </p:sp>
      <p:pic>
        <p:nvPicPr>
          <p:cNvPr id="3" name="Picture 1" descr="This dot plot matches the supplied data. The plot uses a number line from 0 to 14. It shows two  x's over 0, four x's over 1, three x's over 2, one x over 3, two x's over the number 4, 5, 6, and 9, and 1 x each over 10 and 14. There are no x's over the numbers 7, 8, 11, 12, and 13."/>
          <p:cNvPicPr>
            <a:picLocks noGrp="1" noChangeAspect="1"/>
          </p:cNvPicPr>
          <p:nvPr/>
        </p:nvPicPr>
        <p:blipFill>
          <a:blip r:embed="rId3"/>
          <a:stretch>
            <a:fillRect/>
          </a:stretch>
        </p:blipFill>
        <p:spPr bwMode="auto">
          <a:xfrm>
            <a:off x="609600" y="1765691"/>
            <a:ext cx="10972800" cy="3542518"/>
          </a:xfrm>
          <a:prstGeom prst="rect">
            <a:avLst/>
          </a:prstGeom>
          <a:noFill/>
          <a:ln w="9525">
            <a:noFill/>
            <a:headEnd/>
            <a:tailEnd/>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2.30</a:t>
            </a:r>
          </a:p>
        </p:txBody>
      </p:sp>
      <p:pic>
        <p:nvPicPr>
          <p:cNvPr id="3" name="Picture 1" descr="Table 2.30; Columns: The Ages at Which Former U.S. Presidents Died; Row 1: 4, 6 9; Row 2: 5, 3 6 7 7 7 8; Row 3: 6, 0 0 3 3 4 4 5 6 7 7 7 8; Row 4: 7, 0 1 1 2 3 4 7 8 8 ... (Full description in notes)"/>
          <p:cNvPicPr>
            <a:picLocks noGrp="1" noChangeAspect="1"/>
          </p:cNvPicPr>
          <p:nvPr/>
        </p:nvPicPr>
        <p:blipFill>
          <a:blip r:embed="rId3"/>
          <a:stretch>
            <a:fillRect/>
          </a:stretch>
        </p:blipFill>
        <p:spPr bwMode="auto">
          <a:xfrm>
            <a:off x="3443281" y="952500"/>
            <a:ext cx="5305437" cy="5168900"/>
          </a:xfrm>
          <a:prstGeom prst="rect">
            <a:avLst/>
          </a:prstGeom>
          <a:noFill/>
          <a:ln w="9525">
            <a:noFill/>
            <a:headEnd/>
            <a:tailEnd/>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2.25</a:t>
            </a:r>
          </a:p>
        </p:txBody>
      </p:sp>
      <p:pic>
        <p:nvPicPr>
          <p:cNvPr id="3" name="Picture 1" descr="This is a histogram titled Hours Spent Playing Video Games on Weekends. The x-axis shows the number  of hours spent playing video games with bars showing values at intervals of 5. The y-axis shows the number of students. The first bar for 0 - 4.99 hours has a height of 2. The second bar from 5 - 9.99 has a height of 3. The third bar from 10 - 14.99 has a height of 4. The fourth bar from 15 - 19.99 has a height of 7. The fifth bar from 20 - 24.99 has a height of 9."/>
          <p:cNvPicPr>
            <a:picLocks noGrp="1" noChangeAspect="1"/>
          </p:cNvPicPr>
          <p:nvPr/>
        </p:nvPicPr>
        <p:blipFill>
          <a:blip r:embed="rId3"/>
          <a:stretch>
            <a:fillRect/>
          </a:stretch>
        </p:blipFill>
        <p:spPr bwMode="auto">
          <a:xfrm>
            <a:off x="1422400" y="954003"/>
            <a:ext cx="9347200" cy="5165894"/>
          </a:xfrm>
          <a:prstGeom prst="rect">
            <a:avLst/>
          </a:prstGeom>
          <a:noFill/>
          <a:ln w="9525">
            <a:noFill/>
            <a:headEnd/>
            <a:tailEnd/>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2.31</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pPr marL="0" lvl="0" indent="0">
                        <a:buNone/>
                      </a:pPr>
                      <a:r>
                        <a:t>Matvöruverslun</a:t>
                      </a:r>
                    </a:p>
                  </a:txBody>
                  <a:tcPr/>
                </a:tc>
                <a:tc>
                  <a:txBody>
                    <a:bodyPr/>
                    <a:lstStyle/>
                    <a:p>
                      <a:pPr marL="0" lvl="0" indent="0">
                        <a:buNone/>
                      </a:pPr>
                      <a:r>
                        <a:t>Staðalfrávik þýðis, </a:t>
                      </a:r>
                      <a:r>
                        <a:rPr i="1"/>
                        <a:t>σ</a:t>
                      </a:r>
                    </a:p>
                  </a:txBody>
                  <a:tcPr/>
                </a:tc>
                <a:tc>
                  <a:txBody>
                    <a:bodyPr/>
                    <a:lstStyle/>
                    <a:p>
                      <a:pPr marL="0" lvl="0" indent="0">
                        <a:buNone/>
                      </a:pPr>
                      <a:r>
                        <a:t>Einstaklingsgildi, </a:t>
                      </a:r>
                      <a:r>
                        <a:rPr i="1"/>
                        <a:t>x</a:t>
                      </a:r>
                    </a:p>
                  </a:txBody>
                  <a:tcPr/>
                </a:tc>
                <a:tc>
                  <a:txBody>
                    <a:bodyPr/>
                    <a:lstStyle/>
                    <a:p>
                      <a:pPr marL="0" lvl="0" indent="0">
                        <a:buNone/>
                      </a:pPr>
                      <a:r>
                        <a:t>Meðaltal þýðis, </a:t>
                      </a:r>
                      <a:r>
                        <a:rPr i="1"/>
                        <a:t>μ</a:t>
                      </a:r>
                    </a:p>
                  </a:txBody>
                  <a:tcPr/>
                </a:tc>
                <a:extLst>
                  <a:ext uri="{0D108BD9-81ED-4DB2-BD59-A6C34878D82A}">
                    <a16:rowId xmlns:a16="http://schemas.microsoft.com/office/drawing/2014/main" val="10000"/>
                  </a:ext>
                </a:extLst>
              </a:tr>
              <a:tr h="0">
                <a:tc>
                  <a:txBody>
                    <a:bodyPr/>
                    <a:lstStyle/>
                    <a:p>
                      <a:pPr marL="0" lvl="0" indent="0">
                        <a:buNone/>
                      </a:pPr>
                      <a:r>
                        <a:t>Matvöruverslun A</a:t>
                      </a:r>
                    </a:p>
                  </a:txBody>
                  <a:tcPr/>
                </a:tc>
                <a:tc>
                  <a:txBody>
                    <a:bodyPr/>
                    <a:lstStyle/>
                    <a:p>
                      <a:pPr marL="0" lvl="0" indent="0">
                        <a:buNone/>
                      </a:pPr>
                      <a:r>
                        <a:t>2 minutes</a:t>
                      </a:r>
                    </a:p>
                  </a:txBody>
                  <a:tcPr/>
                </a:tc>
                <a:tc>
                  <a:txBody>
                    <a:bodyPr/>
                    <a:lstStyle/>
                    <a:p>
                      <a:pPr marL="0" lvl="0" indent="0">
                        <a:buNone/>
                      </a:pPr>
                      <a:r>
                        <a:t>7, 1</a:t>
                      </a:r>
                    </a:p>
                  </a:txBody>
                  <a:tcPr/>
                </a:tc>
                <a:tc>
                  <a:txBody>
                    <a:bodyPr/>
                    <a:lstStyle/>
                    <a:p>
                      <a:pPr marL="0" lvl="0" indent="0">
                        <a:buNone/>
                      </a:pPr>
                      <a:r>
                        <a:t>5</a:t>
                      </a:r>
                    </a:p>
                  </a:txBody>
                  <a:tcPr/>
                </a:tc>
                <a:extLst>
                  <a:ext uri="{0D108BD9-81ED-4DB2-BD59-A6C34878D82A}">
                    <a16:rowId xmlns:a16="http://schemas.microsoft.com/office/drawing/2014/main" val="10001"/>
                  </a:ext>
                </a:extLst>
              </a:tr>
              <a:tr h="0">
                <a:tc>
                  <a:txBody>
                    <a:bodyPr/>
                    <a:lstStyle/>
                    <a:p>
                      <a:pPr marL="0" lvl="0" indent="0">
                        <a:buNone/>
                      </a:pPr>
                      <a:r>
                        <a:t>Matvöruverslun B</a:t>
                      </a:r>
                    </a:p>
                  </a:txBody>
                  <a:tcPr/>
                </a:tc>
                <a:tc>
                  <a:txBody>
                    <a:bodyPr/>
                    <a:lstStyle/>
                    <a:p>
                      <a:pPr marL="0" lvl="0" indent="0">
                        <a:buNone/>
                      </a:pPr>
                      <a:r>
                        <a:t>4 minutes</a:t>
                      </a:r>
                    </a:p>
                  </a:txBody>
                  <a:tcPr/>
                </a:tc>
                <a:tc>
                  <a:txBody>
                    <a:bodyPr/>
                    <a:lstStyle/>
                    <a:p>
                      <a:endParaRPr/>
                    </a:p>
                  </a:txBody>
                  <a:tcPr/>
                </a:tc>
                <a:tc>
                  <a:txBody>
                    <a:bodyPr/>
                    <a:lstStyle/>
                    <a:p>
                      <a:pPr marL="0" lvl="0" indent="0">
                        <a:buNone/>
                      </a:pPr>
                      <a:r>
                        <a:t>5</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2.26</a:t>
            </a:r>
          </a:p>
        </p:txBody>
      </p:sp>
      <p:pic>
        <p:nvPicPr>
          <p:cNvPr id="3" name="Picture 1" descr="This shows a number line in intervals of 1 from 0 to 7."/>
          <p:cNvPicPr>
            <a:picLocks noGrp="1" noChangeAspect="1"/>
          </p:cNvPicPr>
          <p:nvPr/>
        </p:nvPicPr>
        <p:blipFill>
          <a:blip r:embed="rId3"/>
          <a:stretch>
            <a:fillRect/>
          </a:stretch>
        </p:blipFill>
        <p:spPr bwMode="auto">
          <a:xfrm>
            <a:off x="619786" y="2997200"/>
            <a:ext cx="10952427" cy="1079500"/>
          </a:xfrm>
          <a:prstGeom prst="rect">
            <a:avLst/>
          </a:prstGeom>
          <a:noFill/>
          <a:ln w="9525">
            <a:noFill/>
            <a:headEnd/>
            <a:tailEnd/>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2.32</a:t>
            </a:r>
          </a:p>
        </p:txBody>
      </p:sp>
      <p:pic>
        <p:nvPicPr>
          <p:cNvPr id="3" name="Picture 1" descr="Table 2.32; Columns: Data, Frequency, Deviations, Deviations2, (Frequency)(Deviations2); Row 1: x, f, (x –      x   ¯    ), (x –      x   ¯    )2, (f)(x –      x   ¯    ... (Full description in notes)"/>
          <p:cNvPicPr>
            <a:picLocks noGrp="1" noChangeAspect="1"/>
          </p:cNvPicPr>
          <p:nvPr/>
        </p:nvPicPr>
        <p:blipFill>
          <a:blip r:embed="rId3"/>
          <a:stretch>
            <a:fillRect/>
          </a:stretch>
        </p:blipFill>
        <p:spPr bwMode="auto">
          <a:xfrm>
            <a:off x="1679298" y="952500"/>
            <a:ext cx="8846104" cy="5168900"/>
          </a:xfrm>
          <a:prstGeom prst="rect">
            <a:avLst/>
          </a:prstGeom>
          <a:noFill/>
          <a:ln w="9525">
            <a:noFill/>
            <a:headEnd/>
            <a:tailEnd/>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2.27</a:t>
            </a:r>
          </a:p>
        </p:txBody>
      </p:sp>
      <p:pic>
        <p:nvPicPr>
          <p:cNvPr id="3" name="Picture 1" descr="A hybrid image displaying both a histogram and box plot described in detail in the answer solution above."/>
          <p:cNvPicPr>
            <a:picLocks noGrp="1" noChangeAspect="1"/>
          </p:cNvPicPr>
          <p:nvPr/>
        </p:nvPicPr>
        <p:blipFill>
          <a:blip r:embed="rId3"/>
          <a:stretch>
            <a:fillRect/>
          </a:stretch>
        </p:blipFill>
        <p:spPr bwMode="auto">
          <a:xfrm>
            <a:off x="2133600" y="953738"/>
            <a:ext cx="7912100" cy="5166423"/>
          </a:xfrm>
          <a:prstGeom prst="rect">
            <a:avLst/>
          </a:prstGeom>
          <a:noFill/>
          <a:ln w="9525">
            <a:noFill/>
            <a:headEnd/>
            <a:tailEnd/>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2.33</a:t>
            </a:r>
          </a:p>
        </p:txBody>
      </p:sp>
      <p:pic>
        <p:nvPicPr>
          <p:cNvPr id="3" name="Picture 1" descr="Table 2.33; Columns: Data, Frequency, Relative Frequency, Cumulative Relative Frequency; Row 1: 33, 1, .032, .032; Row 2: 42, 1, .032, .064; Row 3: 49, 2, .065, .129; Ro... (Full description in notes)"/>
          <p:cNvPicPr>
            <a:picLocks noGrp="1" noChangeAspect="1"/>
          </p:cNvPicPr>
          <p:nvPr/>
        </p:nvPicPr>
        <p:blipFill>
          <a:blip r:embed="rId3"/>
          <a:stretch>
            <a:fillRect/>
          </a:stretch>
        </p:blipFill>
        <p:spPr bwMode="auto">
          <a:xfrm>
            <a:off x="4673600" y="954344"/>
            <a:ext cx="2832100" cy="5165211"/>
          </a:xfrm>
          <a:prstGeom prst="rect">
            <a:avLst/>
          </a:prstGeom>
          <a:noFill/>
          <a:ln w="9525">
            <a:noFill/>
            <a:headEnd/>
            <a:tailEnd/>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2.34</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nvPr>
            </p:nvGraphicFramePr>
            <p:xfrm>
              <a:off x="609600" y="952500"/>
              <a:ext cx="10934700" cy="2834640"/>
            </p:xfrm>
            <a:graphic>
              <a:graphicData uri="http://schemas.openxmlformats.org/drawingml/2006/table">
                <a:tbl>
                  <a:tblPr firstRow="1" bandRow="1">
                    <a:tableStyleId>{5C22544A-7EE6-4342-B048-85BDC9FD1C3A}</a:tableStyleId>
                  </a:tblPr>
                  <a:tblGrid>
                    <a:gridCol w="1562100">
                      <a:extLst>
                        <a:ext uri="{9D8B030D-6E8A-4147-A177-3AD203B41FA5}">
                          <a16:colId xmlns:a16="http://schemas.microsoft.com/office/drawing/2014/main" val="20000"/>
                        </a:ext>
                      </a:extLst>
                    </a:gridCol>
                    <a:gridCol w="1562100">
                      <a:extLst>
                        <a:ext uri="{9D8B030D-6E8A-4147-A177-3AD203B41FA5}">
                          <a16:colId xmlns:a16="http://schemas.microsoft.com/office/drawing/2014/main" val="20001"/>
                        </a:ext>
                      </a:extLst>
                    </a:gridCol>
                    <a:gridCol w="1562100">
                      <a:extLst>
                        <a:ext uri="{9D8B030D-6E8A-4147-A177-3AD203B41FA5}">
                          <a16:colId xmlns:a16="http://schemas.microsoft.com/office/drawing/2014/main" val="20002"/>
                        </a:ext>
                      </a:extLst>
                    </a:gridCol>
                    <a:gridCol w="1562100">
                      <a:extLst>
                        <a:ext uri="{9D8B030D-6E8A-4147-A177-3AD203B41FA5}">
                          <a16:colId xmlns:a16="http://schemas.microsoft.com/office/drawing/2014/main" val="20003"/>
                        </a:ext>
                      </a:extLst>
                    </a:gridCol>
                    <a:gridCol w="1562100">
                      <a:extLst>
                        <a:ext uri="{9D8B030D-6E8A-4147-A177-3AD203B41FA5}">
                          <a16:colId xmlns:a16="http://schemas.microsoft.com/office/drawing/2014/main" val="20004"/>
                        </a:ext>
                      </a:extLst>
                    </a:gridCol>
                    <a:gridCol w="1562100">
                      <a:extLst>
                        <a:ext uri="{9D8B030D-6E8A-4147-A177-3AD203B41FA5}">
                          <a16:colId xmlns:a16="http://schemas.microsoft.com/office/drawing/2014/main" val="20005"/>
                        </a:ext>
                      </a:extLst>
                    </a:gridCol>
                    <a:gridCol w="1562100">
                      <a:extLst>
                        <a:ext uri="{9D8B030D-6E8A-4147-A177-3AD203B41FA5}">
                          <a16:colId xmlns:a16="http://schemas.microsoft.com/office/drawing/2014/main" val="20006"/>
                        </a:ext>
                      </a:extLst>
                    </a:gridCol>
                  </a:tblGrid>
                  <a:tr h="0">
                    <a:tc>
                      <a:txBody>
                        <a:bodyPr/>
                        <a:lstStyle/>
                        <a:p>
                          <a:pPr marL="0" lvl="0" indent="0">
                            <a:buNone/>
                          </a:pPr>
                          <a:r>
                            <a:t>Flokkur</a:t>
                          </a:r>
                        </a:p>
                      </a:txBody>
                      <a:tcPr/>
                    </a:tc>
                    <a:tc>
                      <a:txBody>
                        <a:bodyPr/>
                        <a:lstStyle/>
                        <a:p>
                          <a:pPr marL="0" lvl="0" indent="0">
                            <a:buNone/>
                          </a:pPr>
                          <a:r>
                            <a:t>Tíðni, </a:t>
                          </a:r>
                          <a:r>
                            <a:rPr i="1"/>
                            <a:t>f</a:t>
                          </a:r>
                        </a:p>
                      </a:txBody>
                      <a:tcPr/>
                    </a:tc>
                    <a:tc>
                      <a:txBody>
                        <a:bodyPr/>
                        <a:lstStyle/>
                        <a:p>
                          <a:pPr marL="0" lvl="0" indent="0">
                            <a:buNone/>
                          </a:pPr>
                          <a:r>
                            <a:t>Miðpunktur, </a:t>
                          </a:r>
                          <a:r>
                            <a:rPr i="1"/>
                            <a:t>m</a:t>
                          </a:r>
                        </a:p>
                      </a:txBody>
                      <a:tcPr/>
                    </a:tc>
                    <a:tc>
                      <a:txBody>
                        <a:bodyPr/>
                        <a:lstStyle/>
                        <a:p>
                          <a:pPr marL="0" lvl="0" indent="0">
                            <a:buNone/>
                          </a:pPr>
                          <a:r>
                            <a:rPr i="1"/>
                            <a:t>m</a:t>
                          </a:r>
                          <a:r>
                            <a:rPr baseline="30000"/>
                            <a:t>2</a:t>
                          </a:r>
                        </a:p>
                      </a:txBody>
                      <a:tcPr/>
                    </a:tc>
                    <a:tc>
                      <a:txBody>
                        <a:bodyPr/>
                        <a:lstStyle/>
                        <a:p>
                          <a:pPr marL="0" lvl="0" indent="0">
                            <a:buNone/>
                          </a:pPr>
                          <a14:m>
                            <m:oMath xmlns:m="http://schemas.openxmlformats.org/officeDocument/2006/math">
                              <m:limUpp>
                                <m:limUppPr>
                                  <m:ctrlPr>
                                    <a:rPr>
                                      <a:latin typeface="Cambria Math" panose="02040503050406030204" pitchFamily="18" charset="0"/>
                                    </a:rPr>
                                  </m:ctrlPr>
                                </m:limUppPr>
                                <m:e>
                                  <m:r>
                                    <a:rPr>
                                      <a:latin typeface="Cambria Math" panose="02040503050406030204" pitchFamily="18" charset="0"/>
                                    </a:rPr>
                                    <m:t>𝑥</m:t>
                                  </m:r>
                                </m:e>
                                <m:lim>
                                  <m:r>
                                    <a:rPr>
                                      <a:latin typeface="Cambria Math" panose="02040503050406030204" pitchFamily="18" charset="0"/>
                                    </a:rPr>
                                    <m:t>¯</m:t>
                                  </m:r>
                                </m:lim>
                              </m:limUpp>
                            </m:oMath>
                          </a14:m>
                          <a:r>
                            <a:rPr baseline="30000"/>
                            <a:t>2</a:t>
                          </a:r>
                        </a:p>
                      </a:txBody>
                      <a:tcPr/>
                    </a:tc>
                    <a:tc>
                      <a:txBody>
                        <a:bodyPr/>
                        <a:lstStyle/>
                        <a:p>
                          <a:pPr marL="0" lvl="0" indent="0">
                            <a:buNone/>
                          </a:pPr>
                          <a:r>
                            <a:rPr i="1"/>
                            <a:t>fm</a:t>
                          </a:r>
                          <a:r>
                            <a:rPr baseline="30000"/>
                            <a:t>2</a:t>
                          </a:r>
                        </a:p>
                      </a:txBody>
                      <a:tcPr/>
                    </a:tc>
                    <a:tc>
                      <a:txBody>
                        <a:bodyPr/>
                        <a:lstStyle/>
                        <a:p>
                          <a:pPr marL="0" lvl="0" indent="0">
                            <a:buNone/>
                          </a:pPr>
                          <a:r>
                            <a:t>Staðalfrávik</a:t>
                          </a:r>
                        </a:p>
                      </a:txBody>
                      <a:tcPr/>
                    </a:tc>
                    <a:extLst>
                      <a:ext uri="{0D108BD9-81ED-4DB2-BD59-A6C34878D82A}">
                        <a16:rowId xmlns:a16="http://schemas.microsoft.com/office/drawing/2014/main" val="10000"/>
                      </a:ext>
                    </a:extLst>
                  </a:tr>
                  <a:tr h="0">
                    <a:tc>
                      <a:txBody>
                        <a:bodyPr/>
                        <a:lstStyle/>
                        <a:p>
                          <a:pPr marL="0" lvl="0" indent="0">
                            <a:buNone/>
                          </a:pPr>
                          <a:r>
                            <a:t>0–2</a:t>
                          </a:r>
                        </a:p>
                      </a:txBody>
                      <a:tcPr/>
                    </a:tc>
                    <a:tc>
                      <a:txBody>
                        <a:bodyPr/>
                        <a:lstStyle/>
                        <a:p>
                          <a:pPr marL="0" lvl="0" indent="0">
                            <a:buNone/>
                          </a:pPr>
                          <a:r>
                            <a:t>1</a:t>
                          </a:r>
                        </a:p>
                      </a:txBody>
                      <a:tcPr/>
                    </a:tc>
                    <a:tc>
                      <a:txBody>
                        <a:bodyPr/>
                        <a:lstStyle/>
                        <a:p>
                          <a:pPr marL="0" lvl="0" indent="0">
                            <a:buNone/>
                          </a:pPr>
                          <a:r>
                            <a:t>1</a:t>
                          </a:r>
                        </a:p>
                      </a:txBody>
                      <a:tcPr/>
                    </a:tc>
                    <a:tc>
                      <a:txBody>
                        <a:bodyPr/>
                        <a:lstStyle/>
                        <a:p>
                          <a:pPr marL="0" lvl="0" indent="0">
                            <a:buNone/>
                          </a:pPr>
                          <a:r>
                            <a:t>1</a:t>
                          </a:r>
                        </a:p>
                      </a:txBody>
                      <a:tcPr/>
                    </a:tc>
                    <a:tc>
                      <a:txBody>
                        <a:bodyPr/>
                        <a:lstStyle/>
                        <a:p>
                          <a:pPr marL="0" lvl="0" indent="0">
                            <a:buNone/>
                          </a:pPr>
                          <a:r>
                            <a:t>7.58</a:t>
                          </a:r>
                        </a:p>
                      </a:txBody>
                      <a:tcPr/>
                    </a:tc>
                    <a:tc>
                      <a:txBody>
                        <a:bodyPr/>
                        <a:lstStyle/>
                        <a:p>
                          <a:pPr marL="0" lvl="0" indent="0">
                            <a:buNone/>
                          </a:pPr>
                          <a:r>
                            <a:t>1</a:t>
                          </a:r>
                        </a:p>
                      </a:txBody>
                      <a:tcPr/>
                    </a:tc>
                    <a:tc>
                      <a:txBody>
                        <a:bodyPr/>
                        <a:lstStyle/>
                        <a:p>
                          <a:pPr marL="0" lvl="0" indent="0">
                            <a:buNone/>
                          </a:pPr>
                          <a:r>
                            <a:t>3.5</a:t>
                          </a:r>
                        </a:p>
                      </a:txBody>
                      <a:tcPr/>
                    </a:tc>
                    <a:extLst>
                      <a:ext uri="{0D108BD9-81ED-4DB2-BD59-A6C34878D82A}">
                        <a16:rowId xmlns:a16="http://schemas.microsoft.com/office/drawing/2014/main" val="10001"/>
                      </a:ext>
                    </a:extLst>
                  </a:tr>
                  <a:tr h="0">
                    <a:tc>
                      <a:txBody>
                        <a:bodyPr/>
                        <a:lstStyle/>
                        <a:p>
                          <a:pPr marL="0" lvl="0" indent="0">
                            <a:buNone/>
                          </a:pPr>
                          <a:r>
                            <a:t>3–5</a:t>
                          </a:r>
                        </a:p>
                      </a:txBody>
                      <a:tcPr/>
                    </a:tc>
                    <a:tc>
                      <a:txBody>
                        <a:bodyPr/>
                        <a:lstStyle/>
                        <a:p>
                          <a:pPr marL="0" lvl="0" indent="0">
                            <a:buNone/>
                          </a:pPr>
                          <a:r>
                            <a:t>6</a:t>
                          </a:r>
                        </a:p>
                      </a:txBody>
                      <a:tcPr/>
                    </a:tc>
                    <a:tc>
                      <a:txBody>
                        <a:bodyPr/>
                        <a:lstStyle/>
                        <a:p>
                          <a:pPr marL="0" lvl="0" indent="0">
                            <a:buNone/>
                          </a:pPr>
                          <a:r>
                            <a:t>4</a:t>
                          </a:r>
                        </a:p>
                      </a:txBody>
                      <a:tcPr/>
                    </a:tc>
                    <a:tc>
                      <a:txBody>
                        <a:bodyPr/>
                        <a:lstStyle/>
                        <a:p>
                          <a:pPr marL="0" lvl="0" indent="0">
                            <a:buNone/>
                          </a:pPr>
                          <a:r>
                            <a:t>16</a:t>
                          </a:r>
                        </a:p>
                      </a:txBody>
                      <a:tcPr/>
                    </a:tc>
                    <a:tc>
                      <a:txBody>
                        <a:bodyPr/>
                        <a:lstStyle/>
                        <a:p>
                          <a:pPr marL="0" lvl="0" indent="0">
                            <a:buNone/>
                          </a:pPr>
                          <a:r>
                            <a:t>7.58</a:t>
                          </a:r>
                        </a:p>
                      </a:txBody>
                      <a:tcPr/>
                    </a:tc>
                    <a:tc>
                      <a:txBody>
                        <a:bodyPr/>
                        <a:lstStyle/>
                        <a:p>
                          <a:pPr marL="0" lvl="0" indent="0">
                            <a:buNone/>
                          </a:pPr>
                          <a:r>
                            <a:t>96</a:t>
                          </a:r>
                        </a:p>
                      </a:txBody>
                      <a:tcPr/>
                    </a:tc>
                    <a:tc>
                      <a:txBody>
                        <a:bodyPr/>
                        <a:lstStyle/>
                        <a:p>
                          <a:pPr marL="0" lvl="0" indent="0">
                            <a:buNone/>
                          </a:pPr>
                          <a:r>
                            <a:t>3.5</a:t>
                          </a:r>
                        </a:p>
                      </a:txBody>
                      <a:tcPr/>
                    </a:tc>
                    <a:extLst>
                      <a:ext uri="{0D108BD9-81ED-4DB2-BD59-A6C34878D82A}">
                        <a16:rowId xmlns:a16="http://schemas.microsoft.com/office/drawing/2014/main" val="10002"/>
                      </a:ext>
                    </a:extLst>
                  </a:tr>
                  <a:tr h="0">
                    <a:tc>
                      <a:txBody>
                        <a:bodyPr/>
                        <a:lstStyle/>
                        <a:p>
                          <a:pPr marL="0" lvl="0" indent="0">
                            <a:buNone/>
                          </a:pPr>
                          <a:r>
                            <a:t>6–8</a:t>
                          </a:r>
                        </a:p>
                      </a:txBody>
                      <a:tcPr/>
                    </a:tc>
                    <a:tc>
                      <a:txBody>
                        <a:bodyPr/>
                        <a:lstStyle/>
                        <a:p>
                          <a:pPr marL="0" lvl="0" indent="0">
                            <a:buNone/>
                          </a:pPr>
                          <a:r>
                            <a:t>10</a:t>
                          </a:r>
                        </a:p>
                      </a:txBody>
                      <a:tcPr/>
                    </a:tc>
                    <a:tc>
                      <a:txBody>
                        <a:bodyPr/>
                        <a:lstStyle/>
                        <a:p>
                          <a:pPr marL="0" lvl="0" indent="0">
                            <a:buNone/>
                          </a:pPr>
                          <a:r>
                            <a:t>7</a:t>
                          </a:r>
                        </a:p>
                      </a:txBody>
                      <a:tcPr/>
                    </a:tc>
                    <a:tc>
                      <a:txBody>
                        <a:bodyPr/>
                        <a:lstStyle/>
                        <a:p>
                          <a:pPr marL="0" lvl="0" indent="0">
                            <a:buNone/>
                          </a:pPr>
                          <a:r>
                            <a:t>49</a:t>
                          </a:r>
                        </a:p>
                      </a:txBody>
                      <a:tcPr/>
                    </a:tc>
                    <a:tc>
                      <a:txBody>
                        <a:bodyPr/>
                        <a:lstStyle/>
                        <a:p>
                          <a:pPr marL="0" lvl="0" indent="0">
                            <a:buNone/>
                          </a:pPr>
                          <a:r>
                            <a:t>7.58</a:t>
                          </a:r>
                        </a:p>
                      </a:txBody>
                      <a:tcPr/>
                    </a:tc>
                    <a:tc>
                      <a:txBody>
                        <a:bodyPr/>
                        <a:lstStyle/>
                        <a:p>
                          <a:pPr marL="0" lvl="0" indent="0">
                            <a:buNone/>
                          </a:pPr>
                          <a:r>
                            <a:t>490</a:t>
                          </a:r>
                        </a:p>
                      </a:txBody>
                      <a:tcPr/>
                    </a:tc>
                    <a:tc>
                      <a:txBody>
                        <a:bodyPr/>
                        <a:lstStyle/>
                        <a:p>
                          <a:pPr marL="0" lvl="0" indent="0">
                            <a:buNone/>
                          </a:pPr>
                          <a:r>
                            <a:t>3.5</a:t>
                          </a:r>
                        </a:p>
                      </a:txBody>
                      <a:tcPr/>
                    </a:tc>
                    <a:extLst>
                      <a:ext uri="{0D108BD9-81ED-4DB2-BD59-A6C34878D82A}">
                        <a16:rowId xmlns:a16="http://schemas.microsoft.com/office/drawing/2014/main" val="10003"/>
                      </a:ext>
                    </a:extLst>
                  </a:tr>
                  <a:tr h="0">
                    <a:tc>
                      <a:txBody>
                        <a:bodyPr/>
                        <a:lstStyle/>
                        <a:p>
                          <a:pPr marL="0" lvl="0" indent="0">
                            <a:buNone/>
                          </a:pPr>
                          <a:r>
                            <a:t>9–11</a:t>
                          </a:r>
                        </a:p>
                      </a:txBody>
                      <a:tcPr/>
                    </a:tc>
                    <a:tc>
                      <a:txBody>
                        <a:bodyPr/>
                        <a:lstStyle/>
                        <a:p>
                          <a:pPr marL="0" lvl="0" indent="0">
                            <a:buNone/>
                          </a:pPr>
                          <a:r>
                            <a:t>7</a:t>
                          </a:r>
                        </a:p>
                      </a:txBody>
                      <a:tcPr/>
                    </a:tc>
                    <a:tc>
                      <a:txBody>
                        <a:bodyPr/>
                        <a:lstStyle/>
                        <a:p>
                          <a:pPr marL="0" lvl="0" indent="0">
                            <a:buNone/>
                          </a:pPr>
                          <a:r>
                            <a:t>10</a:t>
                          </a:r>
                        </a:p>
                      </a:txBody>
                      <a:tcPr/>
                    </a:tc>
                    <a:tc>
                      <a:txBody>
                        <a:bodyPr/>
                        <a:lstStyle/>
                        <a:p>
                          <a:pPr marL="0" lvl="0" indent="0">
                            <a:buNone/>
                          </a:pPr>
                          <a:r>
                            <a:t>100</a:t>
                          </a:r>
                        </a:p>
                      </a:txBody>
                      <a:tcPr/>
                    </a:tc>
                    <a:tc>
                      <a:txBody>
                        <a:bodyPr/>
                        <a:lstStyle/>
                        <a:p>
                          <a:pPr marL="0" lvl="0" indent="0">
                            <a:buNone/>
                          </a:pPr>
                          <a:r>
                            <a:t>7.58</a:t>
                          </a:r>
                        </a:p>
                      </a:txBody>
                      <a:tcPr/>
                    </a:tc>
                    <a:tc>
                      <a:txBody>
                        <a:bodyPr/>
                        <a:lstStyle/>
                        <a:p>
                          <a:pPr marL="0" lvl="0" indent="0">
                            <a:buNone/>
                          </a:pPr>
                          <a:r>
                            <a:t>700</a:t>
                          </a:r>
                        </a:p>
                      </a:txBody>
                      <a:tcPr/>
                    </a:tc>
                    <a:tc>
                      <a:txBody>
                        <a:bodyPr/>
                        <a:lstStyle/>
                        <a:p>
                          <a:pPr marL="0" lvl="0" indent="0">
                            <a:buNone/>
                          </a:pPr>
                          <a:r>
                            <a:t>3.5</a:t>
                          </a:r>
                        </a:p>
                      </a:txBody>
                      <a:tcPr/>
                    </a:tc>
                    <a:extLst>
                      <a:ext uri="{0D108BD9-81ED-4DB2-BD59-A6C34878D82A}">
                        <a16:rowId xmlns:a16="http://schemas.microsoft.com/office/drawing/2014/main" val="10004"/>
                      </a:ext>
                    </a:extLst>
                  </a:tr>
                  <a:tr h="0">
                    <a:tc>
                      <a:txBody>
                        <a:bodyPr/>
                        <a:lstStyle/>
                        <a:p>
                          <a:pPr marL="0" lvl="0" indent="0">
                            <a:buNone/>
                          </a:pPr>
                          <a:r>
                            <a:t>12–14</a:t>
                          </a:r>
                        </a:p>
                      </a:txBody>
                      <a:tcPr/>
                    </a:tc>
                    <a:tc>
                      <a:txBody>
                        <a:bodyPr/>
                        <a:lstStyle/>
                        <a:p>
                          <a:pPr marL="0" lvl="0" indent="0">
                            <a:buNone/>
                          </a:pPr>
                          <a:r>
                            <a:t>0</a:t>
                          </a:r>
                        </a:p>
                      </a:txBody>
                      <a:tcPr/>
                    </a:tc>
                    <a:tc>
                      <a:txBody>
                        <a:bodyPr/>
                        <a:lstStyle/>
                        <a:p>
                          <a:pPr marL="0" lvl="0" indent="0">
                            <a:buNone/>
                          </a:pPr>
                          <a:r>
                            <a:t>13</a:t>
                          </a:r>
                        </a:p>
                      </a:txBody>
                      <a:tcPr/>
                    </a:tc>
                    <a:tc>
                      <a:txBody>
                        <a:bodyPr/>
                        <a:lstStyle/>
                        <a:p>
                          <a:pPr marL="0" lvl="0" indent="0">
                            <a:buNone/>
                          </a:pPr>
                          <a:r>
                            <a:t>169</a:t>
                          </a:r>
                        </a:p>
                      </a:txBody>
                      <a:tcPr/>
                    </a:tc>
                    <a:tc>
                      <a:txBody>
                        <a:bodyPr/>
                        <a:lstStyle/>
                        <a:p>
                          <a:pPr marL="0" lvl="0" indent="0">
                            <a:buNone/>
                          </a:pPr>
                          <a:r>
                            <a:t>7.58</a:t>
                          </a:r>
                        </a:p>
                      </a:txBody>
                      <a:tcPr/>
                    </a:tc>
                    <a:tc>
                      <a:txBody>
                        <a:bodyPr/>
                        <a:lstStyle/>
                        <a:p>
                          <a:pPr marL="0" lvl="0" indent="0">
                            <a:buNone/>
                          </a:pPr>
                          <a:r>
                            <a:t>0</a:t>
                          </a:r>
                        </a:p>
                      </a:txBody>
                      <a:tcPr/>
                    </a:tc>
                    <a:tc>
                      <a:txBody>
                        <a:bodyPr/>
                        <a:lstStyle/>
                        <a:p>
                          <a:pPr marL="0" lvl="0" indent="0">
                            <a:buNone/>
                          </a:pPr>
                          <a:r>
                            <a:t>3.5</a:t>
                          </a:r>
                        </a:p>
                      </a:txBody>
                      <a:tcPr/>
                    </a:tc>
                    <a:extLst>
                      <a:ext uri="{0D108BD9-81ED-4DB2-BD59-A6C34878D82A}">
                        <a16:rowId xmlns:a16="http://schemas.microsoft.com/office/drawing/2014/main" val="10005"/>
                      </a:ext>
                    </a:extLst>
                  </a:tr>
                  <a:tr h="0">
                    <a:tc>
                      <a:txBody>
                        <a:bodyPr/>
                        <a:lstStyle/>
                        <a:p>
                          <a:pPr marL="0" lvl="0" indent="0">
                            <a:buNone/>
                          </a:pPr>
                          <a:r>
                            <a:t>15–17</a:t>
                          </a:r>
                        </a:p>
                      </a:txBody>
                      <a:tcPr/>
                    </a:tc>
                    <a:tc>
                      <a:txBody>
                        <a:bodyPr/>
                        <a:lstStyle/>
                        <a:p>
                          <a:pPr marL="0" lvl="0" indent="0">
                            <a:buNone/>
                          </a:pPr>
                          <a:r>
                            <a:t>2</a:t>
                          </a:r>
                        </a:p>
                      </a:txBody>
                      <a:tcPr/>
                    </a:tc>
                    <a:tc>
                      <a:txBody>
                        <a:bodyPr/>
                        <a:lstStyle/>
                        <a:p>
                          <a:pPr marL="0" lvl="0" indent="0">
                            <a:buNone/>
                          </a:pPr>
                          <a:r>
                            <a:t>16</a:t>
                          </a:r>
                        </a:p>
                      </a:txBody>
                      <a:tcPr/>
                    </a:tc>
                    <a:tc>
                      <a:txBody>
                        <a:bodyPr/>
                        <a:lstStyle/>
                        <a:p>
                          <a:pPr marL="0" lvl="0" indent="0">
                            <a:buNone/>
                          </a:pPr>
                          <a:r>
                            <a:t>256</a:t>
                          </a:r>
                        </a:p>
                      </a:txBody>
                      <a:tcPr/>
                    </a:tc>
                    <a:tc>
                      <a:txBody>
                        <a:bodyPr/>
                        <a:lstStyle/>
                        <a:p>
                          <a:pPr marL="0" lvl="0" indent="0">
                            <a:buNone/>
                          </a:pPr>
                          <a:r>
                            <a:t>7.58</a:t>
                          </a:r>
                        </a:p>
                      </a:txBody>
                      <a:tcPr/>
                    </a:tc>
                    <a:tc>
                      <a:txBody>
                        <a:bodyPr/>
                        <a:lstStyle/>
                        <a:p>
                          <a:pPr marL="0" lvl="0" indent="0">
                            <a:buNone/>
                          </a:pPr>
                          <a:r>
                            <a:t>512</a:t>
                          </a:r>
                        </a:p>
                      </a:txBody>
                      <a:tcPr/>
                    </a:tc>
                    <a:tc>
                      <a:txBody>
                        <a:bodyPr/>
                        <a:lstStyle/>
                        <a:p>
                          <a:pPr marL="0" lvl="0" indent="0">
                            <a:buNone/>
                          </a:pPr>
                          <a:r>
                            <a:t>3.5</a:t>
                          </a:r>
                        </a:p>
                      </a:txBody>
                      <a:tcPr/>
                    </a:tc>
                    <a:extLst>
                      <a:ext uri="{0D108BD9-81ED-4DB2-BD59-A6C34878D82A}">
                        <a16:rowId xmlns:a16="http://schemas.microsoft.com/office/drawing/2014/main" val="10006"/>
                      </a:ext>
                    </a:extLst>
                  </a:tr>
                </a:tbl>
              </a:graphicData>
            </a:graphic>
          </p:graphicFrame>
        </mc:Choice>
        <mc:Fallback>
          <p:graphicFrame>
            <p:nvGraphicFramePr>
              <p:cNvPr id="6" name="Content Placeholder 5"/>
              <p:cNvGraphicFramePr>
                <a:graphicFrameLocks noGrp="1"/>
              </p:cNvGraphicFramePr>
              <p:nvPr>
                <p:ph idx="1"/>
              </p:nvPr>
            </p:nvGraphicFramePr>
            <p:xfrm>
              <a:off x="609600" y="952500"/>
              <a:ext cx="10934700" cy="2834640"/>
            </p:xfrm>
            <a:graphic>
              <a:graphicData uri="http://schemas.openxmlformats.org/drawingml/2006/table">
                <a:tbl>
                  <a:tblPr firstRow="1" bandRow="1">
                    <a:tableStyleId>{5C22544A-7EE6-4342-B048-85BDC9FD1C3A}</a:tableStyleId>
                  </a:tblPr>
                  <a:tblGrid>
                    <a:gridCol w="1562100">
                      <a:extLst>
                        <a:ext uri="{9D8B030D-6E8A-4147-A177-3AD203B41FA5}">
                          <a16:colId xmlns:a16="http://schemas.microsoft.com/office/drawing/2014/main" val="20000"/>
                        </a:ext>
                      </a:extLst>
                    </a:gridCol>
                    <a:gridCol w="1562100">
                      <a:extLst>
                        <a:ext uri="{9D8B030D-6E8A-4147-A177-3AD203B41FA5}">
                          <a16:colId xmlns:a16="http://schemas.microsoft.com/office/drawing/2014/main" val="20001"/>
                        </a:ext>
                      </a:extLst>
                    </a:gridCol>
                    <a:gridCol w="1562100">
                      <a:extLst>
                        <a:ext uri="{9D8B030D-6E8A-4147-A177-3AD203B41FA5}">
                          <a16:colId xmlns:a16="http://schemas.microsoft.com/office/drawing/2014/main" val="20002"/>
                        </a:ext>
                      </a:extLst>
                    </a:gridCol>
                    <a:gridCol w="1562100">
                      <a:extLst>
                        <a:ext uri="{9D8B030D-6E8A-4147-A177-3AD203B41FA5}">
                          <a16:colId xmlns:a16="http://schemas.microsoft.com/office/drawing/2014/main" val="20003"/>
                        </a:ext>
                      </a:extLst>
                    </a:gridCol>
                    <a:gridCol w="1562100">
                      <a:extLst>
                        <a:ext uri="{9D8B030D-6E8A-4147-A177-3AD203B41FA5}">
                          <a16:colId xmlns:a16="http://schemas.microsoft.com/office/drawing/2014/main" val="20004"/>
                        </a:ext>
                      </a:extLst>
                    </a:gridCol>
                    <a:gridCol w="1562100">
                      <a:extLst>
                        <a:ext uri="{9D8B030D-6E8A-4147-A177-3AD203B41FA5}">
                          <a16:colId xmlns:a16="http://schemas.microsoft.com/office/drawing/2014/main" val="20005"/>
                        </a:ext>
                      </a:extLst>
                    </a:gridCol>
                    <a:gridCol w="1562100">
                      <a:extLst>
                        <a:ext uri="{9D8B030D-6E8A-4147-A177-3AD203B41FA5}">
                          <a16:colId xmlns:a16="http://schemas.microsoft.com/office/drawing/2014/main" val="20006"/>
                        </a:ext>
                      </a:extLst>
                    </a:gridCol>
                  </a:tblGrid>
                  <a:tr h="640080">
                    <a:tc>
                      <a:txBody>
                        <a:bodyPr/>
                        <a:lstStyle/>
                        <a:p>
                          <a:pPr marL="0" lvl="0" indent="0">
                            <a:buNone/>
                          </a:pPr>
                          <a:r>
                            <a:t>Class</a:t>
                          </a:r>
                        </a:p>
                      </a:txBody>
                      <a:tcPr/>
                    </a:tc>
                    <a:tc>
                      <a:txBody>
                        <a:bodyPr/>
                        <a:lstStyle/>
                        <a:p>
                          <a:pPr marL="0" lvl="0" indent="0">
                            <a:buNone/>
                          </a:pPr>
                          <a:r>
                            <a:t>Frequency, </a:t>
                          </a:r>
                          <a:r>
                            <a:rPr i="1"/>
                            <a:t>f</a:t>
                          </a:r>
                        </a:p>
                      </a:txBody>
                      <a:tcPr/>
                    </a:tc>
                    <a:tc>
                      <a:txBody>
                        <a:bodyPr/>
                        <a:lstStyle/>
                        <a:p>
                          <a:pPr marL="0" lvl="0" indent="0">
                            <a:buNone/>
                          </a:pPr>
                          <a:r>
                            <a:t>Midpoint, </a:t>
                          </a:r>
                          <a:r>
                            <a:rPr i="1"/>
                            <a:t>m</a:t>
                          </a:r>
                        </a:p>
                      </a:txBody>
                      <a:tcPr/>
                    </a:tc>
                    <a:tc>
                      <a:txBody>
                        <a:bodyPr/>
                        <a:lstStyle/>
                        <a:p>
                          <a:pPr marL="0" lvl="0" indent="0">
                            <a:buNone/>
                          </a:pPr>
                          <a:r>
                            <a:rPr i="1"/>
                            <a:t>m</a:t>
                          </a:r>
                          <a:r>
                            <a:rPr baseline="30000"/>
                            <a:t>2</a:t>
                          </a:r>
                        </a:p>
                      </a:txBody>
                      <a:tcPr/>
                    </a:tc>
                    <a:tc>
                      <a:txBody>
                        <a:bodyPr/>
                        <a:lstStyle/>
                        <a:p>
                          <a:endParaRPr lang="en-US"/>
                        </a:p>
                      </a:txBody>
                      <a:tcPr>
                        <a:blipFill>
                          <a:blip r:embed="rId2"/>
                          <a:stretch>
                            <a:fillRect l="-400813" t="-5882" r="-202439" b="-354902"/>
                          </a:stretch>
                        </a:blipFill>
                      </a:tcPr>
                    </a:tc>
                    <a:tc>
                      <a:txBody>
                        <a:bodyPr/>
                        <a:lstStyle/>
                        <a:p>
                          <a:pPr marL="0" lvl="0" indent="0">
                            <a:buNone/>
                          </a:pPr>
                          <a:r>
                            <a:rPr i="1"/>
                            <a:t>fm</a:t>
                          </a:r>
                          <a:r>
                            <a:rPr baseline="30000"/>
                            <a:t>2</a:t>
                          </a:r>
                        </a:p>
                      </a:txBody>
                      <a:tcPr/>
                    </a:tc>
                    <a:tc>
                      <a:txBody>
                        <a:bodyPr/>
                        <a:lstStyle/>
                        <a:p>
                          <a:pPr marL="0" lvl="0" indent="0">
                            <a:buNone/>
                          </a:pPr>
                          <a:r>
                            <a:t>Standard Deviation</a:t>
                          </a:r>
                        </a:p>
                      </a:txBody>
                      <a:tcPr/>
                    </a:tc>
                    <a:extLst>
                      <a:ext uri="{0D108BD9-81ED-4DB2-BD59-A6C34878D82A}">
                        <a16:rowId xmlns:a16="http://schemas.microsoft.com/office/drawing/2014/main" val="10000"/>
                      </a:ext>
                    </a:extLst>
                  </a:tr>
                  <a:tr h="365760">
                    <a:tc>
                      <a:txBody>
                        <a:bodyPr/>
                        <a:lstStyle/>
                        <a:p>
                          <a:pPr marL="0" lvl="0" indent="0">
                            <a:buNone/>
                          </a:pPr>
                          <a:r>
                            <a:t>0–2</a:t>
                          </a:r>
                        </a:p>
                      </a:txBody>
                      <a:tcPr/>
                    </a:tc>
                    <a:tc>
                      <a:txBody>
                        <a:bodyPr/>
                        <a:lstStyle/>
                        <a:p>
                          <a:pPr marL="0" lvl="0" indent="0">
                            <a:buNone/>
                          </a:pPr>
                          <a:r>
                            <a:t>1</a:t>
                          </a:r>
                        </a:p>
                      </a:txBody>
                      <a:tcPr/>
                    </a:tc>
                    <a:tc>
                      <a:txBody>
                        <a:bodyPr/>
                        <a:lstStyle/>
                        <a:p>
                          <a:pPr marL="0" lvl="0" indent="0">
                            <a:buNone/>
                          </a:pPr>
                          <a:r>
                            <a:t>1</a:t>
                          </a:r>
                        </a:p>
                      </a:txBody>
                      <a:tcPr/>
                    </a:tc>
                    <a:tc>
                      <a:txBody>
                        <a:bodyPr/>
                        <a:lstStyle/>
                        <a:p>
                          <a:pPr marL="0" lvl="0" indent="0">
                            <a:buNone/>
                          </a:pPr>
                          <a:r>
                            <a:t>1</a:t>
                          </a:r>
                        </a:p>
                      </a:txBody>
                      <a:tcPr/>
                    </a:tc>
                    <a:tc>
                      <a:txBody>
                        <a:bodyPr/>
                        <a:lstStyle/>
                        <a:p>
                          <a:pPr marL="0" lvl="0" indent="0">
                            <a:buNone/>
                          </a:pPr>
                          <a:r>
                            <a:t>7.58</a:t>
                          </a:r>
                        </a:p>
                      </a:txBody>
                      <a:tcPr/>
                    </a:tc>
                    <a:tc>
                      <a:txBody>
                        <a:bodyPr/>
                        <a:lstStyle/>
                        <a:p>
                          <a:pPr marL="0" lvl="0" indent="0">
                            <a:buNone/>
                          </a:pPr>
                          <a:r>
                            <a:t>1</a:t>
                          </a:r>
                        </a:p>
                      </a:txBody>
                      <a:tcPr/>
                    </a:tc>
                    <a:tc>
                      <a:txBody>
                        <a:bodyPr/>
                        <a:lstStyle/>
                        <a:p>
                          <a:pPr marL="0" lvl="0" indent="0">
                            <a:buNone/>
                          </a:pPr>
                          <a:r>
                            <a:t>3.5</a:t>
                          </a:r>
                        </a:p>
                      </a:txBody>
                      <a:tcPr/>
                    </a:tc>
                    <a:extLst>
                      <a:ext uri="{0D108BD9-81ED-4DB2-BD59-A6C34878D82A}">
                        <a16:rowId xmlns:a16="http://schemas.microsoft.com/office/drawing/2014/main" val="10001"/>
                      </a:ext>
                    </a:extLst>
                  </a:tr>
                  <a:tr h="365760">
                    <a:tc>
                      <a:txBody>
                        <a:bodyPr/>
                        <a:lstStyle/>
                        <a:p>
                          <a:pPr marL="0" lvl="0" indent="0">
                            <a:buNone/>
                          </a:pPr>
                          <a:r>
                            <a:t>3–5</a:t>
                          </a:r>
                        </a:p>
                      </a:txBody>
                      <a:tcPr/>
                    </a:tc>
                    <a:tc>
                      <a:txBody>
                        <a:bodyPr/>
                        <a:lstStyle/>
                        <a:p>
                          <a:pPr marL="0" lvl="0" indent="0">
                            <a:buNone/>
                          </a:pPr>
                          <a:r>
                            <a:t>6</a:t>
                          </a:r>
                        </a:p>
                      </a:txBody>
                      <a:tcPr/>
                    </a:tc>
                    <a:tc>
                      <a:txBody>
                        <a:bodyPr/>
                        <a:lstStyle/>
                        <a:p>
                          <a:pPr marL="0" lvl="0" indent="0">
                            <a:buNone/>
                          </a:pPr>
                          <a:r>
                            <a:t>4</a:t>
                          </a:r>
                        </a:p>
                      </a:txBody>
                      <a:tcPr/>
                    </a:tc>
                    <a:tc>
                      <a:txBody>
                        <a:bodyPr/>
                        <a:lstStyle/>
                        <a:p>
                          <a:pPr marL="0" lvl="0" indent="0">
                            <a:buNone/>
                          </a:pPr>
                          <a:r>
                            <a:t>16</a:t>
                          </a:r>
                        </a:p>
                      </a:txBody>
                      <a:tcPr/>
                    </a:tc>
                    <a:tc>
                      <a:txBody>
                        <a:bodyPr/>
                        <a:lstStyle/>
                        <a:p>
                          <a:pPr marL="0" lvl="0" indent="0">
                            <a:buNone/>
                          </a:pPr>
                          <a:r>
                            <a:t>7.58</a:t>
                          </a:r>
                        </a:p>
                      </a:txBody>
                      <a:tcPr/>
                    </a:tc>
                    <a:tc>
                      <a:txBody>
                        <a:bodyPr/>
                        <a:lstStyle/>
                        <a:p>
                          <a:pPr marL="0" lvl="0" indent="0">
                            <a:buNone/>
                          </a:pPr>
                          <a:r>
                            <a:t>96</a:t>
                          </a:r>
                        </a:p>
                      </a:txBody>
                      <a:tcPr/>
                    </a:tc>
                    <a:tc>
                      <a:txBody>
                        <a:bodyPr/>
                        <a:lstStyle/>
                        <a:p>
                          <a:pPr marL="0" lvl="0" indent="0">
                            <a:buNone/>
                          </a:pPr>
                          <a:r>
                            <a:t>3.5</a:t>
                          </a:r>
                        </a:p>
                      </a:txBody>
                      <a:tcPr/>
                    </a:tc>
                    <a:extLst>
                      <a:ext uri="{0D108BD9-81ED-4DB2-BD59-A6C34878D82A}">
                        <a16:rowId xmlns:a16="http://schemas.microsoft.com/office/drawing/2014/main" val="10002"/>
                      </a:ext>
                    </a:extLst>
                  </a:tr>
                  <a:tr h="365760">
                    <a:tc>
                      <a:txBody>
                        <a:bodyPr/>
                        <a:lstStyle/>
                        <a:p>
                          <a:pPr marL="0" lvl="0" indent="0">
                            <a:buNone/>
                          </a:pPr>
                          <a:r>
                            <a:t>6–8</a:t>
                          </a:r>
                        </a:p>
                      </a:txBody>
                      <a:tcPr/>
                    </a:tc>
                    <a:tc>
                      <a:txBody>
                        <a:bodyPr/>
                        <a:lstStyle/>
                        <a:p>
                          <a:pPr marL="0" lvl="0" indent="0">
                            <a:buNone/>
                          </a:pPr>
                          <a:r>
                            <a:t>10</a:t>
                          </a:r>
                        </a:p>
                      </a:txBody>
                      <a:tcPr/>
                    </a:tc>
                    <a:tc>
                      <a:txBody>
                        <a:bodyPr/>
                        <a:lstStyle/>
                        <a:p>
                          <a:pPr marL="0" lvl="0" indent="0">
                            <a:buNone/>
                          </a:pPr>
                          <a:r>
                            <a:t>7</a:t>
                          </a:r>
                        </a:p>
                      </a:txBody>
                      <a:tcPr/>
                    </a:tc>
                    <a:tc>
                      <a:txBody>
                        <a:bodyPr/>
                        <a:lstStyle/>
                        <a:p>
                          <a:pPr marL="0" lvl="0" indent="0">
                            <a:buNone/>
                          </a:pPr>
                          <a:r>
                            <a:t>49</a:t>
                          </a:r>
                        </a:p>
                      </a:txBody>
                      <a:tcPr/>
                    </a:tc>
                    <a:tc>
                      <a:txBody>
                        <a:bodyPr/>
                        <a:lstStyle/>
                        <a:p>
                          <a:pPr marL="0" lvl="0" indent="0">
                            <a:buNone/>
                          </a:pPr>
                          <a:r>
                            <a:t>7.58</a:t>
                          </a:r>
                        </a:p>
                      </a:txBody>
                      <a:tcPr/>
                    </a:tc>
                    <a:tc>
                      <a:txBody>
                        <a:bodyPr/>
                        <a:lstStyle/>
                        <a:p>
                          <a:pPr marL="0" lvl="0" indent="0">
                            <a:buNone/>
                          </a:pPr>
                          <a:r>
                            <a:t>490</a:t>
                          </a:r>
                        </a:p>
                      </a:txBody>
                      <a:tcPr/>
                    </a:tc>
                    <a:tc>
                      <a:txBody>
                        <a:bodyPr/>
                        <a:lstStyle/>
                        <a:p>
                          <a:pPr marL="0" lvl="0" indent="0">
                            <a:buNone/>
                          </a:pPr>
                          <a:r>
                            <a:t>3.5</a:t>
                          </a:r>
                        </a:p>
                      </a:txBody>
                      <a:tcPr/>
                    </a:tc>
                    <a:extLst>
                      <a:ext uri="{0D108BD9-81ED-4DB2-BD59-A6C34878D82A}">
                        <a16:rowId xmlns:a16="http://schemas.microsoft.com/office/drawing/2014/main" val="10003"/>
                      </a:ext>
                    </a:extLst>
                  </a:tr>
                  <a:tr h="365760">
                    <a:tc>
                      <a:txBody>
                        <a:bodyPr/>
                        <a:lstStyle/>
                        <a:p>
                          <a:pPr marL="0" lvl="0" indent="0">
                            <a:buNone/>
                          </a:pPr>
                          <a:r>
                            <a:t>9–11</a:t>
                          </a:r>
                        </a:p>
                      </a:txBody>
                      <a:tcPr/>
                    </a:tc>
                    <a:tc>
                      <a:txBody>
                        <a:bodyPr/>
                        <a:lstStyle/>
                        <a:p>
                          <a:pPr marL="0" lvl="0" indent="0">
                            <a:buNone/>
                          </a:pPr>
                          <a:r>
                            <a:t>7</a:t>
                          </a:r>
                        </a:p>
                      </a:txBody>
                      <a:tcPr/>
                    </a:tc>
                    <a:tc>
                      <a:txBody>
                        <a:bodyPr/>
                        <a:lstStyle/>
                        <a:p>
                          <a:pPr marL="0" lvl="0" indent="0">
                            <a:buNone/>
                          </a:pPr>
                          <a:r>
                            <a:t>10</a:t>
                          </a:r>
                        </a:p>
                      </a:txBody>
                      <a:tcPr/>
                    </a:tc>
                    <a:tc>
                      <a:txBody>
                        <a:bodyPr/>
                        <a:lstStyle/>
                        <a:p>
                          <a:pPr marL="0" lvl="0" indent="0">
                            <a:buNone/>
                          </a:pPr>
                          <a:r>
                            <a:t>100</a:t>
                          </a:r>
                        </a:p>
                      </a:txBody>
                      <a:tcPr/>
                    </a:tc>
                    <a:tc>
                      <a:txBody>
                        <a:bodyPr/>
                        <a:lstStyle/>
                        <a:p>
                          <a:pPr marL="0" lvl="0" indent="0">
                            <a:buNone/>
                          </a:pPr>
                          <a:r>
                            <a:t>7.58</a:t>
                          </a:r>
                        </a:p>
                      </a:txBody>
                      <a:tcPr/>
                    </a:tc>
                    <a:tc>
                      <a:txBody>
                        <a:bodyPr/>
                        <a:lstStyle/>
                        <a:p>
                          <a:pPr marL="0" lvl="0" indent="0">
                            <a:buNone/>
                          </a:pPr>
                          <a:r>
                            <a:t>700</a:t>
                          </a:r>
                        </a:p>
                      </a:txBody>
                      <a:tcPr/>
                    </a:tc>
                    <a:tc>
                      <a:txBody>
                        <a:bodyPr/>
                        <a:lstStyle/>
                        <a:p>
                          <a:pPr marL="0" lvl="0" indent="0">
                            <a:buNone/>
                          </a:pPr>
                          <a:r>
                            <a:t>3.5</a:t>
                          </a:r>
                        </a:p>
                      </a:txBody>
                      <a:tcPr/>
                    </a:tc>
                    <a:extLst>
                      <a:ext uri="{0D108BD9-81ED-4DB2-BD59-A6C34878D82A}">
                        <a16:rowId xmlns:a16="http://schemas.microsoft.com/office/drawing/2014/main" val="10004"/>
                      </a:ext>
                    </a:extLst>
                  </a:tr>
                  <a:tr h="365760">
                    <a:tc>
                      <a:txBody>
                        <a:bodyPr/>
                        <a:lstStyle/>
                        <a:p>
                          <a:pPr marL="0" lvl="0" indent="0">
                            <a:buNone/>
                          </a:pPr>
                          <a:r>
                            <a:t>12–14</a:t>
                          </a:r>
                        </a:p>
                      </a:txBody>
                      <a:tcPr/>
                    </a:tc>
                    <a:tc>
                      <a:txBody>
                        <a:bodyPr/>
                        <a:lstStyle/>
                        <a:p>
                          <a:pPr marL="0" lvl="0" indent="0">
                            <a:buNone/>
                          </a:pPr>
                          <a:r>
                            <a:t>0</a:t>
                          </a:r>
                        </a:p>
                      </a:txBody>
                      <a:tcPr/>
                    </a:tc>
                    <a:tc>
                      <a:txBody>
                        <a:bodyPr/>
                        <a:lstStyle/>
                        <a:p>
                          <a:pPr marL="0" lvl="0" indent="0">
                            <a:buNone/>
                          </a:pPr>
                          <a:r>
                            <a:t>13</a:t>
                          </a:r>
                        </a:p>
                      </a:txBody>
                      <a:tcPr/>
                    </a:tc>
                    <a:tc>
                      <a:txBody>
                        <a:bodyPr/>
                        <a:lstStyle/>
                        <a:p>
                          <a:pPr marL="0" lvl="0" indent="0">
                            <a:buNone/>
                          </a:pPr>
                          <a:r>
                            <a:t>169</a:t>
                          </a:r>
                        </a:p>
                      </a:txBody>
                      <a:tcPr/>
                    </a:tc>
                    <a:tc>
                      <a:txBody>
                        <a:bodyPr/>
                        <a:lstStyle/>
                        <a:p>
                          <a:pPr marL="0" lvl="0" indent="0">
                            <a:buNone/>
                          </a:pPr>
                          <a:r>
                            <a:t>7.58</a:t>
                          </a:r>
                        </a:p>
                      </a:txBody>
                      <a:tcPr/>
                    </a:tc>
                    <a:tc>
                      <a:txBody>
                        <a:bodyPr/>
                        <a:lstStyle/>
                        <a:p>
                          <a:pPr marL="0" lvl="0" indent="0">
                            <a:buNone/>
                          </a:pPr>
                          <a:r>
                            <a:t>0</a:t>
                          </a:r>
                        </a:p>
                      </a:txBody>
                      <a:tcPr/>
                    </a:tc>
                    <a:tc>
                      <a:txBody>
                        <a:bodyPr/>
                        <a:lstStyle/>
                        <a:p>
                          <a:pPr marL="0" lvl="0" indent="0">
                            <a:buNone/>
                          </a:pPr>
                          <a:r>
                            <a:t>3.5</a:t>
                          </a:r>
                        </a:p>
                      </a:txBody>
                      <a:tcPr/>
                    </a:tc>
                    <a:extLst>
                      <a:ext uri="{0D108BD9-81ED-4DB2-BD59-A6C34878D82A}">
                        <a16:rowId xmlns:a16="http://schemas.microsoft.com/office/drawing/2014/main" val="10005"/>
                      </a:ext>
                    </a:extLst>
                  </a:tr>
                  <a:tr h="365760">
                    <a:tc>
                      <a:txBody>
                        <a:bodyPr/>
                        <a:lstStyle/>
                        <a:p>
                          <a:pPr marL="0" lvl="0" indent="0">
                            <a:buNone/>
                          </a:pPr>
                          <a:r>
                            <a:t>15–17</a:t>
                          </a:r>
                        </a:p>
                      </a:txBody>
                      <a:tcPr/>
                    </a:tc>
                    <a:tc>
                      <a:txBody>
                        <a:bodyPr/>
                        <a:lstStyle/>
                        <a:p>
                          <a:pPr marL="0" lvl="0" indent="0">
                            <a:buNone/>
                          </a:pPr>
                          <a:r>
                            <a:t>2</a:t>
                          </a:r>
                        </a:p>
                      </a:txBody>
                      <a:tcPr/>
                    </a:tc>
                    <a:tc>
                      <a:txBody>
                        <a:bodyPr/>
                        <a:lstStyle/>
                        <a:p>
                          <a:pPr marL="0" lvl="0" indent="0">
                            <a:buNone/>
                          </a:pPr>
                          <a:r>
                            <a:t>16</a:t>
                          </a:r>
                        </a:p>
                      </a:txBody>
                      <a:tcPr/>
                    </a:tc>
                    <a:tc>
                      <a:txBody>
                        <a:bodyPr/>
                        <a:lstStyle/>
                        <a:p>
                          <a:pPr marL="0" lvl="0" indent="0">
                            <a:buNone/>
                          </a:pPr>
                          <a:r>
                            <a:t>256</a:t>
                          </a:r>
                        </a:p>
                      </a:txBody>
                      <a:tcPr/>
                    </a:tc>
                    <a:tc>
                      <a:txBody>
                        <a:bodyPr/>
                        <a:lstStyle/>
                        <a:p>
                          <a:pPr marL="0" lvl="0" indent="0">
                            <a:buNone/>
                          </a:pPr>
                          <a:r>
                            <a:t>7.58</a:t>
                          </a:r>
                        </a:p>
                      </a:txBody>
                      <a:tcPr/>
                    </a:tc>
                    <a:tc>
                      <a:txBody>
                        <a:bodyPr/>
                        <a:lstStyle/>
                        <a:p>
                          <a:pPr marL="0" lvl="0" indent="0">
                            <a:buNone/>
                          </a:pPr>
                          <a:r>
                            <a:t>512</a:t>
                          </a:r>
                        </a:p>
                      </a:txBody>
                      <a:tcPr/>
                    </a:tc>
                    <a:tc>
                      <a:txBody>
                        <a:bodyPr/>
                        <a:lstStyle/>
                        <a:p>
                          <a:pPr marL="0" lvl="0" indent="0">
                            <a:buNone/>
                          </a:pPr>
                          <a:r>
                            <a:t>3.5</a:t>
                          </a:r>
                        </a:p>
                      </a:txBody>
                      <a:tcPr/>
                    </a:tc>
                    <a:extLst>
                      <a:ext uri="{0D108BD9-81ED-4DB2-BD59-A6C34878D82A}">
                        <a16:rowId xmlns:a16="http://schemas.microsoft.com/office/drawing/2014/main" val="10006"/>
                      </a:ext>
                    </a:extLst>
                  </a:tr>
                </a:tbl>
              </a:graphicData>
            </a:graphic>
          </p:graphicFrame>
        </mc:Fallback>
      </mc:AlternateContent>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2.35</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Flokkur</a:t>
                      </a:r>
                    </a:p>
                  </a:txBody>
                  <a:tcPr/>
                </a:tc>
                <a:tc>
                  <a:txBody>
                    <a:bodyPr/>
                    <a:lstStyle/>
                    <a:p>
                      <a:pPr marL="0" lvl="0" indent="0">
                        <a:buNone/>
                      </a:pPr>
                      <a:r>
                        <a:t>Tíðni, </a:t>
                      </a:r>
                      <a:r>
                        <a:rPr i="1"/>
                        <a:t>f</a:t>
                      </a:r>
                    </a:p>
                  </a:txBody>
                  <a:tcPr/>
                </a:tc>
                <a:extLst>
                  <a:ext uri="{0D108BD9-81ED-4DB2-BD59-A6C34878D82A}">
                    <a16:rowId xmlns:a16="http://schemas.microsoft.com/office/drawing/2014/main" val="10000"/>
                  </a:ext>
                </a:extLst>
              </a:tr>
              <a:tr h="0">
                <a:tc>
                  <a:txBody>
                    <a:bodyPr/>
                    <a:lstStyle/>
                    <a:p>
                      <a:pPr marL="0" lvl="0" indent="0">
                        <a:buNone/>
                      </a:pPr>
                      <a:r>
                        <a:t>0–2</a:t>
                      </a:r>
                    </a:p>
                  </a:txBody>
                  <a:tcPr/>
                </a:tc>
                <a:tc>
                  <a:txBody>
                    <a:bodyPr/>
                    <a:lstStyle/>
                    <a:p>
                      <a:pPr marL="0" lvl="0" indent="0">
                        <a:buNone/>
                      </a:pPr>
                      <a:r>
                        <a:t>1</a:t>
                      </a:r>
                    </a:p>
                  </a:txBody>
                  <a:tcPr/>
                </a:tc>
                <a:extLst>
                  <a:ext uri="{0D108BD9-81ED-4DB2-BD59-A6C34878D82A}">
                    <a16:rowId xmlns:a16="http://schemas.microsoft.com/office/drawing/2014/main" val="10001"/>
                  </a:ext>
                </a:extLst>
              </a:tr>
              <a:tr h="0">
                <a:tc>
                  <a:txBody>
                    <a:bodyPr/>
                    <a:lstStyle/>
                    <a:p>
                      <a:pPr marL="0" lvl="0" indent="0">
                        <a:buNone/>
                      </a:pPr>
                      <a:r>
                        <a:t>3–5</a:t>
                      </a:r>
                    </a:p>
                  </a:txBody>
                  <a:tcPr/>
                </a:tc>
                <a:tc>
                  <a:txBody>
                    <a:bodyPr/>
                    <a:lstStyle/>
                    <a:p>
                      <a:pPr marL="0" lvl="0" indent="0">
                        <a:buNone/>
                      </a:pPr>
                      <a:r>
                        <a:t>6</a:t>
                      </a:r>
                    </a:p>
                  </a:txBody>
                  <a:tcPr/>
                </a:tc>
                <a:extLst>
                  <a:ext uri="{0D108BD9-81ED-4DB2-BD59-A6C34878D82A}">
                    <a16:rowId xmlns:a16="http://schemas.microsoft.com/office/drawing/2014/main" val="10002"/>
                  </a:ext>
                </a:extLst>
              </a:tr>
              <a:tr h="0">
                <a:tc>
                  <a:txBody>
                    <a:bodyPr/>
                    <a:lstStyle/>
                    <a:p>
                      <a:pPr marL="0" lvl="0" indent="0">
                        <a:buNone/>
                      </a:pPr>
                      <a:r>
                        <a:t>6–8</a:t>
                      </a:r>
                    </a:p>
                  </a:txBody>
                  <a:tcPr/>
                </a:tc>
                <a:tc>
                  <a:txBody>
                    <a:bodyPr/>
                    <a:lstStyle/>
                    <a:p>
                      <a:pPr marL="0" lvl="0" indent="0">
                        <a:buNone/>
                      </a:pPr>
                      <a:r>
                        <a:t>10</a:t>
                      </a:r>
                    </a:p>
                  </a:txBody>
                  <a:tcPr/>
                </a:tc>
                <a:extLst>
                  <a:ext uri="{0D108BD9-81ED-4DB2-BD59-A6C34878D82A}">
                    <a16:rowId xmlns:a16="http://schemas.microsoft.com/office/drawing/2014/main" val="10003"/>
                  </a:ext>
                </a:extLst>
              </a:tr>
              <a:tr h="0">
                <a:tc>
                  <a:txBody>
                    <a:bodyPr/>
                    <a:lstStyle/>
                    <a:p>
                      <a:pPr marL="0" lvl="0" indent="0">
                        <a:buNone/>
                      </a:pPr>
                      <a:r>
                        <a:t>9–11</a:t>
                      </a:r>
                    </a:p>
                  </a:txBody>
                  <a:tcPr/>
                </a:tc>
                <a:tc>
                  <a:txBody>
                    <a:bodyPr/>
                    <a:lstStyle/>
                    <a:p>
                      <a:pPr marL="0" lvl="0" indent="0">
                        <a:buNone/>
                      </a:pPr>
                      <a:r>
                        <a:t>7</a:t>
                      </a:r>
                    </a:p>
                  </a:txBody>
                  <a:tcPr/>
                </a:tc>
                <a:extLst>
                  <a:ext uri="{0D108BD9-81ED-4DB2-BD59-A6C34878D82A}">
                    <a16:rowId xmlns:a16="http://schemas.microsoft.com/office/drawing/2014/main" val="10004"/>
                  </a:ext>
                </a:extLst>
              </a:tr>
              <a:tr h="0">
                <a:tc>
                  <a:txBody>
                    <a:bodyPr/>
                    <a:lstStyle/>
                    <a:p>
                      <a:pPr marL="0" lvl="0" indent="0">
                        <a:buNone/>
                      </a:pPr>
                      <a:r>
                        <a:t>12–14</a:t>
                      </a:r>
                    </a:p>
                  </a:txBody>
                  <a:tcPr/>
                </a:tc>
                <a:tc>
                  <a:txBody>
                    <a:bodyPr/>
                    <a:lstStyle/>
                    <a:p>
                      <a:pPr marL="0" lvl="0" indent="0">
                        <a:buNone/>
                      </a:pPr>
                      <a:r>
                        <a:t>0</a:t>
                      </a:r>
                    </a:p>
                  </a:txBody>
                  <a:tcPr/>
                </a:tc>
                <a:extLst>
                  <a:ext uri="{0D108BD9-81ED-4DB2-BD59-A6C34878D82A}">
                    <a16:rowId xmlns:a16="http://schemas.microsoft.com/office/drawing/2014/main" val="10005"/>
                  </a:ext>
                </a:extLst>
              </a:tr>
              <a:tr h="0">
                <a:tc>
                  <a:txBody>
                    <a:bodyPr/>
                    <a:lstStyle/>
                    <a:p>
                      <a:pPr marL="0" lvl="0" indent="0">
                        <a:buNone/>
                      </a:pPr>
                      <a:r>
                        <a:t>15–17</a:t>
                      </a:r>
                    </a:p>
                  </a:txBody>
                  <a:tcPr/>
                </a:tc>
                <a:tc>
                  <a:txBody>
                    <a:bodyPr/>
                    <a:lstStyle/>
                    <a:p>
                      <a:pPr marL="0" lvl="0" indent="0">
                        <a:buNone/>
                      </a:pPr>
                      <a:r>
                        <a:t>2</a:t>
                      </a:r>
                    </a:p>
                  </a:txBody>
                  <a:tcPr/>
                </a:tc>
                <a:extLst>
                  <a:ext uri="{0D108BD9-81ED-4DB2-BD59-A6C34878D82A}">
                    <a16:rowId xmlns:a16="http://schemas.microsoft.com/office/drawing/2014/main" val="10006"/>
                  </a:ext>
                </a:extLst>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2.28</a:t>
            </a:r>
          </a:p>
        </p:txBody>
      </p:sp>
      <p:pic>
        <p:nvPicPr>
          <p:cNvPr id="3" name="Picture 1" descr="Figure three shows the words edit, calc, tests on the top of a calculator. 1: edit 2: sort A 3: Sort D, 4:Clr List, and 5:Set up Editor"/>
          <p:cNvPicPr>
            <a:picLocks noGrp="1" noChangeAspect="1"/>
          </p:cNvPicPr>
          <p:nvPr/>
        </p:nvPicPr>
        <p:blipFill>
          <a:blip r:embed="rId3"/>
          <a:stretch>
            <a:fillRect/>
          </a:stretch>
        </p:blipFill>
        <p:spPr bwMode="auto">
          <a:xfrm>
            <a:off x="2209800" y="953033"/>
            <a:ext cx="7759700" cy="5167833"/>
          </a:xfrm>
          <a:prstGeom prst="rect">
            <a:avLst/>
          </a:prstGeom>
          <a:noFill/>
          <a:ln w="9525">
            <a:noFill/>
            <a:headEnd/>
            <a:tailEnd/>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2.29</a:t>
            </a:r>
          </a:p>
        </p:txBody>
      </p:sp>
      <p:pic>
        <p:nvPicPr>
          <p:cNvPr id="3" name="Picture 1" descr="Figure 4 shows three columns: L1. L2.and L3. L1 shows the numbers 1, 4, 7, 10, 13 and 16. L2 shows the numbers 1, 6, 10, 7, 0, 2. L3 shows nothing. There is an unsolved equation L2 multiplied by 7 = blank."/>
          <p:cNvPicPr>
            <a:picLocks noGrp="1" noChangeAspect="1"/>
          </p:cNvPicPr>
          <p:nvPr/>
        </p:nvPicPr>
        <p:blipFill>
          <a:blip r:embed="rId3"/>
          <a:stretch>
            <a:fillRect/>
          </a:stretch>
        </p:blipFill>
        <p:spPr bwMode="auto">
          <a:xfrm>
            <a:off x="2209800" y="953033"/>
            <a:ext cx="7759700" cy="5167833"/>
          </a:xfrm>
          <a:prstGeom prst="rect">
            <a:avLst/>
          </a:prstGeom>
          <a:noFill/>
          <a:ln w="9525">
            <a:noFill/>
            <a:headEnd/>
            <a:tailEnd/>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2.30</a:t>
            </a:r>
          </a:p>
        </p:txBody>
      </p:sp>
      <p:pic>
        <p:nvPicPr>
          <p:cNvPr id="3" name="Picture 1" descr="Figure 5 shows edit, calc, and tests. Calc is highlighted. It then shows the following options. 1: 1-var stats, 2: 2-var stats, 3: med-med, 4: LinReg (ax+b), 5: QuadReg, 6: CubicReg, 7 QuartReg."/>
          <p:cNvPicPr>
            <a:picLocks noGrp="1" noChangeAspect="1"/>
          </p:cNvPicPr>
          <p:nvPr/>
        </p:nvPicPr>
        <p:blipFill>
          <a:blip r:embed="rId3"/>
          <a:stretch>
            <a:fillRect/>
          </a:stretch>
        </p:blipFill>
        <p:spPr bwMode="auto">
          <a:xfrm>
            <a:off x="2209800" y="953033"/>
            <a:ext cx="7759700" cy="5167833"/>
          </a:xfrm>
          <a:prstGeom prst="rect">
            <a:avLst/>
          </a:prstGeom>
          <a:noFill/>
          <a:ln w="9525">
            <a:noFill/>
            <a:headEnd/>
            <a:tailEnd/>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2.31</a:t>
            </a:r>
          </a:p>
        </p:txBody>
      </p:sp>
      <p:pic>
        <p:nvPicPr>
          <p:cNvPr id="3" name="Picture 1" descr="This calculator screen shows the following calculator steps. In line 1, X bar is equal to 7.576923077. In line 2, uppercase sigma x is equal to 197. In line 3, uppercase sigma x squared is equal to 1799. In line 4, capital S of x is equal to 3.500549407. In line 5, lowercase sigma of x is equal to 3.432571103. In line 6, n preceded by a downward-facing arrow is equal to 26."/>
          <p:cNvPicPr>
            <a:picLocks noGrp="1" noChangeAspect="1"/>
          </p:cNvPicPr>
          <p:nvPr/>
        </p:nvPicPr>
        <p:blipFill>
          <a:blip r:embed="rId3"/>
          <a:stretch>
            <a:fillRect/>
          </a:stretch>
        </p:blipFill>
        <p:spPr bwMode="auto">
          <a:xfrm>
            <a:off x="2209800" y="953033"/>
            <a:ext cx="7759700" cy="5167833"/>
          </a:xfrm>
          <a:prstGeom prst="rect">
            <a:avLst/>
          </a:prstGeom>
          <a:noFill/>
          <a:ln w="9525">
            <a:noFill/>
            <a:headEnd/>
            <a:tailEnd/>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2.36</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1067217676"/>
                  </p:ext>
                </p:extLst>
              </p:nvPr>
            </p:nvGraphicFramePr>
            <p:xfrm>
              <a:off x="609600" y="952500"/>
              <a:ext cx="10972800" cy="1651191"/>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endParaRPr/>
                        </a:p>
                      </a:txBody>
                      <a:tcPr/>
                    </a:tc>
                    <a:tc>
                      <a:txBody>
                        <a:bodyPr/>
                        <a:lstStyle/>
                        <a:p>
                          <a:endParaRPr/>
                        </a:p>
                      </a:txBody>
                      <a:tcPr/>
                    </a:tc>
                    <a:tc>
                      <a:txBody>
                        <a:bodyPr/>
                        <a:lstStyle/>
                        <a:p>
                          <a:pPr marL="0" lvl="0" indent="0">
                            <a:buNone/>
                          </a:pPr>
                          <a:endParaRPr dirty="0"/>
                        </a:p>
                      </a:txBody>
                      <a:tcPr/>
                    </a:tc>
                    <a:extLst>
                      <a:ext uri="{0D108BD9-81ED-4DB2-BD59-A6C34878D82A}">
                        <a16:rowId xmlns:a16="http://schemas.microsoft.com/office/drawing/2014/main" val="2940185533"/>
                      </a:ext>
                    </a:extLst>
                  </a:tr>
                  <a:tr h="0">
                    <a:tc>
                      <a:txBody>
                        <a:bodyPr/>
                        <a:lstStyle/>
                        <a:p>
                          <a:pPr marL="0" lvl="0" indent="0">
                            <a:buNone/>
                          </a:pPr>
                          <a:r>
                            <a:t>Úrtak</a:t>
                          </a:r>
                        </a:p>
                      </a:txBody>
                      <a:tcPr/>
                    </a:tc>
                    <a:tc>
                      <a:txBody>
                        <a:bodyPr/>
                        <a:lstStyle/>
                        <a:p>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𝑧</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𝑥</m:t>
                                    </m:r>
                                    <m:r>
                                      <a:rPr>
                                        <a:latin typeface="Cambria Math" panose="02040503050406030204" pitchFamily="18" charset="0"/>
                                      </a:rPr>
                                      <m:t> − </m:t>
                                    </m:r>
                                    <m:limUpp>
                                      <m:limUppPr>
                                        <m:ctrlPr>
                                          <a:rPr i="1">
                                            <a:latin typeface="Cambria Math" panose="02040503050406030204" pitchFamily="18" charset="0"/>
                                          </a:rPr>
                                        </m:ctrlPr>
                                      </m:limUppPr>
                                      <m:e>
                                        <m:r>
                                          <a:rPr>
                                            <a:latin typeface="Cambria Math" panose="02040503050406030204" pitchFamily="18" charset="0"/>
                                          </a:rPr>
                                          <m:t>𝑥</m:t>
                                        </m:r>
                                      </m:e>
                                      <m:lim>
                                        <m:r>
                                          <a:rPr>
                                            <a:latin typeface="Cambria Math" panose="02040503050406030204" pitchFamily="18" charset="0"/>
                                          </a:rPr>
                                          <m:t>¯</m:t>
                                        </m:r>
                                      </m:lim>
                                    </m:limUpp>
                                  </m:num>
                                  <m:den>
                                    <m:r>
                                      <a:rPr>
                                        <a:latin typeface="Cambria Math" panose="02040503050406030204" pitchFamily="18" charset="0"/>
                                      </a:rPr>
                                      <m:t>𝑠</m:t>
                                    </m:r>
                                  </m:den>
                                </m:f>
                              </m:oMath>
                            </m:oMathPara>
                          </a14:m>
                          <a:endParaRPr/>
                        </a:p>
                      </a:txBody>
                      <a:tcPr/>
                    </a:tc>
                    <a:extLst>
                      <a:ext uri="{0D108BD9-81ED-4DB2-BD59-A6C34878D82A}">
                        <a16:rowId xmlns:a16="http://schemas.microsoft.com/office/drawing/2014/main" val="10000"/>
                      </a:ext>
                    </a:extLst>
                  </a:tr>
                  <a:tr h="0">
                    <a:tc>
                      <a:txBody>
                        <a:bodyPr/>
                        <a:lstStyle/>
                        <a:p>
                          <a:pPr marL="0" lvl="0" indent="0">
                            <a:buNone/>
                          </a:pPr>
                          <a:r>
                            <a:t>Þýði</a:t>
                          </a:r>
                        </a:p>
                      </a:txBody>
                      <a:tcPr/>
                    </a:tc>
                    <a:tc>
                      <a:txBody>
                        <a:bodyPr/>
                        <a:lstStyle/>
                        <a:p>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𝑧</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𝑥</m:t>
                                    </m:r>
                                    <m:r>
                                      <a:rPr>
                                        <a:latin typeface="Cambria Math" panose="02040503050406030204" pitchFamily="18" charset="0"/>
                                      </a:rPr>
                                      <m:t> − </m:t>
                                    </m:r>
                                    <m:r>
                                      <a:rPr>
                                        <a:latin typeface="Cambria Math" panose="02040503050406030204" pitchFamily="18" charset="0"/>
                                      </a:rPr>
                                      <m:t>𝜇</m:t>
                                    </m:r>
                                  </m:num>
                                  <m:den>
                                    <m:r>
                                      <a:rPr>
                                        <a:latin typeface="Cambria Math" panose="02040503050406030204" pitchFamily="18" charset="0"/>
                                      </a:rPr>
                                      <m:t>𝜎</m:t>
                                    </m:r>
                                  </m:den>
                                </m:f>
                              </m:oMath>
                            </m:oMathPara>
                          </a14:m>
                          <a:endParaRPr dirty="0"/>
                        </a:p>
                      </a:txBody>
                      <a:tcPr/>
                    </a:tc>
                    <a:extLst>
                      <a:ext uri="{0D108BD9-81ED-4DB2-BD59-A6C34878D82A}">
                        <a16:rowId xmlns:a16="http://schemas.microsoft.com/office/drawing/2014/main" val="10001"/>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1067217676"/>
                  </p:ext>
                </p:extLst>
              </p:nvPr>
            </p:nvGraphicFramePr>
            <p:xfrm>
              <a:off x="609600" y="952500"/>
              <a:ext cx="10972800" cy="1651191"/>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65760">
                    <a:tc>
                      <a:txBody>
                        <a:bodyPr/>
                        <a:lstStyle/>
                        <a:p>
                          <a:pPr marL="0" lvl="0" indent="0">
                            <a:buNone/>
                          </a:pPr>
                          <a:endParaRPr/>
                        </a:p>
                      </a:txBody>
                      <a:tcPr/>
                    </a:tc>
                    <a:tc>
                      <a:txBody>
                        <a:bodyPr/>
                        <a:lstStyle/>
                        <a:p>
                          <a:endParaRPr/>
                        </a:p>
                      </a:txBody>
                      <a:tcPr/>
                    </a:tc>
                    <a:tc>
                      <a:txBody>
                        <a:bodyPr/>
                        <a:lstStyle/>
                        <a:p>
                          <a:pPr marL="0" lvl="0" indent="0">
                            <a:buNone/>
                          </a:pPr>
                          <a:endParaRPr dirty="0"/>
                        </a:p>
                      </a:txBody>
                      <a:tcPr/>
                    </a:tc>
                    <a:extLst>
                      <a:ext uri="{0D108BD9-81ED-4DB2-BD59-A6C34878D82A}">
                        <a16:rowId xmlns:a16="http://schemas.microsoft.com/office/drawing/2014/main" val="2940185533"/>
                      </a:ext>
                    </a:extLst>
                  </a:tr>
                  <a:tr h="724154">
                    <a:tc>
                      <a:txBody>
                        <a:bodyPr/>
                        <a:lstStyle/>
                        <a:p>
                          <a:pPr marL="0" lvl="0" indent="0">
                            <a:buNone/>
                          </a:pPr>
                          <a:r>
                            <a:t>Sample</a:t>
                          </a:r>
                        </a:p>
                      </a:txBody>
                      <a:tcPr/>
                    </a:tc>
                    <a:tc>
                      <a:txBody>
                        <a:bodyPr/>
                        <a:lstStyle/>
                        <a:p>
                          <a:endParaRPr/>
                        </a:p>
                      </a:txBody>
                      <a:tcPr/>
                    </a:tc>
                    <a:tc>
                      <a:txBody>
                        <a:bodyPr/>
                        <a:lstStyle/>
                        <a:p>
                          <a:endParaRPr lang="en-US"/>
                        </a:p>
                      </a:txBody>
                      <a:tcPr>
                        <a:blipFill>
                          <a:blip r:embed="rId2"/>
                          <a:stretch>
                            <a:fillRect l="-200347" t="-52632" r="-1042" b="-80702"/>
                          </a:stretch>
                        </a:blipFill>
                      </a:tcPr>
                    </a:tc>
                    <a:extLst>
                      <a:ext uri="{0D108BD9-81ED-4DB2-BD59-A6C34878D82A}">
                        <a16:rowId xmlns:a16="http://schemas.microsoft.com/office/drawing/2014/main" val="10000"/>
                      </a:ext>
                    </a:extLst>
                  </a:tr>
                  <a:tr h="561277">
                    <a:tc>
                      <a:txBody>
                        <a:bodyPr/>
                        <a:lstStyle/>
                        <a:p>
                          <a:pPr marL="0" lvl="0" indent="0">
                            <a:buNone/>
                          </a:pPr>
                          <a:r>
                            <a:t>Population</a:t>
                          </a:r>
                        </a:p>
                      </a:txBody>
                      <a:tcPr/>
                    </a:tc>
                    <a:tc>
                      <a:txBody>
                        <a:bodyPr/>
                        <a:lstStyle/>
                        <a:p>
                          <a:endParaRPr/>
                        </a:p>
                      </a:txBody>
                      <a:tcPr/>
                    </a:tc>
                    <a:tc>
                      <a:txBody>
                        <a:bodyPr/>
                        <a:lstStyle/>
                        <a:p>
                          <a:endParaRPr lang="en-US"/>
                        </a:p>
                      </a:txBody>
                      <a:tcPr>
                        <a:blipFill>
                          <a:blip r:embed="rId2"/>
                          <a:stretch>
                            <a:fillRect l="-200347" t="-193333" r="-1042" b="-2222"/>
                          </a:stretch>
                        </a:blipFill>
                      </a:tcPr>
                    </a:tc>
                    <a:extLst>
                      <a:ext uri="{0D108BD9-81ED-4DB2-BD59-A6C34878D82A}">
                        <a16:rowId xmlns:a16="http://schemas.microsoft.com/office/drawing/2014/main" val="10001"/>
                      </a:ext>
                    </a:extLst>
                  </a:tr>
                </a:tbl>
              </a:graphicData>
            </a:graphic>
          </p:graphicFrame>
        </mc:Fallback>
      </mc:AlternateContent>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2.37</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pPr marL="0" lvl="0" indent="0">
                        <a:buNone/>
                      </a:pPr>
                      <a:r>
                        <a:t>Nemandi</a:t>
                      </a:r>
                    </a:p>
                  </a:txBody>
                  <a:tcPr/>
                </a:tc>
                <a:tc>
                  <a:txBody>
                    <a:bodyPr/>
                    <a:lstStyle/>
                    <a:p>
                      <a:pPr marL="0" lvl="0" indent="0">
                        <a:buNone/>
                      </a:pPr>
                      <a:r>
                        <a:t>GPA</a:t>
                      </a:r>
                    </a:p>
                  </a:txBody>
                  <a:tcPr/>
                </a:tc>
                <a:tc>
                  <a:txBody>
                    <a:bodyPr/>
                    <a:lstStyle/>
                    <a:p>
                      <a:pPr marL="0" lvl="0" indent="0">
                        <a:buNone/>
                      </a:pPr>
                      <a:r>
                        <a:t>Meðal-GPA skóla</a:t>
                      </a:r>
                    </a:p>
                  </a:txBody>
                  <a:tcPr/>
                </a:tc>
                <a:tc>
                  <a:txBody>
                    <a:bodyPr/>
                    <a:lstStyle/>
                    <a:p>
                      <a:pPr marL="0" lvl="0" indent="0">
                        <a:buNone/>
                      </a:pPr>
                      <a:r>
                        <a:t>Staðalfrávik skóla</a:t>
                      </a:r>
                    </a:p>
                  </a:txBody>
                  <a:tcPr/>
                </a:tc>
                <a:extLst>
                  <a:ext uri="{0D108BD9-81ED-4DB2-BD59-A6C34878D82A}">
                    <a16:rowId xmlns:a16="http://schemas.microsoft.com/office/drawing/2014/main" val="10000"/>
                  </a:ext>
                </a:extLst>
              </a:tr>
              <a:tr h="0">
                <a:tc>
                  <a:txBody>
                    <a:bodyPr/>
                    <a:lstStyle/>
                    <a:p>
                      <a:pPr marL="0" lvl="0" indent="0">
                        <a:buNone/>
                      </a:pPr>
                      <a:r>
                        <a:t>John</a:t>
                      </a:r>
                    </a:p>
                  </a:txBody>
                  <a:tcPr/>
                </a:tc>
                <a:tc>
                  <a:txBody>
                    <a:bodyPr/>
                    <a:lstStyle/>
                    <a:p>
                      <a:pPr marL="0" lvl="0" indent="0">
                        <a:buNone/>
                      </a:pPr>
                      <a:r>
                        <a:t>2.85</a:t>
                      </a:r>
                    </a:p>
                  </a:txBody>
                  <a:tcPr/>
                </a:tc>
                <a:tc>
                  <a:txBody>
                    <a:bodyPr/>
                    <a:lstStyle/>
                    <a:p>
                      <a:pPr marL="0" lvl="0" indent="0">
                        <a:buNone/>
                      </a:pPr>
                      <a:r>
                        <a:t>3.0</a:t>
                      </a:r>
                    </a:p>
                  </a:txBody>
                  <a:tcPr/>
                </a:tc>
                <a:tc>
                  <a:txBody>
                    <a:bodyPr/>
                    <a:lstStyle/>
                    <a:p>
                      <a:pPr marL="0" lvl="0" indent="0">
                        <a:buNone/>
                      </a:pPr>
                      <a:r>
                        <a:t>.7</a:t>
                      </a:r>
                    </a:p>
                  </a:txBody>
                  <a:tcPr/>
                </a:tc>
                <a:extLst>
                  <a:ext uri="{0D108BD9-81ED-4DB2-BD59-A6C34878D82A}">
                    <a16:rowId xmlns:a16="http://schemas.microsoft.com/office/drawing/2014/main" val="10001"/>
                  </a:ext>
                </a:extLst>
              </a:tr>
              <a:tr h="0">
                <a:tc>
                  <a:txBody>
                    <a:bodyPr/>
                    <a:lstStyle/>
                    <a:p>
                      <a:pPr marL="0" lvl="0" indent="0">
                        <a:buNone/>
                      </a:pPr>
                      <a:r>
                        <a:t>Ali</a:t>
                      </a:r>
                    </a:p>
                  </a:txBody>
                  <a:tcPr/>
                </a:tc>
                <a:tc>
                  <a:txBody>
                    <a:bodyPr/>
                    <a:lstStyle/>
                    <a:p>
                      <a:pPr marL="0" lvl="0" indent="0">
                        <a:buNone/>
                      </a:pPr>
                      <a:r>
                        <a:t>77</a:t>
                      </a:r>
                    </a:p>
                  </a:txBody>
                  <a:tcPr/>
                </a:tc>
                <a:tc>
                  <a:txBody>
                    <a:bodyPr/>
                    <a:lstStyle/>
                    <a:p>
                      <a:pPr marL="0" lvl="0" indent="0">
                        <a:buNone/>
                      </a:pPr>
                      <a:r>
                        <a:t>80</a:t>
                      </a:r>
                    </a:p>
                  </a:txBody>
                  <a:tcPr/>
                </a:tc>
                <a:tc>
                  <a:txBody>
                    <a:bodyPr/>
                    <a:lstStyle/>
                    <a:p>
                      <a:pPr marL="0" lvl="0" indent="0">
                        <a:buNone/>
                      </a:pPr>
                      <a:r>
                        <a:t>10</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2.38</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pPr marL="0" lvl="0" indent="0">
                        <a:buNone/>
                      </a:pPr>
                      <a:r>
                        <a:t>Sundmaður</a:t>
                      </a:r>
                    </a:p>
                  </a:txBody>
                  <a:tcPr/>
                </a:tc>
                <a:tc>
                  <a:txBody>
                    <a:bodyPr/>
                    <a:lstStyle/>
                    <a:p>
                      <a:pPr marL="0" lvl="0" indent="0">
                        <a:buNone/>
                      </a:pPr>
                      <a:r>
                        <a:t>Tími (sekúndur)</a:t>
                      </a:r>
                    </a:p>
                  </a:txBody>
                  <a:tcPr/>
                </a:tc>
                <a:tc>
                  <a:txBody>
                    <a:bodyPr/>
                    <a:lstStyle/>
                    <a:p>
                      <a:pPr marL="0" lvl="0" indent="0">
                        <a:buNone/>
                      </a:pPr>
                      <a:r>
                        <a:t>Meðaltími liðs</a:t>
                      </a:r>
                    </a:p>
                  </a:txBody>
                  <a:tcPr/>
                </a:tc>
                <a:tc>
                  <a:txBody>
                    <a:bodyPr/>
                    <a:lstStyle/>
                    <a:p>
                      <a:pPr marL="0" lvl="0" indent="0">
                        <a:buNone/>
                      </a:pPr>
                      <a:r>
                        <a:t>Staðalfrávik liðs</a:t>
                      </a:r>
                    </a:p>
                  </a:txBody>
                  <a:tcPr/>
                </a:tc>
                <a:extLst>
                  <a:ext uri="{0D108BD9-81ED-4DB2-BD59-A6C34878D82A}">
                    <a16:rowId xmlns:a16="http://schemas.microsoft.com/office/drawing/2014/main" val="10000"/>
                  </a:ext>
                </a:extLst>
              </a:tr>
              <a:tr h="0">
                <a:tc>
                  <a:txBody>
                    <a:bodyPr/>
                    <a:lstStyle/>
                    <a:p>
                      <a:pPr marL="0" lvl="0" indent="0">
                        <a:buNone/>
                      </a:pPr>
                      <a:r>
                        <a:t>Angie</a:t>
                      </a:r>
                    </a:p>
                  </a:txBody>
                  <a:tcPr/>
                </a:tc>
                <a:tc>
                  <a:txBody>
                    <a:bodyPr/>
                    <a:lstStyle/>
                    <a:p>
                      <a:pPr marL="0" lvl="0" indent="0">
                        <a:buNone/>
                      </a:pPr>
                      <a:r>
                        <a:t>26.2</a:t>
                      </a:r>
                    </a:p>
                  </a:txBody>
                  <a:tcPr/>
                </a:tc>
                <a:tc>
                  <a:txBody>
                    <a:bodyPr/>
                    <a:lstStyle/>
                    <a:p>
                      <a:pPr marL="0" lvl="0" indent="0">
                        <a:buNone/>
                      </a:pPr>
                      <a:r>
                        <a:t>27.2</a:t>
                      </a:r>
                    </a:p>
                  </a:txBody>
                  <a:tcPr/>
                </a:tc>
                <a:tc>
                  <a:txBody>
                    <a:bodyPr/>
                    <a:lstStyle/>
                    <a:p>
                      <a:pPr marL="0" lvl="0" indent="0">
                        <a:buNone/>
                      </a:pPr>
                      <a:r>
                        <a:t>.8</a:t>
                      </a:r>
                    </a:p>
                  </a:txBody>
                  <a:tcPr/>
                </a:tc>
                <a:extLst>
                  <a:ext uri="{0D108BD9-81ED-4DB2-BD59-A6C34878D82A}">
                    <a16:rowId xmlns:a16="http://schemas.microsoft.com/office/drawing/2014/main" val="10001"/>
                  </a:ext>
                </a:extLst>
              </a:tr>
              <a:tr h="0">
                <a:tc>
                  <a:txBody>
                    <a:bodyPr/>
                    <a:lstStyle/>
                    <a:p>
                      <a:pPr marL="0" lvl="0" indent="0">
                        <a:buNone/>
                      </a:pPr>
                      <a:r>
                        <a:t>Beth</a:t>
                      </a:r>
                    </a:p>
                  </a:txBody>
                  <a:tcPr/>
                </a:tc>
                <a:tc>
                  <a:txBody>
                    <a:bodyPr/>
                    <a:lstStyle/>
                    <a:p>
                      <a:pPr marL="0" lvl="0" indent="0">
                        <a:buNone/>
                      </a:pPr>
                      <a:r>
                        <a:t>27.3</a:t>
                      </a:r>
                    </a:p>
                  </a:txBody>
                  <a:tcPr/>
                </a:tc>
                <a:tc>
                  <a:txBody>
                    <a:bodyPr/>
                    <a:lstStyle/>
                    <a:p>
                      <a:pPr marL="0" lvl="0" indent="0">
                        <a:buNone/>
                      </a:pPr>
                      <a:r>
                        <a:t>30.1</a:t>
                      </a:r>
                    </a:p>
                  </a:txBody>
                  <a:tcPr/>
                </a:tc>
                <a:tc>
                  <a:txBody>
                    <a:bodyPr/>
                    <a:lstStyle/>
                    <a:p>
                      <a:pPr marL="0" lvl="0" indent="0">
                        <a:buNone/>
                      </a:pPr>
                      <a:r>
                        <a:t>1.4</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2.39 Survey Results </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474952616"/>
              </p:ext>
            </p:extLst>
          </p:nvPr>
        </p:nvGraphicFramePr>
        <p:xfrm>
          <a:off x="609600" y="952500"/>
          <a:ext cx="10922000" cy="2560320"/>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2413786572"/>
                  </a:ext>
                </a:extLst>
              </a:tr>
              <a:tr h="0">
                <a:tc>
                  <a:txBody>
                    <a:bodyPr/>
                    <a:lstStyle/>
                    <a:p>
                      <a:pPr marL="0" lvl="0" indent="0">
                        <a:buNone/>
                      </a:pPr>
                      <a:r>
                        <a:t>_____</a:t>
                      </a:r>
                    </a:p>
                  </a:txBody>
                  <a:tcPr/>
                </a:tc>
                <a:tc>
                  <a:txBody>
                    <a:bodyPr/>
                    <a:lstStyle/>
                    <a:p>
                      <a:pPr marL="0" lvl="0" indent="0">
                        <a:buNone/>
                      </a:pPr>
                      <a:r>
                        <a:t>_____</a:t>
                      </a:r>
                    </a:p>
                  </a:txBody>
                  <a:tcPr/>
                </a:tc>
                <a:tc>
                  <a:txBody>
                    <a:bodyPr/>
                    <a:lstStyle/>
                    <a:p>
                      <a:pPr marL="0" lvl="0" indent="0">
                        <a:buNone/>
                      </a:pPr>
                      <a:r>
                        <a:t>_____</a:t>
                      </a:r>
                    </a:p>
                  </a:txBody>
                  <a:tcPr/>
                </a:tc>
                <a:tc>
                  <a:txBody>
                    <a:bodyPr/>
                    <a:lstStyle/>
                    <a:p>
                      <a:pPr marL="0" lvl="0" indent="0">
                        <a:buNone/>
                      </a:pPr>
                      <a:r>
                        <a:t>_____</a:t>
                      </a:r>
                    </a:p>
                  </a:txBody>
                  <a:tcPr/>
                </a:tc>
                <a:tc>
                  <a:txBody>
                    <a:bodyPr/>
                    <a:lstStyle/>
                    <a:p>
                      <a:pPr marL="0" lvl="0" indent="0">
                        <a:buNone/>
                      </a:pPr>
                      <a:r>
                        <a:t>_____</a:t>
                      </a:r>
                    </a:p>
                  </a:txBody>
                  <a:tcPr/>
                </a:tc>
                <a:extLst>
                  <a:ext uri="{0D108BD9-81ED-4DB2-BD59-A6C34878D82A}">
                    <a16:rowId xmlns:a16="http://schemas.microsoft.com/office/drawing/2014/main" val="10000"/>
                  </a:ext>
                </a:extLst>
              </a:tr>
              <a:tr h="0">
                <a:tc>
                  <a:txBody>
                    <a:bodyPr/>
                    <a:lstStyle/>
                    <a:p>
                      <a:pPr marL="0" lvl="0" indent="0">
                        <a:buNone/>
                      </a:pPr>
                      <a:r>
                        <a:t>_____</a:t>
                      </a:r>
                    </a:p>
                  </a:txBody>
                  <a:tcPr/>
                </a:tc>
                <a:tc>
                  <a:txBody>
                    <a:bodyPr/>
                    <a:lstStyle/>
                    <a:p>
                      <a:pPr marL="0" lvl="0" indent="0">
                        <a:buNone/>
                      </a:pPr>
                      <a:r>
                        <a:t>_____</a:t>
                      </a:r>
                    </a:p>
                  </a:txBody>
                  <a:tcPr/>
                </a:tc>
                <a:tc>
                  <a:txBody>
                    <a:bodyPr/>
                    <a:lstStyle/>
                    <a:p>
                      <a:pPr marL="0" lvl="0" indent="0">
                        <a:buNone/>
                      </a:pPr>
                      <a:r>
                        <a:t>_____</a:t>
                      </a:r>
                    </a:p>
                  </a:txBody>
                  <a:tcPr/>
                </a:tc>
                <a:tc>
                  <a:txBody>
                    <a:bodyPr/>
                    <a:lstStyle/>
                    <a:p>
                      <a:pPr marL="0" lvl="0" indent="0">
                        <a:buNone/>
                      </a:pPr>
                      <a:r>
                        <a:t>_____</a:t>
                      </a:r>
                    </a:p>
                  </a:txBody>
                  <a:tcPr/>
                </a:tc>
                <a:tc>
                  <a:txBody>
                    <a:bodyPr/>
                    <a:lstStyle/>
                    <a:p>
                      <a:pPr marL="0" lvl="0" indent="0">
                        <a:buNone/>
                      </a:pPr>
                      <a:r>
                        <a:t>_____</a:t>
                      </a:r>
                    </a:p>
                  </a:txBody>
                  <a:tcPr/>
                </a:tc>
                <a:extLst>
                  <a:ext uri="{0D108BD9-81ED-4DB2-BD59-A6C34878D82A}">
                    <a16:rowId xmlns:a16="http://schemas.microsoft.com/office/drawing/2014/main" val="10001"/>
                  </a:ext>
                </a:extLst>
              </a:tr>
              <a:tr h="0">
                <a:tc>
                  <a:txBody>
                    <a:bodyPr/>
                    <a:lstStyle/>
                    <a:p>
                      <a:pPr marL="0" lvl="0" indent="0">
                        <a:buNone/>
                      </a:pPr>
                      <a:r>
                        <a:t>_____</a:t>
                      </a:r>
                    </a:p>
                  </a:txBody>
                  <a:tcPr/>
                </a:tc>
                <a:tc>
                  <a:txBody>
                    <a:bodyPr/>
                    <a:lstStyle/>
                    <a:p>
                      <a:pPr marL="0" lvl="0" indent="0">
                        <a:buNone/>
                      </a:pPr>
                      <a:r>
                        <a:t>_____</a:t>
                      </a:r>
                    </a:p>
                  </a:txBody>
                  <a:tcPr/>
                </a:tc>
                <a:tc>
                  <a:txBody>
                    <a:bodyPr/>
                    <a:lstStyle/>
                    <a:p>
                      <a:pPr marL="0" lvl="0" indent="0">
                        <a:buNone/>
                      </a:pPr>
                      <a:r>
                        <a:t>_____</a:t>
                      </a:r>
                    </a:p>
                  </a:txBody>
                  <a:tcPr/>
                </a:tc>
                <a:tc>
                  <a:txBody>
                    <a:bodyPr/>
                    <a:lstStyle/>
                    <a:p>
                      <a:pPr marL="0" lvl="0" indent="0">
                        <a:buNone/>
                      </a:pPr>
                      <a:r>
                        <a:t>_____</a:t>
                      </a:r>
                    </a:p>
                  </a:txBody>
                  <a:tcPr/>
                </a:tc>
                <a:tc>
                  <a:txBody>
                    <a:bodyPr/>
                    <a:lstStyle/>
                    <a:p>
                      <a:pPr marL="0" lvl="0" indent="0">
                        <a:buNone/>
                      </a:pPr>
                      <a:r>
                        <a:t>_____</a:t>
                      </a:r>
                    </a:p>
                  </a:txBody>
                  <a:tcPr/>
                </a:tc>
                <a:extLst>
                  <a:ext uri="{0D108BD9-81ED-4DB2-BD59-A6C34878D82A}">
                    <a16:rowId xmlns:a16="http://schemas.microsoft.com/office/drawing/2014/main" val="10002"/>
                  </a:ext>
                </a:extLst>
              </a:tr>
              <a:tr h="0">
                <a:tc>
                  <a:txBody>
                    <a:bodyPr/>
                    <a:lstStyle/>
                    <a:p>
                      <a:pPr marL="0" lvl="0" indent="0">
                        <a:buNone/>
                      </a:pPr>
                      <a:r>
                        <a:t>_____</a:t>
                      </a:r>
                    </a:p>
                  </a:txBody>
                  <a:tcPr/>
                </a:tc>
                <a:tc>
                  <a:txBody>
                    <a:bodyPr/>
                    <a:lstStyle/>
                    <a:p>
                      <a:pPr marL="0" lvl="0" indent="0">
                        <a:buNone/>
                      </a:pPr>
                      <a:r>
                        <a:t>_____</a:t>
                      </a:r>
                    </a:p>
                  </a:txBody>
                  <a:tcPr/>
                </a:tc>
                <a:tc>
                  <a:txBody>
                    <a:bodyPr/>
                    <a:lstStyle/>
                    <a:p>
                      <a:pPr marL="0" lvl="0" indent="0">
                        <a:buNone/>
                      </a:pPr>
                      <a:r>
                        <a:t>_____</a:t>
                      </a:r>
                    </a:p>
                  </a:txBody>
                  <a:tcPr/>
                </a:tc>
                <a:tc>
                  <a:txBody>
                    <a:bodyPr/>
                    <a:lstStyle/>
                    <a:p>
                      <a:pPr marL="0" lvl="0" indent="0">
                        <a:buNone/>
                      </a:pPr>
                      <a:r>
                        <a:t>_____</a:t>
                      </a:r>
                    </a:p>
                  </a:txBody>
                  <a:tcPr/>
                </a:tc>
                <a:tc>
                  <a:txBody>
                    <a:bodyPr/>
                    <a:lstStyle/>
                    <a:p>
                      <a:pPr marL="0" lvl="0" indent="0">
                        <a:buNone/>
                      </a:pPr>
                      <a:r>
                        <a:t>_____</a:t>
                      </a:r>
                    </a:p>
                  </a:txBody>
                  <a:tcPr/>
                </a:tc>
                <a:extLst>
                  <a:ext uri="{0D108BD9-81ED-4DB2-BD59-A6C34878D82A}">
                    <a16:rowId xmlns:a16="http://schemas.microsoft.com/office/drawing/2014/main" val="10003"/>
                  </a:ext>
                </a:extLst>
              </a:tr>
              <a:tr h="0">
                <a:tc>
                  <a:txBody>
                    <a:bodyPr/>
                    <a:lstStyle/>
                    <a:p>
                      <a:pPr marL="0" lvl="0" indent="0">
                        <a:buNone/>
                      </a:pPr>
                      <a:r>
                        <a:t>_____</a:t>
                      </a:r>
                    </a:p>
                  </a:txBody>
                  <a:tcPr/>
                </a:tc>
                <a:tc>
                  <a:txBody>
                    <a:bodyPr/>
                    <a:lstStyle/>
                    <a:p>
                      <a:pPr marL="0" lvl="0" indent="0">
                        <a:buNone/>
                      </a:pPr>
                      <a:r>
                        <a:t>_____</a:t>
                      </a:r>
                    </a:p>
                  </a:txBody>
                  <a:tcPr/>
                </a:tc>
                <a:tc>
                  <a:txBody>
                    <a:bodyPr/>
                    <a:lstStyle/>
                    <a:p>
                      <a:pPr marL="0" lvl="0" indent="0">
                        <a:buNone/>
                      </a:pPr>
                      <a:r>
                        <a:t>_____</a:t>
                      </a:r>
                    </a:p>
                  </a:txBody>
                  <a:tcPr/>
                </a:tc>
                <a:tc>
                  <a:txBody>
                    <a:bodyPr/>
                    <a:lstStyle/>
                    <a:p>
                      <a:pPr marL="0" lvl="0" indent="0">
                        <a:buNone/>
                      </a:pPr>
                      <a:r>
                        <a:t>_____</a:t>
                      </a:r>
                    </a:p>
                  </a:txBody>
                  <a:tcPr/>
                </a:tc>
                <a:tc>
                  <a:txBody>
                    <a:bodyPr/>
                    <a:lstStyle/>
                    <a:p>
                      <a:pPr marL="0" lvl="0" indent="0">
                        <a:buNone/>
                      </a:pPr>
                      <a:r>
                        <a:t>_____</a:t>
                      </a:r>
                    </a:p>
                  </a:txBody>
                  <a:tcPr/>
                </a:tc>
                <a:extLst>
                  <a:ext uri="{0D108BD9-81ED-4DB2-BD59-A6C34878D82A}">
                    <a16:rowId xmlns:a16="http://schemas.microsoft.com/office/drawing/2014/main" val="10004"/>
                  </a:ext>
                </a:extLst>
              </a:tr>
              <a:tr h="0">
                <a:tc>
                  <a:txBody>
                    <a:bodyPr/>
                    <a:lstStyle/>
                    <a:p>
                      <a:pPr marL="0" lvl="0" indent="0">
                        <a:buNone/>
                      </a:pPr>
                      <a:r>
                        <a:t>_____</a:t>
                      </a:r>
                    </a:p>
                  </a:txBody>
                  <a:tcPr/>
                </a:tc>
                <a:tc>
                  <a:txBody>
                    <a:bodyPr/>
                    <a:lstStyle/>
                    <a:p>
                      <a:pPr marL="0" lvl="0" indent="0">
                        <a:buNone/>
                      </a:pPr>
                      <a:r>
                        <a:t>_____</a:t>
                      </a:r>
                    </a:p>
                  </a:txBody>
                  <a:tcPr/>
                </a:tc>
                <a:tc>
                  <a:txBody>
                    <a:bodyPr/>
                    <a:lstStyle/>
                    <a:p>
                      <a:pPr marL="0" lvl="0" indent="0">
                        <a:buNone/>
                      </a:pPr>
                      <a:r>
                        <a:t>_____</a:t>
                      </a:r>
                    </a:p>
                  </a:txBody>
                  <a:tcPr/>
                </a:tc>
                <a:tc>
                  <a:txBody>
                    <a:bodyPr/>
                    <a:lstStyle/>
                    <a:p>
                      <a:pPr marL="0" lvl="0" indent="0">
                        <a:buNone/>
                      </a:pPr>
                      <a:r>
                        <a:t>_____</a:t>
                      </a:r>
                    </a:p>
                  </a:txBody>
                  <a:tcPr/>
                </a:tc>
                <a:tc>
                  <a:txBody>
                    <a:bodyPr/>
                    <a:lstStyle/>
                    <a:p>
                      <a:pPr marL="0" lvl="0" indent="0">
                        <a:buNone/>
                      </a:pPr>
                      <a:r>
                        <a:rPr dirty="0"/>
                        <a:t>_____</a:t>
                      </a:r>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2.32</a:t>
            </a:r>
          </a:p>
        </p:txBody>
      </p:sp>
      <p:pic>
        <p:nvPicPr>
          <p:cNvPr id="3" name="Picture 1" descr="A blank graph template for use with this problem."/>
          <p:cNvPicPr>
            <a:picLocks noGrp="1" noChangeAspect="1"/>
          </p:cNvPicPr>
          <p:nvPr/>
        </p:nvPicPr>
        <p:blipFill>
          <a:blip r:embed="rId3"/>
          <a:stretch>
            <a:fillRect/>
          </a:stretch>
        </p:blipFill>
        <p:spPr bwMode="auto">
          <a:xfrm>
            <a:off x="1246496" y="952500"/>
            <a:ext cx="9711708" cy="5168900"/>
          </a:xfrm>
          <a:prstGeom prst="rect">
            <a:avLst/>
          </a:prstGeom>
          <a:noFill/>
          <a:ln w="9525">
            <a:noFill/>
            <a:headEnd/>
            <a:tailEnd/>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normAutofit/>
          </a:bodyPr>
          <a:lstStyle/>
          <a:p>
            <a:r>
              <a:rPr lang="en-US" dirty="0"/>
              <a:t>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6971" y="2413337"/>
            <a:ext cx="10518058" cy="2031325"/>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Þetta OpenStax-ítarefni er © Rice University og gefið út með alþjóðlega CC BY-NC-SA 4.0 leyfinu. Heimilt er að fjölfalda það eða breyta því eingöngu í óviðskiptalegum tilgangi, en vísa þarf til OpenStax og Rice University og taka fram allar breytingar. Hvers kyns aðlögun skal deilt með sams konar 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04925"/>
      </a:accent2>
      <a:accent3>
        <a:srgbClr val="464846"/>
      </a:accent3>
      <a:accent4>
        <a:srgbClr val="EAC322"/>
      </a:accent4>
      <a:accent5>
        <a:srgbClr val="1B1E3F"/>
      </a:accent5>
      <a:accent6>
        <a:srgbClr val="548235"/>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548235"/>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5166</Words>
  <Application>Microsoft Macintosh PowerPoint</Application>
  <PresentationFormat>Widescreen</PresentationFormat>
  <Paragraphs>637</Paragraphs>
  <Slides>74</Slides>
  <Notes>47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74</vt:i4>
      </vt:variant>
    </vt:vector>
  </HeadingPairs>
  <TitlesOfParts>
    <vt:vector size="78" baseType="lpstr">
      <vt:lpstr>Arial</vt:lpstr>
      <vt:lpstr>Calibri</vt:lpstr>
      <vt:lpstr>Cambria Math</vt:lpstr>
      <vt:lpstr>Office Theme</vt:lpstr>
      <vt:lpstr>Statistics</vt:lpstr>
      <vt:lpstr>Chapter outline</vt:lpstr>
      <vt:lpstr>Figure 2.1</vt:lpstr>
      <vt:lpstr>Table 2.1 Stem-and-Leaf Graph </vt:lpstr>
      <vt:lpstr>Table 2.2</vt:lpstr>
      <vt:lpstr>Table 2.3 Presidential Ages at Inauguration </vt:lpstr>
      <vt:lpstr>Table 2.4 Presidential Age at Death </vt:lpstr>
      <vt:lpstr>Table 2.5</vt:lpstr>
      <vt:lpstr>Table 2.6  </vt:lpstr>
      <vt:lpstr>Table 2.7</vt:lpstr>
      <vt:lpstr>Figure 2.2</vt:lpstr>
      <vt:lpstr>Table 2.8</vt:lpstr>
      <vt:lpstr>Table 2.9</vt:lpstr>
      <vt:lpstr>Figure 2.3</vt:lpstr>
      <vt:lpstr>Table 2.10</vt:lpstr>
      <vt:lpstr>Table 2.11</vt:lpstr>
      <vt:lpstr>Figure 2.4</vt:lpstr>
      <vt:lpstr>Table 2.12</vt:lpstr>
      <vt:lpstr>Table 2.13</vt:lpstr>
      <vt:lpstr>Table 2.14</vt:lpstr>
      <vt:lpstr>Figure 2.5</vt:lpstr>
      <vt:lpstr>Table 2.15</vt:lpstr>
      <vt:lpstr>Figure 2.6</vt:lpstr>
      <vt:lpstr>Table 2.16</vt:lpstr>
      <vt:lpstr>Figure 2.7</vt:lpstr>
      <vt:lpstr>Table 2.17</vt:lpstr>
      <vt:lpstr>Figure 2.8</vt:lpstr>
      <vt:lpstr>Table 2.18</vt:lpstr>
      <vt:lpstr>Table 2.19</vt:lpstr>
      <vt:lpstr>Table 2.20</vt:lpstr>
      <vt:lpstr>Figure 2.9</vt:lpstr>
      <vt:lpstr>Table 2.21</vt:lpstr>
      <vt:lpstr>Table 2.22</vt:lpstr>
      <vt:lpstr>Figure 2.10</vt:lpstr>
      <vt:lpstr>Table 2.23</vt:lpstr>
      <vt:lpstr>Figure 2.11</vt:lpstr>
      <vt:lpstr>Table 2.24</vt:lpstr>
      <vt:lpstr>Table 2.25</vt:lpstr>
      <vt:lpstr>Figure 2.12</vt:lpstr>
      <vt:lpstr>Figure 2.13</vt:lpstr>
      <vt:lpstr>Figure 2.14</vt:lpstr>
      <vt:lpstr>Figure 2.15</vt:lpstr>
      <vt:lpstr>Figure 2.16</vt:lpstr>
      <vt:lpstr>Figure 2.17</vt:lpstr>
      <vt:lpstr>Table 2.26</vt:lpstr>
      <vt:lpstr>Table 2.27</vt:lpstr>
      <vt:lpstr>Table 2.28</vt:lpstr>
      <vt:lpstr>Table 2.29</vt:lpstr>
      <vt:lpstr>Figure 2.18</vt:lpstr>
      <vt:lpstr>Figure 2.19</vt:lpstr>
      <vt:lpstr>Figure 2.20</vt:lpstr>
      <vt:lpstr>Figure 2.21</vt:lpstr>
      <vt:lpstr>Figure 2.22</vt:lpstr>
      <vt:lpstr>Figure 2.23</vt:lpstr>
      <vt:lpstr>Figure 2.24</vt:lpstr>
      <vt:lpstr>Table 2.30</vt:lpstr>
      <vt:lpstr>Figure 2.25</vt:lpstr>
      <vt:lpstr>Table 2.31</vt:lpstr>
      <vt:lpstr>Figure 2.26</vt:lpstr>
      <vt:lpstr>Table 2.32</vt:lpstr>
      <vt:lpstr>Figure 2.27</vt:lpstr>
      <vt:lpstr>Table 2.33</vt:lpstr>
      <vt:lpstr>Table 2.34</vt:lpstr>
      <vt:lpstr>Table 2.35</vt:lpstr>
      <vt:lpstr>Figure 2.28</vt:lpstr>
      <vt:lpstr>Figure 2.29</vt:lpstr>
      <vt:lpstr>Figure 2.30</vt:lpstr>
      <vt:lpstr>Figure 2.31</vt:lpstr>
      <vt:lpstr>Table 2.36</vt:lpstr>
      <vt:lpstr>Table 2.37</vt:lpstr>
      <vt:lpstr>Table 2.38</vt:lpstr>
      <vt:lpstr>Table 2.39 Survey Results </vt:lpstr>
      <vt:lpstr>Figure 2.32</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304</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Statistics</dc:title>
  <dc:creator/>
  <cp:keywords/>
  <cp:lastModifiedBy>Colby Powers</cp:lastModifiedBy>
  <cp:revision>1</cp:revision>
  <dcterms:created xsi:type="dcterms:W3CDTF">2026-02-23T15:27:05Z</dcterms:created>
  <dcterms:modified xsi:type="dcterms:W3CDTF">2026-02-25T15:23:38Z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2 Descriptive Statistics</vt:lpwstr>
  </property>
</Properties>
</file>