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app0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5" Type="http://schemas.openxmlformats.org/package/2006/relationships/metadata/extended-properties" Target="docProps/app0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87" r:id="rId17"/>
  </p:sldIdLst>
  <p:sldSz cx="12192000" cy="6858000"/>
  <p:notesSz cx="6858000" cy="9144000"/>
  <p:defaultTextStyle>
    <a:defPPr>
      <a:defRPr lang="en-US"/>
    </a:defPPr>
    <a:lvl1pPr marL="0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482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2" autoAdjust="0"/>
    <p:restoredTop sz="94694" autoAdjust="0"/>
  </p:normalViewPr>
  <p:slideViewPr>
    <p:cSldViewPr snapToGrid="0" snapToObjects="1">
      <p:cViewPr varScale="1">
        <p:scale>
          <a:sx n="104" d="100"/>
          <a:sy n="104" d="100"/>
        </p:scale>
        <p:origin x="232" y="56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2/25/26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This photo shows many different pairs of shoes in various colors. The shoes appear to be hanging from a wall by cords.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This shows the graph of a normal distribution bell curve labeled NORMAL: X ~ N (μ, σ).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This graph shows a bell-shaped curve for the plot line. The highest point of the bell occurs at the following point on the x axis where a greek lowercase letter mu is found on the x axis. The next highest points at the bar coincide with negative 1 sigma to the left and 1 sigma to the right. These points comprise 68 percent of the total distribution of the bell curve. Moving out toward the next lowest points on the bell we find negative 2 sigma on the left and positive 2 sigma on the right. These points comprise 95 percent of the total distribution of the bell curve. Moving out to the outermost points on the bell we find negative 3 sigma to the extreme left and positive 3 sigma to the extreme right. These points comprise 99.7 percent of the total distribution of the bell curve.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This shows a normal distribution bell curve in which the area represented by the probability P(X &lt; x) is shaded.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This shows a normal distribution bell curve graph in which the area representing the probability P(x &gt; 65) = 0.3446 is shaded.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This is a normal distribution curve. The peak of the curve coincides with the point 63 on the horizontal axis. A point, k, is labeled to the right of 63. A vertical line extends from k to the curve. The area under the curve to the left of k is shaded. This represents the probability that x is less than k: P(x &lt; k) = 0.90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This is a normal distribution curve. The peak of the curve coincides with the point 2 on the horizontal axis. The values 1.8 and 2.75 are also labeled on the x-axis. Vertical lines extend from 1.8 and 2.75 to the curve. The area between the lines is shaded.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This is a normal distribution curve. The area under the left tail of the curve is shaded. The shaded area shows that the probability that x is less than k is 0.25. It follows that k = 1.67.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This is a normal distribution curve. The peak of the curve coincides with the point 2 on the horizontal axis. The values 1.8 and 2.75 are also labeled on the x-axis. Vertical lines extend from 1.8 and 2.75 to the curve. The area between the lines is shaded.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Blank graph with relative frequency on the vertical axis and lap time on the horizontal axis.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Blank graph with frequency on the vertical axis and length of finger on the horizontal axis.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484188"/>
            <a:ext cx="10363200" cy="1470025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6000" b="0" i="0" baseline="0">
                <a:solidFill>
                  <a:srgbClr val="548235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Title of the Book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2072269"/>
            <a:ext cx="85344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733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0A79003-2626-1D8F-FE0B-0F12900E5EC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828800" y="3924300"/>
            <a:ext cx="8534400" cy="2319867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rgbClr val="54823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52501"/>
            <a:ext cx="10972800" cy="5173664"/>
          </a:xfrm>
        </p:spPr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0492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54823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055687"/>
            <a:ext cx="5384800" cy="50704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0492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055687"/>
            <a:ext cx="5384800" cy="50704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0492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695E3-160A-1182-A08B-49F893982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rgbClr val="54823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05410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693863"/>
            <a:ext cx="5386917" cy="4432300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0492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054100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1693863"/>
            <a:ext cx="5389033" cy="44323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0492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293EA6-65EB-EBFA-B114-8CE108578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rgbClr val="54823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C07829-38D8-F49A-78AA-2EAC35A1A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rgbClr val="54823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54823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0492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124460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16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2"/>
          </p:nvPr>
        </p:nvSpPr>
        <p:spPr>
          <a:xfrm>
            <a:off x="609600" y="1011383"/>
            <a:ext cx="10972800" cy="3255818"/>
          </a:xfrm>
        </p:spPr>
        <p:txBody>
          <a:bodyPr/>
          <a:lstStyle>
            <a:lvl5pPr marL="1828800" indent="0">
              <a:buNone/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0492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5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609600" y="4378037"/>
            <a:ext cx="10972800" cy="162790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E14F94F-1E52-2B42-BC75-C0C106E8BE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271576"/>
            <a:ext cx="10515600" cy="442595"/>
          </a:xfrm>
        </p:spPr>
        <p:txBody>
          <a:bodyPr>
            <a:normAutofit/>
          </a:bodyPr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This OpenStax ancillary resource is © Rice University under a CC BY-NC-SA 4.0 International license; it may be reproduced or modified but must be attributed to OpenStax, Rice University and any changes must be noted.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5AFEFD2-D28D-C54F-70F8-461EEBE63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rgbClr val="54823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88312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 sz="28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>
            <a:lvl1pPr>
              <a:defRPr sz="28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10972800" cy="5869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927101"/>
            <a:ext cx="10972800" cy="5199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0492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1"/>
            <a:ext cx="1097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58" r:id="rId11"/>
    <p:sldLayoutId id="2147483659" r:id="rId12"/>
  </p:sldLayoutIdLst>
  <p:hf sldNum="0" hdr="0" ftr="0"/>
  <p:txStyles>
    <p:titleStyle>
      <a:lvl1pPr algn="l" defTabSz="457189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228600" algn="l" defTabSz="457189" rtl="0" eaLnBrk="1" latinLnBrk="0" hangingPunct="1">
        <a:spcBef>
          <a:spcPts val="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457189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189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18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18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131" indent="-457189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200320" indent="-457189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657509" indent="-457189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114697" indent="-457189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484188"/>
            <a:ext cx="10363200" cy="1470025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Tölfræði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2072269"/>
            <a:ext cx="8534400" cy="1752600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t>Kafli 6 Normaldreifingin</a:t>
            </a:r>
            <a:br/>
            <a:br/>
            <a:endParaRPr/>
          </a:p>
        </p:txBody>
      </p:sp>
      <p:pic>
        <p:nvPicPr>
          <p:cNvPr id="4" name="Cover Image" descr="Cover 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482" y="3298371"/>
            <a:ext cx="2473036" cy="3200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Efnisyfirlit kaflans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189" lvl="0" indent="-457189">
              <a:buAutoNum type="arabicPeriod"/>
            </a:pPr>
            <a:r>
              <a:t>Stöðluð normaldreifing</a:t>
            </a:r>
          </a:p>
          <a:p>
            <a:pPr marL="457189" lvl="0" indent="-457189">
              <a:buAutoNum type="arabicPeriod"/>
            </a:pPr>
            <a:r>
              <a:t>Notkun normaldreifingar</a:t>
            </a:r>
          </a:p>
          <a:p>
            <a:pPr marL="457189" lvl="0" indent="-457189">
              <a:buAutoNum type="arabicPeriod"/>
            </a:pPr>
            <a:r>
              <a:t>Normaldreifing - hringtímar</a:t>
            </a:r>
          </a:p>
          <a:p>
            <a:pPr marL="457189" lvl="0" indent="-457189">
              <a:buAutoNum type="arabicPeriod"/>
            </a:pPr>
            <a:r>
              <a:t>Normaldreifing - lengd litlafingurs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Figure 6.1</a:t>
            </a:r>
          </a:p>
        </p:txBody>
      </p:sp>
      <p:pic>
        <p:nvPicPr>
          <p:cNvPr id="3" name="Picture 1" descr="This photo shows many different pairs of shoes in various colors. The shoes appear to be hanging from a wall by cords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578680" y="952500"/>
            <a:ext cx="703464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t>Ef nógu margir eru spurðir um skóstærð sína kemur í ljós að graf gagnanna er í laginu eins og bjöllukúrfa og má lýsa þeim sem normaldreifðum. (mynd: Ömer Ünlϋ)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Figure 6.2</a:t>
            </a:r>
          </a:p>
        </p:txBody>
      </p:sp>
      <p:pic>
        <p:nvPicPr>
          <p:cNvPr id="3" name="Picture 1" descr="This shows the graph of a normal distribution bell curve labeled NORMAL: X ~ N (μ, σ)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825500" y="953517"/>
            <a:ext cx="10528300" cy="5166866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Figure 6.3</a:t>
            </a:r>
          </a:p>
        </p:txBody>
      </p:sp>
      <p:pic>
        <p:nvPicPr>
          <p:cNvPr id="3" name="Picture 1" descr="This graph shows a bell-shaped curve for the plot line. The highest point of the bell occurs at the following point on the x axis where a greek lowercase letter mu is found on the x axis. The next highest points at the bar coincide with negative 1 sigma to the left and 1 sigma to the right. These points comprise 68 percent of the total distribution of the bell curve. Moving out toward the next lowest points on the bell we find negative 2 sigma on the left and positive 2 sigma on the right. These points comprise 95 percent of the total distribution of the bell curve. Moving out to the outermost points on the bell we find negative 3 sigma to the extreme left and positive 3 sigma to the extreme right. These points comprise 99.7 percent of the total distribution of the bell curve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368438" y="952500"/>
            <a:ext cx="5467824" cy="5168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Figure 6.4</a:t>
            </a:r>
          </a:p>
        </p:txBody>
      </p:sp>
      <p:pic>
        <p:nvPicPr>
          <p:cNvPr id="3" name="Picture 1" descr="This shows a normal distribution bell curve  in which the area represented by the probability P(X &lt; x) is shaded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10749" y="1041400"/>
            <a:ext cx="10970501" cy="4978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Figure 6.5</a:t>
            </a:r>
          </a:p>
        </p:txBody>
      </p:sp>
      <p:pic>
        <p:nvPicPr>
          <p:cNvPr id="3" name="Picture 1" descr="This shows a normal distribution bell curve graph in which the area representing the probability P(x &gt; 65) = 0.3446 is shaded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13775" y="965200"/>
            <a:ext cx="10964449" cy="51308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Figure 6.6</a:t>
            </a:r>
          </a:p>
        </p:txBody>
      </p:sp>
      <p:pic>
        <p:nvPicPr>
          <p:cNvPr id="3" name="Picture 1" descr="This is a normal distribution curve. The peak of the curve coincides with the point 63 on the horizontal axis. A point, k, is labeled to the right of 63. A vertical line extends from k to the curve. The area under the curve to the left of k is shaded. This represents the probability that x is less than k: P(x &lt; k) = 0.90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067841" y="952500"/>
            <a:ext cx="10069017" cy="5168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Figure 6.7</a:t>
            </a:r>
          </a:p>
        </p:txBody>
      </p:sp>
      <p:pic>
        <p:nvPicPr>
          <p:cNvPr id="3" name="Picture 1" descr="This is a normal distribution curve. The peak of the curve coincides with the point 2 on the horizontal axis. The values 1.8 and 2.75 are also labeled on the x-axis. Vertical lines extend from 1.8 and 2.75 to the curve. The area between the lines is shaded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067841" y="952500"/>
            <a:ext cx="10069017" cy="5168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Figure 6.8</a:t>
            </a:r>
          </a:p>
        </p:txBody>
      </p:sp>
      <p:pic>
        <p:nvPicPr>
          <p:cNvPr id="3" name="Picture 1" descr="This is a normal distribution curve. The area under the left tail of the curve is shaded. The shaded area shows that the probability that x is less than k is 0.25. It follows that k = 1.67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13315" y="952500"/>
            <a:ext cx="10965369" cy="5156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Figure 6.9</a:t>
            </a:r>
          </a:p>
        </p:txBody>
      </p:sp>
      <p:pic>
        <p:nvPicPr>
          <p:cNvPr id="3" name="Picture 1" descr="This is a normal distribution curve. The peak of the curve coincides with the point 2 on the horizontal axis. The values 1.8 and 2.75 are also labeled on the x-axis. Vertical lines extend from 1.8 and 2.75 to the curve. The area between the lines is shaded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13315" y="952500"/>
            <a:ext cx="10965369" cy="5156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Table 6.1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1609459"/>
              </p:ext>
            </p:extLst>
          </p:nvPr>
        </p:nvGraphicFramePr>
        <p:xfrm>
          <a:off x="609600" y="952500"/>
          <a:ext cx="10972800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93243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dirty="0"/>
                        <a:t>_______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Figure 6.10</a:t>
            </a:r>
          </a:p>
        </p:txBody>
      </p:sp>
      <p:pic>
        <p:nvPicPr>
          <p:cNvPr id="3" name="Picture 1" descr="Blank graph with relative frequency on the vertical axis and lap time on the horizontal axis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066800" y="953179"/>
            <a:ext cx="10045700" cy="5167541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Table 6.2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3968560"/>
              </p:ext>
            </p:extLst>
          </p:nvPr>
        </p:nvGraphicFramePr>
        <p:xfrm>
          <a:off x="609600" y="952500"/>
          <a:ext cx="10922000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8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8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84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8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5229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dirty="0"/>
                        <a:t>_______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Figure 6.11</a:t>
            </a:r>
          </a:p>
        </p:txBody>
      </p:sp>
      <p:pic>
        <p:nvPicPr>
          <p:cNvPr id="3" name="Picture 1" descr="Blank graph with frequency on the vertical axis and length of finger on the horizontal axis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066800" y="953179"/>
            <a:ext cx="10045700" cy="5167541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D73CF-74FD-40C7-933E-A08F14EB1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Leyfi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738BEB-9522-1384-03E2-DA18D0218CAD}"/>
              </a:ext>
            </a:extLst>
          </p:cNvPr>
          <p:cNvSpPr txBox="1"/>
          <p:nvPr/>
        </p:nvSpPr>
        <p:spPr>
          <a:xfrm>
            <a:off x="836971" y="2413337"/>
            <a:ext cx="1051805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Þetta OpenStax-fylgiefni er © Rice University samkvæmt CC BY-NC-SA 4.0 International-leyfi. Heimilt er að afrita það eða breyta því eingöngu í óviðskiptalegum tilgangi, en vísa verður til OpenStax og Rice University og tilgreina allar breytingar. Sérhver aðlögun verður að vera gefin út með sams konar leyfi.</a:t>
            </a:r>
          </a:p>
        </p:txBody>
      </p:sp>
    </p:spTree>
    <p:extLst>
      <p:ext uri="{BB962C8B-B14F-4D97-AF65-F5344CB8AC3E}">
        <p14:creationId xmlns:p14="http://schemas.microsoft.com/office/powerpoint/2010/main" val="6362115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609A33"/>
      </a:accent1>
      <a:accent2>
        <a:srgbClr val="D04925"/>
      </a:accent2>
      <a:accent3>
        <a:srgbClr val="464846"/>
      </a:accent3>
      <a:accent4>
        <a:srgbClr val="EAC322"/>
      </a:accent4>
      <a:accent5>
        <a:srgbClr val="1B1E3F"/>
      </a:accent5>
      <a:accent6>
        <a:srgbClr val="548235"/>
      </a:accent6>
      <a:hlink>
        <a:srgbClr val="29749C"/>
      </a:hlink>
      <a:folHlink>
        <a:srgbClr val="9450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548235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733</Words>
  <Application>Microsoft Macintosh PowerPoint</Application>
  <PresentationFormat>Widescreen</PresentationFormat>
  <Paragraphs>111</Paragraphs>
  <Slides>16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Statistics</vt:lpstr>
      <vt:lpstr>Chapter outline</vt:lpstr>
      <vt:lpstr>Figure 6.1</vt:lpstr>
      <vt:lpstr>Figure 6.2</vt:lpstr>
      <vt:lpstr>Figure 6.3</vt:lpstr>
      <vt:lpstr>Figure 6.4</vt:lpstr>
      <vt:lpstr>Figure 6.5</vt:lpstr>
      <vt:lpstr>Figure 6.6</vt:lpstr>
      <vt:lpstr>Figure 6.7</vt:lpstr>
      <vt:lpstr>Figure 6.8</vt:lpstr>
      <vt:lpstr>Figure 6.9</vt:lpstr>
      <vt:lpstr>Table 6.1</vt:lpstr>
      <vt:lpstr>Figure 6.10</vt:lpstr>
      <vt:lpstr>Table 6.2</vt:lpstr>
      <vt:lpstr>Figure 6.11</vt:lpstr>
      <vt:lpstr>License</vt:lpstr>
    </vt:vector>
  </TitlesOfParts>
  <LinksUpToDate>false</LinksUpToDate>
  <SharedDoc>false</SharedDoc>
  <HyperlinksChanged>false</HyperlinksChanged>
  <AppVersion>16.0000</AppVersion>
</Properties>
</file>

<file path=docProps/app0.xml><?xml version="1.0" encoding="utf-8"?>
<Properties xmlns="http://schemas.openxmlformats.org/officeDocument/2006/extended-properties" xmlns:vt="http://schemas.openxmlformats.org/officeDocument/2006/docPropsVTypes">
  <TotalTime>304</TotalTime>
  <Words>44</Words>
  <Application>Microsoft Macintosh PowerPoint</Application>
  <PresentationFormat>Widescreen</PresentationFormat>
  <Paragraphs>12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Statistics</dc:title>
  <dc:creator/>
  <cp:keywords/>
  <cp:lastModifiedBy>Colby Powers</cp:lastModifiedBy>
  <cp:revision>1</cp:revision>
  <dcterms:created xsi:type="dcterms:W3CDTF">2026-02-23T15:27:48Z</dcterms:created>
  <dcterms:modified xsi:type="dcterms:W3CDTF">2026-02-25T15:22:49Z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ubtitle">
    <vt:lpwstr>Chapter 6 The Normal Distribution</vt:lpwstr>
  </property>
</Properties>
</file>