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large open news room with enough space to seat about 200 employees.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dot plot showing average hours of sleep. The number line is marked in intervals of 1 from 5 to 9. Dots above the line show 1 person reporting 5 hours, 1 with 5.5, 3 with 6, 4 with 6.5, 2 with 7, 2 with 8, and 1 with 9 hours.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pie chart showing the class classification of statistics students. The chart has 4 sections labeled Freshman, Sophomore, Junior, Senior. A question is asked below the pie chart: what type of data does this graph show?</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histogram consists of 5 bars with the x-axis marked at intervals of 3 from 50 - 100, and the y-axis in increments of 100 from 0 - 800. The height of bars shows the number of students in each interval.</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Example shows two pie charts. First: De Anza College shows 59.1% of individuals work part time and 40.9% work full time. Second: Foothill College 71.4% work Part time and 28.6% work full time.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Example is a bar graph depicting student full time and part time status. De Anza shows there are more part time students than full time, and for Foothill there are more Part time than full time.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Figure shows the ethnicity of students within the college. Asian students have 36.1%, Black 5.8%, Filipino 5.3%, Native American 0.6%, Pacific Islander 1.0%, and white students with 24.5%.</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1.4 Ethnicity of Students at De Anza College Fall Term 2007 (Census Day); Columns: , Frequency, Percent; Row 1: Asian, 8,794, 36.1%; Row 2: Black, 1,412, 5.8%; Row 3: Filipino, 1,298, 5.3%; Row 4: Hispanic, 4,180, 17.1%; Row 5: Native American, 146, .6%; Row 6: Pacific Islander, 236, 1.0%; Row 7: White, 5,978, 24.5%; Row 8: TOTAL, 22,044 out of 24,382, 90.4% out of 100%</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Figure shows the ethnicity of students within the college. Asian students have 36.1%, Black 5.8%, Filipino 5.3%, Native American 0.6%, Pacific Islander 1.0%, and white students with 24.5%.</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bar graph that depicts the ethnicity of students. Asian 36.1%, Black 5.8%, Filipino 5.3%, Hispanic 17.1%, Native American 0.6%, Pacific Islander 1.0%, white 24.5%, and other/unknown with 9.6%.</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bar graph is graphed from largest to smallest ethnicity of students with Asian students with the largest number at 36.1%, white 24.5%, Hispanic 17.1%, Other/Unknown 9.6%, Black 5.8%, Filipino 5.3%, Pacific Islander 1.0%, Native American 0.6%.</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pie charts labeled: Ethnicity of Students. The top one is divided: 36.1% Asian, 5.8% Black, 5.3% Filipino, 17.1% Hispanic, 0.6% Native American, 1.0% Pacific Islander, 24.5% White, and 9.6% Other. The bottom one is divided: 36.1% Asian, 24.5% White, 17.1% Hispanic, 9.6% Other, 5.8% Black, 5.3% Filipino, 1.0% Pacific Islander, 0.6% Native American.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1.7 Class Roster; Columns: ID, Name, ID, Name, ID, Name; Row 1: 00, Anselmo, 11, King, 22, Roquero; Row 2: 01, Bautista, 12, Legeny, 23, Roth; Row 3: 02, Bayani, 13, Lisa, 24, Rowell; Row 4: 03, Cheng, 14, Lundquist, 25, Salangsang; Row 5: 04, Cuarismo, 15, Macierz, 26, Slade; Row 6: 05, Cuningham, 16, Motogawa, 27, Stratcher; Row 7: 06, Fontecha, 17, Okimoto, 28, Tallai; Row 8: 07, Hong, 18, Patel, 29, Tran; Row 9: 08, Hoobler, 19, Price, 30, Wai; Row 10: 09, Jiao, 20, Quizon, 31, Wood; Row 11: 10, Khan, 21, Reyes, ,</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Lisa randomly generated the decimals in the Random Number column. She then used each consecutive number in each decimal to make the numbers she read. Some of the read numbers correspond with the ID numbers given to the students in her class (e.g., 14 = Lundquist in Table 1.7)</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 sample of random numbers generated on a calculator. It should a RandInt (0,30) 29, randInt (0,30) 28, and randInt (0,30) 4</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1.15 Frequency Table of Soccer Player Height; Columns: HEIGHTS (INCHES), FREQUENCY, RELATIVE FREQUENCY, CUMULATIVE RELATIVE FREQUENCY; Row 1: 59.95–61.95, 5, 5</a:t>
            </a:r>
          </a:p>
          <a:p>
            <a:pPr marL="0" lvl="0" indent="0">
              <a:buNone/>
            </a:pPr>
            <a:endParaRPr/>
          </a:p>
          <a:p>
            <a:pPr marL="0" lvl="0" indent="0">
              <a:buNone/>
            </a:pPr>
            <a:r>
              <a:t>100</a:t>
            </a:r>
          </a:p>
          <a:p>
            <a:pPr marL="0" lvl="0" indent="0">
              <a:buNone/>
            </a:pPr>
            <a:endParaRPr/>
          </a:p>
          <a:p>
            <a:pPr marL="0" lvl="0" indent="0">
              <a:buNone/>
            </a:pPr>
            <a:r>
              <a:t>= .05, .05; Row 2: 61.95–63.95, 3, 3</a:t>
            </a:r>
          </a:p>
          <a:p>
            <a:pPr marL="0" lvl="0" indent="0">
              <a:buNone/>
            </a:pPr>
            <a:endParaRPr/>
          </a:p>
          <a:p>
            <a:pPr marL="0" lvl="0" indent="0">
              <a:buNone/>
            </a:pPr>
            <a:r>
              <a:t>100</a:t>
            </a:r>
          </a:p>
          <a:p>
            <a:pPr marL="0" lvl="0" indent="0">
              <a:buNone/>
            </a:pPr>
            <a:endParaRPr/>
          </a:p>
          <a:p>
            <a:pPr marL="0" lvl="0" indent="0">
              <a:buNone/>
            </a:pPr>
            <a:r>
              <a:t>= .03, .05 + .03 = .08; Row 3: 63.95–65.95, 15, 15</a:t>
            </a:r>
          </a:p>
          <a:p>
            <a:pPr marL="0" lvl="0" indent="0">
              <a:buNone/>
            </a:pPr>
            <a:endParaRPr/>
          </a:p>
          <a:p>
            <a:pPr marL="0" lvl="0" indent="0">
              <a:buNone/>
            </a:pPr>
            <a:r>
              <a:t>100</a:t>
            </a:r>
          </a:p>
          <a:p>
            <a:pPr marL="0" lvl="0" indent="0">
              <a:buNone/>
            </a:pPr>
            <a:endParaRPr/>
          </a:p>
          <a:p>
            <a:pPr marL="0" lvl="0" indent="0">
              <a:buNone/>
            </a:pPr>
            <a:r>
              <a:t>= .15, .08 + .15 = .23; Row 4: 65.95–67.95, 40, 40</a:t>
            </a:r>
          </a:p>
          <a:p>
            <a:pPr marL="0" lvl="0" indent="0">
              <a:buNone/>
            </a:pPr>
            <a:endParaRPr/>
          </a:p>
          <a:p>
            <a:pPr marL="0" lvl="0" indent="0">
              <a:buNone/>
            </a:pPr>
            <a:r>
              <a:t>100</a:t>
            </a:r>
          </a:p>
          <a:p>
            <a:pPr marL="0" lvl="0" indent="0">
              <a:buNone/>
            </a:pPr>
            <a:endParaRPr/>
          </a:p>
          <a:p>
            <a:pPr marL="0" lvl="0" indent="0">
              <a:buNone/>
            </a:pPr>
            <a:r>
              <a:t>= .40, .23 + .40 = .63; Row 5: 67.95–69.95, 17, 17</a:t>
            </a:r>
          </a:p>
          <a:p>
            <a:pPr marL="0" lvl="0" indent="0">
              <a:buNone/>
            </a:pPr>
            <a:endParaRPr/>
          </a:p>
          <a:p>
            <a:pPr marL="0" lvl="0" indent="0">
              <a:buNone/>
            </a:pPr>
            <a:r>
              <a:t>100</a:t>
            </a:r>
          </a:p>
          <a:p>
            <a:pPr marL="0" lvl="0" indent="0">
              <a:buNone/>
            </a:pPr>
            <a:endParaRPr/>
          </a:p>
          <a:p>
            <a:pPr marL="0" lvl="0" indent="0">
              <a:buNone/>
            </a:pPr>
            <a:r>
              <a:t>= .17, .63 + .17 = .80; Row 6: 69.95–71.95, 12, 12</a:t>
            </a:r>
          </a:p>
          <a:p>
            <a:pPr marL="0" lvl="0" indent="0">
              <a:buNone/>
            </a:pPr>
            <a:endParaRPr/>
          </a:p>
          <a:p>
            <a:pPr marL="0" lvl="0" indent="0">
              <a:buNone/>
            </a:pPr>
            <a:r>
              <a:t>100</a:t>
            </a:r>
          </a:p>
          <a:p>
            <a:pPr marL="0" lvl="0" indent="0">
              <a:buNone/>
            </a:pPr>
            <a:endParaRPr/>
          </a:p>
          <a:p>
            <a:pPr marL="0" lvl="0" indent="0">
              <a:buNone/>
            </a:pPr>
            <a:r>
              <a:t>= .12, .80 + .12 = .92; Row 7: 71.95–73.95, 7, 7</a:t>
            </a:r>
          </a:p>
          <a:p>
            <a:pPr marL="0" lvl="0" indent="0">
              <a:buNone/>
            </a:pPr>
            <a:endParaRPr/>
          </a:p>
          <a:p>
            <a:pPr marL="0" lvl="0" indent="0">
              <a:buNone/>
            </a:pPr>
            <a:r>
              <a:t>100</a:t>
            </a:r>
          </a:p>
          <a:p>
            <a:pPr marL="0" lvl="0" indent="0">
              <a:buNone/>
            </a:pPr>
            <a:endParaRPr/>
          </a:p>
          <a:p>
            <a:pPr marL="0" lvl="0" indent="0">
              <a:buNone/>
            </a:pPr>
            <a:r>
              <a:t>= .07, .92 + .07 = .99; Row 8: 73.95–75.95, 1, 1</a:t>
            </a:r>
          </a:p>
          <a:p>
            <a:pPr marL="0" lvl="0" indent="0">
              <a:buNone/>
            </a:pPr>
            <a:endParaRPr/>
          </a:p>
          <a:p>
            <a:pPr marL="0" lvl="0" indent="0">
              <a:buNone/>
            </a:pPr>
            <a:r>
              <a:t>100</a:t>
            </a:r>
          </a:p>
          <a:p>
            <a:pPr marL="0" lvl="0" indent="0">
              <a:buNone/>
            </a:pPr>
            <a:endParaRPr/>
          </a:p>
          <a:p>
            <a:pPr marL="0" lvl="0" indent="0">
              <a:buNone/>
            </a:pPr>
            <a:r>
              <a:t>= .01, .99 + .01 = 1.00; Row 9: , Total = 100, Total = 1.00,</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1.16; Columns: Rainfall (Inches), Frequency, Relative Frequency, Cumulative Relative Frequency; Row 1: 2.95–4.97, 6, 6</a:t>
            </a:r>
          </a:p>
          <a:p>
            <a:pPr marL="0" lvl="0" indent="0">
              <a:buNone/>
            </a:pPr>
            <a:endParaRPr/>
          </a:p>
          <a:p>
            <a:pPr marL="0" lvl="0" indent="0">
              <a:buNone/>
            </a:pPr>
            <a:r>
              <a:t>50</a:t>
            </a:r>
          </a:p>
          <a:p>
            <a:pPr marL="0" lvl="0" indent="0">
              <a:buNone/>
            </a:pPr>
            <a:endParaRPr/>
          </a:p>
          <a:p>
            <a:pPr marL="0" lvl="0" indent="0">
              <a:buNone/>
            </a:pPr>
            <a:r>
              <a:t>= .12, .12; Row 2: 4.97–6.99, 7, 7</a:t>
            </a:r>
          </a:p>
          <a:p>
            <a:pPr marL="0" lvl="0" indent="0">
              <a:buNone/>
            </a:pPr>
            <a:endParaRPr/>
          </a:p>
          <a:p>
            <a:pPr marL="0" lvl="0" indent="0">
              <a:buNone/>
            </a:pPr>
            <a:r>
              <a:t>50</a:t>
            </a:r>
          </a:p>
          <a:p>
            <a:pPr marL="0" lvl="0" indent="0">
              <a:buNone/>
            </a:pPr>
            <a:endParaRPr/>
          </a:p>
          <a:p>
            <a:pPr marL="0" lvl="0" indent="0">
              <a:buNone/>
            </a:pPr>
            <a:r>
              <a:t>= .14, .12 + .14 = .26; Row 3: 6.99–9.01, 15, 15</a:t>
            </a:r>
          </a:p>
          <a:p>
            <a:pPr marL="0" lvl="0" indent="0">
              <a:buNone/>
            </a:pPr>
            <a:endParaRPr/>
          </a:p>
          <a:p>
            <a:pPr marL="0" lvl="0" indent="0">
              <a:buNone/>
            </a:pPr>
            <a:r>
              <a:t>50</a:t>
            </a:r>
          </a:p>
          <a:p>
            <a:pPr marL="0" lvl="0" indent="0">
              <a:buNone/>
            </a:pPr>
            <a:endParaRPr/>
          </a:p>
          <a:p>
            <a:pPr marL="0" lvl="0" indent="0">
              <a:buNone/>
            </a:pPr>
            <a:r>
              <a:t>= .30, .26 + .30 = .56; Row 4: 9.01–11.03, 8, 8</a:t>
            </a:r>
          </a:p>
          <a:p>
            <a:pPr marL="0" lvl="0" indent="0">
              <a:buNone/>
            </a:pPr>
            <a:endParaRPr/>
          </a:p>
          <a:p>
            <a:pPr marL="0" lvl="0" indent="0">
              <a:buNone/>
            </a:pPr>
            <a:r>
              <a:t>50</a:t>
            </a:r>
          </a:p>
          <a:p>
            <a:pPr marL="0" lvl="0" indent="0">
              <a:buNone/>
            </a:pPr>
            <a:endParaRPr/>
          </a:p>
          <a:p>
            <a:pPr marL="0" lvl="0" indent="0">
              <a:buNone/>
            </a:pPr>
            <a:r>
              <a:t>= .16, .56 + .16 = .72; Row 5: 11.03–13.05, 9, 9</a:t>
            </a:r>
          </a:p>
          <a:p>
            <a:pPr marL="0" lvl="0" indent="0">
              <a:buNone/>
            </a:pPr>
            <a:endParaRPr/>
          </a:p>
          <a:p>
            <a:pPr marL="0" lvl="0" indent="0">
              <a:buNone/>
            </a:pPr>
            <a:r>
              <a:t>50</a:t>
            </a:r>
          </a:p>
          <a:p>
            <a:pPr marL="0" lvl="0" indent="0">
              <a:buNone/>
            </a:pPr>
            <a:endParaRPr/>
          </a:p>
          <a:p>
            <a:pPr marL="0" lvl="0" indent="0">
              <a:buNone/>
            </a:pPr>
            <a:r>
              <a:t>= .18, .72 + .18 = .90; Row 6: 13.05–15.07, 5, 5</a:t>
            </a:r>
          </a:p>
          <a:p>
            <a:pPr marL="0" lvl="0" indent="0">
              <a:buNone/>
            </a:pPr>
            <a:endParaRPr/>
          </a:p>
          <a:p>
            <a:pPr marL="0" lvl="0" indent="0">
              <a:buNone/>
            </a:pPr>
            <a:r>
              <a:t>50</a:t>
            </a:r>
          </a:p>
          <a:p>
            <a:pPr marL="0" lvl="0" indent="0">
              <a:buNone/>
            </a:pPr>
            <a:endParaRPr/>
          </a:p>
          <a:p>
            <a:pPr marL="0" lvl="0" indent="0">
              <a:buNone/>
            </a:pPr>
            <a:r>
              <a:t>= .10, .90 + .10 = 1.00; Row 7: , Total = 50, Total = 1.00,</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1.17 Frequency of Commuting Distances; Columns: DATA, FREQUENCY, RELATIVE FREQUENCY, CUMULATIVE RELATIVE FREQUENCY; Row 1: 3, 3, 3</a:t>
            </a:r>
          </a:p>
          <a:p>
            <a:pPr marL="0" lvl="0" indent="0">
              <a:buNone/>
            </a:pPr>
            <a:endParaRPr/>
          </a:p>
          <a:p>
            <a:pPr marL="0" lvl="0" indent="0">
              <a:buNone/>
            </a:pPr>
            <a:r>
              <a:t>19, .1579; Row 2: 4, 1, 1</a:t>
            </a:r>
          </a:p>
          <a:p>
            <a:pPr marL="0" lvl="0" indent="0">
              <a:buNone/>
            </a:pPr>
            <a:endParaRPr/>
          </a:p>
          <a:p>
            <a:pPr marL="0" lvl="0" indent="0">
              <a:buNone/>
            </a:pPr>
            <a:r>
              <a:t>19, .2105; Row 3: 5, 3, 3</a:t>
            </a:r>
          </a:p>
          <a:p>
            <a:pPr marL="0" lvl="0" indent="0">
              <a:buNone/>
            </a:pPr>
            <a:endParaRPr/>
          </a:p>
          <a:p>
            <a:pPr marL="0" lvl="0" indent="0">
              <a:buNone/>
            </a:pPr>
            <a:r>
              <a:t>19, .1579; Row 4: 7, 2, 2</a:t>
            </a:r>
          </a:p>
          <a:p>
            <a:pPr marL="0" lvl="0" indent="0">
              <a:buNone/>
            </a:pPr>
            <a:endParaRPr/>
          </a:p>
          <a:p>
            <a:pPr marL="0" lvl="0" indent="0">
              <a:buNone/>
            </a:pPr>
            <a:r>
              <a:t>19, .2632; Row 5: 10, 3, 4</a:t>
            </a:r>
          </a:p>
          <a:p>
            <a:pPr marL="0" lvl="0" indent="0">
              <a:buNone/>
            </a:pPr>
            <a:endParaRPr/>
          </a:p>
          <a:p>
            <a:pPr marL="0" lvl="0" indent="0">
              <a:buNone/>
            </a:pPr>
            <a:r>
              <a:t>19, .4737; Row 6: 12, 2, 2</a:t>
            </a:r>
          </a:p>
          <a:p>
            <a:pPr marL="0" lvl="0" indent="0">
              <a:buNone/>
            </a:pPr>
            <a:endParaRPr/>
          </a:p>
          <a:p>
            <a:pPr marL="0" lvl="0" indent="0">
              <a:buNone/>
            </a:pPr>
            <a:r>
              <a:t>19, .7895; Row 7: 13, 1, 1</a:t>
            </a:r>
          </a:p>
          <a:p>
            <a:pPr marL="0" lvl="0" indent="0">
              <a:buNone/>
            </a:pPr>
            <a:endParaRPr/>
          </a:p>
          <a:p>
            <a:pPr marL="0" lvl="0" indent="0">
              <a:buNone/>
            </a:pPr>
            <a:r>
              <a:t>19, .8421; Row 8: 15, 1, 1</a:t>
            </a:r>
          </a:p>
          <a:p>
            <a:pPr marL="0" lvl="0" indent="0">
              <a:buNone/>
            </a:pPr>
            <a:endParaRPr/>
          </a:p>
          <a:p>
            <a:pPr marL="0" lvl="0" indent="0">
              <a:buNone/>
            </a:pPr>
            <a:r>
              <a:t>19, .8948; Row 9: 18, 1, 1</a:t>
            </a:r>
          </a:p>
          <a:p>
            <a:pPr marL="0" lvl="0" indent="0">
              <a:buNone/>
            </a:pPr>
            <a:endParaRPr/>
          </a:p>
          <a:p>
            <a:pPr marL="0" lvl="0" indent="0">
              <a:buNone/>
            </a:pPr>
            <a:r>
              <a:t>19, .9474; Row 10: 20, 1, 1</a:t>
            </a:r>
          </a:p>
          <a:p>
            <a:pPr marL="0" lvl="0" indent="0">
              <a:buNone/>
            </a:pPr>
            <a:endParaRPr/>
          </a:p>
          <a:p>
            <a:pPr marL="0" lvl="0" indent="0">
              <a:buNone/>
            </a:pPr>
            <a:r>
              <a:t>19, 1.0000</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1.18; Columns: Year, Total Number of Deaths; Row 1: 2000, 231; Row 2: 2001, 21,357; Row 3: 2002, 11,685; Row 4: 2003, 33,819; Row 5: 2004, 228,802; Row 6: 2005, 88,003; Row 7: 2006, 6,605; Row 8: 2007, 712; Row 9: 2008, 88,011; Row 10: 2009, 1,790; Row 11: 2010, 320,120; Row 12: 2011, 21,953; Row 13: 2012, 768; Row 14: Total, 823,856</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1.19; Columns: Year, Total Number of Crashes, Year, Total Number of Crashes; Row 1: 1994, 36,254, 2004, 38,444; Row 2: 1995, 37,241, 2005, 39,252; Row 3: 1996, 37,494, 2006, 38,648; Row 4: 1997, 37,324, 2007, 37,435; Row 5: 1998, 37,107, 2008, 34,172; Row 6: 1999, 37,140, 2009, 30,862; Row 7: 2000, 37,526, 2010, 30,296; Row 8: 2001, 37,862, 2011, 29,757; Row 9: 2002, 38,491, Total, 653,782; Row 10: 2003, 38,477, ,</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1.20 Frequency of Number of Movies Viewed; Columns: Number of Movies, Frequency, Relative Frequency, Cumulative Relative Frequency; Row 1: 0, , , ; Row 2: 1, , , ; Row 3: 2, , , ; Row 4: 3, , , ; Row 5: 4, , , ; Row 6: 5, , , ; Row 7: 6, , , ; Row 8: 7+, , ,</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1.22 Restaurants Used in Sample; Columns: Entree Cost, Under $10, $10 to under $15, $15 to under $20, Over $20; Row 1: San Jose, El Abuelo Taq, Pasta Mia, Emma’s Express, Bamboo Hut, Emperor’s Guard, Creekside Inn, Agenda, Gervais, Miro’s, Blake’s, Eulipia, Hayes Mansion, Germania; Row 2: Palo Alto, Senor Taco, Tuscan Garden, Taxi’s, Ming’s, P.A. Joe’s, Stickney’s, Scott’s Seafood, Poolside Grill, Fish Market, Sundance Mine, Maddalena’s, Sally's; Row 3: Los Gatos, Mary’s Patio, Mount Everest, Sweet Pea’s, Andele Taqueria, Lindsey’s, Willow Street, Toll House, Charter House, La Maison Du Cafe; Row 4: Mountain View, Maharaja, New Ma’s, Thai-Rific, Garden Fresh, Amber Indian, La Fiesta, Fiesta del Mar, Dawit, Austin’s, Shiva’s, Mazeh, Le Petit Bistro; Row 5: Cupertino, Hobees, Hung Fu, Samrat, China Express, Santa Barb. Grill, Mand. Gourmet, Bombay Oven, Kathmandu West, Fontana’s, Blue Pheasant, Hamasushi, Helios; Row 6: Sunnyvale, Chekijababi, Taj India, Full Throttle, Tia Juana, Lemon Grass, Pacific Fresh, Charley Brown’s, Cafe Cameroon, Faz, Aruba’s, Lion &amp; Compass, The Palace, Beau Sejour, ; Row 7: Santa Clara, Rangoli, Armadillo Willy’s, Thai Pepper, Pasand, Arthur’s, Katie’s Cafe, Pedro’s, La Galleria, Birk’s, Truya Sushi, Valley Plaza, Lakeside, Mariani’s</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Tölfræði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1 Úrtak og gögn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Skilgreiningar á tölfræði, líkindum og lykilhugtökum</a:t>
            </a:r>
          </a:p>
          <a:p>
            <a:pPr marL="457189" lvl="0" indent="-457189">
              <a:buAutoNum type="arabicPeriod"/>
            </a:pPr>
            <a:r>
              <a:t>Gögn, úrtaka og breytileiki í gögnum og úrtökum</a:t>
            </a:r>
          </a:p>
          <a:p>
            <a:pPr marL="457189" lvl="0" indent="-457189">
              <a:buAutoNum type="arabicPeriod"/>
            </a:pPr>
            <a:r>
              <a:t>Tíðni, tíðnitöflur og mælistig</a:t>
            </a:r>
          </a:p>
          <a:p>
            <a:pPr marL="457189" lvl="0" indent="-457189">
              <a:buAutoNum type="arabicPeriod"/>
            </a:pPr>
            <a:r>
              <a:t>Tilraunahönnun og siðfræði</a:t>
            </a:r>
          </a:p>
          <a:p>
            <a:pPr marL="457189" lvl="0" indent="-457189">
              <a:buAutoNum type="arabicPeriod"/>
            </a:pPr>
            <a:r>
              <a:t>Tilraun í gagnasöfnun</a:t>
            </a:r>
          </a:p>
          <a:p>
            <a:pPr marL="457189" lvl="0" indent="-457189">
              <a:buAutoNum type="arabicPeriod"/>
            </a:pPr>
            <a:r>
              <a:t>Úrtökutilraun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a:t>
            </a:r>
          </a:p>
        </p:txBody>
      </p:sp>
      <p:pic>
        <p:nvPicPr>
          <p:cNvPr id="3" name="Picture 1" descr="This photo shows a large open news room with enough space to seat about 200 employees."/>
          <p:cNvPicPr>
            <a:picLocks noGrp="1" noChangeAspect="1"/>
          </p:cNvPicPr>
          <p:nvPr/>
        </p:nvPicPr>
        <p:blipFill>
          <a:blip r:embed="rId3"/>
          <a:stretch>
            <a:fillRect/>
          </a:stretch>
        </p:blipFill>
        <p:spPr bwMode="auto">
          <a:xfrm>
            <a:off x="616799" y="1054100"/>
            <a:ext cx="10958401" cy="4457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rekumst á tölfræði í daglegu lífi oftar en okkur er líklega ljóst og úr mörgum ólíkum áttum, til dæmis í fréttum. (David Sim)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a:t>
            </a:r>
          </a:p>
        </p:txBody>
      </p:sp>
      <p:pic>
        <p:nvPicPr>
          <p:cNvPr id="3" name="Picture 1" descr="This is a dot plot showing average hours of sleep. The number line is marked in intervals of 1 from 5 to 9. Dots above the line show 1 person reporting 5 hours, 1 with 5.5, 3 with 6, 4 with 6.5, 2 with 7, 2 with 8, and 1 with 9 hours."/>
          <p:cNvPicPr>
            <a:picLocks noGrp="1" noChangeAspect="1"/>
          </p:cNvPicPr>
          <p:nvPr/>
        </p:nvPicPr>
        <p:blipFill>
          <a:blip r:embed="rId3"/>
          <a:stretch>
            <a:fillRect/>
          </a:stretch>
        </p:blipFill>
        <p:spPr bwMode="auto">
          <a:xfrm>
            <a:off x="610937" y="1168400"/>
            <a:ext cx="10970126" cy="4737100"/>
          </a:xfrm>
          <a:prstGeom prst="rect">
            <a:avLst/>
          </a:prstGeom>
          <a:noFill/>
          <a:ln w="9525">
            <a:noFill/>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1.1</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33430510"/>
              </p:ext>
            </p:extLst>
          </p:nvPr>
        </p:nvGraphicFramePr>
        <p:xfrm>
          <a:off x="609600" y="952500"/>
          <a:ext cx="10972800" cy="7315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Hraði bíla við árekstur</a:t>
                      </a:r>
                    </a:p>
                  </a:txBody>
                  <a:tcPr/>
                </a:tc>
                <a:tc>
                  <a:txBody>
                    <a:bodyPr/>
                    <a:lstStyle/>
                    <a:p>
                      <a:pPr marL="0" lvl="0" indent="0">
                        <a:buNone/>
                      </a:pPr>
                      <a:r>
                        <a:t>Staðsetning </a:t>
                      </a:r>
                      <a:r>
                        <a:rPr i="1"/>
                        <a:t>ökumanns</a:t>
                      </a:r>
                      <a:r>
                        <a:t> (i.e., dummies)</a:t>
                      </a:r>
                    </a:p>
                  </a:txBody>
                  <a:tcPr/>
                </a:tc>
                <a:extLst>
                  <a:ext uri="{0D108BD9-81ED-4DB2-BD59-A6C34878D82A}">
                    <a16:rowId xmlns:a16="http://schemas.microsoft.com/office/drawing/2014/main" val="10000"/>
                  </a:ext>
                </a:extLst>
              </a:tr>
              <a:tr h="0">
                <a:tc>
                  <a:txBody>
                    <a:bodyPr/>
                    <a:lstStyle/>
                    <a:p>
                      <a:pPr marL="0" lvl="0" indent="0">
                        <a:buNone/>
                      </a:pPr>
                      <a:r>
                        <a:t>35 miles/hour</a:t>
                      </a:r>
                    </a:p>
                  </a:txBody>
                  <a:tcPr/>
                </a:tc>
                <a:tc>
                  <a:txBody>
                    <a:bodyPr/>
                    <a:lstStyle/>
                    <a:p>
                      <a:pPr marL="0" lvl="0" indent="0">
                        <a:buNone/>
                      </a:pPr>
                      <a:r>
                        <a:rPr dirty="0"/>
                        <a:t>Framsæti</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a:t>
            </a:r>
          </a:p>
        </p:txBody>
      </p:sp>
      <p:pic>
        <p:nvPicPr>
          <p:cNvPr id="3" name="Picture 1" descr="This is a pie chart showing the class classification of statistics students. The chart has 4 sections labeled Freshman, Sophomore, Junior, Senior. A question is asked below the pie chart: what type of data does this graph show?"/>
          <p:cNvPicPr>
            <a:picLocks noGrp="1" noChangeAspect="1"/>
          </p:cNvPicPr>
          <p:nvPr/>
        </p:nvPicPr>
        <p:blipFill>
          <a:blip r:embed="rId3"/>
          <a:stretch>
            <a:fillRect/>
          </a:stretch>
        </p:blipFill>
        <p:spPr bwMode="auto">
          <a:xfrm>
            <a:off x="2578100" y="953167"/>
            <a:ext cx="7023100" cy="5167565"/>
          </a:xfrm>
          <a:prstGeom prst="rect">
            <a:avLst/>
          </a:prstGeom>
          <a:noFill/>
          <a:ln w="9525">
            <a:noFill/>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a:t>
            </a:r>
          </a:p>
        </p:txBody>
      </p:sp>
      <p:pic>
        <p:nvPicPr>
          <p:cNvPr id="3" name="Picture 1" descr="This histogram consists of 5 bars with the x-axis marked at intervals of 3 from 50 - 100, and the y-axis in increments of 100 from 0 - 800. The height of bars shows the number of students in each interval."/>
          <p:cNvPicPr>
            <a:picLocks noGrp="1" noChangeAspect="1"/>
          </p:cNvPicPr>
          <p:nvPr/>
        </p:nvPicPr>
        <p:blipFill>
          <a:blip r:embed="rId3"/>
          <a:stretch>
            <a:fillRect/>
          </a:stretch>
        </p:blipFill>
        <p:spPr bwMode="auto">
          <a:xfrm>
            <a:off x="2565400" y="954629"/>
            <a:ext cx="7061200" cy="5164641"/>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 Fall Term 2007 (Census day)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0">
                <a:tc>
                  <a:txBody>
                    <a:bodyPr/>
                    <a:lstStyle/>
                    <a:p>
                      <a:pPr marL="0" lvl="0" indent="0">
                        <a:buNone/>
                      </a:pPr>
                      <a:r>
                        <a:t>De Anza College</a:t>
                      </a:r>
                    </a:p>
                  </a:txBody>
                  <a:tcPr/>
                </a:tc>
                <a:tc>
                  <a:txBody>
                    <a:bodyPr/>
                    <a:lstStyle/>
                    <a:p>
                      <a:endParaRPr/>
                    </a:p>
                  </a:txBody>
                  <a:tcPr/>
                </a:tc>
                <a:tc>
                  <a:txBody>
                    <a:bodyPr/>
                    <a:lstStyle/>
                    <a:p>
                      <a:endParaRPr/>
                    </a:p>
                  </a:txBody>
                  <a:tcPr/>
                </a:tc>
                <a:tc>
                  <a:txBody>
                    <a:bodyPr/>
                    <a:lstStyle/>
                    <a:p>
                      <a:endParaRPr/>
                    </a:p>
                  </a:txBody>
                  <a:tcPr/>
                </a:tc>
                <a:tc>
                  <a:txBody>
                    <a:bodyPr/>
                    <a:lstStyle/>
                    <a:p>
                      <a:pPr marL="0" lvl="0" indent="0">
                        <a:buNone/>
                      </a:pPr>
                      <a:r>
                        <a:t>Foothill College</a:t>
                      </a: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r>
                        <a:t>Fjöldi</a:t>
                      </a:r>
                    </a:p>
                  </a:txBody>
                  <a:tcPr/>
                </a:tc>
                <a:tc>
                  <a:txBody>
                    <a:bodyPr/>
                    <a:lstStyle/>
                    <a:p>
                      <a:pPr marL="0" lvl="0" indent="0">
                        <a:buNone/>
                      </a:pPr>
                      <a:r>
                        <a:t>Prósent</a:t>
                      </a:r>
                    </a:p>
                  </a:txBody>
                  <a:tcPr/>
                </a:tc>
                <a:tc>
                  <a:txBody>
                    <a:bodyPr/>
                    <a:lstStyle/>
                    <a:p>
                      <a:endParaRPr/>
                    </a:p>
                  </a:txBody>
                  <a:tcPr/>
                </a:tc>
                <a:tc>
                  <a:txBody>
                    <a:bodyPr/>
                    <a:lstStyle/>
                    <a:p>
                      <a:endParaRPr/>
                    </a:p>
                  </a:txBody>
                  <a:tcPr/>
                </a:tc>
                <a:tc>
                  <a:txBody>
                    <a:bodyPr/>
                    <a:lstStyle/>
                    <a:p>
                      <a:pPr marL="0" lvl="0" indent="0">
                        <a:buNone/>
                      </a:pPr>
                      <a:r>
                        <a:t>Fjöldi</a:t>
                      </a:r>
                    </a:p>
                  </a:txBody>
                  <a:tcPr/>
                </a:tc>
                <a:tc>
                  <a:txBody>
                    <a:bodyPr/>
                    <a:lstStyle/>
                    <a:p>
                      <a:pPr marL="0" lvl="0" indent="0">
                        <a:buNone/>
                      </a:pPr>
                      <a:r>
                        <a:t>Prósent</a:t>
                      </a:r>
                    </a:p>
                  </a:txBody>
                  <a:tcPr/>
                </a:tc>
                <a:extLst>
                  <a:ext uri="{0D108BD9-81ED-4DB2-BD59-A6C34878D82A}">
                    <a16:rowId xmlns:a16="http://schemas.microsoft.com/office/drawing/2014/main" val="10001"/>
                  </a:ext>
                </a:extLst>
              </a:tr>
              <a:tr h="0">
                <a:tc>
                  <a:txBody>
                    <a:bodyPr/>
                    <a:lstStyle/>
                    <a:p>
                      <a:pPr marL="0" lvl="0" indent="0">
                        <a:buNone/>
                      </a:pPr>
                      <a:r>
                        <a:t>Í fullu námi</a:t>
                      </a:r>
                    </a:p>
                  </a:txBody>
                  <a:tcPr/>
                </a:tc>
                <a:tc>
                  <a:txBody>
                    <a:bodyPr/>
                    <a:lstStyle/>
                    <a:p>
                      <a:pPr marL="0" lvl="0" indent="0">
                        <a:buNone/>
                      </a:pPr>
                      <a:r>
                        <a:t>9,200</a:t>
                      </a:r>
                    </a:p>
                  </a:txBody>
                  <a:tcPr/>
                </a:tc>
                <a:tc>
                  <a:txBody>
                    <a:bodyPr/>
                    <a:lstStyle/>
                    <a:p>
                      <a:pPr marL="0" lvl="0" indent="0">
                        <a:buNone/>
                      </a:pPr>
                      <a:r>
                        <a:t>40.90%</a:t>
                      </a:r>
                    </a:p>
                  </a:txBody>
                  <a:tcPr/>
                </a:tc>
                <a:tc>
                  <a:txBody>
                    <a:bodyPr/>
                    <a:lstStyle/>
                    <a:p>
                      <a:endParaRPr/>
                    </a:p>
                  </a:txBody>
                  <a:tcPr/>
                </a:tc>
                <a:tc>
                  <a:txBody>
                    <a:bodyPr/>
                    <a:lstStyle/>
                    <a:p>
                      <a:pPr marL="0" lvl="0" indent="0">
                        <a:buNone/>
                      </a:pPr>
                      <a:r>
                        <a:t>Í fullu námi</a:t>
                      </a:r>
                    </a:p>
                  </a:txBody>
                  <a:tcPr/>
                </a:tc>
                <a:tc>
                  <a:txBody>
                    <a:bodyPr/>
                    <a:lstStyle/>
                    <a:p>
                      <a:pPr marL="0" lvl="0" indent="0">
                        <a:buNone/>
                      </a:pPr>
                      <a:r>
                        <a:t>4,059</a:t>
                      </a:r>
                    </a:p>
                  </a:txBody>
                  <a:tcPr/>
                </a:tc>
                <a:tc>
                  <a:txBody>
                    <a:bodyPr/>
                    <a:lstStyle/>
                    <a:p>
                      <a:pPr marL="0" lvl="0" indent="0">
                        <a:buNone/>
                      </a:pPr>
                      <a:r>
                        <a:t>28.60%</a:t>
                      </a:r>
                    </a:p>
                  </a:txBody>
                  <a:tcPr/>
                </a:tc>
                <a:extLst>
                  <a:ext uri="{0D108BD9-81ED-4DB2-BD59-A6C34878D82A}">
                    <a16:rowId xmlns:a16="http://schemas.microsoft.com/office/drawing/2014/main" val="10002"/>
                  </a:ext>
                </a:extLst>
              </a:tr>
              <a:tr h="0">
                <a:tc>
                  <a:txBody>
                    <a:bodyPr/>
                    <a:lstStyle/>
                    <a:p>
                      <a:pPr marL="0" lvl="0" indent="0">
                        <a:buNone/>
                      </a:pPr>
                      <a:r>
                        <a:t>Í hlutanámi</a:t>
                      </a:r>
                    </a:p>
                  </a:txBody>
                  <a:tcPr/>
                </a:tc>
                <a:tc>
                  <a:txBody>
                    <a:bodyPr/>
                    <a:lstStyle/>
                    <a:p>
                      <a:pPr marL="0" lvl="0" indent="0">
                        <a:buNone/>
                      </a:pPr>
                      <a:r>
                        <a:t>13,296</a:t>
                      </a:r>
                    </a:p>
                  </a:txBody>
                  <a:tcPr/>
                </a:tc>
                <a:tc>
                  <a:txBody>
                    <a:bodyPr/>
                    <a:lstStyle/>
                    <a:p>
                      <a:pPr marL="0" lvl="0" indent="0">
                        <a:buNone/>
                      </a:pPr>
                      <a:r>
                        <a:t>59.10%</a:t>
                      </a:r>
                    </a:p>
                  </a:txBody>
                  <a:tcPr/>
                </a:tc>
                <a:tc>
                  <a:txBody>
                    <a:bodyPr/>
                    <a:lstStyle/>
                    <a:p>
                      <a:endParaRPr/>
                    </a:p>
                  </a:txBody>
                  <a:tcPr/>
                </a:tc>
                <a:tc>
                  <a:txBody>
                    <a:bodyPr/>
                    <a:lstStyle/>
                    <a:p>
                      <a:pPr marL="0" lvl="0" indent="0">
                        <a:buNone/>
                      </a:pPr>
                      <a:r>
                        <a:t>Í hlutanámi</a:t>
                      </a:r>
                    </a:p>
                  </a:txBody>
                  <a:tcPr/>
                </a:tc>
                <a:tc>
                  <a:txBody>
                    <a:bodyPr/>
                    <a:lstStyle/>
                    <a:p>
                      <a:pPr marL="0" lvl="0" indent="0">
                        <a:buNone/>
                      </a:pPr>
                      <a:r>
                        <a:t>10,124</a:t>
                      </a:r>
                    </a:p>
                  </a:txBody>
                  <a:tcPr/>
                </a:tc>
                <a:tc>
                  <a:txBody>
                    <a:bodyPr/>
                    <a:lstStyle/>
                    <a:p>
                      <a:pPr marL="0" lvl="0" indent="0">
                        <a:buNone/>
                      </a:pPr>
                      <a:r>
                        <a:t>71.40%</a:t>
                      </a:r>
                    </a:p>
                  </a:txBody>
                  <a:tcPr/>
                </a:tc>
                <a:extLst>
                  <a:ext uri="{0D108BD9-81ED-4DB2-BD59-A6C34878D82A}">
                    <a16:rowId xmlns:a16="http://schemas.microsoft.com/office/drawing/2014/main" val="10003"/>
                  </a:ext>
                </a:extLst>
              </a:tr>
              <a:tr h="0">
                <a:tc>
                  <a:txBody>
                    <a:bodyPr/>
                    <a:lstStyle/>
                    <a:p>
                      <a:pPr marL="0" lvl="0" indent="0">
                        <a:buNone/>
                      </a:pPr>
                      <a:r>
                        <a:t>Samtals</a:t>
                      </a:r>
                    </a:p>
                  </a:txBody>
                  <a:tcPr/>
                </a:tc>
                <a:tc>
                  <a:txBody>
                    <a:bodyPr/>
                    <a:lstStyle/>
                    <a:p>
                      <a:pPr marL="0" lvl="0" indent="0">
                        <a:buNone/>
                      </a:pPr>
                      <a:r>
                        <a:t>22,496</a:t>
                      </a:r>
                    </a:p>
                  </a:txBody>
                  <a:tcPr/>
                </a:tc>
                <a:tc>
                  <a:txBody>
                    <a:bodyPr/>
                    <a:lstStyle/>
                    <a:p>
                      <a:pPr marL="0" lvl="0" indent="0">
                        <a:buNone/>
                      </a:pPr>
                      <a:r>
                        <a:t>100%</a:t>
                      </a:r>
                    </a:p>
                  </a:txBody>
                  <a:tcPr/>
                </a:tc>
                <a:tc>
                  <a:txBody>
                    <a:bodyPr/>
                    <a:lstStyle/>
                    <a:p>
                      <a:endParaRPr/>
                    </a:p>
                  </a:txBody>
                  <a:tcPr/>
                </a:tc>
                <a:tc>
                  <a:txBody>
                    <a:bodyPr/>
                    <a:lstStyle/>
                    <a:p>
                      <a:pPr marL="0" lvl="0" indent="0">
                        <a:buNone/>
                      </a:pPr>
                      <a:r>
                        <a:t>Samtals</a:t>
                      </a:r>
                    </a:p>
                  </a:txBody>
                  <a:tcPr/>
                </a:tc>
                <a:tc>
                  <a:txBody>
                    <a:bodyPr/>
                    <a:lstStyle/>
                    <a:p>
                      <a:pPr marL="0" lvl="0" indent="0">
                        <a:buNone/>
                      </a:pPr>
                      <a:r>
                        <a:t>14,183</a:t>
                      </a:r>
                    </a:p>
                  </a:txBody>
                  <a:tcPr/>
                </a:tc>
                <a:tc>
                  <a:txBody>
                    <a:bodyPr/>
                    <a:lstStyle/>
                    <a:p>
                      <a:pPr marL="0" lvl="0" indent="0">
                        <a:buNone/>
                      </a:pPr>
                      <a:r>
                        <a:t>100%</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a:t>
            </a:r>
          </a:p>
        </p:txBody>
      </p:sp>
      <p:pic>
        <p:nvPicPr>
          <p:cNvPr id="3" name="Picture 1" descr="Example shows two pie charts. First: De Anza College shows 59.1% of individuals work part time and 40.9% work full time. Second: Foothill College 71.4% work Part time and 28.6% work full time."/>
          <p:cNvPicPr>
            <a:picLocks noGrp="1" noChangeAspect="1"/>
          </p:cNvPicPr>
          <p:nvPr/>
        </p:nvPicPr>
        <p:blipFill>
          <a:blip r:embed="rId3"/>
          <a:stretch>
            <a:fillRect/>
          </a:stretch>
        </p:blipFill>
        <p:spPr bwMode="auto">
          <a:xfrm>
            <a:off x="610937" y="1155700"/>
            <a:ext cx="10970126" cy="4749800"/>
          </a:xfrm>
          <a:prstGeom prst="rect">
            <a:avLst/>
          </a:prstGeom>
          <a:noFill/>
          <a:ln w="9525">
            <a:noFill/>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a:t>
            </a:r>
          </a:p>
        </p:txBody>
      </p:sp>
      <p:pic>
        <p:nvPicPr>
          <p:cNvPr id="3" name="Picture 1" descr="Example is a bar graph depicting student full time and part time status. De Anza shows there are more part time students than full time, and for Foothill there are more Part time than full time."/>
          <p:cNvPicPr>
            <a:picLocks noGrp="1" noChangeAspect="1"/>
          </p:cNvPicPr>
          <p:nvPr/>
        </p:nvPicPr>
        <p:blipFill>
          <a:blip r:embed="rId3"/>
          <a:stretch>
            <a:fillRect/>
          </a:stretch>
        </p:blipFill>
        <p:spPr bwMode="auto">
          <a:xfrm>
            <a:off x="2693949" y="952500"/>
            <a:ext cx="6804102" cy="5168900"/>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1.3 De Anza College Year 2010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Characteristic/Category</a:t>
                      </a:r>
                    </a:p>
                  </a:txBody>
                  <a:tcPr/>
                </a:tc>
                <a:tc>
                  <a:txBody>
                    <a:bodyPr/>
                    <a:lstStyle/>
                    <a:p>
                      <a:pPr marL="0" lvl="0" indent="0">
                        <a:buNone/>
                      </a:pPr>
                      <a:r>
                        <a:t>Prósent</a:t>
                      </a:r>
                    </a:p>
                  </a:txBody>
                  <a:tcPr/>
                </a:tc>
                <a:extLst>
                  <a:ext uri="{0D108BD9-81ED-4DB2-BD59-A6C34878D82A}">
                    <a16:rowId xmlns:a16="http://schemas.microsoft.com/office/drawing/2014/main" val="10000"/>
                  </a:ext>
                </a:extLst>
              </a:tr>
              <a:tr h="0">
                <a:tc>
                  <a:txBody>
                    <a:bodyPr/>
                    <a:lstStyle/>
                    <a:p>
                      <a:pPr marL="0" lvl="0" indent="0">
                        <a:buNone/>
                      </a:pPr>
                      <a:r>
                        <a:t>Nemendur í tæknigreinum</a:t>
                      </a:r>
                    </a:p>
                  </a:txBody>
                  <a:tcPr/>
                </a:tc>
                <a:tc>
                  <a:txBody>
                    <a:bodyPr/>
                    <a:lstStyle/>
                    <a:p>
                      <a:pPr marL="0" lvl="0" indent="0">
                        <a:buNone/>
                      </a:pPr>
                      <a:r>
                        <a:t>40.9%</a:t>
                      </a:r>
                    </a:p>
                  </a:txBody>
                  <a:tcPr/>
                </a:tc>
                <a:extLst>
                  <a:ext uri="{0D108BD9-81ED-4DB2-BD59-A6C34878D82A}">
                    <a16:rowId xmlns:a16="http://schemas.microsoft.com/office/drawing/2014/main" val="10001"/>
                  </a:ext>
                </a:extLst>
              </a:tr>
              <a:tr h="0">
                <a:tc>
                  <a:txBody>
                    <a:bodyPr/>
                    <a:lstStyle/>
                    <a:p>
                      <a:pPr marL="0" lvl="0" indent="0">
                        <a:buNone/>
                      </a:pPr>
                      <a:r>
                        <a:t>Students studying non-technical subjects</a:t>
                      </a:r>
                    </a:p>
                  </a:txBody>
                  <a:tcPr/>
                </a:tc>
                <a:tc>
                  <a:txBody>
                    <a:bodyPr/>
                    <a:lstStyle/>
                    <a:p>
                      <a:pPr marL="0" lvl="0" indent="0">
                        <a:buNone/>
                      </a:pPr>
                      <a:r>
                        <a:t>48.6%</a:t>
                      </a:r>
                    </a:p>
                  </a:txBody>
                  <a:tcPr/>
                </a:tc>
                <a:extLst>
                  <a:ext uri="{0D108BD9-81ED-4DB2-BD59-A6C34878D82A}">
                    <a16:rowId xmlns:a16="http://schemas.microsoft.com/office/drawing/2014/main" val="10002"/>
                  </a:ext>
                </a:extLst>
              </a:tr>
              <a:tr h="0">
                <a:tc>
                  <a:txBody>
                    <a:bodyPr/>
                    <a:lstStyle/>
                    <a:p>
                      <a:pPr marL="0" lvl="0" indent="0">
                        <a:buNone/>
                      </a:pPr>
                      <a:r>
                        <a:t>Nemendur sem hyggjast flytja sig yfir í fjögurra ára háskólanám</a:t>
                      </a:r>
                    </a:p>
                  </a:txBody>
                  <a:tcPr/>
                </a:tc>
                <a:tc>
                  <a:txBody>
                    <a:bodyPr/>
                    <a:lstStyle/>
                    <a:p>
                      <a:pPr marL="0" lvl="0" indent="0">
                        <a:buNone/>
                      </a:pPr>
                      <a:r>
                        <a:t>61.0%</a:t>
                      </a:r>
                    </a:p>
                  </a:txBody>
                  <a:tcPr/>
                </a:tc>
                <a:extLst>
                  <a:ext uri="{0D108BD9-81ED-4DB2-BD59-A6C34878D82A}">
                    <a16:rowId xmlns:a16="http://schemas.microsoft.com/office/drawing/2014/main" val="10003"/>
                  </a:ext>
                </a:extLst>
              </a:tr>
              <a:tr h="0">
                <a:tc>
                  <a:txBody>
                    <a:bodyPr/>
                    <a:lstStyle/>
                    <a:p>
                      <a:pPr marL="0" lvl="0" indent="0">
                        <a:buNone/>
                      </a:pPr>
                      <a:r>
                        <a:t>SAMTALS</a:t>
                      </a:r>
                    </a:p>
                  </a:txBody>
                  <a:tcPr/>
                </a:tc>
                <a:tc>
                  <a:txBody>
                    <a:bodyPr/>
                    <a:lstStyle/>
                    <a:p>
                      <a:pPr marL="0" lvl="0" indent="0">
                        <a:buNone/>
                      </a:pPr>
                      <a:r>
                        <a:t>150.5%</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a:t>
            </a:r>
          </a:p>
        </p:txBody>
      </p:sp>
      <p:pic>
        <p:nvPicPr>
          <p:cNvPr id="3" name="Picture 1" descr="Figure shows the ethnicity of students within the college. Asian students have 36.1%, Black 5.8%, Filipino 5.3%, Native American 0.6%, Pacific Islander 1.0%, and white students with 24.5%."/>
          <p:cNvPicPr>
            <a:picLocks noGrp="1" noChangeAspect="1"/>
          </p:cNvPicPr>
          <p:nvPr/>
        </p:nvPicPr>
        <p:blipFill>
          <a:blip r:embed="rId3"/>
          <a:stretch>
            <a:fillRect/>
          </a:stretch>
        </p:blipFill>
        <p:spPr bwMode="auto">
          <a:xfrm>
            <a:off x="2844800" y="953171"/>
            <a:ext cx="6502400" cy="5167558"/>
          </a:xfrm>
          <a:prstGeom prst="rect">
            <a:avLst/>
          </a:prstGeom>
          <a:noFill/>
          <a:ln w="9525">
            <a:noFill/>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1.4 Þjóðernisuppruni nemenda við De Anza College haustönn 2007 (manntalsdagur) </a:t>
            </a:r>
          </a:p>
        </p:txBody>
      </p:sp>
      <p:pic>
        <p:nvPicPr>
          <p:cNvPr id="3" name="Picture 1" descr="Table 1.4 Ethnicity of Students at De Anza College Fall Term 2007 (Census Day); Columns: , Frequency, Percent; Row 1: Asian, 8,794, 36.1%; Row 2: Black, 1,412, 5.8%; Row... (Full description in notes)"/>
          <p:cNvPicPr>
            <a:picLocks noGrp="1" noChangeAspect="1"/>
          </p:cNvPicPr>
          <p:nvPr/>
        </p:nvPicPr>
        <p:blipFill>
          <a:blip r:embed="rId3"/>
          <a:stretch>
            <a:fillRect/>
          </a:stretch>
        </p:blipFill>
        <p:spPr bwMode="auto">
          <a:xfrm>
            <a:off x="3164644" y="952500"/>
            <a:ext cx="5862712" cy="5168900"/>
          </a:xfrm>
          <a:prstGeom prst="rect">
            <a:avLst/>
          </a:prstGeom>
          <a:noFill/>
          <a:ln w="9525">
            <a:noFill/>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a:t>
            </a:r>
          </a:p>
        </p:txBody>
      </p:sp>
      <p:pic>
        <p:nvPicPr>
          <p:cNvPr id="3" name="Picture 1" descr="Figure shows the ethnicity of students within the college. Asian students have 36.1%, Black 5.8%, Filipino 5.3%, Native American 0.6%, Pacific Islander 1.0%, and white students with 24.5%."/>
          <p:cNvPicPr>
            <a:picLocks noGrp="1" noChangeAspect="1"/>
          </p:cNvPicPr>
          <p:nvPr/>
        </p:nvPicPr>
        <p:blipFill>
          <a:blip r:embed="rId3"/>
          <a:stretch>
            <a:fillRect/>
          </a:stretch>
        </p:blipFill>
        <p:spPr bwMode="auto">
          <a:xfrm>
            <a:off x="841190" y="952500"/>
            <a:ext cx="10509619" cy="5168900"/>
          </a:xfrm>
          <a:prstGeom prst="rect">
            <a:avLst/>
          </a:prstGeom>
          <a:noFill/>
          <a:ln w="9525">
            <a:noFill/>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a:t>
            </a:r>
          </a:p>
        </p:txBody>
      </p:sp>
      <p:pic>
        <p:nvPicPr>
          <p:cNvPr id="3" name="Picture 1" descr="This is a bar graph that depicts the ethnicity of students. Asian 36.1%, Black 5.8%, Filipino 5.3%, Hispanic 17.1%, Native American 0.6%, Pacific Islander 1.0%, white 24.5%, and other/unknown with 9.6%."/>
          <p:cNvPicPr>
            <a:picLocks noGrp="1" noChangeAspect="1"/>
          </p:cNvPicPr>
          <p:nvPr/>
        </p:nvPicPr>
        <p:blipFill>
          <a:blip r:embed="rId3"/>
          <a:stretch>
            <a:fillRect/>
          </a:stretch>
        </p:blipFill>
        <p:spPr bwMode="auto">
          <a:xfrm>
            <a:off x="609600" y="1055121"/>
            <a:ext cx="10972800" cy="4976358"/>
          </a:xfrm>
          <a:prstGeom prst="rect">
            <a:avLst/>
          </a:prstGeom>
          <a:noFill/>
          <a:ln w="9525">
            <a:noFill/>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1.10</a:t>
            </a:r>
          </a:p>
        </p:txBody>
      </p:sp>
      <p:pic>
        <p:nvPicPr>
          <p:cNvPr id="3" name="Picture 1" descr="This bar graph is graphed from largest to smallest ethnicity of students with Asian students with the largest number at 36.1%, white 24.5%, Hispanic 17.1%, Other/Unknown 9.6%, Black 5.8%, Filipino 5.3%, Pacific Islander 1.0%, Native American 0.6%."/>
          <p:cNvPicPr>
            <a:picLocks noGrp="1" noChangeAspect="1"/>
          </p:cNvPicPr>
          <p:nvPr/>
        </p:nvPicPr>
        <p:blipFill>
          <a:blip r:embed="rId3"/>
          <a:stretch>
            <a:fillRect/>
          </a:stretch>
        </p:blipFill>
        <p:spPr bwMode="auto">
          <a:xfrm>
            <a:off x="609600" y="1080353"/>
            <a:ext cx="10972800" cy="4913194"/>
          </a:xfrm>
          <a:prstGeom prst="rect">
            <a:avLst/>
          </a:prstGeom>
          <a:noFill/>
          <a:ln w="9525">
            <a:noFill/>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1.11</a:t>
            </a:r>
          </a:p>
        </p:txBody>
      </p:sp>
      <p:pic>
        <p:nvPicPr>
          <p:cNvPr id="3" name="Picture 1" descr="Two pie charts labeled: Ethnicity of Students. The top one is divided: 36.1% Asian, 5.8% Black, 5.3% Filipino, 17.1% Hispanic, 0.6% Native American, 1.0% Pacific Islander, 24.5% White, and 9.6% Other. The bottom one is divided: 36.1% Asian, 24.5% White, 17.1% Hispanic, 9.6% Other, 5.8% Black, 5.3% Filipino, 1.0% Pacific Islander, 0.6% Native American."/>
          <p:cNvPicPr>
            <a:picLocks noGrp="1" noChangeAspect="1"/>
          </p:cNvPicPr>
          <p:nvPr/>
        </p:nvPicPr>
        <p:blipFill>
          <a:blip r:embed="rId3"/>
          <a:stretch>
            <a:fillRect/>
          </a:stretch>
        </p:blipFill>
        <p:spPr bwMode="auto">
          <a:xfrm>
            <a:off x="609600" y="979799"/>
            <a:ext cx="10972800" cy="5127001"/>
          </a:xfrm>
          <a:prstGeom prst="rect">
            <a:avLst/>
          </a:prstGeom>
          <a:noFill/>
          <a:ln w="9525">
            <a:noFill/>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1.5</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endParaRPr/>
                    </a:p>
                  </a:txBody>
                  <a:tcPr/>
                </a:tc>
                <a:tc>
                  <a:txBody>
                    <a:bodyPr/>
                    <a:lstStyle/>
                    <a:p>
                      <a:pPr marL="0" lvl="0" indent="0">
                        <a:buNone/>
                      </a:pPr>
                      <a:r>
                        <a:t>Fótbolti</a:t>
                      </a:r>
                    </a:p>
                  </a:txBody>
                  <a:tcPr/>
                </a:tc>
                <a:tc>
                  <a:txBody>
                    <a:bodyPr/>
                    <a:lstStyle/>
                    <a:p>
                      <a:pPr marL="0" lvl="0" indent="0">
                        <a:buNone/>
                      </a:pPr>
                      <a:r>
                        <a:t>Körfubolti</a:t>
                      </a:r>
                    </a:p>
                  </a:txBody>
                  <a:tcPr/>
                </a:tc>
                <a:tc>
                  <a:txBody>
                    <a:bodyPr/>
                    <a:lstStyle/>
                    <a:p>
                      <a:pPr marL="0" lvl="0" indent="0">
                        <a:buNone/>
                      </a:pPr>
                      <a:r>
                        <a:t>Tennis</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Karlar</a:t>
                      </a:r>
                    </a:p>
                  </a:txBody>
                  <a:tcPr/>
                </a:tc>
                <a:tc>
                  <a:txBody>
                    <a:bodyPr/>
                    <a:lstStyle/>
                    <a:p>
                      <a:pPr marL="0" lvl="0" indent="0">
                        <a:buNone/>
                      </a:pPr>
                      <a:r>
                        <a:t>20</a:t>
                      </a:r>
                    </a:p>
                  </a:txBody>
                  <a:tcPr/>
                </a:tc>
                <a:tc>
                  <a:txBody>
                    <a:bodyPr/>
                    <a:lstStyle/>
                    <a:p>
                      <a:pPr marL="0" lvl="0" indent="0">
                        <a:buNone/>
                      </a:pPr>
                      <a:r>
                        <a:t>8</a:t>
                      </a:r>
                    </a:p>
                  </a:txBody>
                  <a:tcPr/>
                </a:tc>
                <a:tc>
                  <a:txBody>
                    <a:bodyPr/>
                    <a:lstStyle/>
                    <a:p>
                      <a:pPr marL="0" lvl="0" indent="0">
                        <a:buNone/>
                      </a:pPr>
                      <a:r>
                        <a:t>2</a:t>
                      </a:r>
                    </a:p>
                  </a:txBody>
                  <a:tcPr/>
                </a:tc>
                <a:tc>
                  <a:txBody>
                    <a:bodyPr/>
                    <a:lstStyle/>
                    <a:p>
                      <a:pPr marL="0" lvl="0" indent="0">
                        <a:buNone/>
                      </a:pPr>
                      <a:r>
                        <a:t>30</a:t>
                      </a:r>
                    </a:p>
                  </a:txBody>
                  <a:tcPr/>
                </a:tc>
                <a:extLst>
                  <a:ext uri="{0D108BD9-81ED-4DB2-BD59-A6C34878D82A}">
                    <a16:rowId xmlns:a16="http://schemas.microsoft.com/office/drawing/2014/main" val="10001"/>
                  </a:ext>
                </a:extLst>
              </a:tr>
              <a:tr h="0">
                <a:tc>
                  <a:txBody>
                    <a:bodyPr/>
                    <a:lstStyle/>
                    <a:p>
                      <a:pPr marL="0" lvl="0" indent="0">
                        <a:buNone/>
                      </a:pPr>
                      <a:r>
                        <a:t>Konur</a:t>
                      </a:r>
                    </a:p>
                  </a:txBody>
                  <a:tcPr/>
                </a:tc>
                <a:tc>
                  <a:txBody>
                    <a:bodyPr/>
                    <a:lstStyle/>
                    <a:p>
                      <a:pPr marL="0" lvl="0" indent="0">
                        <a:buNone/>
                      </a:pPr>
                      <a:r>
                        <a:t>5</a:t>
                      </a:r>
                    </a:p>
                  </a:txBody>
                  <a:tcPr/>
                </a:tc>
                <a:tc>
                  <a:txBody>
                    <a:bodyPr/>
                    <a:lstStyle/>
                    <a:p>
                      <a:pPr marL="0" lvl="0" indent="0">
                        <a:buNone/>
                      </a:pPr>
                      <a:r>
                        <a:t>7</a:t>
                      </a:r>
                    </a:p>
                  </a:txBody>
                  <a:tcPr/>
                </a:tc>
                <a:tc>
                  <a:txBody>
                    <a:bodyPr/>
                    <a:lstStyle/>
                    <a:p>
                      <a:pPr marL="0" lvl="0" indent="0">
                        <a:buNone/>
                      </a:pPr>
                      <a:r>
                        <a:t>8</a:t>
                      </a:r>
                    </a:p>
                  </a:txBody>
                  <a:tcPr/>
                </a:tc>
                <a:tc>
                  <a:txBody>
                    <a:bodyPr/>
                    <a:lstStyle/>
                    <a:p>
                      <a:pPr marL="0" lvl="0" indent="0">
                        <a:buNone/>
                      </a:pPr>
                      <a:r>
                        <a:t>20</a:t>
                      </a: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t>25</a:t>
                      </a:r>
                    </a:p>
                  </a:txBody>
                  <a:tcPr/>
                </a:tc>
                <a:tc>
                  <a:txBody>
                    <a:bodyPr/>
                    <a:lstStyle/>
                    <a:p>
                      <a:pPr marL="0" lvl="0" indent="0">
                        <a:buNone/>
                      </a:pPr>
                      <a:r>
                        <a:t>15</a:t>
                      </a:r>
                    </a:p>
                  </a:txBody>
                  <a:tcPr/>
                </a:tc>
                <a:tc>
                  <a:txBody>
                    <a:bodyPr/>
                    <a:lstStyle/>
                    <a:p>
                      <a:pPr marL="0" lvl="0" indent="0">
                        <a:buNone/>
                      </a:pPr>
                      <a:r>
                        <a:t>10</a:t>
                      </a:r>
                    </a:p>
                  </a:txBody>
                  <a:tcPr/>
                </a:tc>
                <a:tc>
                  <a:txBody>
                    <a:bodyPr/>
                    <a:lstStyle/>
                    <a:p>
                      <a:pPr marL="0" lvl="0" indent="0">
                        <a:buNone/>
                      </a:pPr>
                      <a:r>
                        <a:t>50</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1.6</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endParaRPr/>
                    </a:p>
                  </a:txBody>
                  <a:tcPr/>
                </a:tc>
                <a:tc>
                  <a:txBody>
                    <a:bodyPr/>
                    <a:lstStyle/>
                    <a:p>
                      <a:pPr marL="0" lvl="0" indent="0">
                        <a:buNone/>
                      </a:pPr>
                      <a:r>
                        <a:t>Fótbolti</a:t>
                      </a:r>
                    </a:p>
                  </a:txBody>
                  <a:tcPr/>
                </a:tc>
                <a:tc>
                  <a:txBody>
                    <a:bodyPr/>
                    <a:lstStyle/>
                    <a:p>
                      <a:pPr marL="0" lvl="0" indent="0">
                        <a:buNone/>
                      </a:pPr>
                      <a:r>
                        <a:t>Körfubolti</a:t>
                      </a:r>
                    </a:p>
                  </a:txBody>
                  <a:tcPr/>
                </a:tc>
                <a:tc>
                  <a:txBody>
                    <a:bodyPr/>
                    <a:lstStyle/>
                    <a:p>
                      <a:pPr marL="0" lvl="0" indent="0">
                        <a:buNone/>
                      </a:pPr>
                      <a:r>
                        <a:t>Tennis</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Karlar</a:t>
                      </a:r>
                    </a:p>
                  </a:txBody>
                  <a:tcPr/>
                </a:tc>
                <a:tc>
                  <a:txBody>
                    <a:bodyPr/>
                    <a:lstStyle/>
                    <a:p>
                      <a:pPr marL="0" lvl="0" indent="0">
                        <a:buNone/>
                      </a:pPr>
                      <a:r>
                        <a:t>20</a:t>
                      </a:r>
                    </a:p>
                  </a:txBody>
                  <a:tcPr/>
                </a:tc>
                <a:tc>
                  <a:txBody>
                    <a:bodyPr/>
                    <a:lstStyle/>
                    <a:p>
                      <a:pPr marL="0" lvl="0" indent="0">
                        <a:buNone/>
                      </a:pPr>
                      <a:r>
                        <a:t>8</a:t>
                      </a:r>
                    </a:p>
                  </a:txBody>
                  <a:tcPr/>
                </a:tc>
                <a:tc>
                  <a:txBody>
                    <a:bodyPr/>
                    <a:lstStyle/>
                    <a:p>
                      <a:pPr marL="0" lvl="0" indent="0">
                        <a:buNone/>
                      </a:pPr>
                      <a:r>
                        <a:t>2</a:t>
                      </a:r>
                    </a:p>
                  </a:txBody>
                  <a:tcPr/>
                </a:tc>
                <a:tc>
                  <a:txBody>
                    <a:bodyPr/>
                    <a:lstStyle/>
                    <a:p>
                      <a:pPr marL="0" lvl="0" indent="0">
                        <a:buNone/>
                      </a:pPr>
                      <a:r>
                        <a:t>30</a:t>
                      </a:r>
                    </a:p>
                  </a:txBody>
                  <a:tcPr/>
                </a:tc>
                <a:extLst>
                  <a:ext uri="{0D108BD9-81ED-4DB2-BD59-A6C34878D82A}">
                    <a16:rowId xmlns:a16="http://schemas.microsoft.com/office/drawing/2014/main" val="10001"/>
                  </a:ext>
                </a:extLst>
              </a:tr>
              <a:tr h="0">
                <a:tc>
                  <a:txBody>
                    <a:bodyPr/>
                    <a:lstStyle/>
                    <a:p>
                      <a:pPr marL="0" lvl="0" indent="0">
                        <a:buNone/>
                      </a:pPr>
                      <a:r>
                        <a:t>Konur</a:t>
                      </a:r>
                    </a:p>
                  </a:txBody>
                  <a:tcPr/>
                </a:tc>
                <a:tc>
                  <a:txBody>
                    <a:bodyPr/>
                    <a:lstStyle/>
                    <a:p>
                      <a:pPr marL="0" lvl="0" indent="0">
                        <a:buNone/>
                      </a:pPr>
                      <a:r>
                        <a:t>5</a:t>
                      </a:r>
                    </a:p>
                  </a:txBody>
                  <a:tcPr/>
                </a:tc>
                <a:tc>
                  <a:txBody>
                    <a:bodyPr/>
                    <a:lstStyle/>
                    <a:p>
                      <a:pPr marL="0" lvl="0" indent="0">
                        <a:buNone/>
                      </a:pPr>
                      <a:r>
                        <a:t>7</a:t>
                      </a:r>
                    </a:p>
                  </a:txBody>
                  <a:tcPr/>
                </a:tc>
                <a:tc>
                  <a:txBody>
                    <a:bodyPr/>
                    <a:lstStyle/>
                    <a:p>
                      <a:pPr marL="0" lvl="0" indent="0">
                        <a:buNone/>
                      </a:pPr>
                      <a:r>
                        <a:t>8</a:t>
                      </a:r>
                    </a:p>
                  </a:txBody>
                  <a:tcPr/>
                </a:tc>
                <a:tc>
                  <a:txBody>
                    <a:bodyPr/>
                    <a:lstStyle/>
                    <a:p>
                      <a:pPr marL="0" lvl="0" indent="0">
                        <a:buNone/>
                      </a:pPr>
                      <a:r>
                        <a:t>20</a:t>
                      </a: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t>25</a:t>
                      </a:r>
                    </a:p>
                  </a:txBody>
                  <a:tcPr/>
                </a:tc>
                <a:tc>
                  <a:txBody>
                    <a:bodyPr/>
                    <a:lstStyle/>
                    <a:p>
                      <a:pPr marL="0" lvl="0" indent="0">
                        <a:buNone/>
                      </a:pPr>
                      <a:r>
                        <a:t>15</a:t>
                      </a:r>
                    </a:p>
                  </a:txBody>
                  <a:tcPr/>
                </a:tc>
                <a:tc>
                  <a:txBody>
                    <a:bodyPr/>
                    <a:lstStyle/>
                    <a:p>
                      <a:pPr marL="0" lvl="0" indent="0">
                        <a:buNone/>
                      </a:pPr>
                      <a:r>
                        <a:t>10</a:t>
                      </a:r>
                    </a:p>
                  </a:txBody>
                  <a:tcPr/>
                </a:tc>
                <a:tc>
                  <a:txBody>
                    <a:bodyPr/>
                    <a:lstStyle/>
                    <a:p>
                      <a:pPr marL="0" lvl="0" indent="0">
                        <a:buNone/>
                      </a:pPr>
                      <a:r>
                        <a:t>50</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1.7 Class Roster </a:t>
            </a:r>
          </a:p>
        </p:txBody>
      </p:sp>
      <p:pic>
        <p:nvPicPr>
          <p:cNvPr id="3" name="Picture 1" descr="Table 1.7 Class Roster; Columns: ID, Name, ID, Name, ID, Name; Row 1: 00, Anselmo, 11, King, 22, Roquero; Row 2: 01, Bautista, 12, Legeny, 23, Roth; Row 3: 02, Bayani, 1... (Full description in notes)"/>
          <p:cNvPicPr>
            <a:picLocks noGrp="1" noChangeAspect="1"/>
          </p:cNvPicPr>
          <p:nvPr/>
        </p:nvPicPr>
        <p:blipFill>
          <a:blip r:embed="rId3"/>
          <a:stretch>
            <a:fillRect/>
          </a:stretch>
        </p:blipFill>
        <p:spPr bwMode="auto">
          <a:xfrm>
            <a:off x="4051300" y="955192"/>
            <a:ext cx="4089400" cy="5163515"/>
          </a:xfrm>
          <a:prstGeom prst="rect">
            <a:avLst/>
          </a:prstGeom>
          <a:noFill/>
          <a:ln w="9525">
            <a:noFill/>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1.8</a:t>
            </a:r>
          </a:p>
        </p:txBody>
      </p:sp>
      <p:pic>
        <p:nvPicPr>
          <p:cNvPr id="3" name="Picture 1" descr="Lisa randomly generated the decimals in the Random Number column. She then used each consecutive number in each decimal to make the numbers she read. Some of the read nu... (Full description in notes)"/>
          <p:cNvPicPr>
            <a:picLocks noGrp="1" noChangeAspect="1"/>
          </p:cNvPicPr>
          <p:nvPr/>
        </p:nvPicPr>
        <p:blipFill>
          <a:blip r:embed="rId3"/>
          <a:stretch>
            <a:fillRect/>
          </a:stretch>
        </p:blipFill>
        <p:spPr bwMode="auto">
          <a:xfrm>
            <a:off x="3962400" y="953523"/>
            <a:ext cx="4254500" cy="465885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Lisa myndaði tugabrotin í dálkinum Slembitala af handahófi. Síðan notaði hún hvern samliggjandi tölustaf í hverju tugabroti til að mynda tölurnar sem hún las. Sumar lesnu talnanna samsvara auðkennisnúmerum nemenda í bekknum hennar (t.d. 14 = Lundquist í töflu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1.12</a:t>
            </a:r>
          </a:p>
        </p:txBody>
      </p:sp>
      <p:pic>
        <p:nvPicPr>
          <p:cNvPr id="3" name="Picture 1" descr="This figure shows a sample of random numbers generated on a calculator. It should a RandInt (0,30) 29, randInt (0,30) 28, and randInt (0,30) 4"/>
          <p:cNvPicPr>
            <a:picLocks noGrp="1" noChangeAspect="1"/>
          </p:cNvPicPr>
          <p:nvPr/>
        </p:nvPicPr>
        <p:blipFill>
          <a:blip r:embed="rId3"/>
          <a:stretch>
            <a:fillRect/>
          </a:stretch>
        </p:blipFill>
        <p:spPr bwMode="auto">
          <a:xfrm>
            <a:off x="2209800" y="953033"/>
            <a:ext cx="7759700" cy="5167833"/>
          </a:xfrm>
          <a:prstGeom prst="rect">
            <a:avLst/>
          </a:prstGeom>
          <a:noFill/>
          <a:ln w="9525">
            <a:noFill/>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1.9</a:t>
            </a:r>
          </a:p>
        </p:txBody>
      </p:sp>
      <p:pic>
        <p:nvPicPr>
          <p:cNvPr id="3" name="Picture 1" descr="Scores for quizzes #1-6 for 10 students in a statistics class. Each quiz is out of 10 points."/>
          <p:cNvPicPr>
            <a:picLocks noGrp="1" noChangeAspect="1"/>
          </p:cNvPicPr>
          <p:nvPr/>
        </p:nvPicPr>
        <p:blipFill>
          <a:blip r:embed="rId2"/>
          <a:stretch>
            <a:fillRect/>
          </a:stretch>
        </p:blipFill>
        <p:spPr bwMode="auto">
          <a:xfrm>
            <a:off x="4965856" y="952500"/>
            <a:ext cx="227298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Stig úr könnunum #1-6 hjá 10 nemendum í tölfræðinámskeiði. Hver könnun er af 10 stigum.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1.10 First Experiment (20 rolls)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Hlið tenings</a:t>
                      </a:r>
                    </a:p>
                  </a:txBody>
                  <a:tcPr/>
                </a:tc>
                <a:tc>
                  <a:txBody>
                    <a:bodyPr/>
                    <a:lstStyle/>
                    <a:p>
                      <a:pPr marL="0" lvl="0" indent="0">
                        <a:buNone/>
                      </a:pPr>
                      <a:r>
                        <a:t>Tíðni</a:t>
                      </a:r>
                    </a:p>
                  </a:txBody>
                  <a:tcPr/>
                </a:tc>
                <a:extLst>
                  <a:ext uri="{0D108BD9-81ED-4DB2-BD59-A6C34878D82A}">
                    <a16:rowId xmlns:a16="http://schemas.microsoft.com/office/drawing/2014/main" val="10000"/>
                  </a:ext>
                </a:extLst>
              </a:tr>
              <a:tr h="0">
                <a:tc>
                  <a:txBody>
                    <a:bodyPr/>
                    <a:lstStyle/>
                    <a:p>
                      <a:pPr marL="0" lvl="0" indent="0">
                        <a:buNone/>
                      </a:pPr>
                      <a:r>
                        <a:t>1</a:t>
                      </a: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r>
                        <a:t>2</a:t>
                      </a: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3</a:t>
                      </a: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4</a:t>
                      </a:r>
                    </a:p>
                  </a:txBody>
                  <a:tcPr/>
                </a:tc>
                <a:tc>
                  <a:txBody>
                    <a:bodyPr/>
                    <a:lstStyle/>
                    <a:p>
                      <a:endParaRPr/>
                    </a:p>
                  </a:txBody>
                  <a:tcPr/>
                </a:tc>
                <a:extLst>
                  <a:ext uri="{0D108BD9-81ED-4DB2-BD59-A6C34878D82A}">
                    <a16:rowId xmlns:a16="http://schemas.microsoft.com/office/drawing/2014/main" val="10004"/>
                  </a:ext>
                </a:extLst>
              </a:tr>
              <a:tr h="0">
                <a:tc>
                  <a:txBody>
                    <a:bodyPr/>
                    <a:lstStyle/>
                    <a:p>
                      <a:pPr marL="0" lvl="0" indent="0">
                        <a:buNone/>
                      </a:pPr>
                      <a:r>
                        <a:t>5</a:t>
                      </a:r>
                    </a:p>
                  </a:txBody>
                  <a:tcPr/>
                </a:tc>
                <a:tc>
                  <a:txBody>
                    <a:bodyPr/>
                    <a:lstStyle/>
                    <a:p>
                      <a:endParaRPr/>
                    </a:p>
                  </a:txBody>
                  <a:tcPr/>
                </a:tc>
                <a:extLst>
                  <a:ext uri="{0D108BD9-81ED-4DB2-BD59-A6C34878D82A}">
                    <a16:rowId xmlns:a16="http://schemas.microsoft.com/office/drawing/2014/main" val="10005"/>
                  </a:ext>
                </a:extLst>
              </a:tr>
              <a:tr h="0">
                <a:tc>
                  <a:txBody>
                    <a:bodyPr/>
                    <a:lstStyle/>
                    <a:p>
                      <a:pPr marL="0" lvl="0" indent="0">
                        <a:buNone/>
                      </a:pPr>
                      <a:r>
                        <a:t>6</a:t>
                      </a:r>
                    </a:p>
                  </a:txBody>
                  <a:tcPr/>
                </a:tc>
                <a:tc>
                  <a:txBody>
                    <a:bodyPr/>
                    <a:lstStyle/>
                    <a:p>
                      <a:endParaRP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1.11 Second Experiment (20 rolls)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Hlið tenings</a:t>
                      </a:r>
                    </a:p>
                  </a:txBody>
                  <a:tcPr/>
                </a:tc>
                <a:tc>
                  <a:txBody>
                    <a:bodyPr/>
                    <a:lstStyle/>
                    <a:p>
                      <a:pPr marL="0" lvl="0" indent="0">
                        <a:buNone/>
                      </a:pPr>
                      <a:r>
                        <a:t>Tíðni</a:t>
                      </a:r>
                    </a:p>
                  </a:txBody>
                  <a:tcPr/>
                </a:tc>
                <a:extLst>
                  <a:ext uri="{0D108BD9-81ED-4DB2-BD59-A6C34878D82A}">
                    <a16:rowId xmlns:a16="http://schemas.microsoft.com/office/drawing/2014/main" val="10000"/>
                  </a:ext>
                </a:extLst>
              </a:tr>
              <a:tr h="0">
                <a:tc>
                  <a:txBody>
                    <a:bodyPr/>
                    <a:lstStyle/>
                    <a:p>
                      <a:pPr marL="0" lvl="0" indent="0">
                        <a:buNone/>
                      </a:pPr>
                      <a:r>
                        <a:t>1</a:t>
                      </a: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r>
                        <a:t>2</a:t>
                      </a: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3</a:t>
                      </a: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4</a:t>
                      </a:r>
                    </a:p>
                  </a:txBody>
                  <a:tcPr/>
                </a:tc>
                <a:tc>
                  <a:txBody>
                    <a:bodyPr/>
                    <a:lstStyle/>
                    <a:p>
                      <a:endParaRPr/>
                    </a:p>
                  </a:txBody>
                  <a:tcPr/>
                </a:tc>
                <a:extLst>
                  <a:ext uri="{0D108BD9-81ED-4DB2-BD59-A6C34878D82A}">
                    <a16:rowId xmlns:a16="http://schemas.microsoft.com/office/drawing/2014/main" val="10004"/>
                  </a:ext>
                </a:extLst>
              </a:tr>
              <a:tr h="0">
                <a:tc>
                  <a:txBody>
                    <a:bodyPr/>
                    <a:lstStyle/>
                    <a:p>
                      <a:pPr marL="0" lvl="0" indent="0">
                        <a:buNone/>
                      </a:pPr>
                      <a:r>
                        <a:t>5</a:t>
                      </a:r>
                    </a:p>
                  </a:txBody>
                  <a:tcPr/>
                </a:tc>
                <a:tc>
                  <a:txBody>
                    <a:bodyPr/>
                    <a:lstStyle/>
                    <a:p>
                      <a:endParaRPr/>
                    </a:p>
                  </a:txBody>
                  <a:tcPr/>
                </a:tc>
                <a:extLst>
                  <a:ext uri="{0D108BD9-81ED-4DB2-BD59-A6C34878D82A}">
                    <a16:rowId xmlns:a16="http://schemas.microsoft.com/office/drawing/2014/main" val="10005"/>
                  </a:ext>
                </a:extLst>
              </a:tr>
              <a:tr h="0">
                <a:tc>
                  <a:txBody>
                    <a:bodyPr/>
                    <a:lstStyle/>
                    <a:p>
                      <a:pPr marL="0" lvl="0" indent="0">
                        <a:buNone/>
                      </a:pPr>
                      <a:r>
                        <a:t>6</a:t>
                      </a:r>
                    </a:p>
                  </a:txBody>
                  <a:tcPr/>
                </a:tc>
                <a:tc>
                  <a:txBody>
                    <a:bodyPr/>
                    <a:lstStyle/>
                    <a:p>
                      <a:endParaRP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1.12 Tíðnitafla yfir vinnutíma nemenda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GAGNAGILDI</a:t>
                      </a:r>
                    </a:p>
                  </a:txBody>
                  <a:tcPr/>
                </a:tc>
                <a:tc>
                  <a:txBody>
                    <a:bodyPr/>
                    <a:lstStyle/>
                    <a:p>
                      <a:pPr marL="0" lvl="0" indent="0">
                        <a:buNone/>
                      </a:pPr>
                      <a:r>
                        <a:t>TÍÐNI</a:t>
                      </a:r>
                    </a:p>
                  </a:txBody>
                  <a:tcPr/>
                </a:tc>
                <a:extLst>
                  <a:ext uri="{0D108BD9-81ED-4DB2-BD59-A6C34878D82A}">
                    <a16:rowId xmlns:a16="http://schemas.microsoft.com/office/drawing/2014/main" val="10000"/>
                  </a:ext>
                </a:extLst>
              </a:tr>
              <a:tr h="0">
                <a:tc>
                  <a:txBody>
                    <a:bodyPr/>
                    <a:lstStyle/>
                    <a:p>
                      <a:pPr marL="0" lvl="0" indent="0">
                        <a:buNone/>
                      </a:pPr>
                      <a:r>
                        <a:t>2</a:t>
                      </a:r>
                    </a:p>
                  </a:txBody>
                  <a:tcPr/>
                </a:tc>
                <a:tc>
                  <a:txBody>
                    <a:bodyPr/>
                    <a:lstStyle/>
                    <a:p>
                      <a:pPr marL="0" lvl="0" indent="0">
                        <a:buNone/>
                      </a:pPr>
                      <a:r>
                        <a:t>3</a:t>
                      </a:r>
                    </a:p>
                  </a:txBody>
                  <a:tcPr/>
                </a:tc>
                <a:extLst>
                  <a:ext uri="{0D108BD9-81ED-4DB2-BD59-A6C34878D82A}">
                    <a16:rowId xmlns:a16="http://schemas.microsoft.com/office/drawing/2014/main" val="10001"/>
                  </a:ext>
                </a:extLst>
              </a:tr>
              <a:tr h="0">
                <a:tc>
                  <a:txBody>
                    <a:bodyPr/>
                    <a:lstStyle/>
                    <a:p>
                      <a:pPr marL="0" lvl="0" indent="0">
                        <a:buNone/>
                      </a:pPr>
                      <a:r>
                        <a:t>3</a:t>
                      </a:r>
                    </a:p>
                  </a:txBody>
                  <a:tcPr/>
                </a:tc>
                <a:tc>
                  <a:txBody>
                    <a:bodyPr/>
                    <a:lstStyle/>
                    <a:p>
                      <a:pPr marL="0" lvl="0" indent="0">
                        <a:buNone/>
                      </a:pPr>
                      <a:r>
                        <a:t>5</a:t>
                      </a:r>
                    </a:p>
                  </a:txBody>
                  <a:tcPr/>
                </a:tc>
                <a:extLst>
                  <a:ext uri="{0D108BD9-81ED-4DB2-BD59-A6C34878D82A}">
                    <a16:rowId xmlns:a16="http://schemas.microsoft.com/office/drawing/2014/main" val="10002"/>
                  </a:ext>
                </a:extLst>
              </a:tr>
              <a:tr h="0">
                <a:tc>
                  <a:txBody>
                    <a:bodyPr/>
                    <a:lstStyle/>
                    <a:p>
                      <a:pPr marL="0" lvl="0" indent="0">
                        <a:buNone/>
                      </a:pPr>
                      <a:r>
                        <a:t>4</a:t>
                      </a:r>
                    </a:p>
                  </a:txBody>
                  <a:tcPr/>
                </a:tc>
                <a:tc>
                  <a:txBody>
                    <a:bodyPr/>
                    <a:lstStyle/>
                    <a:p>
                      <a:pPr marL="0" lvl="0" indent="0">
                        <a:buNone/>
                      </a:pPr>
                      <a:r>
                        <a:t>3</a:t>
                      </a:r>
                    </a:p>
                  </a:txBody>
                  <a:tcPr/>
                </a:tc>
                <a:extLst>
                  <a:ext uri="{0D108BD9-81ED-4DB2-BD59-A6C34878D82A}">
                    <a16:rowId xmlns:a16="http://schemas.microsoft.com/office/drawing/2014/main" val="10003"/>
                  </a:ext>
                </a:extLst>
              </a:tr>
              <a:tr h="0">
                <a:tc>
                  <a:txBody>
                    <a:bodyPr/>
                    <a:lstStyle/>
                    <a:p>
                      <a:pPr marL="0" lvl="0" indent="0">
                        <a:buNone/>
                      </a:pPr>
                      <a:r>
                        <a:t>5</a:t>
                      </a:r>
                    </a:p>
                  </a:txBody>
                  <a:tcPr/>
                </a:tc>
                <a:tc>
                  <a:txBody>
                    <a:bodyPr/>
                    <a:lstStyle/>
                    <a:p>
                      <a:pPr marL="0" lvl="0" indent="0">
                        <a:buNone/>
                      </a:pPr>
                      <a:r>
                        <a:t>6</a:t>
                      </a:r>
                    </a:p>
                  </a:txBody>
                  <a:tcPr/>
                </a:tc>
                <a:extLst>
                  <a:ext uri="{0D108BD9-81ED-4DB2-BD59-A6C34878D82A}">
                    <a16:rowId xmlns:a16="http://schemas.microsoft.com/office/drawing/2014/main" val="10004"/>
                  </a:ext>
                </a:extLst>
              </a:tr>
              <a:tr h="0">
                <a:tc>
                  <a:txBody>
                    <a:bodyPr/>
                    <a:lstStyle/>
                    <a:p>
                      <a:pPr marL="0" lvl="0" indent="0">
                        <a:buNone/>
                      </a:pPr>
                      <a:r>
                        <a:t>6</a:t>
                      </a:r>
                    </a:p>
                  </a:txBody>
                  <a:tcPr/>
                </a:tc>
                <a:tc>
                  <a:txBody>
                    <a:bodyPr/>
                    <a:lstStyle/>
                    <a:p>
                      <a:pPr marL="0" lvl="0" indent="0">
                        <a:buNone/>
                      </a:pPr>
                      <a:r>
                        <a:t>2</a:t>
                      </a:r>
                    </a:p>
                  </a:txBody>
                  <a:tcPr/>
                </a:tc>
                <a:extLst>
                  <a:ext uri="{0D108BD9-81ED-4DB2-BD59-A6C34878D82A}">
                    <a16:rowId xmlns:a16="http://schemas.microsoft.com/office/drawing/2014/main" val="10005"/>
                  </a:ext>
                </a:extLst>
              </a:tr>
              <a:tr h="0">
                <a:tc>
                  <a:txBody>
                    <a:bodyPr/>
                    <a:lstStyle/>
                    <a:p>
                      <a:pPr marL="0" lvl="0" indent="0">
                        <a:buNone/>
                      </a:pPr>
                      <a:r>
                        <a:t>7</a:t>
                      </a:r>
                    </a:p>
                  </a:txBody>
                  <a:tcPr/>
                </a:tc>
                <a:tc>
                  <a:txBody>
                    <a:bodyPr/>
                    <a:lstStyle/>
                    <a:p>
                      <a:pPr marL="0" lvl="0" indent="0">
                        <a:buNone/>
                      </a:pPr>
                      <a:r>
                        <a:t>1</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1.13 Tíðnitafla yfir vinnutíma nemenda með hlutfallslegri tíðni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3255519"/>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GAGNAGILDI</a:t>
                          </a:r>
                        </a:p>
                      </a:txBody>
                      <a:tcPr/>
                    </a:tc>
                    <a:tc>
                      <a:txBody>
                        <a:bodyPr/>
                        <a:lstStyle/>
                        <a:p>
                          <a:pPr marL="0" lvl="0" indent="0">
                            <a:buNone/>
                          </a:pPr>
                          <a:r>
                            <a:t>TÍÐNI</a:t>
                          </a:r>
                        </a:p>
                      </a:txBody>
                      <a:tcPr/>
                    </a:tc>
                    <a:tc>
                      <a:txBody>
                        <a:bodyPr/>
                        <a:lstStyle/>
                        <a:p>
                          <a:pPr marL="0" lvl="0" indent="0">
                            <a:buNone/>
                          </a:pPr>
                          <a:r>
                            <a:t>HLUTFALLSLEG TÍÐNI</a:t>
                          </a:r>
                        </a:p>
                      </a:txBody>
                      <a:tcPr/>
                    </a:tc>
                    <a:extLst>
                      <a:ext uri="{0D108BD9-81ED-4DB2-BD59-A6C34878D82A}">
                        <a16:rowId xmlns:a16="http://schemas.microsoft.com/office/drawing/2014/main" val="10000"/>
                      </a:ext>
                    </a:extLst>
                  </a:tr>
                  <a:tr h="0">
                    <a:tc>
                      <a:txBody>
                        <a:bodyPr/>
                        <a:lstStyle/>
                        <a:p>
                          <a:pPr marL="0" lvl="0" indent="0">
                            <a:buNone/>
                          </a:pPr>
                          <a:r>
                            <a:t>2</a:t>
                          </a:r>
                        </a:p>
                      </a:txBody>
                      <a:tcPr/>
                    </a:tc>
                    <a:tc>
                      <a:txBody>
                        <a:bodyPr/>
                        <a:lstStyle/>
                        <a:p>
                          <a:pPr marL="0" lvl="0" indent="0">
                            <a:buNone/>
                          </a:pPr>
                          <a:r>
                            <a:t>3</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20</m:t>
                                  </m:r>
                                </m:den>
                              </m:f>
                            </m:oMath>
                          </a14:m>
                          <a:r>
                            <a:t> or .15</a:t>
                          </a:r>
                        </a:p>
                      </a:txBody>
                      <a:tcPr/>
                    </a:tc>
                    <a:extLst>
                      <a:ext uri="{0D108BD9-81ED-4DB2-BD59-A6C34878D82A}">
                        <a16:rowId xmlns:a16="http://schemas.microsoft.com/office/drawing/2014/main" val="10001"/>
                      </a:ext>
                    </a:extLst>
                  </a:tr>
                  <a:tr h="0">
                    <a:tc>
                      <a:txBody>
                        <a:bodyPr/>
                        <a:lstStyle/>
                        <a:p>
                          <a:pPr marL="0" lvl="0" indent="0">
                            <a:buNone/>
                          </a:pPr>
                          <a:r>
                            <a:t>3</a:t>
                          </a:r>
                        </a:p>
                      </a:txBody>
                      <a:tcPr/>
                    </a:tc>
                    <a:tc>
                      <a:txBody>
                        <a:bodyPr/>
                        <a:lstStyle/>
                        <a:p>
                          <a:pPr marL="0" lvl="0" indent="0">
                            <a:buNone/>
                          </a:pPr>
                          <a:r>
                            <a:t>5</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5</m:t>
                                  </m:r>
                                </m:num>
                                <m:den>
                                  <m:r>
                                    <a:rPr>
                                      <a:latin typeface="Cambria Math" panose="02040503050406030204" pitchFamily="18" charset="0"/>
                                    </a:rPr>
                                    <m:t>20</m:t>
                                  </m:r>
                                </m:den>
                              </m:f>
                            </m:oMath>
                          </a14:m>
                          <a:r>
                            <a:t> or .25</a:t>
                          </a:r>
                        </a:p>
                      </a:txBody>
                      <a:tcPr/>
                    </a:tc>
                    <a:extLst>
                      <a:ext uri="{0D108BD9-81ED-4DB2-BD59-A6C34878D82A}">
                        <a16:rowId xmlns:a16="http://schemas.microsoft.com/office/drawing/2014/main" val="10002"/>
                      </a:ext>
                    </a:extLst>
                  </a:tr>
                  <a:tr h="0">
                    <a:tc>
                      <a:txBody>
                        <a:bodyPr/>
                        <a:lstStyle/>
                        <a:p>
                          <a:pPr marL="0" lvl="0" indent="0">
                            <a:buNone/>
                          </a:pPr>
                          <a:r>
                            <a:t>4</a:t>
                          </a:r>
                        </a:p>
                      </a:txBody>
                      <a:tcPr/>
                    </a:tc>
                    <a:tc>
                      <a:txBody>
                        <a:bodyPr/>
                        <a:lstStyle/>
                        <a:p>
                          <a:pPr marL="0" lvl="0" indent="0">
                            <a:buNone/>
                          </a:pPr>
                          <a:r>
                            <a:t>3</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20</m:t>
                                  </m:r>
                                </m:den>
                              </m:f>
                            </m:oMath>
                          </a14:m>
                          <a:r>
                            <a:t> or .15</a:t>
                          </a:r>
                        </a:p>
                      </a:txBody>
                      <a:tcPr/>
                    </a:tc>
                    <a:extLst>
                      <a:ext uri="{0D108BD9-81ED-4DB2-BD59-A6C34878D82A}">
                        <a16:rowId xmlns:a16="http://schemas.microsoft.com/office/drawing/2014/main" val="10003"/>
                      </a:ext>
                    </a:extLst>
                  </a:tr>
                  <a:tr h="0">
                    <a:tc>
                      <a:txBody>
                        <a:bodyPr/>
                        <a:lstStyle/>
                        <a:p>
                          <a:pPr marL="0" lvl="0" indent="0">
                            <a:buNone/>
                          </a:pPr>
                          <a:r>
                            <a:t>5</a:t>
                          </a:r>
                        </a:p>
                      </a:txBody>
                      <a:tcPr/>
                    </a:tc>
                    <a:tc>
                      <a:txBody>
                        <a:bodyPr/>
                        <a:lstStyle/>
                        <a:p>
                          <a:pPr marL="0" lvl="0" indent="0">
                            <a:buNone/>
                          </a:pPr>
                          <a:r>
                            <a:t>6</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6</m:t>
                                  </m:r>
                                </m:num>
                                <m:den>
                                  <m:r>
                                    <a:rPr>
                                      <a:latin typeface="Cambria Math" panose="02040503050406030204" pitchFamily="18" charset="0"/>
                                    </a:rPr>
                                    <m:t>20</m:t>
                                  </m:r>
                                </m:den>
                              </m:f>
                            </m:oMath>
                          </a14:m>
                          <a:r>
                            <a:t> or .30</a:t>
                          </a:r>
                        </a:p>
                      </a:txBody>
                      <a:tcPr/>
                    </a:tc>
                    <a:extLst>
                      <a:ext uri="{0D108BD9-81ED-4DB2-BD59-A6C34878D82A}">
                        <a16:rowId xmlns:a16="http://schemas.microsoft.com/office/drawing/2014/main" val="10004"/>
                      </a:ext>
                    </a:extLst>
                  </a:tr>
                  <a:tr h="0">
                    <a:tc>
                      <a:txBody>
                        <a:bodyPr/>
                        <a:lstStyle/>
                        <a:p>
                          <a:pPr marL="0" lvl="0" indent="0">
                            <a:buNone/>
                          </a:pPr>
                          <a:r>
                            <a:t>6</a:t>
                          </a:r>
                        </a:p>
                      </a:txBody>
                      <a:tcPr/>
                    </a:tc>
                    <a:tc>
                      <a:txBody>
                        <a:bodyPr/>
                        <a:lstStyle/>
                        <a:p>
                          <a:pPr marL="0" lvl="0" indent="0">
                            <a:buNone/>
                          </a:pPr>
                          <a:r>
                            <a:t>2</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2</m:t>
                                  </m:r>
                                </m:num>
                                <m:den>
                                  <m:r>
                                    <a:rPr>
                                      <a:latin typeface="Cambria Math" panose="02040503050406030204" pitchFamily="18" charset="0"/>
                                    </a:rPr>
                                    <m:t>20</m:t>
                                  </m:r>
                                </m:den>
                              </m:f>
                            </m:oMath>
                          </a14:m>
                          <a:r>
                            <a:t> or .10</a:t>
                          </a:r>
                        </a:p>
                      </a:txBody>
                      <a:tcPr/>
                    </a:tc>
                    <a:extLst>
                      <a:ext uri="{0D108BD9-81ED-4DB2-BD59-A6C34878D82A}">
                        <a16:rowId xmlns:a16="http://schemas.microsoft.com/office/drawing/2014/main" val="10005"/>
                      </a:ext>
                    </a:extLst>
                  </a:tr>
                  <a:tr h="0">
                    <a:tc>
                      <a:txBody>
                        <a:bodyPr/>
                        <a:lstStyle/>
                        <a:p>
                          <a:pPr marL="0" lvl="0" indent="0">
                            <a:buNone/>
                          </a:pPr>
                          <a:r>
                            <a:t>7</a:t>
                          </a:r>
                        </a:p>
                      </a:txBody>
                      <a:tcPr/>
                    </a:tc>
                    <a:tc>
                      <a:txBody>
                        <a:bodyPr/>
                        <a:lstStyle/>
                        <a:p>
                          <a:pPr marL="0" lvl="0" indent="0">
                            <a:buNone/>
                          </a:pPr>
                          <a:r>
                            <a:t>1</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20</m:t>
                                  </m:r>
                                </m:den>
                              </m:f>
                            </m:oMath>
                          </a14:m>
                          <a:r>
                            <a:t> or .05</a:t>
                          </a:r>
                        </a:p>
                      </a:txBody>
                      <a:tcPr/>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3255519"/>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t>DATA VALUE</a:t>
                          </a:r>
                        </a:p>
                      </a:txBody>
                      <a:tcPr/>
                    </a:tc>
                    <a:tc>
                      <a:txBody>
                        <a:bodyPr/>
                        <a:lstStyle/>
                        <a:p>
                          <a:pPr marL="0" lvl="0" indent="0">
                            <a:buNone/>
                          </a:pPr>
                          <a:r>
                            <a:t>FREQUENCY</a:t>
                          </a:r>
                        </a:p>
                      </a:txBody>
                      <a:tcPr/>
                    </a:tc>
                    <a:tc>
                      <a:txBody>
                        <a:bodyPr/>
                        <a:lstStyle/>
                        <a:p>
                          <a:pPr marL="0" lvl="0" indent="0">
                            <a:buNone/>
                          </a:pPr>
                          <a:r>
                            <a:t>RELATIVE FREQUENCY</a:t>
                          </a:r>
                        </a:p>
                      </a:txBody>
                      <a:tcPr/>
                    </a:tc>
                    <a:extLst>
                      <a:ext uri="{0D108BD9-81ED-4DB2-BD59-A6C34878D82A}">
                        <a16:rowId xmlns:a16="http://schemas.microsoft.com/office/drawing/2014/main" val="10000"/>
                      </a:ext>
                    </a:extLst>
                  </a:tr>
                  <a:tr h="481076">
                    <a:tc>
                      <a:txBody>
                        <a:bodyPr/>
                        <a:lstStyle/>
                        <a:p>
                          <a:pPr marL="0" lvl="0" indent="0">
                            <a:buNone/>
                          </a:pPr>
                          <a:r>
                            <a:t>2</a:t>
                          </a:r>
                        </a:p>
                      </a:txBody>
                      <a:tcPr/>
                    </a:tc>
                    <a:tc>
                      <a:txBody>
                        <a:bodyPr/>
                        <a:lstStyle/>
                        <a:p>
                          <a:pPr marL="0" lvl="0" indent="0">
                            <a:buNone/>
                          </a:pPr>
                          <a:r>
                            <a:t>3</a:t>
                          </a:r>
                        </a:p>
                      </a:txBody>
                      <a:tcPr/>
                    </a:tc>
                    <a:tc>
                      <a:txBody>
                        <a:bodyPr/>
                        <a:lstStyle/>
                        <a:p>
                          <a:endParaRPr lang="en-US"/>
                        </a:p>
                      </a:txBody>
                      <a:tcPr>
                        <a:blipFill>
                          <a:blip r:embed="rId2"/>
                          <a:stretch>
                            <a:fillRect l="-200347" t="-84211" r="-1042" b="-507895"/>
                          </a:stretch>
                        </a:blipFill>
                      </a:tcPr>
                    </a:tc>
                    <a:extLst>
                      <a:ext uri="{0D108BD9-81ED-4DB2-BD59-A6C34878D82A}">
                        <a16:rowId xmlns:a16="http://schemas.microsoft.com/office/drawing/2014/main" val="10001"/>
                      </a:ext>
                    </a:extLst>
                  </a:tr>
                  <a:tr h="484950">
                    <a:tc>
                      <a:txBody>
                        <a:bodyPr/>
                        <a:lstStyle/>
                        <a:p>
                          <a:pPr marL="0" lvl="0" indent="0">
                            <a:buNone/>
                          </a:pPr>
                          <a:r>
                            <a:t>3</a:t>
                          </a:r>
                        </a:p>
                      </a:txBody>
                      <a:tcPr/>
                    </a:tc>
                    <a:tc>
                      <a:txBody>
                        <a:bodyPr/>
                        <a:lstStyle/>
                        <a:p>
                          <a:pPr marL="0" lvl="0" indent="0">
                            <a:buNone/>
                          </a:pPr>
                          <a:r>
                            <a:t>5</a:t>
                          </a:r>
                        </a:p>
                      </a:txBody>
                      <a:tcPr/>
                    </a:tc>
                    <a:tc>
                      <a:txBody>
                        <a:bodyPr/>
                        <a:lstStyle/>
                        <a:p>
                          <a:endParaRPr lang="en-US"/>
                        </a:p>
                      </a:txBody>
                      <a:tcPr>
                        <a:blipFill>
                          <a:blip r:embed="rId2"/>
                          <a:stretch>
                            <a:fillRect l="-200347" t="-184211" r="-1042" b="-407895"/>
                          </a:stretch>
                        </a:blipFill>
                      </a:tcPr>
                    </a:tc>
                    <a:extLst>
                      <a:ext uri="{0D108BD9-81ED-4DB2-BD59-A6C34878D82A}">
                        <a16:rowId xmlns:a16="http://schemas.microsoft.com/office/drawing/2014/main" val="10002"/>
                      </a:ext>
                    </a:extLst>
                  </a:tr>
                  <a:tr h="481076">
                    <a:tc>
                      <a:txBody>
                        <a:bodyPr/>
                        <a:lstStyle/>
                        <a:p>
                          <a:pPr marL="0" lvl="0" indent="0">
                            <a:buNone/>
                          </a:pPr>
                          <a:r>
                            <a:t>4</a:t>
                          </a:r>
                        </a:p>
                      </a:txBody>
                      <a:tcPr/>
                    </a:tc>
                    <a:tc>
                      <a:txBody>
                        <a:bodyPr/>
                        <a:lstStyle/>
                        <a:p>
                          <a:pPr marL="0" lvl="0" indent="0">
                            <a:buNone/>
                          </a:pPr>
                          <a:r>
                            <a:t>3</a:t>
                          </a:r>
                        </a:p>
                      </a:txBody>
                      <a:tcPr/>
                    </a:tc>
                    <a:tc>
                      <a:txBody>
                        <a:bodyPr/>
                        <a:lstStyle/>
                        <a:p>
                          <a:endParaRPr lang="en-US"/>
                        </a:p>
                      </a:txBody>
                      <a:tcPr>
                        <a:blipFill>
                          <a:blip r:embed="rId2"/>
                          <a:stretch>
                            <a:fillRect l="-200347" t="-284211" r="-1042" b="-307895"/>
                          </a:stretch>
                        </a:blipFill>
                      </a:tcPr>
                    </a:tc>
                    <a:extLst>
                      <a:ext uri="{0D108BD9-81ED-4DB2-BD59-A6C34878D82A}">
                        <a16:rowId xmlns:a16="http://schemas.microsoft.com/office/drawing/2014/main" val="10003"/>
                      </a:ext>
                    </a:extLst>
                  </a:tr>
                  <a:tr h="481076">
                    <a:tc>
                      <a:txBody>
                        <a:bodyPr/>
                        <a:lstStyle/>
                        <a:p>
                          <a:pPr marL="0" lvl="0" indent="0">
                            <a:buNone/>
                          </a:pPr>
                          <a:r>
                            <a:t>5</a:t>
                          </a:r>
                        </a:p>
                      </a:txBody>
                      <a:tcPr/>
                    </a:tc>
                    <a:tc>
                      <a:txBody>
                        <a:bodyPr/>
                        <a:lstStyle/>
                        <a:p>
                          <a:pPr marL="0" lvl="0" indent="0">
                            <a:buNone/>
                          </a:pPr>
                          <a:r>
                            <a:t>6</a:t>
                          </a:r>
                        </a:p>
                      </a:txBody>
                      <a:tcPr/>
                    </a:tc>
                    <a:tc>
                      <a:txBody>
                        <a:bodyPr/>
                        <a:lstStyle/>
                        <a:p>
                          <a:endParaRPr lang="en-US"/>
                        </a:p>
                      </a:txBody>
                      <a:tcPr>
                        <a:blipFill>
                          <a:blip r:embed="rId2"/>
                          <a:stretch>
                            <a:fillRect l="-200347" t="-384211" r="-1042" b="-207895"/>
                          </a:stretch>
                        </a:blipFill>
                      </a:tcPr>
                    </a:tc>
                    <a:extLst>
                      <a:ext uri="{0D108BD9-81ED-4DB2-BD59-A6C34878D82A}">
                        <a16:rowId xmlns:a16="http://schemas.microsoft.com/office/drawing/2014/main" val="10004"/>
                      </a:ext>
                    </a:extLst>
                  </a:tr>
                  <a:tr h="481076">
                    <a:tc>
                      <a:txBody>
                        <a:bodyPr/>
                        <a:lstStyle/>
                        <a:p>
                          <a:pPr marL="0" lvl="0" indent="0">
                            <a:buNone/>
                          </a:pPr>
                          <a:r>
                            <a:t>6</a:t>
                          </a:r>
                        </a:p>
                      </a:txBody>
                      <a:tcPr/>
                    </a:tc>
                    <a:tc>
                      <a:txBody>
                        <a:bodyPr/>
                        <a:lstStyle/>
                        <a:p>
                          <a:pPr marL="0" lvl="0" indent="0">
                            <a:buNone/>
                          </a:pPr>
                          <a:r>
                            <a:t>2</a:t>
                          </a:r>
                        </a:p>
                      </a:txBody>
                      <a:tcPr/>
                    </a:tc>
                    <a:tc>
                      <a:txBody>
                        <a:bodyPr/>
                        <a:lstStyle/>
                        <a:p>
                          <a:endParaRPr lang="en-US"/>
                        </a:p>
                      </a:txBody>
                      <a:tcPr>
                        <a:blipFill>
                          <a:blip r:embed="rId2"/>
                          <a:stretch>
                            <a:fillRect l="-200347" t="-484211" r="-1042" b="-107895"/>
                          </a:stretch>
                        </a:blipFill>
                      </a:tcPr>
                    </a:tc>
                    <a:extLst>
                      <a:ext uri="{0D108BD9-81ED-4DB2-BD59-A6C34878D82A}">
                        <a16:rowId xmlns:a16="http://schemas.microsoft.com/office/drawing/2014/main" val="10005"/>
                      </a:ext>
                    </a:extLst>
                  </a:tr>
                  <a:tr h="480505">
                    <a:tc>
                      <a:txBody>
                        <a:bodyPr/>
                        <a:lstStyle/>
                        <a:p>
                          <a:pPr marL="0" lvl="0" indent="0">
                            <a:buNone/>
                          </a:pPr>
                          <a:r>
                            <a:t>7</a:t>
                          </a:r>
                        </a:p>
                      </a:txBody>
                      <a:tcPr/>
                    </a:tc>
                    <a:tc>
                      <a:txBody>
                        <a:bodyPr/>
                        <a:lstStyle/>
                        <a:p>
                          <a:pPr marL="0" lvl="0" indent="0">
                            <a:buNone/>
                          </a:pPr>
                          <a:r>
                            <a:t>1</a:t>
                          </a:r>
                        </a:p>
                      </a:txBody>
                      <a:tcPr/>
                    </a:tc>
                    <a:tc>
                      <a:txBody>
                        <a:bodyPr/>
                        <a:lstStyle/>
                        <a:p>
                          <a:endParaRPr lang="en-US"/>
                        </a:p>
                      </a:txBody>
                      <a:tcPr>
                        <a:blipFill>
                          <a:blip r:embed="rId2"/>
                          <a:stretch>
                            <a:fillRect l="-200347" t="-584211" r="-1042" b="-7895"/>
                          </a:stretch>
                        </a:blipFill>
                      </a:tcPr>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1.14 Tíðnitafla yfir vinnustundir nemenda með hlutfallstíðni og uppsafnaða hlutfallstíðni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3529839"/>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GAGNAGILDI</a:t>
                          </a:r>
                        </a:p>
                      </a:txBody>
                      <a:tcPr/>
                    </a:tc>
                    <a:tc>
                      <a:txBody>
                        <a:bodyPr/>
                        <a:lstStyle/>
                        <a:p>
                          <a:pPr marL="0" lvl="0" indent="0">
                            <a:buNone/>
                          </a:pPr>
                          <a:r>
                            <a:t>TÍÐNI</a:t>
                          </a:r>
                        </a:p>
                      </a:txBody>
                      <a:tcPr/>
                    </a:tc>
                    <a:tc>
                      <a:txBody>
                        <a:bodyPr/>
                        <a:lstStyle/>
                        <a:p>
                          <a:pPr marL="0" lvl="0" indent="0">
                            <a:buNone/>
                          </a:pPr>
                          <a:r>
                            <a:t>HLUTFALLSLEG </a:t>
                          </a:r>
                          <a:br/>
                          <a:r>
                            <a:t>TÍÐNI</a:t>
                          </a:r>
                        </a:p>
                      </a:txBody>
                      <a:tcPr/>
                    </a:tc>
                    <a:tc>
                      <a:txBody>
                        <a:bodyPr/>
                        <a:lstStyle/>
                        <a:p>
                          <a:pPr marL="0" lvl="0" indent="0">
                            <a:buNone/>
                          </a:pPr>
                          <a:r>
                            <a:t>UPPSÖFNUÐ HLUTFALLSLEG </a:t>
                          </a:r>
                          <a:br/>
                          <a:r>
                            <a:t>TÍÐNI</a:t>
                          </a:r>
                        </a:p>
                      </a:txBody>
                      <a:tcPr/>
                    </a:tc>
                    <a:extLst>
                      <a:ext uri="{0D108BD9-81ED-4DB2-BD59-A6C34878D82A}">
                        <a16:rowId xmlns:a16="http://schemas.microsoft.com/office/drawing/2014/main" val="10000"/>
                      </a:ext>
                    </a:extLst>
                  </a:tr>
                  <a:tr h="0">
                    <a:tc>
                      <a:txBody>
                        <a:bodyPr/>
                        <a:lstStyle/>
                        <a:p>
                          <a:pPr marL="0" lvl="0" indent="0">
                            <a:buNone/>
                          </a:pPr>
                          <a:r>
                            <a:t>2</a:t>
                          </a:r>
                        </a:p>
                      </a:txBody>
                      <a:tcPr/>
                    </a:tc>
                    <a:tc>
                      <a:txBody>
                        <a:bodyPr/>
                        <a:lstStyle/>
                        <a:p>
                          <a:pPr marL="0" lvl="0" indent="0">
                            <a:buNone/>
                          </a:pPr>
                          <a:r>
                            <a:t>3</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20</m:t>
                                  </m:r>
                                </m:den>
                              </m:f>
                            </m:oMath>
                          </a14:m>
                          <a:r>
                            <a:t> or .15</a:t>
                          </a:r>
                        </a:p>
                      </a:txBody>
                      <a:tcPr/>
                    </a:tc>
                    <a:tc>
                      <a:txBody>
                        <a:bodyPr/>
                        <a:lstStyle/>
                        <a:p>
                          <a:pPr marL="0" lvl="0" indent="0">
                            <a:buNone/>
                          </a:pPr>
                          <a:r>
                            <a:t>.15</a:t>
                          </a:r>
                        </a:p>
                      </a:txBody>
                      <a:tcPr/>
                    </a:tc>
                    <a:extLst>
                      <a:ext uri="{0D108BD9-81ED-4DB2-BD59-A6C34878D82A}">
                        <a16:rowId xmlns:a16="http://schemas.microsoft.com/office/drawing/2014/main" val="10001"/>
                      </a:ext>
                    </a:extLst>
                  </a:tr>
                  <a:tr h="0">
                    <a:tc>
                      <a:txBody>
                        <a:bodyPr/>
                        <a:lstStyle/>
                        <a:p>
                          <a:pPr marL="0" lvl="0" indent="0">
                            <a:buNone/>
                          </a:pPr>
                          <a:r>
                            <a:t>3</a:t>
                          </a:r>
                        </a:p>
                      </a:txBody>
                      <a:tcPr/>
                    </a:tc>
                    <a:tc>
                      <a:txBody>
                        <a:bodyPr/>
                        <a:lstStyle/>
                        <a:p>
                          <a:pPr marL="0" lvl="0" indent="0">
                            <a:buNone/>
                          </a:pPr>
                          <a:r>
                            <a:t>5</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5</m:t>
                                  </m:r>
                                </m:num>
                                <m:den>
                                  <m:r>
                                    <a:rPr>
                                      <a:latin typeface="Cambria Math" panose="02040503050406030204" pitchFamily="18" charset="0"/>
                                    </a:rPr>
                                    <m:t>20</m:t>
                                  </m:r>
                                </m:den>
                              </m:f>
                            </m:oMath>
                          </a14:m>
                          <a:r>
                            <a:t> or .25</a:t>
                          </a:r>
                        </a:p>
                      </a:txBody>
                      <a:tcPr/>
                    </a:tc>
                    <a:tc>
                      <a:txBody>
                        <a:bodyPr/>
                        <a:lstStyle/>
                        <a:p>
                          <a:pPr marL="0" lvl="0" indent="0">
                            <a:buNone/>
                          </a:pPr>
                          <a:r>
                            <a:t>.15 + .25 = .40</a:t>
                          </a:r>
                        </a:p>
                      </a:txBody>
                      <a:tcPr/>
                    </a:tc>
                    <a:extLst>
                      <a:ext uri="{0D108BD9-81ED-4DB2-BD59-A6C34878D82A}">
                        <a16:rowId xmlns:a16="http://schemas.microsoft.com/office/drawing/2014/main" val="10002"/>
                      </a:ext>
                    </a:extLst>
                  </a:tr>
                  <a:tr h="0">
                    <a:tc>
                      <a:txBody>
                        <a:bodyPr/>
                        <a:lstStyle/>
                        <a:p>
                          <a:pPr marL="0" lvl="0" indent="0">
                            <a:buNone/>
                          </a:pPr>
                          <a:r>
                            <a:t>4</a:t>
                          </a:r>
                        </a:p>
                      </a:txBody>
                      <a:tcPr/>
                    </a:tc>
                    <a:tc>
                      <a:txBody>
                        <a:bodyPr/>
                        <a:lstStyle/>
                        <a:p>
                          <a:pPr marL="0" lvl="0" indent="0">
                            <a:buNone/>
                          </a:pPr>
                          <a:r>
                            <a:t>3</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20</m:t>
                                  </m:r>
                                </m:den>
                              </m:f>
                            </m:oMath>
                          </a14:m>
                          <a:r>
                            <a:t> or .15</a:t>
                          </a:r>
                        </a:p>
                      </a:txBody>
                      <a:tcPr/>
                    </a:tc>
                    <a:tc>
                      <a:txBody>
                        <a:bodyPr/>
                        <a:lstStyle/>
                        <a:p>
                          <a:pPr marL="0" lvl="0" indent="0">
                            <a:buNone/>
                          </a:pPr>
                          <a:r>
                            <a:t>.40 + .15 = .55</a:t>
                          </a:r>
                        </a:p>
                      </a:txBody>
                      <a:tcPr/>
                    </a:tc>
                    <a:extLst>
                      <a:ext uri="{0D108BD9-81ED-4DB2-BD59-A6C34878D82A}">
                        <a16:rowId xmlns:a16="http://schemas.microsoft.com/office/drawing/2014/main" val="10003"/>
                      </a:ext>
                    </a:extLst>
                  </a:tr>
                  <a:tr h="0">
                    <a:tc>
                      <a:txBody>
                        <a:bodyPr/>
                        <a:lstStyle/>
                        <a:p>
                          <a:pPr marL="0" lvl="0" indent="0">
                            <a:buNone/>
                          </a:pPr>
                          <a:r>
                            <a:t>5</a:t>
                          </a:r>
                        </a:p>
                      </a:txBody>
                      <a:tcPr/>
                    </a:tc>
                    <a:tc>
                      <a:txBody>
                        <a:bodyPr/>
                        <a:lstStyle/>
                        <a:p>
                          <a:pPr marL="0" lvl="0" indent="0">
                            <a:buNone/>
                          </a:pPr>
                          <a:r>
                            <a:t>6</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6</m:t>
                                  </m:r>
                                </m:num>
                                <m:den>
                                  <m:r>
                                    <a:rPr>
                                      <a:latin typeface="Cambria Math" panose="02040503050406030204" pitchFamily="18" charset="0"/>
                                    </a:rPr>
                                    <m:t>20</m:t>
                                  </m:r>
                                </m:den>
                              </m:f>
                            </m:oMath>
                          </a14:m>
                          <a:r>
                            <a:t> or .30</a:t>
                          </a:r>
                        </a:p>
                      </a:txBody>
                      <a:tcPr/>
                    </a:tc>
                    <a:tc>
                      <a:txBody>
                        <a:bodyPr/>
                        <a:lstStyle/>
                        <a:p>
                          <a:pPr marL="0" lvl="0" indent="0">
                            <a:buNone/>
                          </a:pPr>
                          <a:r>
                            <a:t>.55 + .30 = .85</a:t>
                          </a:r>
                        </a:p>
                      </a:txBody>
                      <a:tcPr/>
                    </a:tc>
                    <a:extLst>
                      <a:ext uri="{0D108BD9-81ED-4DB2-BD59-A6C34878D82A}">
                        <a16:rowId xmlns:a16="http://schemas.microsoft.com/office/drawing/2014/main" val="10004"/>
                      </a:ext>
                    </a:extLst>
                  </a:tr>
                  <a:tr h="0">
                    <a:tc>
                      <a:txBody>
                        <a:bodyPr/>
                        <a:lstStyle/>
                        <a:p>
                          <a:pPr marL="0" lvl="0" indent="0">
                            <a:buNone/>
                          </a:pPr>
                          <a:r>
                            <a:t>6</a:t>
                          </a:r>
                        </a:p>
                      </a:txBody>
                      <a:tcPr/>
                    </a:tc>
                    <a:tc>
                      <a:txBody>
                        <a:bodyPr/>
                        <a:lstStyle/>
                        <a:p>
                          <a:pPr marL="0" lvl="0" indent="0">
                            <a:buNone/>
                          </a:pPr>
                          <a:r>
                            <a:t>2</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2</m:t>
                                  </m:r>
                                </m:num>
                                <m:den>
                                  <m:r>
                                    <a:rPr>
                                      <a:latin typeface="Cambria Math" panose="02040503050406030204" pitchFamily="18" charset="0"/>
                                    </a:rPr>
                                    <m:t>20</m:t>
                                  </m:r>
                                </m:den>
                              </m:f>
                            </m:oMath>
                          </a14:m>
                          <a:r>
                            <a:t> or .10</a:t>
                          </a:r>
                        </a:p>
                      </a:txBody>
                      <a:tcPr/>
                    </a:tc>
                    <a:tc>
                      <a:txBody>
                        <a:bodyPr/>
                        <a:lstStyle/>
                        <a:p>
                          <a:pPr marL="0" lvl="0" indent="0">
                            <a:buNone/>
                          </a:pPr>
                          <a:r>
                            <a:t>.85 + .10 = .95</a:t>
                          </a:r>
                        </a:p>
                      </a:txBody>
                      <a:tcPr/>
                    </a:tc>
                    <a:extLst>
                      <a:ext uri="{0D108BD9-81ED-4DB2-BD59-A6C34878D82A}">
                        <a16:rowId xmlns:a16="http://schemas.microsoft.com/office/drawing/2014/main" val="10005"/>
                      </a:ext>
                    </a:extLst>
                  </a:tr>
                  <a:tr h="0">
                    <a:tc>
                      <a:txBody>
                        <a:bodyPr/>
                        <a:lstStyle/>
                        <a:p>
                          <a:pPr marL="0" lvl="0" indent="0">
                            <a:buNone/>
                          </a:pPr>
                          <a:r>
                            <a:t>7</a:t>
                          </a:r>
                        </a:p>
                      </a:txBody>
                      <a:tcPr/>
                    </a:tc>
                    <a:tc>
                      <a:txBody>
                        <a:bodyPr/>
                        <a:lstStyle/>
                        <a:p>
                          <a:pPr marL="0" lvl="0" indent="0">
                            <a:buNone/>
                          </a:pPr>
                          <a:r>
                            <a:t>1</a:t>
                          </a:r>
                        </a:p>
                      </a:txBody>
                      <a:tcPr/>
                    </a:tc>
                    <a:tc>
                      <a:txBody>
                        <a:bodyPr/>
                        <a:lstStyle/>
                        <a:p>
                          <a:pPr marL="0" lvl="0" indent="0">
                            <a:buNone/>
                          </a:pPr>
                          <a14:m>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20</m:t>
                                  </m:r>
                                </m:den>
                              </m:f>
                            </m:oMath>
                          </a14:m>
                          <a:r>
                            <a:t> or .05</a:t>
                          </a:r>
                        </a:p>
                      </a:txBody>
                      <a:tcPr/>
                    </a:tc>
                    <a:tc>
                      <a:txBody>
                        <a:bodyPr/>
                        <a:lstStyle/>
                        <a:p>
                          <a:pPr marL="0" lvl="0" indent="0">
                            <a:buNone/>
                          </a:pPr>
                          <a:r>
                            <a:t>.95 + .05 = 1.00</a:t>
                          </a:r>
                        </a:p>
                      </a:txBody>
                      <a:tcPr/>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3529839"/>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640080">
                    <a:tc>
                      <a:txBody>
                        <a:bodyPr/>
                        <a:lstStyle/>
                        <a:p>
                          <a:pPr marL="0" lvl="0" indent="0">
                            <a:buNone/>
                          </a:pPr>
                          <a:r>
                            <a:t>DATA VALUE</a:t>
                          </a:r>
                        </a:p>
                      </a:txBody>
                      <a:tcPr/>
                    </a:tc>
                    <a:tc>
                      <a:txBody>
                        <a:bodyPr/>
                        <a:lstStyle/>
                        <a:p>
                          <a:pPr marL="0" lvl="0" indent="0">
                            <a:buNone/>
                          </a:pPr>
                          <a:r>
                            <a:t>FREQUENCY</a:t>
                          </a:r>
                        </a:p>
                      </a:txBody>
                      <a:tcPr/>
                    </a:tc>
                    <a:tc>
                      <a:txBody>
                        <a:bodyPr/>
                        <a:lstStyle/>
                        <a:p>
                          <a:pPr marL="0" lvl="0" indent="0">
                            <a:buNone/>
                          </a:pPr>
                          <a:r>
                            <a:t>RELATIVE </a:t>
                          </a:r>
                          <a:br/>
                          <a:r>
                            <a:t>FREQUENCY</a:t>
                          </a:r>
                        </a:p>
                      </a:txBody>
                      <a:tcPr/>
                    </a:tc>
                    <a:tc>
                      <a:txBody>
                        <a:bodyPr/>
                        <a:lstStyle/>
                        <a:p>
                          <a:pPr marL="0" lvl="0" indent="0">
                            <a:buNone/>
                          </a:pPr>
                          <a:r>
                            <a:t>CUMULATIVE RELATIVE </a:t>
                          </a:r>
                          <a:br/>
                          <a:r>
                            <a:t>FREQUENCY</a:t>
                          </a:r>
                        </a:p>
                      </a:txBody>
                      <a:tcPr/>
                    </a:tc>
                    <a:extLst>
                      <a:ext uri="{0D108BD9-81ED-4DB2-BD59-A6C34878D82A}">
                        <a16:rowId xmlns:a16="http://schemas.microsoft.com/office/drawing/2014/main" val="10000"/>
                      </a:ext>
                    </a:extLst>
                  </a:tr>
                  <a:tr h="481076">
                    <a:tc>
                      <a:txBody>
                        <a:bodyPr/>
                        <a:lstStyle/>
                        <a:p>
                          <a:pPr marL="0" lvl="0" indent="0">
                            <a:buNone/>
                          </a:pPr>
                          <a:r>
                            <a:t>2</a:t>
                          </a:r>
                        </a:p>
                      </a:txBody>
                      <a:tcPr/>
                    </a:tc>
                    <a:tc>
                      <a:txBody>
                        <a:bodyPr/>
                        <a:lstStyle/>
                        <a:p>
                          <a:pPr marL="0" lvl="0" indent="0">
                            <a:buNone/>
                          </a:pPr>
                          <a:r>
                            <a:t>3</a:t>
                          </a:r>
                        </a:p>
                      </a:txBody>
                      <a:tcPr/>
                    </a:tc>
                    <a:tc>
                      <a:txBody>
                        <a:bodyPr/>
                        <a:lstStyle/>
                        <a:p>
                          <a:endParaRPr lang="en-US"/>
                        </a:p>
                      </a:txBody>
                      <a:tcPr>
                        <a:blipFill>
                          <a:blip r:embed="rId2"/>
                          <a:stretch>
                            <a:fillRect l="-200463" t="-139474" r="-101389" b="-510526"/>
                          </a:stretch>
                        </a:blipFill>
                      </a:tcPr>
                    </a:tc>
                    <a:tc>
                      <a:txBody>
                        <a:bodyPr/>
                        <a:lstStyle/>
                        <a:p>
                          <a:pPr marL="0" lvl="0" indent="0">
                            <a:buNone/>
                          </a:pPr>
                          <a:r>
                            <a:t>.15</a:t>
                          </a:r>
                        </a:p>
                      </a:txBody>
                      <a:tcPr/>
                    </a:tc>
                    <a:extLst>
                      <a:ext uri="{0D108BD9-81ED-4DB2-BD59-A6C34878D82A}">
                        <a16:rowId xmlns:a16="http://schemas.microsoft.com/office/drawing/2014/main" val="10001"/>
                      </a:ext>
                    </a:extLst>
                  </a:tr>
                  <a:tr h="484950">
                    <a:tc>
                      <a:txBody>
                        <a:bodyPr/>
                        <a:lstStyle/>
                        <a:p>
                          <a:pPr marL="0" lvl="0" indent="0">
                            <a:buNone/>
                          </a:pPr>
                          <a:r>
                            <a:t>3</a:t>
                          </a:r>
                        </a:p>
                      </a:txBody>
                      <a:tcPr/>
                    </a:tc>
                    <a:tc>
                      <a:txBody>
                        <a:bodyPr/>
                        <a:lstStyle/>
                        <a:p>
                          <a:pPr marL="0" lvl="0" indent="0">
                            <a:buNone/>
                          </a:pPr>
                          <a:r>
                            <a:t>5</a:t>
                          </a:r>
                        </a:p>
                      </a:txBody>
                      <a:tcPr/>
                    </a:tc>
                    <a:tc>
                      <a:txBody>
                        <a:bodyPr/>
                        <a:lstStyle/>
                        <a:p>
                          <a:endParaRPr lang="en-US"/>
                        </a:p>
                      </a:txBody>
                      <a:tcPr>
                        <a:blipFill>
                          <a:blip r:embed="rId2"/>
                          <a:stretch>
                            <a:fillRect l="-200463" t="-239474" r="-101389" b="-410526"/>
                          </a:stretch>
                        </a:blipFill>
                      </a:tcPr>
                    </a:tc>
                    <a:tc>
                      <a:txBody>
                        <a:bodyPr/>
                        <a:lstStyle/>
                        <a:p>
                          <a:pPr marL="0" lvl="0" indent="0">
                            <a:buNone/>
                          </a:pPr>
                          <a:r>
                            <a:t>.15 + .25 = .40</a:t>
                          </a:r>
                        </a:p>
                      </a:txBody>
                      <a:tcPr/>
                    </a:tc>
                    <a:extLst>
                      <a:ext uri="{0D108BD9-81ED-4DB2-BD59-A6C34878D82A}">
                        <a16:rowId xmlns:a16="http://schemas.microsoft.com/office/drawing/2014/main" val="10002"/>
                      </a:ext>
                    </a:extLst>
                  </a:tr>
                  <a:tr h="481076">
                    <a:tc>
                      <a:txBody>
                        <a:bodyPr/>
                        <a:lstStyle/>
                        <a:p>
                          <a:pPr marL="0" lvl="0" indent="0">
                            <a:buNone/>
                          </a:pPr>
                          <a:r>
                            <a:t>4</a:t>
                          </a:r>
                        </a:p>
                      </a:txBody>
                      <a:tcPr/>
                    </a:tc>
                    <a:tc>
                      <a:txBody>
                        <a:bodyPr/>
                        <a:lstStyle/>
                        <a:p>
                          <a:pPr marL="0" lvl="0" indent="0">
                            <a:buNone/>
                          </a:pPr>
                          <a:r>
                            <a:t>3</a:t>
                          </a:r>
                        </a:p>
                      </a:txBody>
                      <a:tcPr/>
                    </a:tc>
                    <a:tc>
                      <a:txBody>
                        <a:bodyPr/>
                        <a:lstStyle/>
                        <a:p>
                          <a:endParaRPr lang="en-US"/>
                        </a:p>
                      </a:txBody>
                      <a:tcPr>
                        <a:blipFill>
                          <a:blip r:embed="rId2"/>
                          <a:stretch>
                            <a:fillRect l="-200463" t="-339474" r="-101389" b="-310526"/>
                          </a:stretch>
                        </a:blipFill>
                      </a:tcPr>
                    </a:tc>
                    <a:tc>
                      <a:txBody>
                        <a:bodyPr/>
                        <a:lstStyle/>
                        <a:p>
                          <a:pPr marL="0" lvl="0" indent="0">
                            <a:buNone/>
                          </a:pPr>
                          <a:r>
                            <a:t>.40 + .15 = .55</a:t>
                          </a:r>
                        </a:p>
                      </a:txBody>
                      <a:tcPr/>
                    </a:tc>
                    <a:extLst>
                      <a:ext uri="{0D108BD9-81ED-4DB2-BD59-A6C34878D82A}">
                        <a16:rowId xmlns:a16="http://schemas.microsoft.com/office/drawing/2014/main" val="10003"/>
                      </a:ext>
                    </a:extLst>
                  </a:tr>
                  <a:tr h="481076">
                    <a:tc>
                      <a:txBody>
                        <a:bodyPr/>
                        <a:lstStyle/>
                        <a:p>
                          <a:pPr marL="0" lvl="0" indent="0">
                            <a:buNone/>
                          </a:pPr>
                          <a:r>
                            <a:t>5</a:t>
                          </a:r>
                        </a:p>
                      </a:txBody>
                      <a:tcPr/>
                    </a:tc>
                    <a:tc>
                      <a:txBody>
                        <a:bodyPr/>
                        <a:lstStyle/>
                        <a:p>
                          <a:pPr marL="0" lvl="0" indent="0">
                            <a:buNone/>
                          </a:pPr>
                          <a:r>
                            <a:t>6</a:t>
                          </a:r>
                        </a:p>
                      </a:txBody>
                      <a:tcPr/>
                    </a:tc>
                    <a:tc>
                      <a:txBody>
                        <a:bodyPr/>
                        <a:lstStyle/>
                        <a:p>
                          <a:endParaRPr lang="en-US"/>
                        </a:p>
                      </a:txBody>
                      <a:tcPr>
                        <a:blipFill>
                          <a:blip r:embed="rId2"/>
                          <a:stretch>
                            <a:fillRect l="-200463" t="-439474" r="-101389" b="-210526"/>
                          </a:stretch>
                        </a:blipFill>
                      </a:tcPr>
                    </a:tc>
                    <a:tc>
                      <a:txBody>
                        <a:bodyPr/>
                        <a:lstStyle/>
                        <a:p>
                          <a:pPr marL="0" lvl="0" indent="0">
                            <a:buNone/>
                          </a:pPr>
                          <a:r>
                            <a:t>.55 + .30 = .85</a:t>
                          </a:r>
                        </a:p>
                      </a:txBody>
                      <a:tcPr/>
                    </a:tc>
                    <a:extLst>
                      <a:ext uri="{0D108BD9-81ED-4DB2-BD59-A6C34878D82A}">
                        <a16:rowId xmlns:a16="http://schemas.microsoft.com/office/drawing/2014/main" val="10004"/>
                      </a:ext>
                    </a:extLst>
                  </a:tr>
                  <a:tr h="481076">
                    <a:tc>
                      <a:txBody>
                        <a:bodyPr/>
                        <a:lstStyle/>
                        <a:p>
                          <a:pPr marL="0" lvl="0" indent="0">
                            <a:buNone/>
                          </a:pPr>
                          <a:r>
                            <a:t>6</a:t>
                          </a:r>
                        </a:p>
                      </a:txBody>
                      <a:tcPr/>
                    </a:tc>
                    <a:tc>
                      <a:txBody>
                        <a:bodyPr/>
                        <a:lstStyle/>
                        <a:p>
                          <a:pPr marL="0" lvl="0" indent="0">
                            <a:buNone/>
                          </a:pPr>
                          <a:r>
                            <a:t>2</a:t>
                          </a:r>
                        </a:p>
                      </a:txBody>
                      <a:tcPr/>
                    </a:tc>
                    <a:tc>
                      <a:txBody>
                        <a:bodyPr/>
                        <a:lstStyle/>
                        <a:p>
                          <a:endParaRPr lang="en-US"/>
                        </a:p>
                      </a:txBody>
                      <a:tcPr>
                        <a:blipFill>
                          <a:blip r:embed="rId2"/>
                          <a:stretch>
                            <a:fillRect l="-200463" t="-539474" r="-101389" b="-110526"/>
                          </a:stretch>
                        </a:blipFill>
                      </a:tcPr>
                    </a:tc>
                    <a:tc>
                      <a:txBody>
                        <a:bodyPr/>
                        <a:lstStyle/>
                        <a:p>
                          <a:pPr marL="0" lvl="0" indent="0">
                            <a:buNone/>
                          </a:pPr>
                          <a:r>
                            <a:t>.85 + .10 = .95</a:t>
                          </a:r>
                        </a:p>
                      </a:txBody>
                      <a:tcPr/>
                    </a:tc>
                    <a:extLst>
                      <a:ext uri="{0D108BD9-81ED-4DB2-BD59-A6C34878D82A}">
                        <a16:rowId xmlns:a16="http://schemas.microsoft.com/office/drawing/2014/main" val="10005"/>
                      </a:ext>
                    </a:extLst>
                  </a:tr>
                  <a:tr h="480505">
                    <a:tc>
                      <a:txBody>
                        <a:bodyPr/>
                        <a:lstStyle/>
                        <a:p>
                          <a:pPr marL="0" lvl="0" indent="0">
                            <a:buNone/>
                          </a:pPr>
                          <a:r>
                            <a:t>7</a:t>
                          </a:r>
                        </a:p>
                      </a:txBody>
                      <a:tcPr/>
                    </a:tc>
                    <a:tc>
                      <a:txBody>
                        <a:bodyPr/>
                        <a:lstStyle/>
                        <a:p>
                          <a:pPr marL="0" lvl="0" indent="0">
                            <a:buNone/>
                          </a:pPr>
                          <a:r>
                            <a:t>1</a:t>
                          </a:r>
                        </a:p>
                      </a:txBody>
                      <a:tcPr/>
                    </a:tc>
                    <a:tc>
                      <a:txBody>
                        <a:bodyPr/>
                        <a:lstStyle/>
                        <a:p>
                          <a:endParaRPr lang="en-US"/>
                        </a:p>
                      </a:txBody>
                      <a:tcPr>
                        <a:blipFill>
                          <a:blip r:embed="rId2"/>
                          <a:stretch>
                            <a:fillRect l="-200463" t="-639474" r="-101389" b="-10526"/>
                          </a:stretch>
                        </a:blipFill>
                      </a:tcPr>
                    </a:tc>
                    <a:tc>
                      <a:txBody>
                        <a:bodyPr/>
                        <a:lstStyle/>
                        <a:p>
                          <a:pPr marL="0" lvl="0" indent="0">
                            <a:buNone/>
                          </a:pPr>
                          <a:r>
                            <a:t>.95 + .05 = 1.00</a:t>
                          </a:r>
                        </a:p>
                      </a:txBody>
                      <a:tcPr/>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1.15 Tíðnitafla yfir hæð knattspyrnumanna </a:t>
            </a:r>
          </a:p>
        </p:txBody>
      </p:sp>
      <p:pic>
        <p:nvPicPr>
          <p:cNvPr id="3" name="Picture 1" descr="Table 1.15 Frequency Table of Soccer Player Height; Columns: HEIGHTS (INCHES), FREQUENCY, RELATIVE FREQUENCY, CUMULATIVE RELATIVE FREQUENCY; Row 1: 59.95–61.95, 5, 5    ... (Full description in notes)"/>
          <p:cNvPicPr>
            <a:picLocks noGrp="1" noChangeAspect="1"/>
          </p:cNvPicPr>
          <p:nvPr/>
        </p:nvPicPr>
        <p:blipFill>
          <a:blip r:embed="rId3"/>
          <a:stretch>
            <a:fillRect/>
          </a:stretch>
        </p:blipFill>
        <p:spPr bwMode="auto">
          <a:xfrm>
            <a:off x="3721100" y="955656"/>
            <a:ext cx="4737100" cy="5162588"/>
          </a:xfrm>
          <a:prstGeom prst="rect">
            <a:avLst/>
          </a:prstGeom>
          <a:noFill/>
          <a:ln w="9525">
            <a:noFill/>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1.16</a:t>
            </a:r>
          </a:p>
        </p:txBody>
      </p:sp>
      <p:pic>
        <p:nvPicPr>
          <p:cNvPr id="3" name="Picture 1" descr="Table 1.16; Columns: Rainfall (Inches), Frequency, Relative Frequency, Cumulative Relative Frequency; Row 1: 2.95–4.97, 6, 6         50           = .12, .12; Row 2: 4.97... (Full description in notes)"/>
          <p:cNvPicPr>
            <a:picLocks noGrp="1" noChangeAspect="1"/>
          </p:cNvPicPr>
          <p:nvPr/>
        </p:nvPicPr>
        <p:blipFill>
          <a:blip r:embed="rId3"/>
          <a:stretch>
            <a:fillRect/>
          </a:stretch>
        </p:blipFill>
        <p:spPr bwMode="auto">
          <a:xfrm>
            <a:off x="1397000" y="953475"/>
            <a:ext cx="9398000" cy="5166950"/>
          </a:xfrm>
          <a:prstGeom prst="rect">
            <a:avLst/>
          </a:prstGeom>
          <a:noFill/>
          <a:ln w="9525">
            <a:noFill/>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1.17 Tíðni vegalengda í vinnuferðum </a:t>
            </a:r>
          </a:p>
        </p:txBody>
      </p:sp>
      <p:pic>
        <p:nvPicPr>
          <p:cNvPr id="3" name="Picture 1" descr="Table 1.17 Frequency of Commuting Distances; Columns: DATA, FREQUENCY, RELATIVE FREQUENCY, CUMULATIVE RELATIVE FREQUENCY; Row 1: 3, 3, 3 19, .1579; Row 2: 4, 1, 1     19... (Full description in notes)"/>
          <p:cNvPicPr>
            <a:picLocks noGrp="1" noChangeAspect="1"/>
          </p:cNvPicPr>
          <p:nvPr/>
        </p:nvPicPr>
        <p:blipFill>
          <a:blip r:embed="rId3"/>
          <a:stretch>
            <a:fillRect/>
          </a:stretch>
        </p:blipFill>
        <p:spPr bwMode="auto">
          <a:xfrm>
            <a:off x="4165600" y="956383"/>
            <a:ext cx="3848100" cy="5161134"/>
          </a:xfrm>
          <a:prstGeom prst="rect">
            <a:avLst/>
          </a:prstGeom>
          <a:noFill/>
          <a:ln w="9525">
            <a:noFill/>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1.18</a:t>
            </a:r>
          </a:p>
        </p:txBody>
      </p:sp>
      <p:pic>
        <p:nvPicPr>
          <p:cNvPr id="3" name="Picture 1" descr="Table 1.18; Columns: Year, Total Number of Deaths; Row 1: 2000, 231; Row 2: 2001, 21,357; Row 3: 2002, 11,685; Row 4: 2003, 33,819; Row 5: 2004, 228,802; Row 6: 2005, 88... (Full description in notes)"/>
          <p:cNvPicPr>
            <a:picLocks noGrp="1" noChangeAspect="1"/>
          </p:cNvPicPr>
          <p:nvPr/>
        </p:nvPicPr>
        <p:blipFill>
          <a:blip r:embed="rId3"/>
          <a:stretch>
            <a:fillRect/>
          </a:stretch>
        </p:blipFill>
        <p:spPr bwMode="auto">
          <a:xfrm>
            <a:off x="5118291" y="952500"/>
            <a:ext cx="1968118" cy="5168900"/>
          </a:xfrm>
          <a:prstGeom prst="rect">
            <a:avLst/>
          </a:prstGeom>
          <a:noFill/>
          <a:ln w="9525">
            <a:noFill/>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1.19</a:t>
            </a:r>
          </a:p>
        </p:txBody>
      </p:sp>
      <p:pic>
        <p:nvPicPr>
          <p:cNvPr id="3" name="Picture 1" descr="Table 1.19; Columns: Year, Total Number of Crashes, Year, Total Number of Crashes; Row 1: 1994, 36,254, 2004, 38,444; Row 2: 1995, 37,241, 2005, 39,252; Row 3: 1996, 37,... (Full description in notes)"/>
          <p:cNvPicPr>
            <a:picLocks noGrp="1" noChangeAspect="1"/>
          </p:cNvPicPr>
          <p:nvPr/>
        </p:nvPicPr>
        <p:blipFill>
          <a:blip r:embed="rId3"/>
          <a:stretch>
            <a:fillRect/>
          </a:stretch>
        </p:blipFill>
        <p:spPr bwMode="auto">
          <a:xfrm>
            <a:off x="3355044" y="952500"/>
            <a:ext cx="5494612" cy="5168900"/>
          </a:xfrm>
          <a:prstGeom prst="rect">
            <a:avLst/>
          </a:prstGeom>
          <a:noFill/>
          <a:ln w="9525">
            <a:noFill/>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1.20 Tíðni fjölda kvikmynda sem horft var á </a:t>
            </a:r>
          </a:p>
        </p:txBody>
      </p:sp>
      <p:pic>
        <p:nvPicPr>
          <p:cNvPr id="3" name="Picture 1" descr="Table 1.20 Frequency of Number of Movies Viewed; Columns: Number of Movies, Frequency, Relative Frequency, Cumulative Relative Frequency; Row 1: 0, , , ; Row 2: 1, , , ;... (Full description in notes)"/>
          <p:cNvPicPr>
            <a:picLocks noGrp="1" noChangeAspect="1"/>
          </p:cNvPicPr>
          <p:nvPr/>
        </p:nvPicPr>
        <p:blipFill>
          <a:blip r:embed="rId3"/>
          <a:stretch>
            <a:fillRect/>
          </a:stretch>
        </p:blipFill>
        <p:spPr bwMode="auto">
          <a:xfrm>
            <a:off x="1790700" y="954113"/>
            <a:ext cx="8597900" cy="5165674"/>
          </a:xfrm>
          <a:prstGeom prst="rect">
            <a:avLst/>
          </a:prstGeom>
          <a:noFill/>
          <a:ln w="9525">
            <a:noFill/>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1.21 Tíðni fjölda kvikmynda sem horft var á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Fjöldi kvikmynda</a:t>
                      </a:r>
                    </a:p>
                  </a:txBody>
                  <a:tcPr/>
                </a:tc>
                <a:tc>
                  <a:txBody>
                    <a:bodyPr/>
                    <a:lstStyle/>
                    <a:p>
                      <a:pPr marL="0" lvl="0" indent="0">
                        <a:buNone/>
                      </a:pPr>
                      <a:r>
                        <a:t>Tíðni</a:t>
                      </a:r>
                    </a:p>
                  </a:txBody>
                  <a:tcPr/>
                </a:tc>
                <a:tc>
                  <a:txBody>
                    <a:bodyPr/>
                    <a:lstStyle/>
                    <a:p>
                      <a:pPr marL="0" lvl="0" indent="0">
                        <a:buNone/>
                      </a:pPr>
                      <a:r>
                        <a:t>Hlutfallstíðni</a:t>
                      </a:r>
                    </a:p>
                  </a:txBody>
                  <a:tcPr/>
                </a:tc>
                <a:tc>
                  <a:txBody>
                    <a:bodyPr/>
                    <a:lstStyle/>
                    <a:p>
                      <a:pPr marL="0" lvl="0" indent="0">
                        <a:buNone/>
                      </a:pPr>
                      <a:r>
                        <a:t>Uppsöfnuð hlutfallstíðni</a:t>
                      </a:r>
                    </a:p>
                  </a:txBody>
                  <a:tcPr/>
                </a:tc>
                <a:extLst>
                  <a:ext uri="{0D108BD9-81ED-4DB2-BD59-A6C34878D82A}">
                    <a16:rowId xmlns:a16="http://schemas.microsoft.com/office/drawing/2014/main" val="10000"/>
                  </a:ext>
                </a:extLst>
              </a:tr>
              <a:tr h="0">
                <a:tc>
                  <a:txBody>
                    <a:bodyPr/>
                    <a:lstStyle/>
                    <a:p>
                      <a:pPr marL="0" lvl="0" indent="0">
                        <a:buNone/>
                      </a:pPr>
                      <a:r>
                        <a:t>0–1</a:t>
                      </a: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r>
                        <a:t>2–3</a:t>
                      </a: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4–5</a:t>
                      </a: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6–7+</a:t>
                      </a: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1.22 Veitingastaðir í úrtakinu </a:t>
            </a:r>
          </a:p>
        </p:txBody>
      </p:sp>
      <p:pic>
        <p:nvPicPr>
          <p:cNvPr id="3" name="Picture 1" descr="Table 1.22 Restaurants Used in Sample; Columns: Entree Cost, Under $10, $10 to under $15, $15 to under $20, Over $20; Row 1: San Jose, El Abuelo Taq, Pasta Mia, Emma’s E... (Full description in notes)"/>
          <p:cNvPicPr>
            <a:picLocks noGrp="1" noChangeAspect="1"/>
          </p:cNvPicPr>
          <p:nvPr/>
        </p:nvPicPr>
        <p:blipFill>
          <a:blip r:embed="rId3"/>
          <a:stretch>
            <a:fillRect/>
          </a:stretch>
        </p:blipFill>
        <p:spPr bwMode="auto">
          <a:xfrm>
            <a:off x="612025" y="1485900"/>
            <a:ext cx="10967949" cy="4102100"/>
          </a:xfrm>
          <a:prstGeom prst="rect">
            <a:avLst/>
          </a:prstGeom>
          <a:noFill/>
          <a:ln w="9525">
            <a:noFill/>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1.23</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6971478"/>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091773037"/>
                  </a:ext>
                </a:extLst>
              </a:tr>
              <a:tr h="0">
                <a:tc>
                  <a:txBody>
                    <a:bodyPr/>
                    <a:lstStyle/>
                    <a:p>
                      <a:pPr marL="0" lvl="0" indent="0">
                        <a:buNone/>
                      </a:pPr>
                      <a:r>
                        <a:t>1. __________</a:t>
                      </a:r>
                    </a:p>
                  </a:txBody>
                  <a:tcPr/>
                </a:tc>
                <a:tc>
                  <a:txBody>
                    <a:bodyPr/>
                    <a:lstStyle/>
                    <a:p>
                      <a:pPr marL="0" lvl="0" indent="0">
                        <a:buNone/>
                      </a:pPr>
                      <a:r>
                        <a:t>6. __________</a:t>
                      </a:r>
                    </a:p>
                  </a:txBody>
                  <a:tcPr/>
                </a:tc>
                <a:tc>
                  <a:txBody>
                    <a:bodyPr/>
                    <a:lstStyle/>
                    <a:p>
                      <a:pPr marL="0" lvl="0" indent="0">
                        <a:buNone/>
                      </a:pPr>
                      <a:r>
                        <a:t>11. __________</a:t>
                      </a:r>
                    </a:p>
                  </a:txBody>
                  <a:tcPr/>
                </a:tc>
                <a:extLst>
                  <a:ext uri="{0D108BD9-81ED-4DB2-BD59-A6C34878D82A}">
                    <a16:rowId xmlns:a16="http://schemas.microsoft.com/office/drawing/2014/main" val="10000"/>
                  </a:ext>
                </a:extLst>
              </a:tr>
              <a:tr h="0">
                <a:tc>
                  <a:txBody>
                    <a:bodyPr/>
                    <a:lstStyle/>
                    <a:p>
                      <a:pPr marL="0" lvl="0" indent="0">
                        <a:buNone/>
                      </a:pPr>
                      <a:r>
                        <a:t>2. __________</a:t>
                      </a:r>
                    </a:p>
                  </a:txBody>
                  <a:tcPr/>
                </a:tc>
                <a:tc>
                  <a:txBody>
                    <a:bodyPr/>
                    <a:lstStyle/>
                    <a:p>
                      <a:pPr marL="0" lvl="0" indent="0">
                        <a:buNone/>
                      </a:pPr>
                      <a:r>
                        <a:t>7. __________</a:t>
                      </a:r>
                    </a:p>
                  </a:txBody>
                  <a:tcPr/>
                </a:tc>
                <a:tc>
                  <a:txBody>
                    <a:bodyPr/>
                    <a:lstStyle/>
                    <a:p>
                      <a:pPr marL="0" lvl="0" indent="0">
                        <a:buNone/>
                      </a:pPr>
                      <a:r>
                        <a:t>12. __________</a:t>
                      </a:r>
                    </a:p>
                  </a:txBody>
                  <a:tcPr/>
                </a:tc>
                <a:extLst>
                  <a:ext uri="{0D108BD9-81ED-4DB2-BD59-A6C34878D82A}">
                    <a16:rowId xmlns:a16="http://schemas.microsoft.com/office/drawing/2014/main" val="10001"/>
                  </a:ext>
                </a:extLst>
              </a:tr>
              <a:tr h="0">
                <a:tc>
                  <a:txBody>
                    <a:bodyPr/>
                    <a:lstStyle/>
                    <a:p>
                      <a:pPr marL="0" lvl="0" indent="0">
                        <a:buNone/>
                      </a:pPr>
                      <a:r>
                        <a:t>3. __________</a:t>
                      </a:r>
                    </a:p>
                  </a:txBody>
                  <a:tcPr/>
                </a:tc>
                <a:tc>
                  <a:txBody>
                    <a:bodyPr/>
                    <a:lstStyle/>
                    <a:p>
                      <a:pPr marL="0" lvl="0" indent="0">
                        <a:buNone/>
                      </a:pPr>
                      <a:r>
                        <a:t>8. __________</a:t>
                      </a:r>
                    </a:p>
                  </a:txBody>
                  <a:tcPr/>
                </a:tc>
                <a:tc>
                  <a:txBody>
                    <a:bodyPr/>
                    <a:lstStyle/>
                    <a:p>
                      <a:pPr marL="0" lvl="0" indent="0">
                        <a:buNone/>
                      </a:pPr>
                      <a:r>
                        <a:t>13. __________</a:t>
                      </a:r>
                    </a:p>
                  </a:txBody>
                  <a:tcPr/>
                </a:tc>
                <a:extLst>
                  <a:ext uri="{0D108BD9-81ED-4DB2-BD59-A6C34878D82A}">
                    <a16:rowId xmlns:a16="http://schemas.microsoft.com/office/drawing/2014/main" val="10002"/>
                  </a:ext>
                </a:extLst>
              </a:tr>
              <a:tr h="0">
                <a:tc>
                  <a:txBody>
                    <a:bodyPr/>
                    <a:lstStyle/>
                    <a:p>
                      <a:pPr marL="0" lvl="0" indent="0">
                        <a:buNone/>
                      </a:pPr>
                      <a:r>
                        <a:t>4. __________</a:t>
                      </a:r>
                    </a:p>
                  </a:txBody>
                  <a:tcPr/>
                </a:tc>
                <a:tc>
                  <a:txBody>
                    <a:bodyPr/>
                    <a:lstStyle/>
                    <a:p>
                      <a:pPr marL="0" lvl="0" indent="0">
                        <a:buNone/>
                      </a:pPr>
                      <a:r>
                        <a:t>9. __________</a:t>
                      </a:r>
                    </a:p>
                  </a:txBody>
                  <a:tcPr/>
                </a:tc>
                <a:tc>
                  <a:txBody>
                    <a:bodyPr/>
                    <a:lstStyle/>
                    <a:p>
                      <a:pPr marL="0" lvl="0" indent="0">
                        <a:buNone/>
                      </a:pPr>
                      <a:r>
                        <a:t>14. __________</a:t>
                      </a:r>
                    </a:p>
                  </a:txBody>
                  <a:tcPr/>
                </a:tc>
                <a:extLst>
                  <a:ext uri="{0D108BD9-81ED-4DB2-BD59-A6C34878D82A}">
                    <a16:rowId xmlns:a16="http://schemas.microsoft.com/office/drawing/2014/main" val="10003"/>
                  </a:ext>
                </a:extLst>
              </a:tr>
              <a:tr h="0">
                <a:tc>
                  <a:txBody>
                    <a:bodyPr/>
                    <a:lstStyle/>
                    <a:p>
                      <a:pPr marL="0" lvl="0" indent="0">
                        <a:buNone/>
                      </a:pPr>
                      <a:r>
                        <a:t>5. __________</a:t>
                      </a:r>
                    </a:p>
                  </a:txBody>
                  <a:tcPr/>
                </a:tc>
                <a:tc>
                  <a:txBody>
                    <a:bodyPr/>
                    <a:lstStyle/>
                    <a:p>
                      <a:pPr marL="0" lvl="0" indent="0">
                        <a:buNone/>
                      </a:pPr>
                      <a:r>
                        <a:t>10. __________</a:t>
                      </a:r>
                    </a:p>
                  </a:txBody>
                  <a:tcPr/>
                </a:tc>
                <a:tc>
                  <a:txBody>
                    <a:bodyPr/>
                    <a:lstStyle/>
                    <a:p>
                      <a:pPr marL="0" lvl="0" indent="0">
                        <a:buNone/>
                      </a:pPr>
                      <a:r>
                        <a:rPr dirty="0"/>
                        <a:t>15. __________</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1.24</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07685212"/>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514749963"/>
                  </a:ext>
                </a:extLst>
              </a:tr>
              <a:tr h="0">
                <a:tc>
                  <a:txBody>
                    <a:bodyPr/>
                    <a:lstStyle/>
                    <a:p>
                      <a:pPr marL="0" lvl="0" indent="0">
                        <a:buNone/>
                      </a:pPr>
                      <a:r>
                        <a:t>1. __________</a:t>
                      </a:r>
                    </a:p>
                  </a:txBody>
                  <a:tcPr/>
                </a:tc>
                <a:tc>
                  <a:txBody>
                    <a:bodyPr/>
                    <a:lstStyle/>
                    <a:p>
                      <a:pPr marL="0" lvl="0" indent="0">
                        <a:buNone/>
                      </a:pPr>
                      <a:r>
                        <a:t>6. __________</a:t>
                      </a:r>
                    </a:p>
                  </a:txBody>
                  <a:tcPr/>
                </a:tc>
                <a:tc>
                  <a:txBody>
                    <a:bodyPr/>
                    <a:lstStyle/>
                    <a:p>
                      <a:pPr marL="0" lvl="0" indent="0">
                        <a:buNone/>
                      </a:pPr>
                      <a:r>
                        <a:t>11. __________</a:t>
                      </a:r>
                    </a:p>
                  </a:txBody>
                  <a:tcPr/>
                </a:tc>
                <a:extLst>
                  <a:ext uri="{0D108BD9-81ED-4DB2-BD59-A6C34878D82A}">
                    <a16:rowId xmlns:a16="http://schemas.microsoft.com/office/drawing/2014/main" val="10000"/>
                  </a:ext>
                </a:extLst>
              </a:tr>
              <a:tr h="0">
                <a:tc>
                  <a:txBody>
                    <a:bodyPr/>
                    <a:lstStyle/>
                    <a:p>
                      <a:pPr marL="0" lvl="0" indent="0">
                        <a:buNone/>
                      </a:pPr>
                      <a:r>
                        <a:t>2. __________</a:t>
                      </a:r>
                    </a:p>
                  </a:txBody>
                  <a:tcPr/>
                </a:tc>
                <a:tc>
                  <a:txBody>
                    <a:bodyPr/>
                    <a:lstStyle/>
                    <a:p>
                      <a:pPr marL="0" lvl="0" indent="0">
                        <a:buNone/>
                      </a:pPr>
                      <a:r>
                        <a:t>7. __________</a:t>
                      </a:r>
                    </a:p>
                  </a:txBody>
                  <a:tcPr/>
                </a:tc>
                <a:tc>
                  <a:txBody>
                    <a:bodyPr/>
                    <a:lstStyle/>
                    <a:p>
                      <a:pPr marL="0" lvl="0" indent="0">
                        <a:buNone/>
                      </a:pPr>
                      <a:r>
                        <a:t>12. __________</a:t>
                      </a:r>
                    </a:p>
                  </a:txBody>
                  <a:tcPr/>
                </a:tc>
                <a:extLst>
                  <a:ext uri="{0D108BD9-81ED-4DB2-BD59-A6C34878D82A}">
                    <a16:rowId xmlns:a16="http://schemas.microsoft.com/office/drawing/2014/main" val="10001"/>
                  </a:ext>
                </a:extLst>
              </a:tr>
              <a:tr h="0">
                <a:tc>
                  <a:txBody>
                    <a:bodyPr/>
                    <a:lstStyle/>
                    <a:p>
                      <a:pPr marL="0" lvl="0" indent="0">
                        <a:buNone/>
                      </a:pPr>
                      <a:r>
                        <a:t>3. __________</a:t>
                      </a:r>
                    </a:p>
                  </a:txBody>
                  <a:tcPr/>
                </a:tc>
                <a:tc>
                  <a:txBody>
                    <a:bodyPr/>
                    <a:lstStyle/>
                    <a:p>
                      <a:pPr marL="0" lvl="0" indent="0">
                        <a:buNone/>
                      </a:pPr>
                      <a:r>
                        <a:t>8. __________</a:t>
                      </a:r>
                    </a:p>
                  </a:txBody>
                  <a:tcPr/>
                </a:tc>
                <a:tc>
                  <a:txBody>
                    <a:bodyPr/>
                    <a:lstStyle/>
                    <a:p>
                      <a:pPr marL="0" lvl="0" indent="0">
                        <a:buNone/>
                      </a:pPr>
                      <a:r>
                        <a:t>13. __________</a:t>
                      </a:r>
                    </a:p>
                  </a:txBody>
                  <a:tcPr/>
                </a:tc>
                <a:extLst>
                  <a:ext uri="{0D108BD9-81ED-4DB2-BD59-A6C34878D82A}">
                    <a16:rowId xmlns:a16="http://schemas.microsoft.com/office/drawing/2014/main" val="10002"/>
                  </a:ext>
                </a:extLst>
              </a:tr>
              <a:tr h="0">
                <a:tc>
                  <a:txBody>
                    <a:bodyPr/>
                    <a:lstStyle/>
                    <a:p>
                      <a:pPr marL="0" lvl="0" indent="0">
                        <a:buNone/>
                      </a:pPr>
                      <a:r>
                        <a:t>4. __________</a:t>
                      </a:r>
                    </a:p>
                  </a:txBody>
                  <a:tcPr/>
                </a:tc>
                <a:tc>
                  <a:txBody>
                    <a:bodyPr/>
                    <a:lstStyle/>
                    <a:p>
                      <a:pPr marL="0" lvl="0" indent="0">
                        <a:buNone/>
                      </a:pPr>
                      <a:r>
                        <a:t>9. __________</a:t>
                      </a:r>
                    </a:p>
                  </a:txBody>
                  <a:tcPr/>
                </a:tc>
                <a:tc>
                  <a:txBody>
                    <a:bodyPr/>
                    <a:lstStyle/>
                    <a:p>
                      <a:pPr marL="0" lvl="0" indent="0">
                        <a:buNone/>
                      </a:pPr>
                      <a:r>
                        <a:t>14. __________</a:t>
                      </a:r>
                    </a:p>
                  </a:txBody>
                  <a:tcPr/>
                </a:tc>
                <a:extLst>
                  <a:ext uri="{0D108BD9-81ED-4DB2-BD59-A6C34878D82A}">
                    <a16:rowId xmlns:a16="http://schemas.microsoft.com/office/drawing/2014/main" val="10003"/>
                  </a:ext>
                </a:extLst>
              </a:tr>
              <a:tr h="0">
                <a:tc>
                  <a:txBody>
                    <a:bodyPr/>
                    <a:lstStyle/>
                    <a:p>
                      <a:pPr marL="0" lvl="0" indent="0">
                        <a:buNone/>
                      </a:pPr>
                      <a:r>
                        <a:t>5. __________</a:t>
                      </a:r>
                    </a:p>
                  </a:txBody>
                  <a:tcPr/>
                </a:tc>
                <a:tc>
                  <a:txBody>
                    <a:bodyPr/>
                    <a:lstStyle/>
                    <a:p>
                      <a:pPr marL="0" lvl="0" indent="0">
                        <a:buNone/>
                      </a:pPr>
                      <a:r>
                        <a:t>10. __________</a:t>
                      </a:r>
                    </a:p>
                  </a:txBody>
                  <a:tcPr/>
                </a:tc>
                <a:tc>
                  <a:txBody>
                    <a:bodyPr/>
                    <a:lstStyle/>
                    <a:p>
                      <a:pPr marL="0" lvl="0" indent="0">
                        <a:buNone/>
                      </a:pPr>
                      <a:r>
                        <a:rPr dirty="0"/>
                        <a:t>15. __________</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1.25</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45632763"/>
              </p:ext>
            </p:extLst>
          </p:nvPr>
        </p:nvGraphicFramePr>
        <p:xfrm>
          <a:off x="609600" y="952500"/>
          <a:ext cx="10972800" cy="21945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4198278387"/>
                  </a:ext>
                </a:extLst>
              </a:tr>
              <a:tr h="0">
                <a:tc>
                  <a:txBody>
                    <a:bodyPr/>
                    <a:lstStyle/>
                    <a:p>
                      <a:pPr marL="0" lvl="0" indent="0">
                        <a:buNone/>
                      </a:pPr>
                      <a:r>
                        <a:t>1. __________</a:t>
                      </a:r>
                    </a:p>
                  </a:txBody>
                  <a:tcPr/>
                </a:tc>
                <a:tc>
                  <a:txBody>
                    <a:bodyPr/>
                    <a:lstStyle/>
                    <a:p>
                      <a:pPr marL="0" lvl="0" indent="0">
                        <a:buNone/>
                      </a:pPr>
                      <a:r>
                        <a:t>6. __________</a:t>
                      </a:r>
                    </a:p>
                  </a:txBody>
                  <a:tcPr/>
                </a:tc>
                <a:tc>
                  <a:txBody>
                    <a:bodyPr/>
                    <a:lstStyle/>
                    <a:p>
                      <a:pPr marL="0" lvl="0" indent="0">
                        <a:buNone/>
                      </a:pPr>
                      <a:r>
                        <a:t>11. __________</a:t>
                      </a:r>
                    </a:p>
                  </a:txBody>
                  <a:tcPr/>
                </a:tc>
                <a:tc>
                  <a:txBody>
                    <a:bodyPr/>
                    <a:lstStyle/>
                    <a:p>
                      <a:pPr marL="0" lvl="0" indent="0">
                        <a:buNone/>
                      </a:pPr>
                      <a:r>
                        <a:t>16. __________</a:t>
                      </a:r>
                    </a:p>
                  </a:txBody>
                  <a:tcPr/>
                </a:tc>
                <a:extLst>
                  <a:ext uri="{0D108BD9-81ED-4DB2-BD59-A6C34878D82A}">
                    <a16:rowId xmlns:a16="http://schemas.microsoft.com/office/drawing/2014/main" val="10000"/>
                  </a:ext>
                </a:extLst>
              </a:tr>
              <a:tr h="0">
                <a:tc>
                  <a:txBody>
                    <a:bodyPr/>
                    <a:lstStyle/>
                    <a:p>
                      <a:pPr marL="0" lvl="0" indent="0">
                        <a:buNone/>
                      </a:pPr>
                      <a:r>
                        <a:t>2. __________</a:t>
                      </a:r>
                    </a:p>
                  </a:txBody>
                  <a:tcPr/>
                </a:tc>
                <a:tc>
                  <a:txBody>
                    <a:bodyPr/>
                    <a:lstStyle/>
                    <a:p>
                      <a:pPr marL="0" lvl="0" indent="0">
                        <a:buNone/>
                      </a:pPr>
                      <a:r>
                        <a:t>7. __________</a:t>
                      </a:r>
                    </a:p>
                  </a:txBody>
                  <a:tcPr/>
                </a:tc>
                <a:tc>
                  <a:txBody>
                    <a:bodyPr/>
                    <a:lstStyle/>
                    <a:p>
                      <a:pPr marL="0" lvl="0" indent="0">
                        <a:buNone/>
                      </a:pPr>
                      <a:r>
                        <a:t>12. __________</a:t>
                      </a:r>
                    </a:p>
                  </a:txBody>
                  <a:tcPr/>
                </a:tc>
                <a:tc>
                  <a:txBody>
                    <a:bodyPr/>
                    <a:lstStyle/>
                    <a:p>
                      <a:pPr marL="0" lvl="0" indent="0">
                        <a:buNone/>
                      </a:pPr>
                      <a:r>
                        <a:t>17. __________</a:t>
                      </a:r>
                    </a:p>
                  </a:txBody>
                  <a:tcPr/>
                </a:tc>
                <a:extLst>
                  <a:ext uri="{0D108BD9-81ED-4DB2-BD59-A6C34878D82A}">
                    <a16:rowId xmlns:a16="http://schemas.microsoft.com/office/drawing/2014/main" val="10001"/>
                  </a:ext>
                </a:extLst>
              </a:tr>
              <a:tr h="0">
                <a:tc>
                  <a:txBody>
                    <a:bodyPr/>
                    <a:lstStyle/>
                    <a:p>
                      <a:pPr marL="0" lvl="0" indent="0">
                        <a:buNone/>
                      </a:pPr>
                      <a:r>
                        <a:t>3. __________</a:t>
                      </a:r>
                    </a:p>
                  </a:txBody>
                  <a:tcPr/>
                </a:tc>
                <a:tc>
                  <a:txBody>
                    <a:bodyPr/>
                    <a:lstStyle/>
                    <a:p>
                      <a:pPr marL="0" lvl="0" indent="0">
                        <a:buNone/>
                      </a:pPr>
                      <a:r>
                        <a:t>8. __________</a:t>
                      </a:r>
                    </a:p>
                  </a:txBody>
                  <a:tcPr/>
                </a:tc>
                <a:tc>
                  <a:txBody>
                    <a:bodyPr/>
                    <a:lstStyle/>
                    <a:p>
                      <a:pPr marL="0" lvl="0" indent="0">
                        <a:buNone/>
                      </a:pPr>
                      <a:r>
                        <a:t>13. __________</a:t>
                      </a:r>
                    </a:p>
                  </a:txBody>
                  <a:tcPr/>
                </a:tc>
                <a:tc>
                  <a:txBody>
                    <a:bodyPr/>
                    <a:lstStyle/>
                    <a:p>
                      <a:pPr marL="0" lvl="0" indent="0">
                        <a:buNone/>
                      </a:pPr>
                      <a:r>
                        <a:t>18. __________</a:t>
                      </a:r>
                    </a:p>
                  </a:txBody>
                  <a:tcPr/>
                </a:tc>
                <a:extLst>
                  <a:ext uri="{0D108BD9-81ED-4DB2-BD59-A6C34878D82A}">
                    <a16:rowId xmlns:a16="http://schemas.microsoft.com/office/drawing/2014/main" val="10002"/>
                  </a:ext>
                </a:extLst>
              </a:tr>
              <a:tr h="0">
                <a:tc>
                  <a:txBody>
                    <a:bodyPr/>
                    <a:lstStyle/>
                    <a:p>
                      <a:pPr marL="0" lvl="0" indent="0">
                        <a:buNone/>
                      </a:pPr>
                      <a:r>
                        <a:t>4. __________</a:t>
                      </a:r>
                    </a:p>
                  </a:txBody>
                  <a:tcPr/>
                </a:tc>
                <a:tc>
                  <a:txBody>
                    <a:bodyPr/>
                    <a:lstStyle/>
                    <a:p>
                      <a:pPr marL="0" lvl="0" indent="0">
                        <a:buNone/>
                      </a:pPr>
                      <a:r>
                        <a:t>9. __________</a:t>
                      </a:r>
                    </a:p>
                  </a:txBody>
                  <a:tcPr/>
                </a:tc>
                <a:tc>
                  <a:txBody>
                    <a:bodyPr/>
                    <a:lstStyle/>
                    <a:p>
                      <a:pPr marL="0" lvl="0" indent="0">
                        <a:buNone/>
                      </a:pPr>
                      <a:r>
                        <a:t>14. __________</a:t>
                      </a:r>
                    </a:p>
                  </a:txBody>
                  <a:tcPr/>
                </a:tc>
                <a:tc>
                  <a:txBody>
                    <a:bodyPr/>
                    <a:lstStyle/>
                    <a:p>
                      <a:pPr marL="0" lvl="0" indent="0">
                        <a:buNone/>
                      </a:pPr>
                      <a:r>
                        <a:t>19. __________</a:t>
                      </a:r>
                    </a:p>
                  </a:txBody>
                  <a:tcPr/>
                </a:tc>
                <a:extLst>
                  <a:ext uri="{0D108BD9-81ED-4DB2-BD59-A6C34878D82A}">
                    <a16:rowId xmlns:a16="http://schemas.microsoft.com/office/drawing/2014/main" val="10003"/>
                  </a:ext>
                </a:extLst>
              </a:tr>
              <a:tr h="0">
                <a:tc>
                  <a:txBody>
                    <a:bodyPr/>
                    <a:lstStyle/>
                    <a:p>
                      <a:pPr marL="0" lvl="0" indent="0">
                        <a:buNone/>
                      </a:pPr>
                      <a:r>
                        <a:t>5. __________</a:t>
                      </a:r>
                    </a:p>
                  </a:txBody>
                  <a:tcPr/>
                </a:tc>
                <a:tc>
                  <a:txBody>
                    <a:bodyPr/>
                    <a:lstStyle/>
                    <a:p>
                      <a:pPr marL="0" lvl="0" indent="0">
                        <a:buNone/>
                      </a:pPr>
                      <a:r>
                        <a:t>10. __________</a:t>
                      </a:r>
                    </a:p>
                  </a:txBody>
                  <a:tcPr/>
                </a:tc>
                <a:tc>
                  <a:txBody>
                    <a:bodyPr/>
                    <a:lstStyle/>
                    <a:p>
                      <a:pPr marL="0" lvl="0" indent="0">
                        <a:buNone/>
                      </a:pPr>
                      <a:r>
                        <a:t>15. __________</a:t>
                      </a:r>
                    </a:p>
                  </a:txBody>
                  <a:tcPr/>
                </a:tc>
                <a:tc>
                  <a:txBody>
                    <a:bodyPr/>
                    <a:lstStyle/>
                    <a:p>
                      <a:pPr marL="0" lvl="0" indent="0">
                        <a:buNone/>
                      </a:pPr>
                      <a:r>
                        <a:rPr dirty="0"/>
                        <a:t>20. __________</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1.26</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66532421"/>
              </p:ext>
            </p:extLst>
          </p:nvPr>
        </p:nvGraphicFramePr>
        <p:xfrm>
          <a:off x="609600" y="952500"/>
          <a:ext cx="10972800" cy="25603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970442489"/>
                  </a:ext>
                </a:extLst>
              </a:tr>
              <a:tr h="0">
                <a:tc>
                  <a:txBody>
                    <a:bodyPr/>
                    <a:lstStyle/>
                    <a:p>
                      <a:pPr marL="0" lvl="0" indent="0">
                        <a:buNone/>
                      </a:pPr>
                      <a:r>
                        <a:t>1. __________</a:t>
                      </a:r>
                    </a:p>
                  </a:txBody>
                  <a:tcPr/>
                </a:tc>
                <a:tc>
                  <a:txBody>
                    <a:bodyPr/>
                    <a:lstStyle/>
                    <a:p>
                      <a:pPr marL="0" lvl="0" indent="0">
                        <a:buNone/>
                      </a:pPr>
                      <a:r>
                        <a:t>6. __________</a:t>
                      </a:r>
                    </a:p>
                  </a:txBody>
                  <a:tcPr/>
                </a:tc>
                <a:tc>
                  <a:txBody>
                    <a:bodyPr/>
                    <a:lstStyle/>
                    <a:p>
                      <a:pPr marL="0" lvl="0" indent="0">
                        <a:buNone/>
                      </a:pPr>
                      <a:r>
                        <a:t>11. __________</a:t>
                      </a:r>
                    </a:p>
                  </a:txBody>
                  <a:tcPr/>
                </a:tc>
                <a:tc>
                  <a:txBody>
                    <a:bodyPr/>
                    <a:lstStyle/>
                    <a:p>
                      <a:pPr marL="0" lvl="0" indent="0">
                        <a:buNone/>
                      </a:pPr>
                      <a:r>
                        <a:t>16. __________</a:t>
                      </a:r>
                    </a:p>
                  </a:txBody>
                  <a:tcPr/>
                </a:tc>
                <a:extLst>
                  <a:ext uri="{0D108BD9-81ED-4DB2-BD59-A6C34878D82A}">
                    <a16:rowId xmlns:a16="http://schemas.microsoft.com/office/drawing/2014/main" val="10000"/>
                  </a:ext>
                </a:extLst>
              </a:tr>
              <a:tr h="0">
                <a:tc>
                  <a:txBody>
                    <a:bodyPr/>
                    <a:lstStyle/>
                    <a:p>
                      <a:pPr marL="0" lvl="0" indent="0">
                        <a:buNone/>
                      </a:pPr>
                      <a:r>
                        <a:t>2. __________</a:t>
                      </a:r>
                    </a:p>
                  </a:txBody>
                  <a:tcPr/>
                </a:tc>
                <a:tc>
                  <a:txBody>
                    <a:bodyPr/>
                    <a:lstStyle/>
                    <a:p>
                      <a:pPr marL="0" lvl="0" indent="0">
                        <a:buNone/>
                      </a:pPr>
                      <a:r>
                        <a:t>7. __________</a:t>
                      </a:r>
                    </a:p>
                  </a:txBody>
                  <a:tcPr/>
                </a:tc>
                <a:tc>
                  <a:txBody>
                    <a:bodyPr/>
                    <a:lstStyle/>
                    <a:p>
                      <a:pPr marL="0" lvl="0" indent="0">
                        <a:buNone/>
                      </a:pPr>
                      <a:r>
                        <a:t>12. __________</a:t>
                      </a:r>
                    </a:p>
                  </a:txBody>
                  <a:tcPr/>
                </a:tc>
                <a:tc>
                  <a:txBody>
                    <a:bodyPr/>
                    <a:lstStyle/>
                    <a:p>
                      <a:pPr marL="0" lvl="0" indent="0">
                        <a:buNone/>
                      </a:pPr>
                      <a:r>
                        <a:t>17. __________</a:t>
                      </a:r>
                    </a:p>
                  </a:txBody>
                  <a:tcPr/>
                </a:tc>
                <a:extLst>
                  <a:ext uri="{0D108BD9-81ED-4DB2-BD59-A6C34878D82A}">
                    <a16:rowId xmlns:a16="http://schemas.microsoft.com/office/drawing/2014/main" val="10001"/>
                  </a:ext>
                </a:extLst>
              </a:tr>
              <a:tr h="0">
                <a:tc>
                  <a:txBody>
                    <a:bodyPr/>
                    <a:lstStyle/>
                    <a:p>
                      <a:pPr marL="0" lvl="0" indent="0">
                        <a:buNone/>
                      </a:pPr>
                      <a:r>
                        <a:t>3. __________</a:t>
                      </a:r>
                    </a:p>
                  </a:txBody>
                  <a:tcPr/>
                </a:tc>
                <a:tc>
                  <a:txBody>
                    <a:bodyPr/>
                    <a:lstStyle/>
                    <a:p>
                      <a:pPr marL="0" lvl="0" indent="0">
                        <a:buNone/>
                      </a:pPr>
                      <a:r>
                        <a:t>8. __________</a:t>
                      </a:r>
                    </a:p>
                  </a:txBody>
                  <a:tcPr/>
                </a:tc>
                <a:tc>
                  <a:txBody>
                    <a:bodyPr/>
                    <a:lstStyle/>
                    <a:p>
                      <a:pPr marL="0" lvl="0" indent="0">
                        <a:buNone/>
                      </a:pPr>
                      <a:r>
                        <a:t>13. __________</a:t>
                      </a:r>
                    </a:p>
                  </a:txBody>
                  <a:tcPr/>
                </a:tc>
                <a:tc>
                  <a:txBody>
                    <a:bodyPr/>
                    <a:lstStyle/>
                    <a:p>
                      <a:pPr marL="0" lvl="0" indent="0">
                        <a:buNone/>
                      </a:pPr>
                      <a:r>
                        <a:t>18. __________</a:t>
                      </a:r>
                    </a:p>
                  </a:txBody>
                  <a:tcPr/>
                </a:tc>
                <a:extLst>
                  <a:ext uri="{0D108BD9-81ED-4DB2-BD59-A6C34878D82A}">
                    <a16:rowId xmlns:a16="http://schemas.microsoft.com/office/drawing/2014/main" val="10002"/>
                  </a:ext>
                </a:extLst>
              </a:tr>
              <a:tr h="0">
                <a:tc>
                  <a:txBody>
                    <a:bodyPr/>
                    <a:lstStyle/>
                    <a:p>
                      <a:pPr marL="0" lvl="0" indent="0">
                        <a:buNone/>
                      </a:pPr>
                      <a:r>
                        <a:t>4. __________</a:t>
                      </a:r>
                    </a:p>
                  </a:txBody>
                  <a:tcPr/>
                </a:tc>
                <a:tc>
                  <a:txBody>
                    <a:bodyPr/>
                    <a:lstStyle/>
                    <a:p>
                      <a:pPr marL="0" lvl="0" indent="0">
                        <a:buNone/>
                      </a:pPr>
                      <a:r>
                        <a:t>9. __________</a:t>
                      </a:r>
                    </a:p>
                  </a:txBody>
                  <a:tcPr/>
                </a:tc>
                <a:tc>
                  <a:txBody>
                    <a:bodyPr/>
                    <a:lstStyle/>
                    <a:p>
                      <a:pPr marL="0" lvl="0" indent="0">
                        <a:buNone/>
                      </a:pPr>
                      <a:r>
                        <a:t>14. __________</a:t>
                      </a:r>
                    </a:p>
                  </a:txBody>
                  <a:tcPr/>
                </a:tc>
                <a:tc>
                  <a:txBody>
                    <a:bodyPr/>
                    <a:lstStyle/>
                    <a:p>
                      <a:pPr marL="0" lvl="0" indent="0">
                        <a:buNone/>
                      </a:pPr>
                      <a:r>
                        <a:t>19. __________</a:t>
                      </a:r>
                    </a:p>
                  </a:txBody>
                  <a:tcPr/>
                </a:tc>
                <a:extLst>
                  <a:ext uri="{0D108BD9-81ED-4DB2-BD59-A6C34878D82A}">
                    <a16:rowId xmlns:a16="http://schemas.microsoft.com/office/drawing/2014/main" val="10003"/>
                  </a:ext>
                </a:extLst>
              </a:tr>
              <a:tr h="0">
                <a:tc>
                  <a:txBody>
                    <a:bodyPr/>
                    <a:lstStyle/>
                    <a:p>
                      <a:pPr marL="0" lvl="0" indent="0">
                        <a:buNone/>
                      </a:pPr>
                      <a:r>
                        <a:t>5. __________</a:t>
                      </a:r>
                    </a:p>
                  </a:txBody>
                  <a:tcPr/>
                </a:tc>
                <a:tc>
                  <a:txBody>
                    <a:bodyPr/>
                    <a:lstStyle/>
                    <a:p>
                      <a:pPr marL="0" lvl="0" indent="0">
                        <a:buNone/>
                      </a:pPr>
                      <a:r>
                        <a:t>10. __________</a:t>
                      </a:r>
                    </a:p>
                  </a:txBody>
                  <a:tcPr/>
                </a:tc>
                <a:tc>
                  <a:txBody>
                    <a:bodyPr/>
                    <a:lstStyle/>
                    <a:p>
                      <a:pPr marL="0" lvl="0" indent="0">
                        <a:buNone/>
                      </a:pPr>
                      <a:r>
                        <a:t>15. __________</a:t>
                      </a:r>
                    </a:p>
                  </a:txBody>
                  <a:tcPr/>
                </a:tc>
                <a:tc>
                  <a:txBody>
                    <a:bodyPr/>
                    <a:lstStyle/>
                    <a:p>
                      <a:pPr marL="0" lvl="0" indent="0">
                        <a:buNone/>
                      </a:pPr>
                      <a:r>
                        <a:t>20. __________</a:t>
                      </a:r>
                    </a:p>
                  </a:txBody>
                  <a:tcPr/>
                </a:tc>
                <a:extLst>
                  <a:ext uri="{0D108BD9-81ED-4DB2-BD59-A6C34878D82A}">
                    <a16:rowId xmlns:a16="http://schemas.microsoft.com/office/drawing/2014/main" val="10004"/>
                  </a:ext>
                </a:extLst>
              </a:tr>
              <a:tr h="0">
                <a:tc>
                  <a:txBody>
                    <a:bodyPr/>
                    <a:lstStyle/>
                    <a:p>
                      <a:endParaRPr/>
                    </a:p>
                  </a:txBody>
                  <a:tcPr/>
                </a:tc>
                <a:tc>
                  <a:txBody>
                    <a:bodyPr/>
                    <a:lstStyle/>
                    <a:p>
                      <a:endParaRPr/>
                    </a:p>
                  </a:txBody>
                  <a:tcPr/>
                </a:tc>
                <a:tc>
                  <a:txBody>
                    <a:bodyPr/>
                    <a:lstStyle/>
                    <a:p>
                      <a:endParaRPr/>
                    </a:p>
                  </a:txBody>
                  <a:tcPr/>
                </a:tc>
                <a:tc>
                  <a:txBody>
                    <a:bodyPr/>
                    <a:lstStyle/>
                    <a:p>
                      <a:pPr marL="0" lvl="0" indent="0">
                        <a:buNone/>
                      </a:pPr>
                      <a:r>
                        <a:rPr dirty="0"/>
                        <a:t>21. __________</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1.27</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40977650"/>
              </p:ext>
            </p:extLst>
          </p:nvPr>
        </p:nvGraphicFramePr>
        <p:xfrm>
          <a:off x="609600" y="952500"/>
          <a:ext cx="10922000" cy="219456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277685485"/>
                  </a:ext>
                </a:extLst>
              </a:tr>
              <a:tr h="0">
                <a:tc>
                  <a:txBody>
                    <a:bodyPr/>
                    <a:lstStyle/>
                    <a:p>
                      <a:pPr marL="0" lvl="0" indent="0">
                        <a:buNone/>
                      </a:pPr>
                      <a:r>
                        <a:t>1. ________</a:t>
                      </a:r>
                    </a:p>
                  </a:txBody>
                  <a:tcPr/>
                </a:tc>
                <a:tc>
                  <a:txBody>
                    <a:bodyPr/>
                    <a:lstStyle/>
                    <a:p>
                      <a:pPr marL="0" lvl="0" indent="0">
                        <a:buNone/>
                      </a:pPr>
                      <a:r>
                        <a:t>6. ________</a:t>
                      </a:r>
                    </a:p>
                  </a:txBody>
                  <a:tcPr/>
                </a:tc>
                <a:tc>
                  <a:txBody>
                    <a:bodyPr/>
                    <a:lstStyle/>
                    <a:p>
                      <a:pPr marL="0" lvl="0" indent="0">
                        <a:buNone/>
                      </a:pPr>
                      <a:r>
                        <a:t>11. ________</a:t>
                      </a:r>
                    </a:p>
                  </a:txBody>
                  <a:tcPr/>
                </a:tc>
                <a:tc>
                  <a:txBody>
                    <a:bodyPr/>
                    <a:lstStyle/>
                    <a:p>
                      <a:pPr marL="0" lvl="0" indent="0">
                        <a:buNone/>
                      </a:pPr>
                      <a:r>
                        <a:t>16. ________</a:t>
                      </a:r>
                    </a:p>
                  </a:txBody>
                  <a:tcPr/>
                </a:tc>
                <a:tc>
                  <a:txBody>
                    <a:bodyPr/>
                    <a:lstStyle/>
                    <a:p>
                      <a:pPr marL="0" lvl="0" indent="0">
                        <a:buNone/>
                      </a:pPr>
                      <a:r>
                        <a:t>21. ________</a:t>
                      </a:r>
                    </a:p>
                  </a:txBody>
                  <a:tcPr/>
                </a:tc>
                <a:extLst>
                  <a:ext uri="{0D108BD9-81ED-4DB2-BD59-A6C34878D82A}">
                    <a16:rowId xmlns:a16="http://schemas.microsoft.com/office/drawing/2014/main" val="10000"/>
                  </a:ext>
                </a:extLst>
              </a:tr>
              <a:tr h="0">
                <a:tc>
                  <a:txBody>
                    <a:bodyPr/>
                    <a:lstStyle/>
                    <a:p>
                      <a:pPr marL="0" lvl="0" indent="0">
                        <a:buNone/>
                      </a:pPr>
                      <a:r>
                        <a:t>2. ________</a:t>
                      </a:r>
                    </a:p>
                  </a:txBody>
                  <a:tcPr/>
                </a:tc>
                <a:tc>
                  <a:txBody>
                    <a:bodyPr/>
                    <a:lstStyle/>
                    <a:p>
                      <a:pPr marL="0" lvl="0" indent="0">
                        <a:buNone/>
                      </a:pPr>
                      <a:r>
                        <a:t>7. ________</a:t>
                      </a:r>
                    </a:p>
                  </a:txBody>
                  <a:tcPr/>
                </a:tc>
                <a:tc>
                  <a:txBody>
                    <a:bodyPr/>
                    <a:lstStyle/>
                    <a:p>
                      <a:pPr marL="0" lvl="0" indent="0">
                        <a:buNone/>
                      </a:pPr>
                      <a:r>
                        <a:t>12. ________</a:t>
                      </a:r>
                    </a:p>
                  </a:txBody>
                  <a:tcPr/>
                </a:tc>
                <a:tc>
                  <a:txBody>
                    <a:bodyPr/>
                    <a:lstStyle/>
                    <a:p>
                      <a:pPr marL="0" lvl="0" indent="0">
                        <a:buNone/>
                      </a:pPr>
                      <a:r>
                        <a:t>17. ________</a:t>
                      </a:r>
                    </a:p>
                  </a:txBody>
                  <a:tcPr/>
                </a:tc>
                <a:tc>
                  <a:txBody>
                    <a:bodyPr/>
                    <a:lstStyle/>
                    <a:p>
                      <a:pPr marL="0" lvl="0" indent="0">
                        <a:buNone/>
                      </a:pPr>
                      <a:r>
                        <a:t>22. ________</a:t>
                      </a:r>
                    </a:p>
                  </a:txBody>
                  <a:tcPr/>
                </a:tc>
                <a:extLst>
                  <a:ext uri="{0D108BD9-81ED-4DB2-BD59-A6C34878D82A}">
                    <a16:rowId xmlns:a16="http://schemas.microsoft.com/office/drawing/2014/main" val="10001"/>
                  </a:ext>
                </a:extLst>
              </a:tr>
              <a:tr h="0">
                <a:tc>
                  <a:txBody>
                    <a:bodyPr/>
                    <a:lstStyle/>
                    <a:p>
                      <a:pPr marL="0" lvl="0" indent="0">
                        <a:buNone/>
                      </a:pPr>
                      <a:r>
                        <a:t>3. ________</a:t>
                      </a:r>
                    </a:p>
                  </a:txBody>
                  <a:tcPr/>
                </a:tc>
                <a:tc>
                  <a:txBody>
                    <a:bodyPr/>
                    <a:lstStyle/>
                    <a:p>
                      <a:pPr marL="0" lvl="0" indent="0">
                        <a:buNone/>
                      </a:pPr>
                      <a:r>
                        <a:t>8. ________</a:t>
                      </a:r>
                    </a:p>
                  </a:txBody>
                  <a:tcPr/>
                </a:tc>
                <a:tc>
                  <a:txBody>
                    <a:bodyPr/>
                    <a:lstStyle/>
                    <a:p>
                      <a:pPr marL="0" lvl="0" indent="0">
                        <a:buNone/>
                      </a:pPr>
                      <a:r>
                        <a:t>13. ________</a:t>
                      </a:r>
                    </a:p>
                  </a:txBody>
                  <a:tcPr/>
                </a:tc>
                <a:tc>
                  <a:txBody>
                    <a:bodyPr/>
                    <a:lstStyle/>
                    <a:p>
                      <a:pPr marL="0" lvl="0" indent="0">
                        <a:buNone/>
                      </a:pPr>
                      <a:r>
                        <a:t>18. ________</a:t>
                      </a:r>
                    </a:p>
                  </a:txBody>
                  <a:tcPr/>
                </a:tc>
                <a:tc>
                  <a:txBody>
                    <a:bodyPr/>
                    <a:lstStyle/>
                    <a:p>
                      <a:pPr marL="0" lvl="0" indent="0">
                        <a:buNone/>
                      </a:pPr>
                      <a:r>
                        <a:t>23. ________</a:t>
                      </a:r>
                    </a:p>
                  </a:txBody>
                  <a:tcPr/>
                </a:tc>
                <a:extLst>
                  <a:ext uri="{0D108BD9-81ED-4DB2-BD59-A6C34878D82A}">
                    <a16:rowId xmlns:a16="http://schemas.microsoft.com/office/drawing/2014/main" val="10002"/>
                  </a:ext>
                </a:extLst>
              </a:tr>
              <a:tr h="0">
                <a:tc>
                  <a:txBody>
                    <a:bodyPr/>
                    <a:lstStyle/>
                    <a:p>
                      <a:pPr marL="0" lvl="0" indent="0">
                        <a:buNone/>
                      </a:pPr>
                      <a:r>
                        <a:t>4. ________</a:t>
                      </a:r>
                    </a:p>
                  </a:txBody>
                  <a:tcPr/>
                </a:tc>
                <a:tc>
                  <a:txBody>
                    <a:bodyPr/>
                    <a:lstStyle/>
                    <a:p>
                      <a:pPr marL="0" lvl="0" indent="0">
                        <a:buNone/>
                      </a:pPr>
                      <a:r>
                        <a:t>9. ________</a:t>
                      </a:r>
                    </a:p>
                  </a:txBody>
                  <a:tcPr/>
                </a:tc>
                <a:tc>
                  <a:txBody>
                    <a:bodyPr/>
                    <a:lstStyle/>
                    <a:p>
                      <a:pPr marL="0" lvl="0" indent="0">
                        <a:buNone/>
                      </a:pPr>
                      <a:r>
                        <a:t>14. ________</a:t>
                      </a:r>
                    </a:p>
                  </a:txBody>
                  <a:tcPr/>
                </a:tc>
                <a:tc>
                  <a:txBody>
                    <a:bodyPr/>
                    <a:lstStyle/>
                    <a:p>
                      <a:pPr marL="0" lvl="0" indent="0">
                        <a:buNone/>
                      </a:pPr>
                      <a:r>
                        <a:t>19. ________</a:t>
                      </a:r>
                    </a:p>
                  </a:txBody>
                  <a:tcPr/>
                </a:tc>
                <a:tc>
                  <a:txBody>
                    <a:bodyPr/>
                    <a:lstStyle/>
                    <a:p>
                      <a:pPr marL="0" lvl="0" indent="0">
                        <a:buNone/>
                      </a:pPr>
                      <a:r>
                        <a:t>24. ________</a:t>
                      </a:r>
                    </a:p>
                  </a:txBody>
                  <a:tcPr/>
                </a:tc>
                <a:extLst>
                  <a:ext uri="{0D108BD9-81ED-4DB2-BD59-A6C34878D82A}">
                    <a16:rowId xmlns:a16="http://schemas.microsoft.com/office/drawing/2014/main" val="10003"/>
                  </a:ext>
                </a:extLst>
              </a:tr>
              <a:tr h="0">
                <a:tc>
                  <a:txBody>
                    <a:bodyPr/>
                    <a:lstStyle/>
                    <a:p>
                      <a:pPr marL="0" lvl="0" indent="0">
                        <a:buNone/>
                      </a:pPr>
                      <a:r>
                        <a:t>5. ________</a:t>
                      </a:r>
                    </a:p>
                  </a:txBody>
                  <a:tcPr/>
                </a:tc>
                <a:tc>
                  <a:txBody>
                    <a:bodyPr/>
                    <a:lstStyle/>
                    <a:p>
                      <a:pPr marL="0" lvl="0" indent="0">
                        <a:buNone/>
                      </a:pPr>
                      <a:r>
                        <a:t>10. ________</a:t>
                      </a:r>
                    </a:p>
                  </a:txBody>
                  <a:tcPr/>
                </a:tc>
                <a:tc>
                  <a:txBody>
                    <a:bodyPr/>
                    <a:lstStyle/>
                    <a:p>
                      <a:pPr marL="0" lvl="0" indent="0">
                        <a:buNone/>
                      </a:pPr>
                      <a:r>
                        <a:t>15. ________</a:t>
                      </a:r>
                    </a:p>
                  </a:txBody>
                  <a:tcPr/>
                </a:tc>
                <a:tc>
                  <a:txBody>
                    <a:bodyPr/>
                    <a:lstStyle/>
                    <a:p>
                      <a:pPr marL="0" lvl="0" indent="0">
                        <a:buNone/>
                      </a:pPr>
                      <a:r>
                        <a:t>20. ________</a:t>
                      </a:r>
                    </a:p>
                  </a:txBody>
                  <a:tcPr/>
                </a:tc>
                <a:tc>
                  <a:txBody>
                    <a:bodyPr/>
                    <a:lstStyle/>
                    <a:p>
                      <a:pPr marL="0" lvl="0" indent="0">
                        <a:buNone/>
                      </a:pPr>
                      <a:r>
                        <a:rPr dirty="0"/>
                        <a:t>25. ________</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er gefið út með CC BY-NC-SA 4.0 International notkunarleyfi; heimilt er að fjölfalda það eða breyta því eingöngu í óviðskiptalegum tilgangi, en vísa þarf til OpenStax og Rice University og tilgreina allar breytingar. Öllum aðlögunum skal deilt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2996</Words>
  <Application>Microsoft Macintosh PowerPoint</Application>
  <PresentationFormat>Widescreen</PresentationFormat>
  <Paragraphs>432</Paragraphs>
  <Slides>42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Cambria Math</vt:lpstr>
      <vt:lpstr>Office Theme</vt:lpstr>
      <vt:lpstr>Statistics</vt:lpstr>
      <vt:lpstr>Chapter outline</vt:lpstr>
      <vt:lpstr>Figure 1.1</vt:lpstr>
      <vt:lpstr>Figure 1.2</vt:lpstr>
      <vt:lpstr>Table 1.1</vt:lpstr>
      <vt:lpstr>Figure 1.3</vt:lpstr>
      <vt:lpstr>Figure 1.4</vt:lpstr>
      <vt:lpstr>Table 1.2 Fall Term 2007 (Census day) </vt:lpstr>
      <vt:lpstr>Figure 1.5</vt:lpstr>
      <vt:lpstr>Figure 1.6</vt:lpstr>
      <vt:lpstr>Table 1.3 De Anza College Year 2010 </vt:lpstr>
      <vt:lpstr>Figure 1.7</vt:lpstr>
      <vt:lpstr>Table 1.4 Ethnicity of Students at De Anza College Fall Term 2007 (Census Day) </vt:lpstr>
      <vt:lpstr>Figure 1.8</vt:lpstr>
      <vt:lpstr>Figure 1.9</vt:lpstr>
      <vt:lpstr>Figure 1.10</vt:lpstr>
      <vt:lpstr>Figure 1.11</vt:lpstr>
      <vt:lpstr>Table 1.5</vt:lpstr>
      <vt:lpstr>Table 1.6</vt:lpstr>
      <vt:lpstr>Table 1.7 Class Roster </vt:lpstr>
      <vt:lpstr>Table 1.8</vt:lpstr>
      <vt:lpstr>Figure 1.12</vt:lpstr>
      <vt:lpstr>Table 1.9</vt:lpstr>
      <vt:lpstr>Table 1.10 First Experiment (20 rolls) </vt:lpstr>
      <vt:lpstr>Table 1.11 Second Experiment (20 rolls) </vt:lpstr>
      <vt:lpstr>Table 1.12 Frequency Table of Student Work Hours </vt:lpstr>
      <vt:lpstr>Table 1.13 Frequency Table of Student Work Hours with Relative Frequencies </vt:lpstr>
      <vt:lpstr>Table 1.14 Frequency Table of Student Work Hours with Relative and Cumulative Relative Frequencies </vt:lpstr>
      <vt:lpstr>Table 1.15 Frequency Table of Soccer Player Height </vt:lpstr>
      <vt:lpstr>Table 1.16</vt:lpstr>
      <vt:lpstr>Table 1.17 Frequency of Commuting Distances </vt:lpstr>
      <vt:lpstr>Table 1.18</vt:lpstr>
      <vt:lpstr>Table 1.19</vt:lpstr>
      <vt:lpstr>Table 1.20 Frequency of Number of Movies Viewed </vt:lpstr>
      <vt:lpstr>Table 1.21 Frequency of Number of Movies Viewed </vt:lpstr>
      <vt:lpstr>Table 1.22 Restaurants Used in Sample </vt:lpstr>
      <vt:lpstr>Table 1.23</vt:lpstr>
      <vt:lpstr>Table 1.24</vt:lpstr>
      <vt:lpstr>Table 1.25</vt:lpstr>
      <vt:lpstr>Table 1.26</vt:lpstr>
      <vt:lpstr>Table 1.27</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
  <cp:keywords/>
  <cp:lastModifiedBy>Colby Powers</cp:lastModifiedBy>
  <cp:revision>1</cp:revision>
  <dcterms:created xsi:type="dcterms:W3CDTF">2026-02-23T15:26:36Z</dcterms:created>
  <dcterms:modified xsi:type="dcterms:W3CDTF">2026-02-25T15:24:01Z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 Sampling and Data</vt:lpwstr>
  </property>
</Properties>
</file>