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04" d="100"/>
          <a:sy n="104" d="100"/>
        </p:scale>
        <p:origin x="232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2/25/26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photo shows branch lightening coming from a dark cloud and hitting the ground.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4.6; Columns: x, P(x), xP(x); Row 1: 0,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)=0; Row 2: 1,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50; Row 3: 2,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46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50; Row 4: 3,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9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9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27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50; Row 5: 4,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16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50; Row 6: 5,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4.7; Columns: x, P(x), xP(x), (x-µ)2, (x-µ)2•P(x); Row 1: 0,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)=0, (0−2.1)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=4.41, 4.41•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=.1764; Row 2: 1,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(1−2.1)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=1.21, 1.21•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=.2662; Row 3: 2,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46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(2−2.1)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=.01, .01•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=.0046; Row 4: 3,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9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3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9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27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(3−2.1)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=.81, .81•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9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=.1458; Row 5: 4,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16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(4−2.1)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=3.61, 3.61•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4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=.2888; Row 6: 5, P(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x = 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 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)(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)=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50, (5−2.1)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2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=8.41, 8.41•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1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50</a:t>
            </a:r>
          </a:p>
          <a:p>
            <a:pPr marL="0" lvl="0" indent="0">
              <a:buNone/>
            </a:pPr>
            <a:endParaRPr/>
          </a:p>
          <a:p>
            <a:pPr marL="0" lvl="0" indent="0">
              <a:buNone/>
            </a:pPr>
            <a:r>
              <a:t>=.1682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 shows a geometric probability distribution. It consists of bars that peak at the left and slope downwards with each successive bar to the right. The values on the x-axis count the number of computer components tested until the defect is found. The y-axis is scaled from 0 to 0.02 in increments of 0.005.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figure has the following on the X axis, P (uppercase X is equal to lowercase x). The Y axis ranges from point 00 to point 20. The x axis ranges from 0 to 20. The bars of the graph show a bell-shaped pattern, ranging from 2 to 14 with the highest bar at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graphs shows a poisson probability distribution. It has 5 bars that decrease in height from left to right. The x-axis shows values in increments of 1 starting with 0, representing the number of calls Leah receives within 15 minutes. The y-axis ranges from 0 to 0.5 in increments of 0.1.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4.15; Columns: x, Frequency, Relative Frequency; Row 1: 0, __________, __________; Row 2: 1, __________, __________; Row 3: 2, __________, __________; Row 4: 3, __________, __________; Row 5: 4, __________, __________; Row 6: 5, __________, __________; Row 7: 6, __________, __________; Row 8: 7, __________, __________; Row 9: 8, __________, __________; Row 10: 9, __________, __________; Row 11: 10, __________, 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graph template. The x-axis is labeled Number of diamonds. The y-axis is labeled Relative frequency.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Table 4.16; Columns: X, Frequency, Relative Frequency; Row 1: 0, __________, __________; Row 2: 1, __________, __________; Row 3: 2, __________, __________; Row 4: 3, __________, __________; Row 5: 4, __________, __________; Row 6: 5, __________, __________; Row 7: 6, __________, __________; Row 8: 7, __________, __________; Row 9: 8, __________, __________; Row 10: 9, __________, __________; Row 11: 10, __________, 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graph template. The x-axis is labeled Number of diamonds. The y-axis is labeled Relative frequency.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graph template. The x-axis is labeled Number of diamonds. The y-axis is labeled Probability.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graph template. The x-axis is labeled Number of matches. The y-axis is labeled Relative frequency.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This is a blank graph template. The x-axis is labeled Number of diamonds. The y-axis is labeled Probability.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548235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marR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This OpenStax ancillary resource is © Rice University under a CC BY-NC-SA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54823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0492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Tölfræði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/>
          <a:lstStyle/>
          <a:p>
            <a:pPr marL="0" lvl="0" indent="0">
              <a:buNone/>
            </a:pPr>
            <a:r>
              <a:t>Chapter 4 Discrete Random Variables</a:t>
            </a:r>
            <a:br/>
            <a:br/>
            <a:endParaRPr/>
          </a:p>
        </p:txBody>
      </p:sp>
      <p:pic>
        <p:nvPicPr>
          <p:cNvPr id="4" name="Cover Image" descr="Cover 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Yfirlit kafla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t>Líkindadreifing fyrir strjála slembibreytu</a:t>
            </a:r>
          </a:p>
          <a:p>
            <a:pPr marL="457189" lvl="0" indent="-457189">
              <a:buAutoNum type="arabicPeriod"/>
            </a:pPr>
            <a:r>
              <a:t>Meðaltal eða væntigildi og staðalfrávik</a:t>
            </a:r>
          </a:p>
          <a:p>
            <a:pPr marL="457189" lvl="0" indent="-457189">
              <a:buAutoNum type="arabicPeriod"/>
            </a:pPr>
            <a:r>
              <a:t>Binomial Distribution (Optional)</a:t>
            </a:r>
          </a:p>
          <a:p>
            <a:pPr marL="457189" lvl="0" indent="-457189">
              <a:buAutoNum type="arabicPeriod"/>
            </a:pPr>
            <a:r>
              <a:t>Geometric Distribution (Optional)</a:t>
            </a:r>
          </a:p>
          <a:p>
            <a:pPr marL="457189" lvl="0" indent="-457189">
              <a:buAutoNum type="arabicPeriod"/>
            </a:pPr>
            <a:r>
              <a:t>Hypergeometric Distribution (Optional)</a:t>
            </a:r>
          </a:p>
          <a:p>
            <a:pPr marL="457189" lvl="0" indent="-457189">
              <a:buAutoNum type="arabicPeriod"/>
            </a:pPr>
            <a:r>
              <a:t>Poisson Distribution (Optional)</a:t>
            </a:r>
          </a:p>
          <a:p>
            <a:pPr marL="457189" lvl="0" indent="-457189">
              <a:buAutoNum type="arabicPeriod"/>
            </a:pPr>
            <a:r>
              <a:t>Discrete Distribution (Playing Card Experiment)</a:t>
            </a:r>
          </a:p>
          <a:p>
            <a:pPr marL="457189" lvl="0" indent="-457189">
              <a:buAutoNum type="arabicPeriod"/>
            </a:pPr>
            <a:r>
              <a:t>Discrete Distribution (Lucky Dice Experiment)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4.1</a:t>
            </a:r>
          </a:p>
        </p:txBody>
      </p:sp>
      <p:pic>
        <p:nvPicPr>
          <p:cNvPr id="3" name="Picture 1" descr="This photo shows branch lightening coming from a dark cloud and hitting the groun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71700" y="952519"/>
            <a:ext cx="7848600" cy="466086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Nota má líkur og strjálar slembibreytur til að reikna líkurnar á því að eldingu slái fimm sinnum niður í hálftíma þrumuveðri. (mynd: Leszek Leszczynski)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Tíðni </a:t>
                      </a:r>
                      <a:r>
                        <a:rPr b="1"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b="1"/>
                        <a:t>Hlutfallstíðni </a:t>
                      </a:r>
                      <a:r>
                        <a:rPr b="1" i="1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499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0)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1)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2)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23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3)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4)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5)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499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84211" r="-694" b="-50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0505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84211" r="-694" b="-40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91892" r="-694" b="-3189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81579" r="-694" b="-2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79933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81579" r="-694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0505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581579" r="-694" b="-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50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0)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1)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2)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3)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4)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5)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50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9933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84211" r="-694" b="-50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89189" r="-694" b="-4216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81579" r="-694" b="-3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80505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81579" r="-694" b="-2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81579" r="-694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581579" r="-694" b="-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4.4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4.5 Expected Value Table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466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  <a:r>
                        <a:t>*</a:t>
                      </a: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(0)(.2) =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(1)(.5) = 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(2)(.3) = 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Þessi tafla kallast væntigildistafla. Hún auðveldar útreikning á væntigildi, eða langtímameðaltali.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4.6</a:t>
            </a:r>
          </a:p>
        </p:txBody>
      </p:sp>
      <p:pic>
        <p:nvPicPr>
          <p:cNvPr id="3" name="Picture 1" descr="Table 4.6; Columns: x, P(x), xP(x); Row 1: 0, P(           x = 0         ) =     2           50, (     0    )(                  2               50                       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78144" y="952500"/>
            <a:ext cx="4248411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4.7</a:t>
            </a:r>
          </a:p>
        </p:txBody>
      </p:sp>
      <p:pic>
        <p:nvPicPr>
          <p:cNvPr id="3" name="Picture 1" descr="Table 4.7; Columns: x, P(x), xP(x), (x-µ)2, (x-µ)2•P(x); Row 1: 0, P(           x = 0         ) =     2           50, (     0    )(                  2               50  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79600" y="954314"/>
            <a:ext cx="8420100" cy="5165271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50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0)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1)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2)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3)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4)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= 5)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32505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486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486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79933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84211" r="-694" b="-50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189189" r="-694" b="-4216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281579" r="-694" b="-3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80505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381579" r="-694" b="-2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481579" r="-694" b="-1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107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231" t="-581579" r="-694" b="-105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4.9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  <a:r>
                        <a:t>*</a:t>
                      </a: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–2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.99999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(–2)(.99999) = –1.99998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Hagnaður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.00001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(100000)(.00001)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5793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VINNA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TAPA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–12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5793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WIN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66667" r="-101389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LOSE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____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66667" r="-1389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5793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VINNA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TAPA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–12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57937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WIN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66667" r="-101389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66667" r="-1389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LOSE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66667" r="-101389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66667" r="-1389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9452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Rauður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/>
                                  <m:t>–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Blár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Grænn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19452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Red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66667" r="-1389" b="-17708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7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Blue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66667" r="-101389" b="-77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Green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4.13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685058"/>
              </p:ext>
            </p:extLst>
          </p:nvPr>
        </p:nvGraphicFramePr>
        <p:xfrm>
          <a:off x="609600" y="9525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435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(1, 6)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(2, 6)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(3, 6)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(4, 6)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(5, 6)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(6, 1)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(6, 2)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(6, 3)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(6, 4)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(6, 5)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dirty="0"/>
                        <a:t>(6, 6)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186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 – </a:t>
                          </a:r>
                          <a:r>
                            <a:rPr i="1"/>
                            <a:t>μ</a:t>
                          </a:r>
                          <a:r>
                            <a:t>)</a:t>
                          </a:r>
                          <a:r>
                            <a:rPr baseline="30000"/>
                            <a:t>2</a:t>
                          </a:r>
                          <a: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</m:oMath>
                          </a14:m>
                          <a:r>
                            <a:t> </a:t>
                          </a: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(0 – 1)</a:t>
                          </a:r>
                          <a:r>
                            <a:rPr baseline="30000"/>
                            <a:t>2</a:t>
                          </a:r>
                          <a:r>
                            <a:t> ⋅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den>
                              </m:f>
                            </m:oMath>
                          </a14:m>
                          <a: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(1 – 1)</a:t>
                          </a:r>
                          <a:r>
                            <a:rPr baseline="30000"/>
                            <a:t>2</a:t>
                          </a:r>
                          <a:r>
                            <a:t> ⋅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18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den>
                              </m:f>
                            </m:oMath>
                          </a14:m>
                          <a:r>
                            <a:t> = 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18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(2 – 1)</a:t>
                          </a:r>
                          <a:r>
                            <a:rPr baseline="30000"/>
                            <a:t>2</a:t>
                          </a:r>
                          <a:r>
                            <a:t> ⋅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den>
                              </m:f>
                            </m:oMath>
                          </a14:m>
                          <a:r>
                            <a:t> =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den>
                              </m:f>
                            </m:oMath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609600" y="952500"/>
              <a:ext cx="10972800" cy="21861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43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74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i="1"/>
                            <a:t>xP</a:t>
                          </a:r>
                          <a:r>
                            <a:t>(</a:t>
                          </a:r>
                          <a:r>
                            <a:rPr i="1"/>
                            <a:t>x</a:t>
                          </a:r>
                          <a:r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0345" r="-1389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66667" r="-201389" b="-2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66667" r="-1389" b="-2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166667" r="-201389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166667" r="-101389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166667" r="-1389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463" t="-266667" r="-201389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200463" t="-266667" r="-101389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00463" t="-266667" r="-1389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t>Útreikningur á μ og σ.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4.2</a:t>
            </a:r>
          </a:p>
        </p:txBody>
      </p:sp>
      <p:pic>
        <p:nvPicPr>
          <p:cNvPr id="3" name="Picture 1" descr="This graph shows a geometric probability distribution. It consists of bars that peak at the left and slope downwards with each successive bar to the right. The values on the x-axis count the number of computer components tested until the defect is found. The y-axis is scaled from 0 to 0.02 in increments of 0.00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11300" y="952698"/>
            <a:ext cx="9156700" cy="5168504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4.3</a:t>
            </a:r>
          </a:p>
        </p:txBody>
      </p:sp>
      <p:pic>
        <p:nvPicPr>
          <p:cNvPr id="3" name="Picture 1" descr="This figure has the following on the X axis, P (uppercase X is equal to lowercase x). The Y axis ranges from point 00 to point 20. The x axis ranges from 0 to 20. The bars of the graph show a bell-shaped pattern, ranging from 2 to 14 with the highest bar at 8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359933"/>
            <a:ext cx="10972800" cy="435403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4.4</a:t>
            </a:r>
          </a:p>
        </p:txBody>
      </p:sp>
      <p:pic>
        <p:nvPicPr>
          <p:cNvPr id="3" name="Picture 1" descr="This graphs shows a poisson probability distribution. It has 5 bars that decrease in height from left to right. The x-axis shows values in increments of 1 starting with 0, representing the number of calls Leah receives within 15 minutes. The y-axis ranges from 0 to 0.5 in increments of 0.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38475" y="952500"/>
            <a:ext cx="9115049" cy="516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4.15</a:t>
            </a:r>
          </a:p>
        </p:txBody>
      </p:sp>
      <p:pic>
        <p:nvPicPr>
          <p:cNvPr id="3" name="Picture 1" descr="Table 4.15; Columns: x, Frequency, Relative Frequency; Row 1: 0, __________, __________; Row 2: 1, __________, __________; Row 3: 2, __________, __________; Row 4: 3, __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60900" y="957648"/>
            <a:ext cx="2870200" cy="515860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4.5</a:t>
            </a:r>
          </a:p>
        </p:txBody>
      </p:sp>
      <p:pic>
        <p:nvPicPr>
          <p:cNvPr id="3" name="Picture 1" descr="This is a blank graph template. The x-axis is labeled Number of diamonds. The y-axis is labeled Relative frequenc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892"/>
            <a:ext cx="9664700" cy="51661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4.16</a:t>
            </a:r>
          </a:p>
        </p:txBody>
      </p:sp>
      <p:pic>
        <p:nvPicPr>
          <p:cNvPr id="3" name="Picture 1" descr="Table 4.16; Columns: X, Frequency, Relative Frequency; Row 1: 0, __________, __________; Row 2: 1, __________, __________; Row 3: 2, __________, __________; Row 4: 3, __... (Full description in notes)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660900" y="957648"/>
            <a:ext cx="2870200" cy="5158603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4.6</a:t>
            </a:r>
          </a:p>
        </p:txBody>
      </p:sp>
      <p:pic>
        <p:nvPicPr>
          <p:cNvPr id="3" name="Picture 1" descr="This is a blank graph template. The x-axis is labeled Number of diamonds. The y-axis is labeled Relative frequenc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892"/>
            <a:ext cx="9664700" cy="51661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4.17</a:t>
            </a:r>
          </a:p>
        </p:txBody>
      </p:sp>
      <p:pic>
        <p:nvPicPr>
          <p:cNvPr id="3" name="Picture 1" descr="Table 4.17; Columns: x, P(x); Row 1: 0, ; Row 2: 1, ; Row 3: 2, ; Row 4: 3, ; Row 5: 4, ; Row 6: 5, ; Row 7: 6, ; Row 8: 7, ; Row 9: 8, ; Row 10: 9, ; Row 11: 10,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64200" y="964911"/>
            <a:ext cx="850900" cy="514407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4.7</a:t>
            </a:r>
          </a:p>
        </p:txBody>
      </p:sp>
      <p:pic>
        <p:nvPicPr>
          <p:cNvPr id="3" name="Picture 1" descr="This is a blank graph template. The x-axis is labeled Number of diamonds. The y-axis is labeled Probabilit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892"/>
            <a:ext cx="9664700" cy="51661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4.18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Tíðni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Hlutfallstíðni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4.8</a:t>
            </a:r>
          </a:p>
        </p:txBody>
      </p:sp>
      <p:pic>
        <p:nvPicPr>
          <p:cNvPr id="3" name="Picture 1" descr="This is a blank graph template. The x-axis is labeled Number of matches. The y-axis is labeled Relative frequenc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892"/>
            <a:ext cx="9664700" cy="51661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Table 4.19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952500"/>
          <a:ext cx="10972800" cy="516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x</a:t>
                      </a:r>
                      <a:r>
                        <a:t>) = </a:t>
                      </a:r>
                      <a:r>
                        <a:rPr i="1"/>
                        <a:t>P</a:t>
                      </a:r>
                      <a:r>
                        <a:t>(</a:t>
                      </a:r>
                      <a:r>
                        <a:rPr i="1"/>
                        <a:t>y</a:t>
                      </a:r>
                      <a: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</a:pPr>
            <a:r>
              <a:t>Figure 4.9</a:t>
            </a:r>
          </a:p>
        </p:txBody>
      </p:sp>
      <p:pic>
        <p:nvPicPr>
          <p:cNvPr id="3" name="Picture 1" descr="This is a blank graph template. The x-axis is labeled Number of diamonds. The y-axis is labeled Probabilit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257300" y="953892"/>
            <a:ext cx="9664700" cy="5166116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04925"/>
      </a:accent2>
      <a:accent3>
        <a:srgbClr val="464846"/>
      </a:accent3>
      <a:accent4>
        <a:srgbClr val="EAC322"/>
      </a:accent4>
      <a:accent5>
        <a:srgbClr val="1B1E3F"/>
      </a:accent5>
      <a:accent6>
        <a:srgbClr val="548235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5482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1672</Words>
  <Application>Microsoft Macintosh PowerPoint</Application>
  <PresentationFormat>Widescreen</PresentationFormat>
  <Paragraphs>559</Paragraphs>
  <Slides>30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Cambria Math</vt:lpstr>
      <vt:lpstr>Office Theme</vt:lpstr>
      <vt:lpstr>Statistics</vt:lpstr>
      <vt:lpstr>Chapter outline</vt:lpstr>
      <vt:lpstr>Figure 4.1</vt:lpstr>
      <vt:lpstr>Table 4.1</vt:lpstr>
      <vt:lpstr>Table 4.2</vt:lpstr>
      <vt:lpstr>Table 4.3</vt:lpstr>
      <vt:lpstr>Table 4.4</vt:lpstr>
      <vt:lpstr>Table 4.5 Expected Value Table </vt:lpstr>
      <vt:lpstr>Table 4.6</vt:lpstr>
      <vt:lpstr>Table 4.7</vt:lpstr>
      <vt:lpstr>Table 4.8</vt:lpstr>
      <vt:lpstr>Table 4.9</vt:lpstr>
      <vt:lpstr>Table 4.10</vt:lpstr>
      <vt:lpstr>Table 4.11</vt:lpstr>
      <vt:lpstr>Table 4.12</vt:lpstr>
      <vt:lpstr>Table 4.13</vt:lpstr>
      <vt:lpstr>Table 4.14</vt:lpstr>
      <vt:lpstr>Figure 4.2</vt:lpstr>
      <vt:lpstr>Figure 4.3</vt:lpstr>
      <vt:lpstr>Figure 4.4</vt:lpstr>
      <vt:lpstr>Table 4.15</vt:lpstr>
      <vt:lpstr>Figure 4.5</vt:lpstr>
      <vt:lpstr>Table 4.16</vt:lpstr>
      <vt:lpstr>Figure 4.6</vt:lpstr>
      <vt:lpstr>Table 4.17</vt:lpstr>
      <vt:lpstr>Figure 4.7</vt:lpstr>
      <vt:lpstr>Table 4.18</vt:lpstr>
      <vt:lpstr>Figure 4.8</vt:lpstr>
      <vt:lpstr>Table 4.19</vt:lpstr>
      <vt:lpstr>Figure 4.9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304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Statistics</dc:title>
  <dc:creator/>
  <cp:keywords/>
  <cp:lastModifiedBy>Colby Powers</cp:lastModifiedBy>
  <cp:revision>1</cp:revision>
  <dcterms:created xsi:type="dcterms:W3CDTF">2026-02-23T15:27:37Z</dcterms:created>
  <dcterms:modified xsi:type="dcterms:W3CDTF">2026-02-25T15:23:15Z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4 Discrete Random Variables</vt:lpwstr>
  </property>
</Properties>
</file>