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7" r:id="rId2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 of change a set of keys in a pile. There appear to be five pennies, three quarters, four dimes, and two nickels. The key ring has a bronze whale on it and holds eleven keys.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The peak of the curve coincides with the point 90 on the horizontal axis. The points 85 and 92 are labeled on the axis. Vertical lines are drawn from these points to the curve and the area between the lines is shaded. The shaded region represents the probability that 85 &lt; x &lt; 92.</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The peak of the curve coincides with the point 7200 on the horizontal axis. The point 7500 is also labeled. A vertical line extends from point 7500 to the curve. The area to the right of 7500 below the curve is shaded.</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over a horizontal axis. The peak of the curve coincides with the point 3 on the horizontal axis. A point, 2, is marked at the left edge of the curve.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The peak of the curve coincides with the point 3 on the horizontal axis. A point, k, is labeled to the right of 3. A vertical line extends from k to the curve. The area under the curve to the left of k is shaded. The shaded area shows that P(x-bar &lt; k) = 0.90.</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over a horizontal axis. The peak of the curve coincides with the point 225 on the horizontal axis. A point, 200, is marked at the left edge of the curve.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The peak of the curve coincides with the point 225 on the horizontal axis. A point, k, is labeled to the right of 225. A vertical line extends from k to the curve. The area under the curve to the left of k is shaded. The shaded area shows that P(sum of x &lt; k) = 0.90.</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The peak of the curve coincides with the point 22 on the horizontal axis. A point, 20, is labeled to the left of 22. A vertical line extends from 20 to the curve. The area under the curve to the right of k is shaded. The shaded area shows that P(x-bar &gt; 20).</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normal distribution curve. The peak of the curve coincides with the point 22 on the horizontal axis. A point, k, is labeled to the right of 22. A vertical line extends from k to the curve. The area under the curve to the left of k is shaded. The shaded area shows that P(x-bar &lt; k) = 0.95.</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Blank graph template. The horizontal axis is labeled Value of the change and the vertical axis is labeled Frequency.</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blank graph template. The horizontal axis is labeled Value of the change and the vertical axis is labeled Frequency.</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blank graph template. The horizontal axis is labeled Value of the change and the vertical axis is labeled Frequency.</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7.4; Columns: Recipe #, X, , Recipe #, X, , Recipe #, X, , Recipe #, X; Row 1: 1, 1, , 16, 2, , 31, 3, , 46, 2; Row 2: 2, 5, , 17, 2, , 32, 4, , 47, 2; Row 3: 3, 2, , 18, 4, , 33, 5, , 48, 11; Row 4: 4, 5, , 19, 6, , 34, 6, , 49, 5; Row 5: 5, 6, , 20, 1, , 35, 6, , 50, 5; Row 6: 6, 1, , 21, 6, , 36, 1, , 51, 4; Row 7: 7, 2, , 22, 5, , 37, 1, , 52, 6; Row 8: 8, 6, , 23, 2, , 38, 2, , 53, 5; Row 9: 9, 5, , 24, 5, , 39, 1, , 54, 1; Row 10: 10, 2, , 25, 1, , 40, 6, , 55, 1; Row 11: 11, 5, , 26, 6, , 41, 1, , 56, 2; Row 12: 12, 1, , 27, 4, , 42, 6, , 57, 4; Row 13: 13, 1, , 28, 1, , 43, 2, , 58, 3; Row 14: 14, 3, , 29, 6, , 44, 6, , 59, 6; Row 15: 15, 2, , 30, 2, , 45, 2, , 60, 5</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blank graph template. The horizontal axis is labeled Time (days) and the vertical axis is labeled Frequency.</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blank graph template. The horizontal axis is labeled Time (days) and the vertical axis is labeled Frequency.</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blank graph template. The horizontal axis is labeled Time (days) and the vertical axis is labeled Frequency.</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Tölfræði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7 Höfuðmarkgildissetningin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Höfuðmarkgildissetningin fyrir úrtaksmeðaltöl</a:t>
            </a:r>
          </a:p>
          <a:p>
            <a:pPr marL="457189" lvl="0" indent="-457189">
              <a:buAutoNum type="arabicPeriod"/>
            </a:pPr>
            <a:r>
              <a:t>Höfuðmarkgildissetningin fyrir summur (valkvætt)</a:t>
            </a:r>
          </a:p>
          <a:p>
            <a:pPr marL="457189" lvl="0" indent="-457189">
              <a:buAutoNum type="arabicPeriod"/>
            </a:pPr>
            <a:r>
              <a:t>Notkun höfuðmarkgildissetningarinnar</a:t>
            </a:r>
          </a:p>
          <a:p>
            <a:pPr marL="457189" lvl="0" indent="-457189">
              <a:buAutoNum type="arabicPeriod"/>
            </a:pPr>
            <a:r>
              <a:t>Central Limit Theorem (Pocket Change)</a:t>
            </a:r>
          </a:p>
          <a:p>
            <a:pPr marL="457189" lvl="0" indent="-457189">
              <a:buAutoNum type="arabicPeriod"/>
            </a:pPr>
            <a:r>
              <a:t>Central Limit Theorem (Cookie Recipes)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a:t>
            </a:r>
          </a:p>
        </p:txBody>
      </p:sp>
      <p:pic>
        <p:nvPicPr>
          <p:cNvPr id="3" name="Picture 1" descr="This is a photo of change a set of keys in a pile. There appear to be five pennies, three quarters, four dimes, and two nickels. The key ring has a bronze whale on it and holds eleven keys."/>
          <p:cNvPicPr>
            <a:picLocks noGrp="1" noChangeAspect="1"/>
          </p:cNvPicPr>
          <p:nvPr/>
        </p:nvPicPr>
        <p:blipFill>
          <a:blip r:embed="rId3"/>
          <a:stretch>
            <a:fillRect/>
          </a:stretch>
        </p:blipFill>
        <p:spPr bwMode="auto">
          <a:xfrm>
            <a:off x="2603500" y="954616"/>
            <a:ext cx="6985000" cy="4656667"/>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Ef þú vilt ákvarða dreifingu smápeninga sem fólk ber í vösunum og notar höfuðmarkgildissetninguna, að því gefnu að úrtakið sé nógu stórt, kemur í ljós að dreifingin er normaldreifð og bjöllulaga. (höfundur: John Lodder)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7.2</a:t>
            </a:r>
          </a:p>
        </p:txBody>
      </p:sp>
      <p:pic>
        <p:nvPicPr>
          <p:cNvPr id="3" name="Picture 1" descr="This is a normal distribution curve. The peak of the curve coincides with the point 90 on the horizontal axis. The points 85 and 92 are labeled on the axis. Vertical lines are drawn from these points to the curve and the area between the lines is shaded. The shaded region represents the probability that 85 &lt; x &lt; 92."/>
          <p:cNvPicPr>
            <a:picLocks noGrp="1" noChangeAspect="1"/>
          </p:cNvPicPr>
          <p:nvPr/>
        </p:nvPicPr>
        <p:blipFill>
          <a:blip r:embed="rId3"/>
          <a:stretch>
            <a:fillRect/>
          </a:stretch>
        </p:blipFill>
        <p:spPr bwMode="auto">
          <a:xfrm>
            <a:off x="609600" y="979248"/>
            <a:ext cx="10972800" cy="5128104"/>
          </a:xfrm>
          <a:prstGeom prst="rect">
            <a:avLst/>
          </a:prstGeom>
          <a:noFill/>
          <a:ln w="9525">
            <a:noFill/>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7.3</a:t>
            </a:r>
          </a:p>
        </p:txBody>
      </p:sp>
      <p:pic>
        <p:nvPicPr>
          <p:cNvPr id="3" name="Picture 1" descr="This is a normal distribution curve. The peak of the curve coincides with the point 7200 on the horizontal axis. The point 7500 is also labeled. A vertical line extends from point 7500 to the curve. The area to the right of 7500 below the curve is shaded."/>
          <p:cNvPicPr>
            <a:picLocks noGrp="1" noChangeAspect="1"/>
          </p:cNvPicPr>
          <p:nvPr/>
        </p:nvPicPr>
        <p:blipFill>
          <a:blip r:embed="rId3"/>
          <a:stretch>
            <a:fillRect/>
          </a:stretch>
        </p:blipFill>
        <p:spPr bwMode="auto">
          <a:xfrm>
            <a:off x="609600" y="1195573"/>
            <a:ext cx="10972800" cy="4695454"/>
          </a:xfrm>
          <a:prstGeom prst="rect">
            <a:avLst/>
          </a:prstGeom>
          <a:noFill/>
          <a:ln w="9525">
            <a:noFill/>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7.4</a:t>
            </a:r>
          </a:p>
        </p:txBody>
      </p:sp>
      <p:pic>
        <p:nvPicPr>
          <p:cNvPr id="3" name="Picture 1" descr="This is a normal distribution curve over a horizontal axis. The peak of the curve coincides with the point 3 on the horizontal axis. A point, 2, is marked at the left edge of the curve."/>
          <p:cNvPicPr>
            <a:picLocks noGrp="1" noChangeAspect="1"/>
          </p:cNvPicPr>
          <p:nvPr/>
        </p:nvPicPr>
        <p:blipFill>
          <a:blip r:embed="rId3"/>
          <a:stretch>
            <a:fillRect/>
          </a:stretch>
        </p:blipFill>
        <p:spPr bwMode="auto">
          <a:xfrm>
            <a:off x="775073" y="952500"/>
            <a:ext cx="10641853" cy="5168900"/>
          </a:xfrm>
          <a:prstGeom prst="rect">
            <a:avLst/>
          </a:prstGeom>
          <a:noFill/>
          <a:ln w="9525">
            <a:noFill/>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7.5</a:t>
            </a:r>
          </a:p>
        </p:txBody>
      </p:sp>
      <p:pic>
        <p:nvPicPr>
          <p:cNvPr id="3" name="Picture 1" descr="This is a normal distribution curve. The peak of the curve coincides with the point 3 on the horizontal axis. A point, k, is labeled to the right of 3. A vertical line extends from k to the curve. The area under the curve to the left of k is shaded. The shaded area shows that P(x-bar &lt; k) = 0.90."/>
          <p:cNvPicPr>
            <a:picLocks noGrp="1" noChangeAspect="1"/>
          </p:cNvPicPr>
          <p:nvPr/>
        </p:nvPicPr>
        <p:blipFill>
          <a:blip r:embed="rId3"/>
          <a:stretch>
            <a:fillRect/>
          </a:stretch>
        </p:blipFill>
        <p:spPr bwMode="auto">
          <a:xfrm>
            <a:off x="615101" y="1130300"/>
            <a:ext cx="10961798" cy="4800600"/>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7.6</a:t>
            </a:r>
          </a:p>
        </p:txBody>
      </p:sp>
      <p:pic>
        <p:nvPicPr>
          <p:cNvPr id="3" name="Picture 1" descr="This is a normal distribution curve over a horizontal axis. The peak of the curve coincides with the point 225 on the horizontal axis. A point, 200, is marked at the left edge of the curve."/>
          <p:cNvPicPr>
            <a:picLocks noGrp="1" noChangeAspect="1"/>
          </p:cNvPicPr>
          <p:nvPr/>
        </p:nvPicPr>
        <p:blipFill>
          <a:blip r:embed="rId3"/>
          <a:stretch>
            <a:fillRect/>
          </a:stretch>
        </p:blipFill>
        <p:spPr bwMode="auto">
          <a:xfrm>
            <a:off x="914400" y="953059"/>
            <a:ext cx="10363200" cy="5167782"/>
          </a:xfrm>
          <a:prstGeom prst="rect">
            <a:avLst/>
          </a:prstGeom>
          <a:noFill/>
          <a:ln w="9525">
            <a:noFill/>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7.7</a:t>
            </a:r>
          </a:p>
        </p:txBody>
      </p:sp>
      <p:pic>
        <p:nvPicPr>
          <p:cNvPr id="3" name="Picture 1" descr="This is a normal distribution curve. The peak of the curve coincides with the point 225 on the horizontal axis. A point, k, is labeled to the right of 225. A vertical line extends from k to the curve. The area under the curve to the left of k is shaded. The shaded area shows that P(sum of x &lt; k) = 0.90."/>
          <p:cNvPicPr>
            <a:picLocks noGrp="1" noChangeAspect="1"/>
          </p:cNvPicPr>
          <p:nvPr/>
        </p:nvPicPr>
        <p:blipFill>
          <a:blip r:embed="rId3"/>
          <a:stretch>
            <a:fillRect/>
          </a:stretch>
        </p:blipFill>
        <p:spPr bwMode="auto">
          <a:xfrm>
            <a:off x="615101" y="1130300"/>
            <a:ext cx="10961798" cy="4800600"/>
          </a:xfrm>
          <a:prstGeom prst="rect">
            <a:avLst/>
          </a:prstGeom>
          <a:noFill/>
          <a:ln w="9525">
            <a:noFill/>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7.8</a:t>
            </a:r>
          </a:p>
        </p:txBody>
      </p:sp>
      <p:pic>
        <p:nvPicPr>
          <p:cNvPr id="3" name="Picture 1" descr="This is a normal distribution curve. The peak of the curve coincides with the point 22 on the horizontal axis. A point, 20, is labeled to the left of 22. A vertical line extends from 20 to the curve. The area under the curve to the right of k is shaded. The shaded area shows that P(x-bar &gt; 20)."/>
          <p:cNvPicPr>
            <a:picLocks noGrp="1" noChangeAspect="1"/>
          </p:cNvPicPr>
          <p:nvPr/>
        </p:nvPicPr>
        <p:blipFill>
          <a:blip r:embed="rId3"/>
          <a:stretch>
            <a:fillRect/>
          </a:stretch>
        </p:blipFill>
        <p:spPr bwMode="auto">
          <a:xfrm>
            <a:off x="615101" y="1130300"/>
            <a:ext cx="10961798" cy="4800600"/>
          </a:xfrm>
          <a:prstGeom prst="rect">
            <a:avLst/>
          </a:prstGeom>
          <a:noFill/>
          <a:ln w="9525">
            <a:noFill/>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7.9</a:t>
            </a:r>
          </a:p>
        </p:txBody>
      </p:sp>
      <p:pic>
        <p:nvPicPr>
          <p:cNvPr id="3" name="Picture 1" descr="This is a normal distribution curve. The peak of the curve coincides with the point 22 on the horizontal axis. A point, k, is labeled to the right of 22. A vertical line extends from k to the curve. The area under the curve to the left of k is shaded. The shaded area shows that P(x-bar &lt; k) = 0.95."/>
          <p:cNvPicPr>
            <a:picLocks noGrp="1" noChangeAspect="1"/>
          </p:cNvPicPr>
          <p:nvPr/>
        </p:nvPicPr>
        <p:blipFill>
          <a:blip r:embed="rId3"/>
          <a:stretch>
            <a:fillRect/>
          </a:stretch>
        </p:blipFill>
        <p:spPr bwMode="auto">
          <a:xfrm>
            <a:off x="616018" y="1079500"/>
            <a:ext cx="10959964" cy="4914900"/>
          </a:xfrm>
          <a:prstGeom prst="rect">
            <a:avLst/>
          </a:prstGeom>
          <a:noFill/>
          <a:ln w="9525">
            <a:noFill/>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7.1</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40646453"/>
              </p:ext>
            </p:extLst>
          </p:nvPr>
        </p:nvGraphicFramePr>
        <p:xfrm>
          <a:off x="609600" y="952500"/>
          <a:ext cx="10922000" cy="256032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499799310"/>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0"/>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1"/>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2"/>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3"/>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4"/>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rPr dirty="0"/>
                        <a:t>__________</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7.10</a:t>
            </a:r>
          </a:p>
        </p:txBody>
      </p:sp>
      <p:pic>
        <p:nvPicPr>
          <p:cNvPr id="3" name="Picture 1" descr="Blank graph template. The horizontal axis is labeled Value of the change and the vertical axis is labeled Frequency."/>
          <p:cNvPicPr>
            <a:picLocks noGrp="1" noChangeAspect="1"/>
          </p:cNvPicPr>
          <p:nvPr/>
        </p:nvPicPr>
        <p:blipFill>
          <a:blip r:embed="rId3"/>
          <a:stretch>
            <a:fillRect/>
          </a:stretch>
        </p:blipFill>
        <p:spPr bwMode="auto">
          <a:xfrm>
            <a:off x="1193800" y="953820"/>
            <a:ext cx="9791700" cy="5166260"/>
          </a:xfrm>
          <a:prstGeom prst="rect">
            <a:avLst/>
          </a:prstGeom>
          <a:noFill/>
          <a:ln w="9525">
            <a:noFill/>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7.2</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83627848"/>
              </p:ext>
            </p:extLst>
          </p:nvPr>
        </p:nvGraphicFramePr>
        <p:xfrm>
          <a:off x="609600" y="952500"/>
          <a:ext cx="10922000" cy="256032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290557854"/>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0"/>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1"/>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2"/>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3"/>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4"/>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rPr dirty="0"/>
                        <a:t>__________</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7.11</a:t>
            </a:r>
          </a:p>
        </p:txBody>
      </p:sp>
      <p:pic>
        <p:nvPicPr>
          <p:cNvPr id="3" name="Picture 1" descr="This is a blank graph template. The horizontal axis is labeled Value of the change and the vertical axis is labeled Frequency."/>
          <p:cNvPicPr>
            <a:picLocks noGrp="1" noChangeAspect="1"/>
          </p:cNvPicPr>
          <p:nvPr/>
        </p:nvPicPr>
        <p:blipFill>
          <a:blip r:embed="rId3"/>
          <a:stretch>
            <a:fillRect/>
          </a:stretch>
        </p:blipFill>
        <p:spPr bwMode="auto">
          <a:xfrm>
            <a:off x="1193800" y="953820"/>
            <a:ext cx="9791700" cy="5166260"/>
          </a:xfrm>
          <a:prstGeom prst="rect">
            <a:avLst/>
          </a:prstGeom>
          <a:noFill/>
          <a:ln w="9525">
            <a:noFill/>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7.3</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71376637"/>
              </p:ext>
            </p:extLst>
          </p:nvPr>
        </p:nvGraphicFramePr>
        <p:xfrm>
          <a:off x="609600" y="952500"/>
          <a:ext cx="10922000" cy="256032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226633139"/>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0"/>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1"/>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2"/>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3"/>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extLst>
                  <a:ext uri="{0D108BD9-81ED-4DB2-BD59-A6C34878D82A}">
                    <a16:rowId xmlns:a16="http://schemas.microsoft.com/office/drawing/2014/main" val="10004"/>
                  </a:ext>
                </a:extLst>
              </a:tr>
              <a:tr h="0">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t>__________</a:t>
                      </a:r>
                    </a:p>
                  </a:txBody>
                  <a:tcPr/>
                </a:tc>
                <a:tc>
                  <a:txBody>
                    <a:bodyPr/>
                    <a:lstStyle/>
                    <a:p>
                      <a:pPr marL="0" lvl="0" indent="0">
                        <a:buNone/>
                      </a:pPr>
                      <a:r>
                        <a:rPr dirty="0"/>
                        <a:t>__________</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7.12</a:t>
            </a:r>
          </a:p>
        </p:txBody>
      </p:sp>
      <p:pic>
        <p:nvPicPr>
          <p:cNvPr id="3" name="Picture 1" descr="This is a blank graph template. The horizontal axis is labeled Value of the change and the vertical axis is labeled Frequency."/>
          <p:cNvPicPr>
            <a:picLocks noGrp="1" noChangeAspect="1"/>
          </p:cNvPicPr>
          <p:nvPr/>
        </p:nvPicPr>
        <p:blipFill>
          <a:blip r:embed="rId3"/>
          <a:stretch>
            <a:fillRect/>
          </a:stretch>
        </p:blipFill>
        <p:spPr bwMode="auto">
          <a:xfrm>
            <a:off x="1193800" y="953820"/>
            <a:ext cx="9791700" cy="5166260"/>
          </a:xfrm>
          <a:prstGeom prst="rect">
            <a:avLst/>
          </a:prstGeom>
          <a:noFill/>
          <a:ln w="9525">
            <a:noFill/>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7.4</a:t>
            </a:r>
          </a:p>
        </p:txBody>
      </p:sp>
      <p:pic>
        <p:nvPicPr>
          <p:cNvPr id="3" name="Picture 1" descr="Table 7.4; Columns: Recipe #, X, , Recipe #, X, , Recipe #, X, , Recipe #, X; Row 1: 1, 1, , 16, 2, , 31, 3, , 46, 2; Row 2: 2, 5, , 17, 2, , 32, 4, , 47, 2; Row 3: 3, 2... (Full description in notes)"/>
          <p:cNvPicPr>
            <a:picLocks noGrp="1" noChangeAspect="1"/>
          </p:cNvPicPr>
          <p:nvPr/>
        </p:nvPicPr>
        <p:blipFill>
          <a:blip r:embed="rId3"/>
          <a:stretch>
            <a:fillRect/>
          </a:stretch>
        </p:blipFill>
        <p:spPr bwMode="auto">
          <a:xfrm>
            <a:off x="4152900" y="952627"/>
            <a:ext cx="3886200" cy="5168646"/>
          </a:xfrm>
          <a:prstGeom prst="rect">
            <a:avLst/>
          </a:prstGeom>
          <a:noFill/>
          <a:ln w="9525">
            <a:noFill/>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7.5</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3190367"/>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endParaRPr/>
                        </a:p>
                      </a:txBody>
                      <a:tcPr/>
                    </a:tc>
                    <a:tc>
                      <a:txBody>
                        <a:bodyPr/>
                        <a:lstStyle/>
                        <a:p>
                          <a:pPr marL="0" lvl="0" indent="0">
                            <a:buNone/>
                          </a:pPr>
                          <a:r>
                            <a:t>Úrtak 1</a:t>
                          </a:r>
                        </a:p>
                      </a:txBody>
                      <a:tcPr/>
                    </a:tc>
                    <a:tc>
                      <a:txBody>
                        <a:bodyPr/>
                        <a:lstStyle/>
                        <a:p>
                          <a:pPr marL="0" lvl="0" indent="0">
                            <a:buNone/>
                          </a:pPr>
                          <a:r>
                            <a:t>Úrtak 2</a:t>
                          </a:r>
                        </a:p>
                      </a:txBody>
                      <a:tcPr/>
                    </a:tc>
                    <a:tc>
                      <a:txBody>
                        <a:bodyPr/>
                        <a:lstStyle/>
                        <a:p>
                          <a:pPr marL="0" lvl="0" indent="0">
                            <a:buNone/>
                          </a:pPr>
                          <a:r>
                            <a:t>Úrtak 3</a:t>
                          </a:r>
                        </a:p>
                      </a:txBody>
                      <a:tcPr/>
                    </a:tc>
                    <a:tc>
                      <a:txBody>
                        <a:bodyPr/>
                        <a:lstStyle/>
                        <a:p>
                          <a:pPr marL="0" lvl="0" indent="0">
                            <a:buNone/>
                          </a:pPr>
                          <a:r>
                            <a:t>Úrtak 4</a:t>
                          </a:r>
                        </a:p>
                      </a:txBody>
                      <a:tcPr/>
                    </a:tc>
                    <a:tc>
                      <a:txBody>
                        <a:bodyPr/>
                        <a:lstStyle/>
                        <a:p>
                          <a:pPr marL="0" lvl="0" indent="0">
                            <a:buNone/>
                          </a:pPr>
                          <a:r>
                            <a:t>Úrtaksmeðaltöl annarra hópa:</a:t>
                          </a:r>
                        </a:p>
                      </a:txBody>
                      <a:tcPr/>
                    </a:tc>
                    <a:extLst>
                      <a:ext uri="{0D108BD9-81ED-4DB2-BD59-A6C34878D82A}">
                        <a16:rowId xmlns:a16="http://schemas.microsoft.com/office/drawing/2014/main" val="10000"/>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1"/>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4"/>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r h="0">
                    <a:tc>
                      <a:txBody>
                        <a:bodyPr/>
                        <a:lstStyle/>
                        <a:p>
                          <a:pPr marL="0" lvl="0" indent="0">
                            <a:buNone/>
                          </a:pPr>
                          <a:r>
                            <a:t>Meðaltöl:</a:t>
                          </a:r>
                        </a:p>
                      </a:txBody>
                      <a:tcPr/>
                    </a:tc>
                    <a:tc>
                      <a:txBody>
                        <a:bodyPr/>
                        <a:lstStyle/>
                        <a:p>
                          <a:pPr marL="0" lvl="0" indent="0">
                            <a:buNone/>
                          </a:pPr>
                          <a14:m>
                            <m:oMath xmlns:m="http://schemas.openxmlformats.org/officeDocument/2006/math">
                              <m:limUpp>
                                <m:limUppPr>
                                  <m:ctrlPr>
                                    <a:rPr>
                                      <a:latin typeface="Cambria Math" panose="02040503050406030204" pitchFamily="18" charset="0"/>
                                    </a:rPr>
                                  </m:ctrlPr>
                                </m:limUppPr>
                                <m:e>
                                  <m:r>
                                    <a:rPr>
                                      <a:latin typeface="Cambria Math" panose="02040503050406030204" pitchFamily="18" charset="0"/>
                                    </a:rPr>
                                    <m:t>𝑥</m:t>
                                  </m:r>
                                </m:e>
                                <m:lim>
                                  <m:r>
                                    <a:rPr>
                                      <a:latin typeface="Cambria Math" panose="02040503050406030204" pitchFamily="18" charset="0"/>
                                    </a:rPr>
                                    <m:t>¯</m:t>
                                  </m:r>
                                </m:lim>
                              </m:limUpp>
                            </m:oMath>
                          </a14:m>
                          <a:r>
                            <a:t> = ____</a:t>
                          </a:r>
                        </a:p>
                      </a:txBody>
                      <a:tcPr/>
                    </a:tc>
                    <a:tc>
                      <a:txBody>
                        <a:bodyPr/>
                        <a:lstStyle/>
                        <a:p>
                          <a:pPr marL="0" lvl="0" indent="0">
                            <a:buNone/>
                          </a:pPr>
                          <a14:m>
                            <m:oMath xmlns:m="http://schemas.openxmlformats.org/officeDocument/2006/math">
                              <m:limUpp>
                                <m:limUppPr>
                                  <m:ctrlPr>
                                    <a:rPr>
                                      <a:latin typeface="Cambria Math" panose="02040503050406030204" pitchFamily="18" charset="0"/>
                                    </a:rPr>
                                  </m:ctrlPr>
                                </m:limUppPr>
                                <m:e>
                                  <m:r>
                                    <a:rPr>
                                      <a:latin typeface="Cambria Math" panose="02040503050406030204" pitchFamily="18" charset="0"/>
                                    </a:rPr>
                                    <m:t>𝑥</m:t>
                                  </m:r>
                                </m:e>
                                <m:lim>
                                  <m:r>
                                    <a:rPr>
                                      <a:latin typeface="Cambria Math" panose="02040503050406030204" pitchFamily="18" charset="0"/>
                                    </a:rPr>
                                    <m:t>¯</m:t>
                                  </m:r>
                                </m:lim>
                              </m:limUpp>
                            </m:oMath>
                          </a14:m>
                          <a:r>
                            <a:t> = ____</a:t>
                          </a:r>
                        </a:p>
                      </a:txBody>
                      <a:tcPr/>
                    </a:tc>
                    <a:tc>
                      <a:txBody>
                        <a:bodyPr/>
                        <a:lstStyle/>
                        <a:p>
                          <a:pPr marL="0" lvl="0" indent="0">
                            <a:buNone/>
                          </a:pPr>
                          <a14:m>
                            <m:oMath xmlns:m="http://schemas.openxmlformats.org/officeDocument/2006/math">
                              <m:limUpp>
                                <m:limUppPr>
                                  <m:ctrlPr>
                                    <a:rPr>
                                      <a:latin typeface="Cambria Math" panose="02040503050406030204" pitchFamily="18" charset="0"/>
                                    </a:rPr>
                                  </m:ctrlPr>
                                </m:limUppPr>
                                <m:e>
                                  <m:r>
                                    <a:rPr>
                                      <a:latin typeface="Cambria Math" panose="02040503050406030204" pitchFamily="18" charset="0"/>
                                    </a:rPr>
                                    <m:t>𝑥</m:t>
                                  </m:r>
                                </m:e>
                                <m:lim>
                                  <m:r>
                                    <a:rPr>
                                      <a:latin typeface="Cambria Math" panose="02040503050406030204" pitchFamily="18" charset="0"/>
                                    </a:rPr>
                                    <m:t>¯</m:t>
                                  </m:r>
                                </m:lim>
                              </m:limUpp>
                            </m:oMath>
                          </a14:m>
                          <a:r>
                            <a:t> = ____</a:t>
                          </a:r>
                        </a:p>
                      </a:txBody>
                      <a:tcPr/>
                    </a:tc>
                    <a:tc>
                      <a:txBody>
                        <a:bodyPr/>
                        <a:lstStyle/>
                        <a:p>
                          <a:pPr marL="0" lvl="0" indent="0">
                            <a:buNone/>
                          </a:pPr>
                          <a14:m>
                            <m:oMath xmlns:m="http://schemas.openxmlformats.org/officeDocument/2006/math">
                              <m:limUpp>
                                <m:limUppPr>
                                  <m:ctrlPr>
                                    <a:rPr>
                                      <a:latin typeface="Cambria Math" panose="02040503050406030204" pitchFamily="18" charset="0"/>
                                    </a:rPr>
                                  </m:ctrlPr>
                                </m:limUppPr>
                                <m:e>
                                  <m:r>
                                    <a:rPr>
                                      <a:latin typeface="Cambria Math" panose="02040503050406030204" pitchFamily="18" charset="0"/>
                                    </a:rPr>
                                    <m:t>𝑥</m:t>
                                  </m:r>
                                </m:e>
                                <m:lim>
                                  <m:r>
                                    <a:rPr>
                                      <a:latin typeface="Cambria Math" panose="02040503050406030204" pitchFamily="18" charset="0"/>
                                    </a:rPr>
                                    <m:t>¯</m:t>
                                  </m:r>
                                </m:lim>
                              </m:limUpp>
                            </m:oMath>
                          </a14:m>
                          <a:r>
                            <a:t> = ____</a:t>
                          </a:r>
                        </a:p>
                      </a:txBody>
                      <a:tcPr/>
                    </a:tc>
                    <a:tc>
                      <a:txBody>
                        <a:bodyPr/>
                        <a:lstStyle/>
                        <a:p>
                          <a:endParaRPr/>
                        </a:p>
                      </a:txBody>
                      <a:tcPr/>
                    </a:tc>
                    <a:extLst>
                      <a:ext uri="{0D108BD9-81ED-4DB2-BD59-A6C34878D82A}">
                        <a16:rowId xmlns:a16="http://schemas.microsoft.com/office/drawing/2014/main" val="10006"/>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3190367"/>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914400">
                    <a:tc>
                      <a:txBody>
                        <a:bodyPr/>
                        <a:lstStyle/>
                        <a:p>
                          <a:endParaRPr/>
                        </a:p>
                      </a:txBody>
                      <a:tcPr/>
                    </a:tc>
                    <a:tc>
                      <a:txBody>
                        <a:bodyPr/>
                        <a:lstStyle/>
                        <a:p>
                          <a:pPr marL="0" lvl="0" indent="0">
                            <a:buNone/>
                          </a:pPr>
                          <a:r>
                            <a:t>Sample 1</a:t>
                          </a:r>
                        </a:p>
                      </a:txBody>
                      <a:tcPr/>
                    </a:tc>
                    <a:tc>
                      <a:txBody>
                        <a:bodyPr/>
                        <a:lstStyle/>
                        <a:p>
                          <a:pPr marL="0" lvl="0" indent="0">
                            <a:buNone/>
                          </a:pPr>
                          <a:r>
                            <a:t>Sample 2</a:t>
                          </a:r>
                        </a:p>
                      </a:txBody>
                      <a:tcPr/>
                    </a:tc>
                    <a:tc>
                      <a:txBody>
                        <a:bodyPr/>
                        <a:lstStyle/>
                        <a:p>
                          <a:pPr marL="0" lvl="0" indent="0">
                            <a:buNone/>
                          </a:pPr>
                          <a:r>
                            <a:t>Sample 3</a:t>
                          </a:r>
                        </a:p>
                      </a:txBody>
                      <a:tcPr/>
                    </a:tc>
                    <a:tc>
                      <a:txBody>
                        <a:bodyPr/>
                        <a:lstStyle/>
                        <a:p>
                          <a:pPr marL="0" lvl="0" indent="0">
                            <a:buNone/>
                          </a:pPr>
                          <a:r>
                            <a:t>Sample 4</a:t>
                          </a:r>
                        </a:p>
                      </a:txBody>
                      <a:tcPr/>
                    </a:tc>
                    <a:tc>
                      <a:txBody>
                        <a:bodyPr/>
                        <a:lstStyle/>
                        <a:p>
                          <a:pPr marL="0" lvl="0" indent="0">
                            <a:buNone/>
                          </a:pPr>
                          <a:r>
                            <a:t>Sample means from other groups:</a:t>
                          </a:r>
                        </a:p>
                      </a:txBody>
                      <a:tcPr/>
                    </a:tc>
                    <a:extLst>
                      <a:ext uri="{0D108BD9-81ED-4DB2-BD59-A6C34878D82A}">
                        <a16:rowId xmlns:a16="http://schemas.microsoft.com/office/drawing/2014/main" val="10000"/>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1"/>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4"/>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r h="447167">
                    <a:tc>
                      <a:txBody>
                        <a:bodyPr/>
                        <a:lstStyle/>
                        <a:p>
                          <a:pPr marL="0" lvl="0" indent="0">
                            <a:buNone/>
                          </a:pPr>
                          <a:r>
                            <a:t>Means:</a:t>
                          </a:r>
                        </a:p>
                      </a:txBody>
                      <a:tcPr/>
                    </a:tc>
                    <a:tc>
                      <a:txBody>
                        <a:bodyPr/>
                        <a:lstStyle/>
                        <a:p>
                          <a:endParaRPr lang="en-US"/>
                        </a:p>
                      </a:txBody>
                      <a:tcPr>
                        <a:blipFill>
                          <a:blip r:embed="rId2"/>
                          <a:stretch>
                            <a:fillRect l="-100694" t="-628571" r="-402083" b="-20000"/>
                          </a:stretch>
                        </a:blipFill>
                      </a:tcPr>
                    </a:tc>
                    <a:tc>
                      <a:txBody>
                        <a:bodyPr/>
                        <a:lstStyle/>
                        <a:p>
                          <a:endParaRPr lang="en-US"/>
                        </a:p>
                      </a:txBody>
                      <a:tcPr>
                        <a:blipFill>
                          <a:blip r:embed="rId2"/>
                          <a:stretch>
                            <a:fillRect l="-200694" t="-628571" r="-302083" b="-20000"/>
                          </a:stretch>
                        </a:blipFill>
                      </a:tcPr>
                    </a:tc>
                    <a:tc>
                      <a:txBody>
                        <a:bodyPr/>
                        <a:lstStyle/>
                        <a:p>
                          <a:endParaRPr lang="en-US"/>
                        </a:p>
                      </a:txBody>
                      <a:tcPr>
                        <a:blipFill>
                          <a:blip r:embed="rId2"/>
                          <a:stretch>
                            <a:fillRect l="-300694" t="-628571" r="-202083" b="-20000"/>
                          </a:stretch>
                        </a:blipFill>
                      </a:tcPr>
                    </a:tc>
                    <a:tc>
                      <a:txBody>
                        <a:bodyPr/>
                        <a:lstStyle/>
                        <a:p>
                          <a:endParaRPr lang="en-US"/>
                        </a:p>
                      </a:txBody>
                      <a:tcPr>
                        <a:blipFill>
                          <a:blip r:embed="rId2"/>
                          <a:stretch>
                            <a:fillRect l="-400694" t="-628571" r="-102083" b="-20000"/>
                          </a:stretch>
                        </a:blipFill>
                      </a:tcPr>
                    </a:tc>
                    <a:tc>
                      <a:txBody>
                        <a:bodyPr/>
                        <a:lstStyle/>
                        <a:p>
                          <a:endParaRPr/>
                        </a:p>
                      </a:txBody>
                      <a:tcPr/>
                    </a:tc>
                    <a:extLst>
                      <a:ext uri="{0D108BD9-81ED-4DB2-BD59-A6C34878D82A}">
                        <a16:rowId xmlns:a16="http://schemas.microsoft.com/office/drawing/2014/main" val="10006"/>
                      </a:ext>
                    </a:extLst>
                  </a:tr>
                </a:tbl>
              </a:graphicData>
            </a:graphic>
          </p:graphicFrame>
        </mc:Fallback>
      </mc:AlternateContent>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7.6</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5019167"/>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0">
                    <a:tc>
                      <a:txBody>
                        <a:bodyPr/>
                        <a:lstStyle/>
                        <a:p>
                          <a:endParaRPr/>
                        </a:p>
                      </a:txBody>
                      <a:tcPr/>
                    </a:tc>
                    <a:tc>
                      <a:txBody>
                        <a:bodyPr/>
                        <a:lstStyle/>
                        <a:p>
                          <a:pPr marL="0" lvl="0" indent="0">
                            <a:buNone/>
                          </a:pPr>
                          <a:r>
                            <a:t>Úrtak 1</a:t>
                          </a:r>
                        </a:p>
                      </a:txBody>
                      <a:tcPr/>
                    </a:tc>
                    <a:tc>
                      <a:txBody>
                        <a:bodyPr/>
                        <a:lstStyle/>
                        <a:p>
                          <a:pPr marL="0" lvl="0" indent="0">
                            <a:buNone/>
                          </a:pPr>
                          <a:r>
                            <a:t>Úrtak 2</a:t>
                          </a:r>
                        </a:p>
                      </a:txBody>
                      <a:tcPr/>
                    </a:tc>
                    <a:tc>
                      <a:txBody>
                        <a:bodyPr/>
                        <a:lstStyle/>
                        <a:p>
                          <a:pPr marL="0" lvl="0" indent="0">
                            <a:buNone/>
                          </a:pPr>
                          <a:r>
                            <a:t>Úrtak 3</a:t>
                          </a:r>
                        </a:p>
                      </a:txBody>
                      <a:tcPr/>
                    </a:tc>
                    <a:tc>
                      <a:txBody>
                        <a:bodyPr/>
                        <a:lstStyle/>
                        <a:p>
                          <a:pPr marL="0" lvl="0" indent="0">
                            <a:buNone/>
                          </a:pPr>
                          <a:r>
                            <a:t>Úrtak 4</a:t>
                          </a:r>
                        </a:p>
                      </a:txBody>
                      <a:tcPr/>
                    </a:tc>
                    <a:tc>
                      <a:txBody>
                        <a:bodyPr/>
                        <a:lstStyle/>
                        <a:p>
                          <a:pPr marL="0" lvl="0" indent="0">
                            <a:buNone/>
                          </a:pPr>
                          <a:r>
                            <a:t>Úrtaksmeðaltöl annarra hópa</a:t>
                          </a:r>
                        </a:p>
                      </a:txBody>
                      <a:tcPr/>
                    </a:tc>
                    <a:extLst>
                      <a:ext uri="{0D108BD9-81ED-4DB2-BD59-A6C34878D82A}">
                        <a16:rowId xmlns:a16="http://schemas.microsoft.com/office/drawing/2014/main" val="10000"/>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1"/>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4"/>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6"/>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7"/>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8"/>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9"/>
                      </a:ext>
                    </a:extLst>
                  </a:tr>
                  <a:tr h="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10"/>
                      </a:ext>
                    </a:extLst>
                  </a:tr>
                  <a:tr h="0">
                    <a:tc>
                      <a:txBody>
                        <a:bodyPr/>
                        <a:lstStyle/>
                        <a:p>
                          <a:pPr marL="0" lvl="0" indent="0">
                            <a:buNone/>
                          </a:pPr>
                          <a:r>
                            <a:t>Meðaltöl:</a:t>
                          </a:r>
                        </a:p>
                      </a:txBody>
                      <a:tcPr/>
                    </a:tc>
                    <a:tc>
                      <a:txBody>
                        <a:bodyPr/>
                        <a:lstStyle/>
                        <a:p>
                          <a:pPr marL="0" lvl="0" indent="0">
                            <a:buNone/>
                          </a:pPr>
                          <a14:m>
                            <m:oMath xmlns:m="http://schemas.openxmlformats.org/officeDocument/2006/math">
                              <m:limUpp>
                                <m:limUppPr>
                                  <m:ctrlPr>
                                    <a:rPr>
                                      <a:latin typeface="Cambria Math" panose="02040503050406030204" pitchFamily="18" charset="0"/>
                                    </a:rPr>
                                  </m:ctrlPr>
                                </m:limUppPr>
                                <m:e>
                                  <m:r>
                                    <a:rPr>
                                      <a:latin typeface="Cambria Math" panose="02040503050406030204" pitchFamily="18" charset="0"/>
                                    </a:rPr>
                                    <m:t>𝑥</m:t>
                                  </m:r>
                                </m:e>
                                <m:lim>
                                  <m:r>
                                    <a:rPr>
                                      <a:latin typeface="Cambria Math" panose="02040503050406030204" pitchFamily="18" charset="0"/>
                                    </a:rPr>
                                    <m:t>¯</m:t>
                                  </m:r>
                                </m:lim>
                              </m:limUpp>
                            </m:oMath>
                          </a14:m>
                          <a:r>
                            <a:t> = ____</a:t>
                          </a:r>
                        </a:p>
                      </a:txBody>
                      <a:tcPr/>
                    </a:tc>
                    <a:tc>
                      <a:txBody>
                        <a:bodyPr/>
                        <a:lstStyle/>
                        <a:p>
                          <a:pPr marL="0" lvl="0" indent="0">
                            <a:buNone/>
                          </a:pPr>
                          <a14:m>
                            <m:oMath xmlns:m="http://schemas.openxmlformats.org/officeDocument/2006/math">
                              <m:limUpp>
                                <m:limUppPr>
                                  <m:ctrlPr>
                                    <a:rPr>
                                      <a:latin typeface="Cambria Math" panose="02040503050406030204" pitchFamily="18" charset="0"/>
                                    </a:rPr>
                                  </m:ctrlPr>
                                </m:limUppPr>
                                <m:e>
                                  <m:r>
                                    <a:rPr>
                                      <a:latin typeface="Cambria Math" panose="02040503050406030204" pitchFamily="18" charset="0"/>
                                    </a:rPr>
                                    <m:t>𝑥</m:t>
                                  </m:r>
                                </m:e>
                                <m:lim>
                                  <m:r>
                                    <a:rPr>
                                      <a:latin typeface="Cambria Math" panose="02040503050406030204" pitchFamily="18" charset="0"/>
                                    </a:rPr>
                                    <m:t>¯</m:t>
                                  </m:r>
                                </m:lim>
                              </m:limUpp>
                            </m:oMath>
                          </a14:m>
                          <a:r>
                            <a:t> = ____</a:t>
                          </a:r>
                        </a:p>
                      </a:txBody>
                      <a:tcPr/>
                    </a:tc>
                    <a:tc>
                      <a:txBody>
                        <a:bodyPr/>
                        <a:lstStyle/>
                        <a:p>
                          <a:pPr marL="0" lvl="0" indent="0">
                            <a:buNone/>
                          </a:pPr>
                          <a14:m>
                            <m:oMath xmlns:m="http://schemas.openxmlformats.org/officeDocument/2006/math">
                              <m:limUpp>
                                <m:limUppPr>
                                  <m:ctrlPr>
                                    <a:rPr>
                                      <a:latin typeface="Cambria Math" panose="02040503050406030204" pitchFamily="18" charset="0"/>
                                    </a:rPr>
                                  </m:ctrlPr>
                                </m:limUppPr>
                                <m:e>
                                  <m:r>
                                    <a:rPr>
                                      <a:latin typeface="Cambria Math" panose="02040503050406030204" pitchFamily="18" charset="0"/>
                                    </a:rPr>
                                    <m:t>𝑥</m:t>
                                  </m:r>
                                </m:e>
                                <m:lim>
                                  <m:r>
                                    <a:rPr>
                                      <a:latin typeface="Cambria Math" panose="02040503050406030204" pitchFamily="18" charset="0"/>
                                    </a:rPr>
                                    <m:t>¯</m:t>
                                  </m:r>
                                </m:lim>
                              </m:limUpp>
                            </m:oMath>
                          </a14:m>
                          <a:r>
                            <a:t> = ____</a:t>
                          </a:r>
                        </a:p>
                      </a:txBody>
                      <a:tcPr/>
                    </a:tc>
                    <a:tc>
                      <a:txBody>
                        <a:bodyPr/>
                        <a:lstStyle/>
                        <a:p>
                          <a:pPr marL="0" lvl="0" indent="0">
                            <a:buNone/>
                          </a:pPr>
                          <a14:m>
                            <m:oMath xmlns:m="http://schemas.openxmlformats.org/officeDocument/2006/math">
                              <m:limUpp>
                                <m:limUppPr>
                                  <m:ctrlPr>
                                    <a:rPr>
                                      <a:latin typeface="Cambria Math" panose="02040503050406030204" pitchFamily="18" charset="0"/>
                                    </a:rPr>
                                  </m:ctrlPr>
                                </m:limUppPr>
                                <m:e>
                                  <m:r>
                                    <a:rPr>
                                      <a:latin typeface="Cambria Math" panose="02040503050406030204" pitchFamily="18" charset="0"/>
                                    </a:rPr>
                                    <m:t>𝑥</m:t>
                                  </m:r>
                                </m:e>
                                <m:lim>
                                  <m:r>
                                    <a:rPr>
                                      <a:latin typeface="Cambria Math" panose="02040503050406030204" pitchFamily="18" charset="0"/>
                                    </a:rPr>
                                    <m:t>¯</m:t>
                                  </m:r>
                                </m:lim>
                              </m:limUpp>
                            </m:oMath>
                          </a14:m>
                          <a:r>
                            <a:t> = ____</a:t>
                          </a:r>
                        </a:p>
                      </a:txBody>
                      <a:tcPr/>
                    </a:tc>
                    <a:tc>
                      <a:txBody>
                        <a:bodyPr/>
                        <a:lstStyle/>
                        <a:p>
                          <a:endParaRPr/>
                        </a:p>
                      </a:txBody>
                      <a:tcPr/>
                    </a:tc>
                    <a:extLst>
                      <a:ext uri="{0D108BD9-81ED-4DB2-BD59-A6C34878D82A}">
                        <a16:rowId xmlns:a16="http://schemas.microsoft.com/office/drawing/2014/main" val="10011"/>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5019167"/>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914400">
                    <a:tc>
                      <a:txBody>
                        <a:bodyPr/>
                        <a:lstStyle/>
                        <a:p>
                          <a:endParaRPr/>
                        </a:p>
                      </a:txBody>
                      <a:tcPr/>
                    </a:tc>
                    <a:tc>
                      <a:txBody>
                        <a:bodyPr/>
                        <a:lstStyle/>
                        <a:p>
                          <a:pPr marL="0" lvl="0" indent="0">
                            <a:buNone/>
                          </a:pPr>
                          <a:r>
                            <a:t>Sample 1</a:t>
                          </a:r>
                        </a:p>
                      </a:txBody>
                      <a:tcPr/>
                    </a:tc>
                    <a:tc>
                      <a:txBody>
                        <a:bodyPr/>
                        <a:lstStyle/>
                        <a:p>
                          <a:pPr marL="0" lvl="0" indent="0">
                            <a:buNone/>
                          </a:pPr>
                          <a:r>
                            <a:t>Sample 2</a:t>
                          </a:r>
                        </a:p>
                      </a:txBody>
                      <a:tcPr/>
                    </a:tc>
                    <a:tc>
                      <a:txBody>
                        <a:bodyPr/>
                        <a:lstStyle/>
                        <a:p>
                          <a:pPr marL="0" lvl="0" indent="0">
                            <a:buNone/>
                          </a:pPr>
                          <a:r>
                            <a:t>Sample 3</a:t>
                          </a:r>
                        </a:p>
                      </a:txBody>
                      <a:tcPr/>
                    </a:tc>
                    <a:tc>
                      <a:txBody>
                        <a:bodyPr/>
                        <a:lstStyle/>
                        <a:p>
                          <a:pPr marL="0" lvl="0" indent="0">
                            <a:buNone/>
                          </a:pPr>
                          <a:r>
                            <a:t>Sample 4</a:t>
                          </a:r>
                        </a:p>
                      </a:txBody>
                      <a:tcPr/>
                    </a:tc>
                    <a:tc>
                      <a:txBody>
                        <a:bodyPr/>
                        <a:lstStyle/>
                        <a:p>
                          <a:pPr marL="0" lvl="0" indent="0">
                            <a:buNone/>
                          </a:pPr>
                          <a:r>
                            <a:t>Sample means from other groups</a:t>
                          </a:r>
                        </a:p>
                      </a:txBody>
                      <a:tcPr/>
                    </a:tc>
                    <a:extLst>
                      <a:ext uri="{0D108BD9-81ED-4DB2-BD59-A6C34878D82A}">
                        <a16:rowId xmlns:a16="http://schemas.microsoft.com/office/drawing/2014/main" val="10000"/>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1"/>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4"/>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6"/>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7"/>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8"/>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9"/>
                      </a:ext>
                    </a:extLst>
                  </a:tr>
                  <a:tr h="365760">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10"/>
                      </a:ext>
                    </a:extLst>
                  </a:tr>
                  <a:tr h="447167">
                    <a:tc>
                      <a:txBody>
                        <a:bodyPr/>
                        <a:lstStyle/>
                        <a:p>
                          <a:pPr marL="0" lvl="0" indent="0">
                            <a:buNone/>
                          </a:pPr>
                          <a:r>
                            <a:t>Means:</a:t>
                          </a:r>
                        </a:p>
                      </a:txBody>
                      <a:tcPr/>
                    </a:tc>
                    <a:tc>
                      <a:txBody>
                        <a:bodyPr/>
                        <a:lstStyle/>
                        <a:p>
                          <a:endParaRPr lang="en-US"/>
                        </a:p>
                      </a:txBody>
                      <a:tcPr>
                        <a:blipFill>
                          <a:blip r:embed="rId2"/>
                          <a:stretch>
                            <a:fillRect l="-100694" t="-1040000" r="-402083" b="-20000"/>
                          </a:stretch>
                        </a:blipFill>
                      </a:tcPr>
                    </a:tc>
                    <a:tc>
                      <a:txBody>
                        <a:bodyPr/>
                        <a:lstStyle/>
                        <a:p>
                          <a:endParaRPr lang="en-US"/>
                        </a:p>
                      </a:txBody>
                      <a:tcPr>
                        <a:blipFill>
                          <a:blip r:embed="rId2"/>
                          <a:stretch>
                            <a:fillRect l="-200694" t="-1040000" r="-302083" b="-20000"/>
                          </a:stretch>
                        </a:blipFill>
                      </a:tcPr>
                    </a:tc>
                    <a:tc>
                      <a:txBody>
                        <a:bodyPr/>
                        <a:lstStyle/>
                        <a:p>
                          <a:endParaRPr lang="en-US"/>
                        </a:p>
                      </a:txBody>
                      <a:tcPr>
                        <a:blipFill>
                          <a:blip r:embed="rId2"/>
                          <a:stretch>
                            <a:fillRect l="-300694" t="-1040000" r="-202083" b="-20000"/>
                          </a:stretch>
                        </a:blipFill>
                      </a:tcPr>
                    </a:tc>
                    <a:tc>
                      <a:txBody>
                        <a:bodyPr/>
                        <a:lstStyle/>
                        <a:p>
                          <a:endParaRPr lang="en-US"/>
                        </a:p>
                      </a:txBody>
                      <a:tcPr>
                        <a:blipFill>
                          <a:blip r:embed="rId2"/>
                          <a:stretch>
                            <a:fillRect l="-400694" t="-1040000" r="-102083" b="-20000"/>
                          </a:stretch>
                        </a:blipFill>
                      </a:tcPr>
                    </a:tc>
                    <a:tc>
                      <a:txBody>
                        <a:bodyPr/>
                        <a:lstStyle/>
                        <a:p>
                          <a:endParaRPr/>
                        </a:p>
                      </a:txBody>
                      <a:tcPr/>
                    </a:tc>
                    <a:extLst>
                      <a:ext uri="{0D108BD9-81ED-4DB2-BD59-A6C34878D82A}">
                        <a16:rowId xmlns:a16="http://schemas.microsoft.com/office/drawing/2014/main" val="10011"/>
                      </a:ext>
                    </a:extLst>
                  </a:tr>
                </a:tbl>
              </a:graphicData>
            </a:graphic>
          </p:graphicFrame>
        </mc:Fallback>
      </mc:AlternateContent>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7.13</a:t>
            </a:r>
          </a:p>
        </p:txBody>
      </p:sp>
      <p:pic>
        <p:nvPicPr>
          <p:cNvPr id="3" name="Picture 1" descr="This is a blank graph template. The horizontal axis is labeled Time (days) and the vertical axis is labeled Frequency."/>
          <p:cNvPicPr>
            <a:picLocks noGrp="1" noChangeAspect="1"/>
          </p:cNvPicPr>
          <p:nvPr/>
        </p:nvPicPr>
        <p:blipFill>
          <a:blip r:embed="rId3"/>
          <a:stretch>
            <a:fillRect/>
          </a:stretch>
        </p:blipFill>
        <p:spPr bwMode="auto">
          <a:xfrm>
            <a:off x="1193800" y="953820"/>
            <a:ext cx="9791700" cy="5166260"/>
          </a:xfrm>
          <a:prstGeom prst="rect">
            <a:avLst/>
          </a:prstGeom>
          <a:noFill/>
          <a:ln w="9525">
            <a:noFill/>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7.14</a:t>
            </a:r>
          </a:p>
        </p:txBody>
      </p:sp>
      <p:pic>
        <p:nvPicPr>
          <p:cNvPr id="3" name="Picture 1" descr="This is a blank graph template. The horizontal axis is labeled Time (days) and the vertical axis is labeled Frequency."/>
          <p:cNvPicPr>
            <a:picLocks noGrp="1" noChangeAspect="1"/>
          </p:cNvPicPr>
          <p:nvPr/>
        </p:nvPicPr>
        <p:blipFill>
          <a:blip r:embed="rId3"/>
          <a:stretch>
            <a:fillRect/>
          </a:stretch>
        </p:blipFill>
        <p:spPr bwMode="auto">
          <a:xfrm>
            <a:off x="1193800" y="953820"/>
            <a:ext cx="9791700" cy="5166260"/>
          </a:xfrm>
          <a:prstGeom prst="rect">
            <a:avLst/>
          </a:prstGeom>
          <a:noFill/>
          <a:ln w="9525">
            <a:noFill/>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7.15</a:t>
            </a:r>
          </a:p>
        </p:txBody>
      </p:sp>
      <p:pic>
        <p:nvPicPr>
          <p:cNvPr id="3" name="Picture 1" descr="This is a blank graph template. The horizontal axis is labeled Time (days) and the vertical axis is labeled Frequency."/>
          <p:cNvPicPr>
            <a:picLocks noGrp="1" noChangeAspect="1"/>
          </p:cNvPicPr>
          <p:nvPr/>
        </p:nvPicPr>
        <p:blipFill>
          <a:blip r:embed="rId3"/>
          <a:stretch>
            <a:fillRect/>
          </a:stretch>
        </p:blipFill>
        <p:spPr bwMode="auto">
          <a:xfrm>
            <a:off x="1193800" y="953820"/>
            <a:ext cx="9791700" cy="5166260"/>
          </a:xfrm>
          <a:prstGeom prst="rect">
            <a:avLst/>
          </a:prstGeom>
          <a:noFill/>
          <a:ln w="9525">
            <a:noFill/>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fylgiefni frá OpenStax er © Rice University samkvæmt CC BY-NC-SA 4.0 International-notkunarleyfi; heimilt er að afrita það eða breyta því eingöngu í óhagnaðarskyni, en vísa verður til OpenStax og Rice University og geta þarf allra breytinga. Allar aðlaganir verða að vera birtar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1380</Words>
  <Application>Microsoft Macintosh PowerPoint</Application>
  <PresentationFormat>Widescreen</PresentationFormat>
  <Paragraphs>174</Paragraphs>
  <Slides>24</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Cambria Math</vt:lpstr>
      <vt:lpstr>Office Theme</vt:lpstr>
      <vt:lpstr>Statistics</vt:lpstr>
      <vt:lpstr>Chapter outline</vt:lpstr>
      <vt:lpstr>Figure 7.1</vt:lpstr>
      <vt:lpstr>Figure 7.2</vt:lpstr>
      <vt:lpstr>Figure 7.3</vt:lpstr>
      <vt:lpstr>Figure 7.4</vt:lpstr>
      <vt:lpstr>Figure 7.5</vt:lpstr>
      <vt:lpstr>Figure 7.6</vt:lpstr>
      <vt:lpstr>Figure 7.7</vt:lpstr>
      <vt:lpstr>Figure 7.8</vt:lpstr>
      <vt:lpstr>Figure 7.9</vt:lpstr>
      <vt:lpstr>Table 7.1</vt:lpstr>
      <vt:lpstr>Figure 7.10</vt:lpstr>
      <vt:lpstr>Table 7.2</vt:lpstr>
      <vt:lpstr>Figure 7.11</vt:lpstr>
      <vt:lpstr>Table 7.3</vt:lpstr>
      <vt:lpstr>Figure 7.12</vt:lpstr>
      <vt:lpstr>Table 7.4</vt:lpstr>
      <vt:lpstr>Table 7.5</vt:lpstr>
      <vt:lpstr>Table 7.6</vt:lpstr>
      <vt:lpstr>Figure 7.13</vt:lpstr>
      <vt:lpstr>Figure 7.14</vt:lpstr>
      <vt:lpstr>Figure 7.15</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
  <cp:keywords/>
  <cp:lastModifiedBy>Colby Powers</cp:lastModifiedBy>
  <cp:revision>1</cp:revision>
  <dcterms:created xsi:type="dcterms:W3CDTF">2026-02-23T15:27:54Z</dcterms:created>
  <dcterms:modified xsi:type="dcterms:W3CDTF">2026-02-25T15:22:37Z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7 The Central Limit Theorem</vt:lpwstr>
  </property>
</Properties>
</file>