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90" r:id="rId14"/>
    <p:sldId id="291" r:id="rId15"/>
    <p:sldId id="293" r:id="rId16"/>
    <p:sldId id="294" r:id="rId17"/>
    <p:sldId id="295" r:id="rId18"/>
    <p:sldId id="296" r:id="rId19"/>
    <p:sldId id="297" r:id="rId20"/>
    <p:sldId id="298" r:id="rId21"/>
    <p:sldId id="271" r:id="rId22"/>
    <p:sldId id="270" r:id="rId23"/>
    <p:sldId id="279" r:id="rId24"/>
    <p:sldId id="272" r:id="rId25"/>
    <p:sldId id="273" r:id="rId26"/>
    <p:sldId id="274" r:id="rId27"/>
    <p:sldId id="275" r:id="rId28"/>
    <p:sldId id="280" r:id="rId29"/>
    <p:sldId id="287" r:id="rId30"/>
    <p:sldId id="288" r:id="rId31"/>
    <p:sldId id="28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hapter 1 Understanding the Past" id="{E9948CE1-BDF6-4FF0-BAFC-49B00ECA2632}">
          <p14:sldIdLst>
            <p14:sldId id="256"/>
            <p14:sldId id="257"/>
            <p14:sldId id="258"/>
            <p14:sldId id="259"/>
            <p14:sldId id="260"/>
            <p14:sldId id="261"/>
            <p14:sldId id="262"/>
            <p14:sldId id="263"/>
            <p14:sldId id="264"/>
            <p14:sldId id="265"/>
            <p14:sldId id="266"/>
            <p14:sldId id="267"/>
            <p14:sldId id="290"/>
            <p14:sldId id="291"/>
            <p14:sldId id="293"/>
            <p14:sldId id="294"/>
            <p14:sldId id="295"/>
            <p14:sldId id="296"/>
            <p14:sldId id="297"/>
            <p14:sldId id="298"/>
            <p14:sldId id="271"/>
            <p14:sldId id="270"/>
            <p14:sldId id="279"/>
            <p14:sldId id="272"/>
            <p14:sldId id="273"/>
            <p14:sldId id="274"/>
            <p14:sldId id="275"/>
            <p14:sldId id="280"/>
            <p14:sldId id="287"/>
            <p14:sldId id="288"/>
            <p14:sldId id="28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anne Jachimiec" initials="JJ" lastIdx="1" clrIdx="0">
    <p:extLst>
      <p:ext uri="{19B8F6BF-5375-455C-9EA6-DF929625EA0E}">
        <p15:presenceInfo xmlns:p15="http://schemas.microsoft.com/office/powerpoint/2012/main" userId="5db4b90f6bce2434" providerId="Windows Live"/>
      </p:ext>
    </p:extLst>
  </p:cmAuthor>
  <p:cmAuthor id="2" name="M Lux" initials="ML" lastIdx="2" clrIdx="1">
    <p:extLst>
      <p:ext uri="{19B8F6BF-5375-455C-9EA6-DF929625EA0E}">
        <p15:presenceInfo xmlns:p15="http://schemas.microsoft.com/office/powerpoint/2012/main" userId="M Lux"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67" autoAdjust="0"/>
    <p:restoredTop sz="75782" autoAdjust="0"/>
  </p:normalViewPr>
  <p:slideViewPr>
    <p:cSldViewPr snapToGrid="0" snapToObjects="1">
      <p:cViewPr varScale="1">
        <p:scale>
          <a:sx n="95" d="100"/>
          <a:sy n="95" d="100"/>
        </p:scale>
        <p:origin x="137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commentAuthors" Target="commentAuthor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2A25D3-7E47-1441-9BBF-C325549D2538}" type="datetimeFigureOut">
              <a:rPr lang="en-US" smtClean="0"/>
              <a:t>2/11/26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F5CF4A-29CB-0A43-AA70-96E53FC84B80}" type="slidenum">
              <a:rPr lang="en-US" smtClean="0"/>
              <a:t>‹#›</a:t>
            </a:fld>
            <a:endParaRPr lang="en-US" dirty="0"/>
          </a:p>
        </p:txBody>
      </p:sp>
    </p:spTree>
    <p:extLst>
      <p:ext uri="{BB962C8B-B14F-4D97-AF65-F5344CB8AC3E}">
        <p14:creationId xmlns:p14="http://schemas.microsoft.com/office/powerpoint/2010/main" val="3852789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F5CF4A-29CB-0A43-AA70-96E53FC84B80}" type="slidenum">
              <a:rPr lang="en-US" smtClean="0"/>
              <a:t>2</a:t>
            </a:fld>
            <a:endParaRPr lang="en-US" dirty="0"/>
          </a:p>
        </p:txBody>
      </p:sp>
    </p:spTree>
    <p:extLst>
      <p:ext uri="{BB962C8B-B14F-4D97-AF65-F5344CB8AC3E}">
        <p14:creationId xmlns:p14="http://schemas.microsoft.com/office/powerpoint/2010/main" val="2199339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Teacher Notes</a:t>
            </a:r>
            <a:r>
              <a:rPr lang="en-US" dirty="0"/>
              <a:t>: Give students some examples of ”innovative and original lines of inquiry” that historians have pursued in recent scholarship to make this a more concrete concept (e.g., a study of the history of dog breeding and its relationship to twentieth-century Japanese nationalism, a history of the use of sign language versus lip reading in the education of the deaf and its relationship to the industrial revolution, or other examples you are familiar with). The discussion of primary sources should help them to see how studying history involves both analytical and creative thinking. </a:t>
            </a:r>
          </a:p>
        </p:txBody>
      </p:sp>
      <p:sp>
        <p:nvSpPr>
          <p:cNvPr id="4" name="Slide Number Placeholder 3"/>
          <p:cNvSpPr>
            <a:spLocks noGrp="1"/>
          </p:cNvSpPr>
          <p:nvPr>
            <p:ph type="sldNum" sz="quarter" idx="5"/>
          </p:nvPr>
        </p:nvSpPr>
        <p:spPr/>
        <p:txBody>
          <a:bodyPr/>
          <a:lstStyle/>
          <a:p>
            <a:fld id="{1AF5CF4A-29CB-0A43-AA70-96E53FC84B80}" type="slidenum">
              <a:rPr lang="en-US" smtClean="0"/>
              <a:t>5</a:t>
            </a:fld>
            <a:endParaRPr lang="en-US" dirty="0"/>
          </a:p>
        </p:txBody>
      </p:sp>
    </p:spTree>
    <p:extLst>
      <p:ext uri="{BB962C8B-B14F-4D97-AF65-F5344CB8AC3E}">
        <p14:creationId xmlns:p14="http://schemas.microsoft.com/office/powerpoint/2010/main" val="447821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Teacher Notes</a:t>
            </a:r>
            <a:r>
              <a:rPr lang="en-US" dirty="0"/>
              <a:t>: There are many types of primary sources. It may help students realize the great diversity of primary sources by giving them some examples of specific topics people might wish to learn more about and asking them what kinds of sources they would need in order to learn more about the subject. Explain that figuring out what kinds of sources to use often involves creative thinking, especially if the historian is looking at a nontraditional subject or studying something that people in the past may not have written about (perhaps because they did not think it was important).</a:t>
            </a:r>
          </a:p>
        </p:txBody>
      </p:sp>
      <p:sp>
        <p:nvSpPr>
          <p:cNvPr id="4" name="Slide Number Placeholder 3"/>
          <p:cNvSpPr>
            <a:spLocks noGrp="1"/>
          </p:cNvSpPr>
          <p:nvPr>
            <p:ph type="sldNum" sz="quarter" idx="5"/>
          </p:nvPr>
        </p:nvSpPr>
        <p:spPr/>
        <p:txBody>
          <a:bodyPr/>
          <a:lstStyle/>
          <a:p>
            <a:fld id="{1AF5CF4A-29CB-0A43-AA70-96E53FC84B80}" type="slidenum">
              <a:rPr lang="en-US" smtClean="0"/>
              <a:t>7</a:t>
            </a:fld>
            <a:endParaRPr lang="en-US" dirty="0"/>
          </a:p>
        </p:txBody>
      </p:sp>
    </p:spTree>
    <p:extLst>
      <p:ext uri="{BB962C8B-B14F-4D97-AF65-F5344CB8AC3E}">
        <p14:creationId xmlns:p14="http://schemas.microsoft.com/office/powerpoint/2010/main" val="4279503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Teacher Notes</a:t>
            </a:r>
            <a:r>
              <a:rPr lang="en-US" dirty="0"/>
              <a:t>: Students may need some help understanding the meaning of “colonialism” as it is used here. When U.S. students hear the word “colony,” they are likely to think of the thirteen British North American colonies. The colonialism referred to here involved the domination and exploitation of one group of people by members of a different ethnic group, Europeans in Africa, Japanese in Korea. </a:t>
            </a:r>
          </a:p>
        </p:txBody>
      </p:sp>
      <p:sp>
        <p:nvSpPr>
          <p:cNvPr id="4" name="Slide Number Placeholder 3"/>
          <p:cNvSpPr>
            <a:spLocks noGrp="1"/>
          </p:cNvSpPr>
          <p:nvPr>
            <p:ph type="sldNum" sz="quarter" idx="5"/>
          </p:nvPr>
        </p:nvSpPr>
        <p:spPr/>
        <p:txBody>
          <a:bodyPr/>
          <a:lstStyle/>
          <a:p>
            <a:fld id="{1AF5CF4A-29CB-0A43-AA70-96E53FC84B80}" type="slidenum">
              <a:rPr lang="en-US" smtClean="0"/>
              <a:t>23</a:t>
            </a:fld>
            <a:endParaRPr lang="en-US" dirty="0"/>
          </a:p>
        </p:txBody>
      </p:sp>
    </p:spTree>
    <p:extLst>
      <p:ext uri="{BB962C8B-B14F-4D97-AF65-F5344CB8AC3E}">
        <p14:creationId xmlns:p14="http://schemas.microsoft.com/office/powerpoint/2010/main" val="1914614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Teacher Notes</a:t>
            </a:r>
            <a:r>
              <a:rPr lang="en-US" dirty="0"/>
              <a:t>: Ask students to identify some figures from history who might be considered “Great Men,” or provide them with examples to help flesh out the concept. </a:t>
            </a:r>
          </a:p>
        </p:txBody>
      </p:sp>
      <p:sp>
        <p:nvSpPr>
          <p:cNvPr id="4" name="Slide Number Placeholder 3"/>
          <p:cNvSpPr>
            <a:spLocks noGrp="1"/>
          </p:cNvSpPr>
          <p:nvPr>
            <p:ph type="sldNum" sz="quarter" idx="5"/>
          </p:nvPr>
        </p:nvSpPr>
        <p:spPr/>
        <p:txBody>
          <a:bodyPr/>
          <a:lstStyle/>
          <a:p>
            <a:fld id="{1AF5CF4A-29CB-0A43-AA70-96E53FC84B80}" type="slidenum">
              <a:rPr lang="en-US" smtClean="0"/>
              <a:t>28</a:t>
            </a:fld>
            <a:endParaRPr lang="en-US" dirty="0"/>
          </a:p>
        </p:txBody>
      </p:sp>
    </p:spTree>
    <p:extLst>
      <p:ext uri="{BB962C8B-B14F-4D97-AF65-F5344CB8AC3E}">
        <p14:creationId xmlns:p14="http://schemas.microsoft.com/office/powerpoint/2010/main" val="1393209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Teacher Notes</a:t>
            </a:r>
            <a:r>
              <a:rPr lang="en-US" dirty="0"/>
              <a:t>: Provide students with some concrete examples of the kinds of things that intellectual historians and social historians study. Introduce them briefly to some other types of history (e.g., cultural history, diplomatic history, economic history, institutional history).</a:t>
            </a:r>
          </a:p>
        </p:txBody>
      </p:sp>
      <p:sp>
        <p:nvSpPr>
          <p:cNvPr id="4" name="Slide Number Placeholder 3"/>
          <p:cNvSpPr>
            <a:spLocks noGrp="1"/>
          </p:cNvSpPr>
          <p:nvPr>
            <p:ph type="sldNum" sz="quarter" idx="5"/>
          </p:nvPr>
        </p:nvSpPr>
        <p:spPr/>
        <p:txBody>
          <a:bodyPr/>
          <a:lstStyle/>
          <a:p>
            <a:fld id="{1AF5CF4A-29CB-0A43-AA70-96E53FC84B80}" type="slidenum">
              <a:rPr lang="en-US" smtClean="0"/>
              <a:t>31</a:t>
            </a:fld>
            <a:endParaRPr lang="en-US" dirty="0"/>
          </a:p>
        </p:txBody>
      </p:sp>
    </p:spTree>
    <p:extLst>
      <p:ext uri="{BB962C8B-B14F-4D97-AF65-F5344CB8AC3E}">
        <p14:creationId xmlns:p14="http://schemas.microsoft.com/office/powerpoint/2010/main" val="3493837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World History</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Out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Chapter Outline</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hasCustomPrompt="1"/>
          </p:nvPr>
        </p:nvSpPr>
        <p:spPr>
          <a:xfrm>
            <a:off x="838200" y="900545"/>
            <a:ext cx="10515600" cy="5347855"/>
          </a:xfrm>
        </p:spPr>
        <p:txBody>
          <a:bodyPr/>
          <a:lstStyle>
            <a:lvl1pPr>
              <a:defRPr/>
            </a:lvl1pPr>
          </a:lstStyle>
          <a:p>
            <a:pPr lvl="0"/>
            <a:r>
              <a:rPr lang="en-US" dirty="0"/>
              <a:t>#.# Section Title</a:t>
            </a:r>
          </a:p>
          <a:p>
            <a:pPr lvl="0"/>
            <a:r>
              <a:rPr lang="en-US" dirty="0"/>
              <a:t>#.# Section Title</a:t>
            </a:r>
          </a:p>
        </p:txBody>
      </p:sp>
    </p:spTree>
    <p:extLst>
      <p:ext uri="{BB962C8B-B14F-4D97-AF65-F5344CB8AC3E}">
        <p14:creationId xmlns:p14="http://schemas.microsoft.com/office/powerpoint/2010/main" val="3637201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Learning Objectives</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hasCustomPrompt="1"/>
          </p:nvPr>
        </p:nvSpPr>
        <p:spPr>
          <a:xfrm>
            <a:off x="838200" y="900545"/>
            <a:ext cx="10515600" cy="5347855"/>
          </a:xfrm>
        </p:spPr>
        <p:txBody>
          <a:bodyPr/>
          <a:lstStyle>
            <a:lvl1pPr>
              <a:defRPr/>
            </a:lvl1pPr>
            <a:lvl2pPr>
              <a:defRPr/>
            </a:lvl2pPr>
          </a:lstStyle>
          <a:p>
            <a:pPr lvl="0"/>
            <a:r>
              <a:rPr lang="en-US" dirty="0"/>
              <a:t>#.# Section Title</a:t>
            </a:r>
          </a:p>
          <a:p>
            <a:pPr lvl="1"/>
            <a:r>
              <a:rPr lang="en-US" dirty="0"/>
              <a:t>First LO without tag</a:t>
            </a:r>
          </a:p>
          <a:p>
            <a:pPr lvl="1"/>
            <a:r>
              <a:rPr lang="en-US" dirty="0"/>
              <a:t>Second LO without tag</a:t>
            </a:r>
          </a:p>
        </p:txBody>
      </p:sp>
    </p:spTree>
    <p:extLst>
      <p:ext uri="{BB962C8B-B14F-4D97-AF65-F5344CB8AC3E}">
        <p14:creationId xmlns:p14="http://schemas.microsoft.com/office/powerpoint/2010/main" val="2426759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e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Figure #.#</a:t>
            </a:r>
          </a:p>
        </p:txBody>
      </p:sp>
      <p:sp>
        <p:nvSpPr>
          <p:cNvPr id="3" name="Content Placeholder 2"/>
          <p:cNvSpPr>
            <a:spLocks noGrp="1"/>
          </p:cNvSpPr>
          <p:nvPr>
            <p:ph idx="1" hasCustomPrompt="1"/>
          </p:nvPr>
        </p:nvSpPr>
        <p:spPr>
          <a:xfrm>
            <a:off x="838200" y="955964"/>
            <a:ext cx="10515600" cy="3796145"/>
          </a:xfrm>
        </p:spPr>
        <p:txBody>
          <a:bodyPr/>
          <a:lstStyle>
            <a:lvl1pPr>
              <a:defRPr/>
            </a:lvl1pPr>
          </a:lstStyle>
          <a:p>
            <a:pPr lvl="0"/>
            <a:r>
              <a:rPr lang="en-US" dirty="0"/>
              <a:t>By the end of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scussion questi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4" r:id="rId3"/>
    <p:sldLayoutId id="2147483650" r:id="rId4"/>
    <p:sldLayoutId id="2147483652" r:id="rId5"/>
    <p:sldLayoutId id="2147483660" r:id="rId6"/>
    <p:sldLayoutId id="2147483661" r:id="rId7"/>
    <p:sldLayoutId id="2147483662" r:id="rId8"/>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fb28d7d1266a.png" /><Relationship Id="rId3" Type="http://schemas.openxmlformats.org/officeDocument/2006/relationships/image" Target="../media/v3_image3_fe028c11dc99.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xml" /><Relationship Id="rId3" Type="http://schemas.openxmlformats.org/officeDocument/2006/relationships/image" Target="../media/v3_image5_16176089acc6.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11_f2aa678119ca.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14_c7f0e768a4c5.png"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15_1a3533a86707.png"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16_8947aa3355ac.png"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notesSlide" Target="../notesSlides/notesSlide6.xml" /><Relationship Id="rId3" Type="http://schemas.openxmlformats.org/officeDocument/2006/relationships/image" Target="../media/v3_image17_8d9860863d8b.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lstStyle/>
          <a:p>
            <a:r>
              <a:rPr lang="en-US" dirty="0"/>
              <a:t>Mannkynssaga I</a:t>
            </a:r>
          </a:p>
        </p:txBody>
      </p:sp>
      <p:sp>
        <p:nvSpPr>
          <p:cNvPr id="24" name="Text Placeholder 23">
            <a:extLst>
              <a:ext uri="{FF2B5EF4-FFF2-40B4-BE49-F238E27FC236}">
                <a16:creationId xmlns:a16="http://schemas.microsoft.com/office/drawing/2014/main" id="{0F1E18ED-FDAD-4C46-A2CD-D2ED77832A05}"/>
              </a:ext>
            </a:extLst>
          </p:cNvPr>
          <p:cNvSpPr>
            <a:spLocks noGrp="1"/>
          </p:cNvSpPr>
          <p:nvPr>
            <p:ph type="body" sz="quarter" idx="14"/>
          </p:nvPr>
        </p:nvSpPr>
        <p:spPr/>
        <p:txBody>
          <a:bodyPr>
            <a:normAutofit lnSpcReduction="10000"/>
          </a:bodyPr>
          <a:lstStyle/>
          <a:p>
            <a:r>
              <a:rPr lang="en-US" dirty="0"/>
              <a:t>1 Skilningur á fortíðinni</a:t>
            </a:r>
          </a:p>
        </p:txBody>
      </p:sp>
      <p:pic>
        <p:nvPicPr>
          <p:cNvPr id="3" name="Graphic 2">
            <a:extLst>
              <a:ext uri="{FF2B5EF4-FFF2-40B4-BE49-F238E27FC236}">
                <a16:creationId xmlns:a16="http://schemas.microsoft.com/office/drawing/2014/main" id="{582551C4-B40B-2CCA-C99D-012200D9B30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91000" y="2335456"/>
            <a:ext cx="3810000" cy="3810000"/>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357D775-CB34-49B3-C951-1062DEF03364}"/>
              </a:ext>
            </a:extLst>
          </p:cNvPr>
          <p:cNvSpPr>
            <a:spLocks noGrp="1"/>
          </p:cNvSpPr>
          <p:nvPr>
            <p:ph type="title"/>
          </p:nvPr>
        </p:nvSpPr>
        <p:spPr/>
        <p:txBody>
          <a:bodyPr>
            <a:normAutofit fontScale="90000"/>
          </a:bodyPr>
          <a:lstStyle/>
          <a:p>
            <a:r>
              <a:rPr lang="en-US" dirty="0"/>
              <a:t>Mynd 1.1</a:t>
            </a:r>
          </a:p>
        </p:txBody>
      </p:sp>
      <p:pic>
        <p:nvPicPr>
          <p:cNvPr id="10" name="Content Placeholder 9" descr="This image shows a map of the world. The margins around the map are decorated with the Germanic, double-headed imperial eagle. The Latin words “Noua orbis terrarum delineatio singulari ratione accommodata meridiano tabb. Rudolphi astronomicarum” appear above the image.">
            <a:extLst>
              <a:ext uri="{FF2B5EF4-FFF2-40B4-BE49-F238E27FC236}">
                <a16:creationId xmlns:a16="http://schemas.microsoft.com/office/drawing/2014/main" id="{39EB2A0B-235A-A87A-2FB7-E6B99EDA8822}"/>
              </a:ext>
            </a:extLst>
          </p:cNvPr>
          <p:cNvPicPr>
            <a:picLocks noGrp="1" noChangeAspect="1"/>
          </p:cNvPicPr>
          <p:nvPr>
            <p:ph idx="1"/>
          </p:nvPr>
        </p:nvPicPr>
        <p:blipFill>
          <a:blip r:embed="rId3"/>
          <a:stretch>
            <a:fillRect/>
          </a:stretch>
        </p:blipFill>
        <p:spPr>
          <a:xfrm>
            <a:off x="1532828" y="945970"/>
            <a:ext cx="9126344" cy="4172043"/>
          </a:xfrm>
        </p:spPr>
      </p:pic>
      <p:sp>
        <p:nvSpPr>
          <p:cNvPr id="8" name="Content Placeholder 7">
            <a:extLst>
              <a:ext uri="{FF2B5EF4-FFF2-40B4-BE49-F238E27FC236}">
                <a16:creationId xmlns:a16="http://schemas.microsoft.com/office/drawing/2014/main" id="{82917D36-9799-72E9-EB41-37CEC002DCD4}"/>
              </a:ext>
            </a:extLst>
          </p:cNvPr>
          <p:cNvSpPr>
            <a:spLocks noGrp="1"/>
          </p:cNvSpPr>
          <p:nvPr>
            <p:ph idx="13"/>
          </p:nvPr>
        </p:nvSpPr>
        <p:spPr>
          <a:xfrm>
            <a:off x="838200" y="5274274"/>
            <a:ext cx="10515600" cy="982475"/>
          </a:xfrm>
        </p:spPr>
        <p:txBody>
          <a:bodyPr/>
          <a:lstStyle/>
          <a:p>
            <a:r>
              <a:rPr lang="en-US" b="1" dirty="0"/>
              <a:t>Allur heimurinn. </a:t>
            </a:r>
            <a:r>
              <a:rPr lang="en-US" dirty="0"/>
              <a:t>Þetta vörpunarkort af heiminum frá sautjándu öld, sem kortagerðarmaðurinn Philip Eckebrecht vann fyrir hinn þekkta þýska stjörnufræðing Johannes Kepler, gefur hugmynd um hversu víðfeðmt það landsvæði er sem fjallað verður um í þessu riti. Eins og síðar kemur fram í kaflanum endurspegla kort oft sýn höfundarins á landfræðilegan veruleika. (mynd: breytt útgáfa af verkinu „A Modern Depiction of the World“ frá Library of Congress/Wikimedia Commons, Public Domain)</a:t>
            </a:r>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C9CD13D-065A-C227-EE64-18329A94BB21}"/>
              </a:ext>
            </a:extLst>
          </p:cNvPr>
          <p:cNvSpPr>
            <a:spLocks noGrp="1"/>
          </p:cNvSpPr>
          <p:nvPr>
            <p:ph type="title"/>
          </p:nvPr>
        </p:nvSpPr>
        <p:spPr/>
        <p:txBody>
          <a:bodyPr>
            <a:normAutofit fontScale="90000"/>
          </a:bodyPr>
          <a:lstStyle/>
          <a:p>
            <a:r>
              <a:rPr lang="en-US" dirty="0"/>
              <a:t>Yfirlit kaflans</a:t>
            </a:r>
          </a:p>
        </p:txBody>
      </p:sp>
      <p:sp>
        <p:nvSpPr>
          <p:cNvPr id="7" name="Content Placeholder 6">
            <a:extLst>
              <a:ext uri="{FF2B5EF4-FFF2-40B4-BE49-F238E27FC236}">
                <a16:creationId xmlns:a16="http://schemas.microsoft.com/office/drawing/2014/main" id="{FE913E07-ED59-6F74-39AB-8CC9016BB9DB}"/>
              </a:ext>
            </a:extLst>
          </p:cNvPr>
          <p:cNvSpPr>
            <a:spLocks noGrp="1"/>
          </p:cNvSpPr>
          <p:nvPr>
            <p:ph sz="quarter" idx="11"/>
          </p:nvPr>
        </p:nvSpPr>
        <p:spPr/>
        <p:txBody>
          <a:bodyPr/>
          <a:lstStyle/>
          <a:p>
            <a:r>
              <a:rPr lang="en-US" dirty="0"/>
              <a:t>1.1 Að móta hnattrænt sjónarhorn</a:t>
            </a:r>
          </a:p>
          <a:p>
            <a:r>
              <a:rPr lang="en-US" dirty="0"/>
              <a:t>1.2 Frumheimildir</a:t>
            </a:r>
          </a:p>
          <a:p>
            <a:r>
              <a:rPr lang="en-US" dirty="0"/>
              <a:t>1.3 Orsakasamhengi og túlkun í sagnfræði</a:t>
            </a:r>
          </a:p>
          <a:p>
            <a:endParaRPr lang="en-US" dirty="0"/>
          </a:p>
        </p:txBody>
      </p:sp>
    </p:spTree>
    <p:extLst>
      <p:ext uri="{BB962C8B-B14F-4D97-AF65-F5344CB8AC3E}">
        <p14:creationId xmlns:p14="http://schemas.microsoft.com/office/powerpoint/2010/main" val="1067035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A3871D-C5D7-94C1-2E37-B6F22FAB4C1C}"/>
              </a:ext>
            </a:extLst>
          </p:cNvPr>
          <p:cNvSpPr>
            <a:spLocks noGrp="1"/>
          </p:cNvSpPr>
          <p:nvPr>
            <p:ph type="title"/>
          </p:nvPr>
        </p:nvSpPr>
        <p:spPr/>
        <p:txBody>
          <a:bodyPr>
            <a:normAutofit fontScale="90000"/>
          </a:bodyPr>
          <a:lstStyle/>
          <a:p>
            <a:r>
              <a:rPr lang="en-US" dirty="0"/>
              <a:t>1.1 Að móta hnattrænt sjónarhorn</a:t>
            </a:r>
          </a:p>
        </p:txBody>
      </p:sp>
      <p:sp>
        <p:nvSpPr>
          <p:cNvPr id="8" name="Content Placeholder 7">
            <a:extLst>
              <a:ext uri="{FF2B5EF4-FFF2-40B4-BE49-F238E27FC236}">
                <a16:creationId xmlns:a16="http://schemas.microsoft.com/office/drawing/2014/main" id="{513B6924-CEBA-5D92-0F79-5C0D2384DB2F}"/>
              </a:ext>
            </a:extLst>
          </p:cNvPr>
          <p:cNvSpPr>
            <a:spLocks noGrp="1"/>
          </p:cNvSpPr>
          <p:nvPr>
            <p:ph sz="quarter" idx="11"/>
          </p:nvPr>
        </p:nvSpPr>
        <p:spPr/>
        <p:txBody>
          <a:bodyPr/>
          <a:lstStyle/>
          <a:p>
            <a:r>
              <a:rPr lang="en-US" dirty="0"/>
              <a:t>Greina hlutverk sagnfræði í háskólamenntun</a:t>
            </a:r>
          </a:p>
          <a:p>
            <a:r>
              <a:rPr lang="en-US" dirty="0"/>
              <a:t>Ræða hvernig sagnfræðinám eflir færni til símenntunar og árangurs</a:t>
            </a:r>
          </a:p>
          <a:p>
            <a:r>
              <a:rPr lang="en-US" dirty="0"/>
              <a:t>Útskýra hvernig einkenni ritsins stuðla að sem bestum námsárangri</a:t>
            </a:r>
          </a:p>
        </p:txBody>
      </p:sp>
    </p:spTree>
    <p:extLst>
      <p:ext uri="{BB962C8B-B14F-4D97-AF65-F5344CB8AC3E}">
        <p14:creationId xmlns:p14="http://schemas.microsoft.com/office/powerpoint/2010/main" val="2517113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70C06-6D2C-55D4-6B04-99FEC5DE101F}"/>
              </a:ext>
            </a:extLst>
          </p:cNvPr>
          <p:cNvSpPr>
            <a:spLocks noGrp="1"/>
          </p:cNvSpPr>
          <p:nvPr>
            <p:ph type="title"/>
          </p:nvPr>
        </p:nvSpPr>
        <p:spPr/>
        <p:txBody>
          <a:bodyPr>
            <a:normAutofit fontScale="90000"/>
          </a:bodyPr>
          <a:lstStyle/>
          <a:p>
            <a:r>
              <a:rPr lang="en-US" dirty="0"/>
              <a:t>Mynd 1.2</a:t>
            </a:r>
          </a:p>
        </p:txBody>
      </p:sp>
      <p:pic>
        <p:nvPicPr>
          <p:cNvPr id="6" name="Content Placeholder 5" descr="This image is a chart of three text boxes, arranged in a triangle. They are connected with double-headed arrows. One box says, “Analytical and Creative Thinking.” Another box says, “Confidence and Competence.” The final box says, “Innovative and Original Lines of Inquiry.”">
            <a:extLst>
              <a:ext uri="{FF2B5EF4-FFF2-40B4-BE49-F238E27FC236}">
                <a16:creationId xmlns:a16="http://schemas.microsoft.com/office/drawing/2014/main" id="{CE04460D-03A8-594D-C8DE-05DCC95E7E09}"/>
              </a:ext>
            </a:extLst>
          </p:cNvPr>
          <p:cNvPicPr>
            <a:picLocks noGrp="1" noChangeAspect="1"/>
          </p:cNvPicPr>
          <p:nvPr>
            <p:ph idx="1"/>
          </p:nvPr>
        </p:nvPicPr>
        <p:blipFill>
          <a:blip r:embed="rId3"/>
          <a:stretch>
            <a:fillRect/>
          </a:stretch>
        </p:blipFill>
        <p:spPr>
          <a:xfrm>
            <a:off x="2689006" y="867385"/>
            <a:ext cx="6813988" cy="4448561"/>
          </a:xfrm>
        </p:spPr>
      </p:pic>
      <p:sp>
        <p:nvSpPr>
          <p:cNvPr id="4" name="Content Placeholder 3">
            <a:extLst>
              <a:ext uri="{FF2B5EF4-FFF2-40B4-BE49-F238E27FC236}">
                <a16:creationId xmlns:a16="http://schemas.microsoft.com/office/drawing/2014/main" id="{F793841F-CA1B-33E2-2780-74EB5E6A1EF9}"/>
              </a:ext>
            </a:extLst>
          </p:cNvPr>
          <p:cNvSpPr>
            <a:spLocks noGrp="1"/>
          </p:cNvSpPr>
          <p:nvPr>
            <p:ph idx="13"/>
          </p:nvPr>
        </p:nvSpPr>
        <p:spPr>
          <a:xfrm>
            <a:off x="838200" y="5607236"/>
            <a:ext cx="10515600" cy="766757"/>
          </a:xfrm>
        </p:spPr>
        <p:txBody>
          <a:bodyPr/>
          <a:lstStyle/>
          <a:p>
            <a:r>
              <a:rPr lang="en-US" b="1" dirty="0"/>
              <a:t>Býrð þú yfir þessari færni? </a:t>
            </a:r>
            <a:r>
              <a:rPr lang="en-US" dirty="0"/>
              <a:t>Samkvæmt Alþjóðaefnahagsráðinu verða nýskapandi rannsóknarhæfni og skapandi hugsun meðal þeirra hæfniþátta sem atvinnurekendur meta mest árið 2025. Í þessu námskeiði þjálfar þú og eflir marga þessara hæfniþátta. (heimild: Copyright Rice University, OpenStax, samkvæmt CC BY 4.0 leyfi)</a:t>
            </a:r>
          </a:p>
        </p:txBody>
      </p:sp>
    </p:spTree>
    <p:extLst>
      <p:ext uri="{BB962C8B-B14F-4D97-AF65-F5344CB8AC3E}">
        <p14:creationId xmlns:p14="http://schemas.microsoft.com/office/powerpoint/2010/main" val="784769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98ECC-18DD-5080-D939-C6F6592EB9C7}"/>
              </a:ext>
            </a:extLst>
          </p:cNvPr>
          <p:cNvSpPr>
            <a:spLocks noGrp="1"/>
          </p:cNvSpPr>
          <p:nvPr>
            <p:ph type="title"/>
          </p:nvPr>
        </p:nvSpPr>
        <p:spPr/>
        <p:txBody>
          <a:bodyPr>
            <a:normAutofit fontScale="90000"/>
          </a:bodyPr>
          <a:lstStyle/>
          <a:p>
            <a:r>
              <a:rPr lang="en-US" dirty="0"/>
              <a:t>Mynd 1.3</a:t>
            </a:r>
          </a:p>
        </p:txBody>
      </p:sp>
      <p:pic>
        <p:nvPicPr>
          <p:cNvPr id="6" name="Content Placeholder 5" descr="This photograph shows Eleanor Roosevelt holding a large document titled “The Universal Declaration of Human Rights.” The logo for the United Nations is in the upper left corner of the document.">
            <a:extLst>
              <a:ext uri="{FF2B5EF4-FFF2-40B4-BE49-F238E27FC236}">
                <a16:creationId xmlns:a16="http://schemas.microsoft.com/office/drawing/2014/main" id="{A83B9F1A-3C02-9CE2-E1CB-1EDE1B538D73}"/>
              </a:ext>
            </a:extLst>
          </p:cNvPr>
          <p:cNvPicPr>
            <a:picLocks noGrp="1" noChangeAspect="1"/>
          </p:cNvPicPr>
          <p:nvPr>
            <p:ph idx="1"/>
          </p:nvPr>
        </p:nvPicPr>
        <p:blipFill>
          <a:blip r:embed="rId2"/>
          <a:stretch>
            <a:fillRect/>
          </a:stretch>
        </p:blipFill>
        <p:spPr>
          <a:xfrm>
            <a:off x="3041431" y="900784"/>
            <a:ext cx="6109138" cy="4443009"/>
          </a:xfrm>
        </p:spPr>
      </p:pic>
      <p:sp>
        <p:nvSpPr>
          <p:cNvPr id="4" name="Content Placeholder 3">
            <a:extLst>
              <a:ext uri="{FF2B5EF4-FFF2-40B4-BE49-F238E27FC236}">
                <a16:creationId xmlns:a16="http://schemas.microsoft.com/office/drawing/2014/main" id="{A595624F-A744-4021-2E9A-BDFAA7A5CEF2}"/>
              </a:ext>
            </a:extLst>
          </p:cNvPr>
          <p:cNvSpPr>
            <a:spLocks noGrp="1"/>
          </p:cNvSpPr>
          <p:nvPr>
            <p:ph idx="13"/>
          </p:nvPr>
        </p:nvSpPr>
        <p:spPr>
          <a:xfrm>
            <a:off x="838200" y="5454869"/>
            <a:ext cx="10515600" cy="924910"/>
          </a:xfrm>
        </p:spPr>
        <p:txBody>
          <a:bodyPr>
            <a:normAutofit/>
          </a:bodyPr>
          <a:lstStyle/>
          <a:p>
            <a:r>
              <a:rPr lang="en-US" b="1" dirty="0"/>
              <a:t>Mannréttindi fest í sáttmála. </a:t>
            </a:r>
            <a:r>
              <a:rPr lang="en-US" dirty="0"/>
              <a:t>Hér sést Eleanor Roosevelt halda á veggspjaldi með Mannréttindayfirlýsingu Sameinuðu þjóðanna í nóvember 1949. Roosevelt, fyrrverandi forsetafrú Bandaríkjanna, var formaður nefndarinnar sem samdi yfirlýsinguna. (mynd: „Eleanor Roosevelt UDHR“ eftir FDR Presidential Library &amp; Museum/Flickr, CC BY 2.0)</a:t>
            </a:r>
          </a:p>
        </p:txBody>
      </p:sp>
    </p:spTree>
    <p:extLst>
      <p:ext uri="{BB962C8B-B14F-4D97-AF65-F5344CB8AC3E}">
        <p14:creationId xmlns:p14="http://schemas.microsoft.com/office/powerpoint/2010/main" val="1122290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E5CD739-0D2C-DA5D-7187-C135821E3B71}"/>
              </a:ext>
            </a:extLst>
          </p:cNvPr>
          <p:cNvSpPr>
            <a:spLocks noGrp="1"/>
          </p:cNvSpPr>
          <p:nvPr>
            <p:ph type="title"/>
          </p:nvPr>
        </p:nvSpPr>
        <p:spPr/>
        <p:txBody>
          <a:bodyPr>
            <a:normAutofit fontScale="90000"/>
          </a:bodyPr>
          <a:lstStyle/>
          <a:p>
            <a:r>
              <a:rPr lang="en-US" dirty="0"/>
              <a:t>1.2 Frumheimildir</a:t>
            </a:r>
          </a:p>
        </p:txBody>
      </p:sp>
      <p:sp>
        <p:nvSpPr>
          <p:cNvPr id="6" name="Content Placeholder 5">
            <a:extLst>
              <a:ext uri="{FF2B5EF4-FFF2-40B4-BE49-F238E27FC236}">
                <a16:creationId xmlns:a16="http://schemas.microsoft.com/office/drawing/2014/main" id="{199390C4-F62D-343F-9B04-2CEDEA57261B}"/>
              </a:ext>
            </a:extLst>
          </p:cNvPr>
          <p:cNvSpPr>
            <a:spLocks noGrp="1"/>
          </p:cNvSpPr>
          <p:nvPr>
            <p:ph sz="quarter" idx="11"/>
          </p:nvPr>
        </p:nvSpPr>
        <p:spPr/>
        <p:txBody>
          <a:bodyPr/>
          <a:lstStyle/>
          <a:p>
            <a:r>
              <a:rPr lang="en-US" dirty="0"/>
              <a:t>Greina ólíkar tegundir frumheimilda</a:t>
            </a:r>
          </a:p>
          <a:p>
            <a:r>
              <a:rPr lang="en-US" dirty="0"/>
              <a:t>Greina frumheimildir í sögulegu samhengi</a:t>
            </a:r>
          </a:p>
          <a:p>
            <a:r>
              <a:rPr lang="en-US" dirty="0"/>
              <a:t>Túlka frumheimildir á markvissan hátt</a:t>
            </a:r>
          </a:p>
          <a:p>
            <a:endParaRPr lang="en-US" dirty="0"/>
          </a:p>
        </p:txBody>
      </p:sp>
    </p:spTree>
    <p:extLst>
      <p:ext uri="{BB962C8B-B14F-4D97-AF65-F5344CB8AC3E}">
        <p14:creationId xmlns:p14="http://schemas.microsoft.com/office/powerpoint/2010/main" val="3799226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85F85-750C-0240-5FC1-743CE2FDB38A}"/>
              </a:ext>
            </a:extLst>
          </p:cNvPr>
          <p:cNvSpPr>
            <a:spLocks noGrp="1"/>
          </p:cNvSpPr>
          <p:nvPr>
            <p:ph type="title"/>
          </p:nvPr>
        </p:nvSpPr>
        <p:spPr/>
        <p:txBody>
          <a:bodyPr>
            <a:normAutofit fontScale="90000"/>
          </a:bodyPr>
          <a:lstStyle/>
          <a:p>
            <a:r>
              <a:rPr lang="en-US" dirty="0"/>
              <a:t>Mynd 1.4</a:t>
            </a:r>
          </a:p>
        </p:txBody>
      </p:sp>
      <p:pic>
        <p:nvPicPr>
          <p:cNvPr id="6" name="Content Placeholder 5" descr="This is an image of the Hagia Sophia. It is a large building with many windows, arches, and domes.">
            <a:extLst>
              <a:ext uri="{FF2B5EF4-FFF2-40B4-BE49-F238E27FC236}">
                <a16:creationId xmlns:a16="http://schemas.microsoft.com/office/drawing/2014/main" id="{70750137-E451-FCE2-02BF-AC69656082F1}"/>
              </a:ext>
            </a:extLst>
          </p:cNvPr>
          <p:cNvPicPr>
            <a:picLocks noGrp="1" noChangeAspect="1"/>
          </p:cNvPicPr>
          <p:nvPr>
            <p:ph idx="1"/>
          </p:nvPr>
        </p:nvPicPr>
        <p:blipFill rotWithShape="1">
          <a:blip r:embed="rId2"/>
          <a:srcRect b="2565"/>
          <a:stretch/>
        </p:blipFill>
        <p:spPr>
          <a:xfrm>
            <a:off x="2350591" y="877119"/>
            <a:ext cx="7490818" cy="4233232"/>
          </a:xfrm>
        </p:spPr>
      </p:pic>
      <p:sp>
        <p:nvSpPr>
          <p:cNvPr id="4" name="Content Placeholder 3">
            <a:extLst>
              <a:ext uri="{FF2B5EF4-FFF2-40B4-BE49-F238E27FC236}">
                <a16:creationId xmlns:a16="http://schemas.microsoft.com/office/drawing/2014/main" id="{E727761D-5314-E79E-D9D9-4F6FE6964790}"/>
              </a:ext>
            </a:extLst>
          </p:cNvPr>
          <p:cNvSpPr>
            <a:spLocks noGrp="1"/>
          </p:cNvSpPr>
          <p:nvPr>
            <p:ph idx="13"/>
          </p:nvPr>
        </p:nvSpPr>
        <p:spPr>
          <a:xfrm>
            <a:off x="838200" y="5197761"/>
            <a:ext cx="10515600" cy="992334"/>
          </a:xfrm>
        </p:spPr>
        <p:txBody>
          <a:bodyPr/>
          <a:lstStyle/>
          <a:p>
            <a:r>
              <a:rPr lang="en-US" b="1" dirty="0"/>
              <a:t>Ytra byrði Hagia Sophia. </a:t>
            </a:r>
            <a:r>
              <a:rPr lang="en-US" dirty="0"/>
              <a:t>Takið eftir hvelfingunum og bogagöngunum á þessari teikningu af ytra byrði Hagia Sophia. Slík byggingarform voru afar vandasöm í smíði á sjöttu öld og hrundu oft vegna gallaðrar verkfræðilegrar hönnunar. Hvelfingar og bogagöng Hagia Sophia þóttu undraverð á sínum tíma vegna þess hve endingargóð þau voru. (mynd: „Saint Sophia, Constantinopolis“ frá ETH Library/Wikimedia Commons, Public Domain)</a:t>
            </a:r>
          </a:p>
        </p:txBody>
      </p:sp>
    </p:spTree>
    <p:extLst>
      <p:ext uri="{BB962C8B-B14F-4D97-AF65-F5344CB8AC3E}">
        <p14:creationId xmlns:p14="http://schemas.microsoft.com/office/powerpoint/2010/main" val="2379087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2D25B-3EA7-66AA-AB88-F4C80A4C8D01}"/>
              </a:ext>
            </a:extLst>
          </p:cNvPr>
          <p:cNvSpPr>
            <a:spLocks noGrp="1"/>
          </p:cNvSpPr>
          <p:nvPr>
            <p:ph type="title"/>
          </p:nvPr>
        </p:nvSpPr>
        <p:spPr/>
        <p:txBody>
          <a:bodyPr>
            <a:normAutofit fontScale="90000"/>
          </a:bodyPr>
          <a:lstStyle/>
          <a:p>
            <a:r>
              <a:rPr lang="en-US" dirty="0"/>
              <a:t>Mynd 1.5</a:t>
            </a:r>
          </a:p>
        </p:txBody>
      </p:sp>
      <p:pic>
        <p:nvPicPr>
          <p:cNvPr id="6" name="Content Placeholder 5" descr="This artwork shows four people. Each has a halo around their head. On the left, Emperor Justinian holds a miniature building. On the right, Emperor Constantine holds another miniature building. In the center, Mary holds the child Jesus in her lap.">
            <a:extLst>
              <a:ext uri="{FF2B5EF4-FFF2-40B4-BE49-F238E27FC236}">
                <a16:creationId xmlns:a16="http://schemas.microsoft.com/office/drawing/2014/main" id="{97F642A2-05E3-7569-A7B9-49F9DE5270A6}"/>
              </a:ext>
            </a:extLst>
          </p:cNvPr>
          <p:cNvPicPr>
            <a:picLocks noGrp="1" noChangeAspect="1"/>
          </p:cNvPicPr>
          <p:nvPr>
            <p:ph idx="1"/>
          </p:nvPr>
        </p:nvPicPr>
        <p:blipFill>
          <a:blip r:embed="rId2"/>
          <a:stretch>
            <a:fillRect/>
          </a:stretch>
        </p:blipFill>
        <p:spPr>
          <a:xfrm>
            <a:off x="2728748" y="892479"/>
            <a:ext cx="6734503" cy="4144310"/>
          </a:xfrm>
        </p:spPr>
      </p:pic>
      <p:sp>
        <p:nvSpPr>
          <p:cNvPr id="4" name="Content Placeholder 3">
            <a:extLst>
              <a:ext uri="{FF2B5EF4-FFF2-40B4-BE49-F238E27FC236}">
                <a16:creationId xmlns:a16="http://schemas.microsoft.com/office/drawing/2014/main" id="{BEC87250-6308-24CB-0FB2-7A45C9473D1F}"/>
              </a:ext>
            </a:extLst>
          </p:cNvPr>
          <p:cNvSpPr>
            <a:spLocks noGrp="1"/>
          </p:cNvSpPr>
          <p:nvPr>
            <p:ph idx="13"/>
          </p:nvPr>
        </p:nvSpPr>
        <p:spPr>
          <a:xfrm>
            <a:off x="838200" y="5139560"/>
            <a:ext cx="10515600" cy="1050536"/>
          </a:xfrm>
        </p:spPr>
        <p:txBody>
          <a:bodyPr>
            <a:normAutofit/>
          </a:bodyPr>
          <a:lstStyle/>
          <a:p>
            <a:r>
              <a:rPr lang="en-US" b="1" dirty="0"/>
              <a:t>Innra byrði Hagia Sophia.</a:t>
            </a:r>
            <a:r>
              <a:rPr lang="en-US" b="1" dirty="0">
                <a:solidFill>
                  <a:schemeClr val="tx1"/>
                </a:solidFill>
              </a:rPr>
              <a:t> </a:t>
            </a:r>
            <a:r>
              <a:rPr lang="en-US" dirty="0"/>
              <a:t>Í grísk-kristinni helgimyndafræði inni í Hagia Sophia eru geislabaugar umhverfis höfuð persónanna tákn um heilagleika. Takið einnig eftir ríkulegri notkun dýrmæts gulls í þessu mósaíkverki frá tíundu öld, sem sýnir Maríu og Jesúbarnið (í miðju) ásamt keisurunum Justinianusi (til vinstri) og Konstantínusi (til hægri). (mynd: „Hagia Sophia Southwestern entrance mosaics 2“ eftir „Myrabella“/Wikimedia Commons, CC0 1.0)</a:t>
            </a:r>
          </a:p>
        </p:txBody>
      </p:sp>
    </p:spTree>
    <p:extLst>
      <p:ext uri="{BB962C8B-B14F-4D97-AF65-F5344CB8AC3E}">
        <p14:creationId xmlns:p14="http://schemas.microsoft.com/office/powerpoint/2010/main" val="4052198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52943-86BF-B4BC-7B66-A87350F508BB}"/>
              </a:ext>
            </a:extLst>
          </p:cNvPr>
          <p:cNvSpPr>
            <a:spLocks noGrp="1"/>
          </p:cNvSpPr>
          <p:nvPr>
            <p:ph type="title"/>
          </p:nvPr>
        </p:nvSpPr>
        <p:spPr/>
        <p:txBody>
          <a:bodyPr>
            <a:normAutofit fontScale="90000"/>
          </a:bodyPr>
          <a:lstStyle/>
          <a:p>
            <a:r>
              <a:rPr lang="en-US" dirty="0"/>
              <a:t>Mynd 1.6</a:t>
            </a:r>
          </a:p>
        </p:txBody>
      </p:sp>
      <p:pic>
        <p:nvPicPr>
          <p:cNvPr id="6" name="Content Placeholder 5" descr="This photograph shows the Hagia Sophia at dusk. It is surrounded by four tall minarets.">
            <a:extLst>
              <a:ext uri="{FF2B5EF4-FFF2-40B4-BE49-F238E27FC236}">
                <a16:creationId xmlns:a16="http://schemas.microsoft.com/office/drawing/2014/main" id="{A9B3A311-4CA8-938C-25F5-62A1A0FE603A}"/>
              </a:ext>
            </a:extLst>
          </p:cNvPr>
          <p:cNvPicPr>
            <a:picLocks noGrp="1" noChangeAspect="1"/>
          </p:cNvPicPr>
          <p:nvPr>
            <p:ph idx="1"/>
          </p:nvPr>
        </p:nvPicPr>
        <p:blipFill>
          <a:blip r:embed="rId2"/>
          <a:stretch>
            <a:fillRect/>
          </a:stretch>
        </p:blipFill>
        <p:spPr>
          <a:xfrm>
            <a:off x="2702472" y="789709"/>
            <a:ext cx="6787055" cy="4547327"/>
          </a:xfrm>
        </p:spPr>
      </p:pic>
      <p:sp>
        <p:nvSpPr>
          <p:cNvPr id="4" name="Content Placeholder 3">
            <a:extLst>
              <a:ext uri="{FF2B5EF4-FFF2-40B4-BE49-F238E27FC236}">
                <a16:creationId xmlns:a16="http://schemas.microsoft.com/office/drawing/2014/main" id="{59163060-410E-4D8C-8AC1-025215D60CFD}"/>
              </a:ext>
            </a:extLst>
          </p:cNvPr>
          <p:cNvSpPr>
            <a:spLocks noGrp="1"/>
          </p:cNvSpPr>
          <p:nvPr>
            <p:ph idx="13"/>
          </p:nvPr>
        </p:nvSpPr>
        <p:spPr>
          <a:xfrm>
            <a:off x="838200" y="5382927"/>
            <a:ext cx="10515600" cy="807168"/>
          </a:xfrm>
        </p:spPr>
        <p:txBody>
          <a:bodyPr/>
          <a:lstStyle/>
          <a:p>
            <a:r>
              <a:rPr lang="en-US" b="1" dirty="0"/>
              <a:t>Mínarettur Hagia Sophia. </a:t>
            </a:r>
            <a:r>
              <a:rPr lang="en-US" dirty="0"/>
              <a:t>Við Hagia Sophia standa fjórar háar mínarettur sem voru reistar þúsund árum eftir upphaflega byggingu hennar. Mínarettur eru turnar þaðan sem múslimar eru kallaðir til bæna nokkrum sinnum á dag. (mynd: „Hagia Sophia (Istanbul)“ eftir Frank Mago/Flickr, CC BY 2.0)</a:t>
            </a:r>
          </a:p>
        </p:txBody>
      </p:sp>
    </p:spTree>
    <p:extLst>
      <p:ext uri="{BB962C8B-B14F-4D97-AF65-F5344CB8AC3E}">
        <p14:creationId xmlns:p14="http://schemas.microsoft.com/office/powerpoint/2010/main" val="2667554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D1E9C-D44D-1D47-EBE7-DF429D0F96C0}"/>
              </a:ext>
            </a:extLst>
          </p:cNvPr>
          <p:cNvSpPr>
            <a:spLocks noGrp="1"/>
          </p:cNvSpPr>
          <p:nvPr>
            <p:ph type="title"/>
          </p:nvPr>
        </p:nvSpPr>
        <p:spPr/>
        <p:txBody>
          <a:bodyPr>
            <a:normAutofit fontScale="90000"/>
          </a:bodyPr>
          <a:lstStyle/>
          <a:p>
            <a:r>
              <a:rPr lang="en-US" dirty="0"/>
              <a:t>Mynd 1.7</a:t>
            </a:r>
          </a:p>
        </p:txBody>
      </p:sp>
      <p:pic>
        <p:nvPicPr>
          <p:cNvPr id="6" name="Content Placeholder 5" descr="This photograph shows the interior of Hagia Sophia. The building has richly decorated dome ceilings. Medallions bearing Arabic writing are on the walls.">
            <a:extLst>
              <a:ext uri="{FF2B5EF4-FFF2-40B4-BE49-F238E27FC236}">
                <a16:creationId xmlns:a16="http://schemas.microsoft.com/office/drawing/2014/main" id="{8AA5E424-646D-EC86-72D9-2AD58A032ACD}"/>
              </a:ext>
            </a:extLst>
          </p:cNvPr>
          <p:cNvPicPr>
            <a:picLocks noGrp="1" noChangeAspect="1"/>
          </p:cNvPicPr>
          <p:nvPr>
            <p:ph idx="1"/>
          </p:nvPr>
        </p:nvPicPr>
        <p:blipFill>
          <a:blip r:embed="rId2"/>
          <a:srcRect/>
          <a:stretch/>
        </p:blipFill>
        <p:spPr>
          <a:xfrm>
            <a:off x="2898884" y="917792"/>
            <a:ext cx="6394230" cy="4319658"/>
          </a:xfrm>
        </p:spPr>
      </p:pic>
      <p:sp>
        <p:nvSpPr>
          <p:cNvPr id="4" name="Content Placeholder 3">
            <a:extLst>
              <a:ext uri="{FF2B5EF4-FFF2-40B4-BE49-F238E27FC236}">
                <a16:creationId xmlns:a16="http://schemas.microsoft.com/office/drawing/2014/main" id="{CCC13A43-E123-4985-8BF2-9A1DF6221749}"/>
              </a:ext>
            </a:extLst>
          </p:cNvPr>
          <p:cNvSpPr>
            <a:spLocks noGrp="1"/>
          </p:cNvSpPr>
          <p:nvPr>
            <p:ph idx="13"/>
          </p:nvPr>
        </p:nvSpPr>
        <p:spPr>
          <a:xfrm>
            <a:off x="838200" y="5394357"/>
            <a:ext cx="10515600" cy="795738"/>
          </a:xfrm>
        </p:spPr>
        <p:txBody>
          <a:bodyPr/>
          <a:lstStyle/>
          <a:p>
            <a:r>
              <a:rPr lang="en-US" b="1" dirty="0"/>
              <a:t>Fjölbreytt áhrif í Hagia Sophia. </a:t>
            </a:r>
            <a:r>
              <a:rPr lang="en-US" dirty="0"/>
              <a:t>Múslimar líta á sig sem arftaka gyðingdóms og kristni. Þar til nýlega mátti enn sjá hina fornu grísku helgimyndafræði inni í Hagia Sophia, en nú er hún hulin á bænastundum með stórum skífum sem bera arabískt letur. (mynd: „Hagia Sophia Istanbul 2013 13“ eftir Karelj/Wikimedia Commons, Public Domain)</a:t>
            </a:r>
          </a:p>
        </p:txBody>
      </p:sp>
    </p:spTree>
    <p:extLst>
      <p:ext uri="{BB962C8B-B14F-4D97-AF65-F5344CB8AC3E}">
        <p14:creationId xmlns:p14="http://schemas.microsoft.com/office/powerpoint/2010/main" val="1476105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39D74-3D16-79BD-3B8C-342880822739}"/>
              </a:ext>
            </a:extLst>
          </p:cNvPr>
          <p:cNvSpPr>
            <a:spLocks noGrp="1"/>
          </p:cNvSpPr>
          <p:nvPr>
            <p:ph type="title"/>
          </p:nvPr>
        </p:nvSpPr>
        <p:spPr/>
        <p:txBody>
          <a:bodyPr>
            <a:normAutofit fontScale="90000"/>
          </a:bodyPr>
          <a:lstStyle/>
          <a:p>
            <a:r>
              <a:rPr lang="en-US" dirty="0"/>
              <a:t>Mynd 1.8</a:t>
            </a:r>
          </a:p>
        </p:txBody>
      </p:sp>
      <p:pic>
        <p:nvPicPr>
          <p:cNvPr id="6" name="Content Placeholder 5" descr="This is a chart composed of four sections. The section at the top is labeled “Author” and includes the questions “What is the author’s background?” and “What motivated the author to produce the source?” The second section is labeled “Audience” and includes the questions “For whom was it written?” and “Was it meant to be public or private?” The third section is labeled “Intent” and includes the questions “Why was the document written?” and “Was it intended to be a factual account of an event?” and “Was it meant to persuade?” The fourth section is labeled “Context” and includes the questions “What was happening when the individual wrote the document?” and “Was there any sort of intimidation or distress?”">
            <a:extLst>
              <a:ext uri="{FF2B5EF4-FFF2-40B4-BE49-F238E27FC236}">
                <a16:creationId xmlns:a16="http://schemas.microsoft.com/office/drawing/2014/main" id="{85C4009D-F64B-A1C4-1090-716298F80735}"/>
              </a:ext>
            </a:extLst>
          </p:cNvPr>
          <p:cNvPicPr>
            <a:picLocks noGrp="1" noChangeAspect="1"/>
          </p:cNvPicPr>
          <p:nvPr>
            <p:ph idx="1"/>
          </p:nvPr>
        </p:nvPicPr>
        <p:blipFill>
          <a:blip r:embed="rId2"/>
          <a:stretch>
            <a:fillRect/>
          </a:stretch>
        </p:blipFill>
        <p:spPr>
          <a:xfrm>
            <a:off x="2330242" y="1006391"/>
            <a:ext cx="7531516" cy="4505154"/>
          </a:xfrm>
        </p:spPr>
      </p:pic>
      <p:sp>
        <p:nvSpPr>
          <p:cNvPr id="4" name="Content Placeholder 3">
            <a:extLst>
              <a:ext uri="{FF2B5EF4-FFF2-40B4-BE49-F238E27FC236}">
                <a16:creationId xmlns:a16="http://schemas.microsoft.com/office/drawing/2014/main" id="{1A132D41-E139-A2DD-061F-8039CA225054}"/>
              </a:ext>
            </a:extLst>
          </p:cNvPr>
          <p:cNvSpPr>
            <a:spLocks noGrp="1"/>
          </p:cNvSpPr>
          <p:nvPr>
            <p:ph idx="13"/>
          </p:nvPr>
        </p:nvSpPr>
        <p:spPr>
          <a:xfrm>
            <a:off x="838200" y="5580993"/>
            <a:ext cx="10515600" cy="609102"/>
          </a:xfrm>
        </p:spPr>
        <p:txBody>
          <a:bodyPr/>
          <a:lstStyle/>
          <a:p>
            <a:r>
              <a:rPr lang="en-US" b="1" dirty="0"/>
              <a:t>Mat á frumheimildum. </a:t>
            </a:r>
            <a:r>
              <a:rPr lang="en-US" dirty="0"/>
              <a:t>Þessar lykilspurningar um frumheimildir hjálpa okkur að meta höfund, viðtakendur, tilgang og samhengi. (heimild: Copyright Rice University, OpenStax, samkvæmt CC BY 4.0 leyfi)</a:t>
            </a:r>
          </a:p>
        </p:txBody>
      </p:sp>
    </p:spTree>
    <p:extLst>
      <p:ext uri="{BB962C8B-B14F-4D97-AF65-F5344CB8AC3E}">
        <p14:creationId xmlns:p14="http://schemas.microsoft.com/office/powerpoint/2010/main" val="237965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742321-17EB-BE32-A764-DB9CCE2546CC}"/>
              </a:ext>
            </a:extLst>
          </p:cNvPr>
          <p:cNvSpPr>
            <a:spLocks noGrp="1"/>
          </p:cNvSpPr>
          <p:nvPr>
            <p:ph type="title"/>
          </p:nvPr>
        </p:nvSpPr>
        <p:spPr/>
        <p:txBody>
          <a:bodyPr>
            <a:normAutofit fontScale="90000"/>
          </a:bodyPr>
          <a:lstStyle/>
          <a:p>
            <a:r>
              <a:rPr lang="en-US" dirty="0" sz="2000"/>
              <a:t>Andstæð sjónarmið: Koma Spánverja til höfuðborgar Asteka</a:t>
            </a:r>
            <a:endParaRPr lang="en-US"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6" name="Content Placeholder 5">
            <a:extLst>
              <a:ext uri="{FF2B5EF4-FFF2-40B4-BE49-F238E27FC236}">
                <a16:creationId xmlns:a16="http://schemas.microsoft.com/office/drawing/2014/main" id="{FC6397FB-A5B6-5E54-E614-BFAE34AB63BE}"/>
              </a:ext>
            </a:extLst>
          </p:cNvPr>
          <p:cNvSpPr>
            <a:spLocks noGrp="1"/>
          </p:cNvSpPr>
          <p:nvPr>
            <p:ph sz="quarter" idx="11"/>
          </p:nvPr>
        </p:nvSpPr>
        <p:spPr/>
        <p:txBody>
          <a:bodyPr>
            <a:normAutofit fontScale="92500" lnSpcReduction="20000"/>
          </a:bodyPr>
          <a:lstStyle/>
          <a:p>
            <a:pPr marL="0" indent="0">
              <a:lnSpc>
                <a:spcPct val="120000"/>
              </a:lnSpc>
              <a:buNone/>
            </a:pPr>
            <a:r>
              <a:rPr lang="en-US" sz="1800" dirty="0">
                <a:latin typeface="Calibri" panose="020F0502020204030204" pitchFamily="34" charset="0"/>
                <a:cs typeface="Calibri" panose="020F0502020204030204" pitchFamily="34" charset="0"/>
              </a:rPr>
              <a:t>Í fyrra sendibréfi mínu [sic], yðar hátign, taldi ég upp þær borgir og bæi sem þá höfðu sjálfviljug gengist undir vald yðar, ásamt þeim sem ég hafði lagt undir mig með hervaldi. Ég greindi einnig frá því að innfæddir hefðu sagt mér frá voldugum höfðingja að nafni MUTECZUMA. Samkvæmt fjarlægðarmati þeirra bjó hann níutíu eða hundrað mílur frá ströndinni og höfninni þar sem ég gekk á land. Í trausti á mikilleik Guðs og því öryggi sem konunglegt nafn yðar hátignar veitir hugðist ég fara og hitta hann, hvar sem hann væri. Ég minnist þess einnig að hafa [. . .] fullvissað yðar hátign um að hann yrði annaðhvort tekinn dauður eða lifandi eða gerðist þegn konunglegs hásætis yðar. Með þetta að markmiði hélt ég frá borginni Cempoal, sem ég nefndi Sevilla, hinn 16. ágúst með fimmtán riddara og þrjú hundruð fótgönguliða, öll eins vel búin til orrustu og mér var unnt að gera þau á þeim tíma sem gafst. [. . .] Ég skildi einnig allt héraðið Cempoal og fjalllendið umhverfis borgina, þar sem voru fimmtíu þúsund stríðsmenn og fimmtíu bæir og virki, eftir í friði og öryggi og staðföst í hollustu sinni við yðar hátign, eins og þau hafa verið allt til þessa dags. Þótt íbúarnir væru þegnar Muteczuma hafði þeim, samkvæmt upplýsingum mínum, nýlega verið þröngvað í þá stöðu með valdi. Þegar þeir höfðu fyrir milligöngu mína fengið nokkra vitneskju um yðar hátign og hið mikla konungsvald yðar lýstu þeir yfir vilja sínum til að gerast lénsmenn yðar hátignar og ganga til bandalags við mig. Þeir báðu mig einnig að vernda sig gegn þessum volduga höfðingja, sem beitti ofbeldi og harðstjórn til að halda þeim í ánauð og tók syni þeirra til að drepa þá og færa skurðgoðum sínum að fórn. Þeir báru fram margar aðrar kvartanir gegn honum og gengu í þjónustu yðar hátignar til að komast undan harðstjórn hans.</a:t>
            </a:r>
          </a:p>
          <a:p>
            <a:pPr marL="0" indent="0">
              <a:lnSpc>
                <a:spcPct val="120000"/>
              </a:lnSpc>
              <a:buNone/>
            </a:pPr>
            <a:r>
              <a:rPr lang="en-US" sz="1800" dirty="0">
                <a:latin typeface="Calibri" panose="020F0502020204030204" pitchFamily="34" charset="0"/>
                <a:cs typeface="Calibri" panose="020F0502020204030204" pitchFamily="34" charset="0"/>
              </a:rPr>
              <a:t> —Hernán Cortés, </a:t>
            </a:r>
            <a:r>
              <a:rPr lang="en-US" sz="1800" i="1" dirty="0">
                <a:latin typeface="Calibri" panose="020F0502020204030204" pitchFamily="34" charset="0"/>
                <a:cs typeface="Calibri" panose="020F0502020204030204" pitchFamily="34" charset="0"/>
              </a:rPr>
              <a:t>Annað bréf til Karls V</a:t>
            </a:r>
          </a:p>
          <a:p>
            <a:pPr marL="0" indent="0">
              <a:lnSpc>
                <a:spcPct val="120000"/>
              </a:lnSpc>
              <a:buNone/>
            </a:pP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8122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742321-17EB-BE32-A764-DB9CCE2546CC}"/>
              </a:ext>
            </a:extLst>
          </p:cNvPr>
          <p:cNvSpPr>
            <a:spLocks noGrp="1"/>
          </p:cNvSpPr>
          <p:nvPr>
            <p:ph type="title"/>
          </p:nvPr>
        </p:nvSpPr>
        <p:spPr/>
        <p:txBody>
          <a:bodyPr>
            <a:normAutofit fontScale="90000"/>
          </a:bodyPr>
          <a:lstStyle/>
          <a:p>
            <a:r>
              <a:rPr lang="en-US" dirty="0" sz="2000"/>
              <a:t>Andstæð sjónarmið: Koma Spánverja til höfuðborgar Asteka (framhald)</a:t>
            </a:r>
          </a:p>
        </p:txBody>
      </p:sp>
      <p:sp>
        <p:nvSpPr>
          <p:cNvPr id="6" name="Content Placeholder 5">
            <a:extLst>
              <a:ext uri="{FF2B5EF4-FFF2-40B4-BE49-F238E27FC236}">
                <a16:creationId xmlns:a16="http://schemas.microsoft.com/office/drawing/2014/main" id="{FC6397FB-A5B6-5E54-E614-BFAE34AB63BE}"/>
              </a:ext>
            </a:extLst>
          </p:cNvPr>
          <p:cNvSpPr>
            <a:spLocks noGrp="1"/>
          </p:cNvSpPr>
          <p:nvPr>
            <p:ph sz="quarter" idx="11"/>
          </p:nvPr>
        </p:nvSpPr>
        <p:spPr>
          <a:xfrm>
            <a:off x="838200" y="900545"/>
            <a:ext cx="10515600" cy="5751715"/>
          </a:xfrm>
        </p:spPr>
        <p:txBody>
          <a:bodyPr>
            <a:noAutofit/>
          </a:bodyPr>
          <a:lstStyle/>
          <a:p>
            <a:pPr marL="0" indent="0">
              <a:lnSpc>
                <a:spcPct val="100000"/>
              </a:lnSpc>
              <a:buNone/>
            </a:pPr>
            <a:r>
              <a:rPr lang="en-US" sz="1500" dirty="0"/>
              <a:t>Á þessum tíma spurði fólkið Motecuhzoma hvernig það ætti að halda hátíð guðs síns. Hann svaraði: „Skrýðið hann öllu sínu skarti, öllum sínum helgu skrúða.“</a:t>
            </a:r>
          </a:p>
          <a:p>
            <a:pPr marL="0" indent="0">
              <a:lnSpc>
                <a:spcPct val="100000"/>
              </a:lnSpc>
              <a:buNone/>
            </a:pPr>
            <a:r>
              <a:rPr lang="en-US" sz="1500" dirty="0"/>
              <a:t>Á sama tíma fyrirskipaði Sólin að Motecuhzoma og Itzcohuatzin, herforingi Tlatelolco, skyldu teknir til fanga. Spánverjar hengdu höfðingja frá Acolhuacan að nafni Nezahualquentzin. Þeir myrtu einnig konung Nauhtla, Cohualpopocatzin, með því að særa hann með örvum og brenna hann síðan lifandi.</a:t>
            </a:r>
          </a:p>
          <a:p>
            <a:pPr marL="0" indent="0">
              <a:lnSpc>
                <a:spcPct val="100000"/>
              </a:lnSpc>
              <a:buNone/>
            </a:pPr>
            <a:r>
              <a:rPr lang="en-US" sz="1500" dirty="0"/>
              <a:t>Af þessum sökum stóðu stríðsmenn okkar vörð við Arnarhliðið. [. . .] En sendiboðar komu og sögðu þeim að skrýða líkneski Huitzilopochtli [guðs sólar og stríðs]. Þeir yfirgáfu varðstöðvar sínar og fóru að færa hann í helgan skrúða: skartgripi hans og pappírsklæði.</a:t>
            </a:r>
          </a:p>
          <a:p>
            <a:pPr marL="0" indent="0">
              <a:lnSpc>
                <a:spcPct val="100000"/>
              </a:lnSpc>
              <a:buNone/>
            </a:pPr>
            <a:r>
              <a:rPr lang="en-US" sz="1500" dirty="0"/>
              <a:t>Þegar þessu var lokið hófu hátíðargestirnir að syngja söngva sína. Þannig fögnuðu þeir fyrsta degi hátíðarinnar. Á öðrum degi tóku þeir aftur að syngja, en án nokkurrar viðvörunar voru þeir allir teknir af lífi. Dansararnir og söngvararnir voru með öllu óvopnaðir. [. . .]</a:t>
            </a:r>
          </a:p>
          <a:p>
            <a:pPr marL="0" indent="0">
              <a:lnSpc>
                <a:spcPct val="100000"/>
              </a:lnSpc>
              <a:buNone/>
            </a:pPr>
            <a:r>
              <a:rPr lang="en-US" sz="1500" dirty="0"/>
              <a:t>Spánverjar réðust fyrst á tónlistarmennina og hjuggu í hendur þeirra og andlit þar til þeir höfðu drepið þá alla. Söngvararnir — og jafnvel áhorfendurnir — voru einnig drepnir. Slátrunin í Helga forgarðinum stóð í þrjár klukkustundir. Síðan ruddust Spánverjar inn í herbergi musterisins til að drepa hina: þá sem báru vatn, komu með fóður handa hestunum, möluðu mjöl, sópuðu eða stóðu vörð um verkið.</a:t>
            </a:r>
          </a:p>
          <a:p>
            <a:pPr marL="0" indent="0">
              <a:lnSpc>
                <a:spcPct val="100000"/>
              </a:lnSpc>
              <a:buNone/>
            </a:pPr>
            <a:r>
              <a:rPr lang="en-US" sz="1500" dirty="0"/>
              <a:t>Motecuhzoma konungur [. . .] mótmælti: „Herrar mínir, þetta er nóg! Hvað eruð þið að gera? Þetta fólk ber hvorki skildi né macanas. Herrar mínir, það er með öllu óvopnað!“</a:t>
            </a:r>
          </a:p>
          <a:p>
            <a:pPr marL="0" indent="0">
              <a:lnSpc>
                <a:spcPct val="100000"/>
              </a:lnSpc>
              <a:buNone/>
            </a:pPr>
            <a:r>
              <a:rPr lang="en-US" sz="1500" dirty="0"/>
              <a:t>Sólin hafði með svikum myrt fólk okkar á tuttugasta degi eftir að höfuðsmaðurinn hélt til strandarinnar. Við leyfðum höfuðsmanninum að snúa aftur til borgarinnar í friði. Daginn eftir réðumst við hins vegar gegn honum af öllum mætti og þar með hófst stríðið. </a:t>
            </a:r>
          </a:p>
          <a:p>
            <a:pPr marL="0" indent="0">
              <a:lnSpc>
                <a:spcPct val="100000"/>
              </a:lnSpc>
              <a:buNone/>
            </a:pPr>
            <a:r>
              <a:rPr lang="en-US" sz="1500" dirty="0"/>
              <a:t>—Miguel León-Portilla, </a:t>
            </a:r>
            <a:r>
              <a:rPr lang="en-US" sz="1500" i="1" dirty="0"/>
              <a:t>Brotnu spjótin: Frásögn Asteka af landvinningum Mexíkó</a:t>
            </a:r>
          </a:p>
        </p:txBody>
      </p:sp>
    </p:spTree>
    <p:extLst>
      <p:ext uri="{BB962C8B-B14F-4D97-AF65-F5344CB8AC3E}">
        <p14:creationId xmlns:p14="http://schemas.microsoft.com/office/powerpoint/2010/main" val="22388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1DDCF7-8C26-BDC3-9EB9-F98D2E8F5B31}"/>
              </a:ext>
            </a:extLst>
          </p:cNvPr>
          <p:cNvSpPr>
            <a:spLocks noGrp="1"/>
          </p:cNvSpPr>
          <p:nvPr>
            <p:ph type="title"/>
          </p:nvPr>
        </p:nvSpPr>
        <p:spPr/>
        <p:txBody>
          <a:bodyPr>
            <a:normAutofit fontScale="90000"/>
          </a:bodyPr>
          <a:lstStyle/>
          <a:p>
            <a:r>
              <a:rPr lang="en-US" dirty="0" sz="2000"/>
              <a:t>Andstæð sjónarmið: Koma Spánverja til höfuðborgar Asteka</a:t>
            </a:r>
            <a:br>
              <a:rPr lang="en-US" dirty="0" sz="2000"/>
            </a:br>
            <a:r>
              <a:rPr lang="en-US" dirty="0" sz="2000"/>
              <a:t>Umræðuspurningar</a:t>
            </a:r>
          </a:p>
        </p:txBody>
      </p:sp>
      <p:sp>
        <p:nvSpPr>
          <p:cNvPr id="5" name="Content Placeholder 4">
            <a:extLst>
              <a:ext uri="{FF2B5EF4-FFF2-40B4-BE49-F238E27FC236}">
                <a16:creationId xmlns:a16="http://schemas.microsoft.com/office/drawing/2014/main" id="{02FB43E8-C38A-234F-1F11-FA6F2B1CE756}"/>
              </a:ext>
            </a:extLst>
          </p:cNvPr>
          <p:cNvSpPr>
            <a:spLocks noGrp="1"/>
          </p:cNvSpPr>
          <p:nvPr>
            <p:ph sz="quarter" idx="11"/>
          </p:nvPr>
        </p:nvSpPr>
        <p:spPr/>
        <p:txBody>
          <a:bodyPr/>
          <a:lstStyle/>
          <a:p>
            <a:pPr marL="457200" indent="-457200">
              <a:buFont typeface="Arial" panose="020B0604020202020204" pitchFamily="34" charset="0"/>
              <a:buChar char="•"/>
            </a:pPr>
            <a:r>
              <a:rPr lang="en-US" dirty="0"/>
              <a:t>Til hvers skrifar hvor höfundur?</a:t>
            </a:r>
          </a:p>
          <a:p>
            <a:pPr marL="457200" indent="-457200">
              <a:buFont typeface="Arial" panose="020B0604020202020204" pitchFamily="34" charset="0"/>
              <a:buChar char="•"/>
            </a:pPr>
            <a:r>
              <a:rPr lang="en-US" dirty="0"/>
              <a:t>Hvaða áhrif hefur ólíkur tilgangur höfundanna á skrif þeirra?</a:t>
            </a:r>
          </a:p>
          <a:p>
            <a:pPr marL="457200" indent="-457200">
              <a:buFont typeface="Arial" panose="020B0604020202020204" pitchFamily="34" charset="0"/>
              <a:buChar char="•"/>
            </a:pPr>
            <a:r>
              <a:rPr lang="en-US" dirty="0"/>
              <a:t>Annar höfundurinn var í liði sigurvegaranna en hinn meðal hinna sigruðu. Hvaða áhrif hefur þetta samhengi á tón textanna?</a:t>
            </a:r>
          </a:p>
          <a:p>
            <a:pPr marL="0" indent="0">
              <a:buNone/>
            </a:pPr>
            <a:endParaRPr lang="en-US" dirty="0"/>
          </a:p>
        </p:txBody>
      </p:sp>
    </p:spTree>
    <p:extLst>
      <p:ext uri="{BB962C8B-B14F-4D97-AF65-F5344CB8AC3E}">
        <p14:creationId xmlns:p14="http://schemas.microsoft.com/office/powerpoint/2010/main" val="2245534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31CFF2E-45FD-F3FC-D2D7-0CC5B4844310}"/>
              </a:ext>
            </a:extLst>
          </p:cNvPr>
          <p:cNvSpPr>
            <a:spLocks noGrp="1"/>
          </p:cNvSpPr>
          <p:nvPr>
            <p:ph type="title"/>
          </p:nvPr>
        </p:nvSpPr>
        <p:spPr/>
        <p:txBody>
          <a:bodyPr>
            <a:normAutofit fontScale="90000"/>
          </a:bodyPr>
          <a:lstStyle/>
          <a:p>
            <a:r>
              <a:rPr lang="en-US" dirty="0"/>
              <a:t>Mynd 1.9</a:t>
            </a:r>
          </a:p>
        </p:txBody>
      </p:sp>
      <p:pic>
        <p:nvPicPr>
          <p:cNvPr id="7" name="Content Placeholder 6" descr="This photograph shows an aerial view of an island with mountains in the background. There is a large splash in the water near the island.">
            <a:extLst>
              <a:ext uri="{FF2B5EF4-FFF2-40B4-BE49-F238E27FC236}">
                <a16:creationId xmlns:a16="http://schemas.microsoft.com/office/drawing/2014/main" id="{34C4A72C-12D0-89AE-D5BF-CAD92F11743D}"/>
              </a:ext>
            </a:extLst>
          </p:cNvPr>
          <p:cNvPicPr>
            <a:picLocks noGrp="1" noChangeAspect="1"/>
          </p:cNvPicPr>
          <p:nvPr>
            <p:ph idx="1"/>
          </p:nvPr>
        </p:nvPicPr>
        <p:blipFill>
          <a:blip r:embed="rId2"/>
          <a:stretch>
            <a:fillRect/>
          </a:stretch>
        </p:blipFill>
        <p:spPr>
          <a:xfrm>
            <a:off x="3352800" y="1024731"/>
            <a:ext cx="5486400" cy="3657600"/>
          </a:xfrm>
        </p:spPr>
      </p:pic>
      <p:sp>
        <p:nvSpPr>
          <p:cNvPr id="3" name="Content Placeholder 2">
            <a:extLst>
              <a:ext uri="{FF2B5EF4-FFF2-40B4-BE49-F238E27FC236}">
                <a16:creationId xmlns:a16="http://schemas.microsoft.com/office/drawing/2014/main" id="{1D3B8BEE-D136-F373-E581-067A1A268EFA}"/>
              </a:ext>
            </a:extLst>
          </p:cNvPr>
          <p:cNvSpPr>
            <a:spLocks noGrp="1"/>
          </p:cNvSpPr>
          <p:nvPr>
            <p:ph idx="13"/>
          </p:nvPr>
        </p:nvSpPr>
        <p:spPr/>
        <p:txBody>
          <a:bodyPr>
            <a:normAutofit/>
          </a:bodyPr>
          <a:lstStyle/>
          <a:p>
            <a:r>
              <a:rPr lang="en-US" b="1" dirty="0"/>
              <a:t>Árásin á Pearl Harbor. </a:t>
            </a:r>
            <a:r>
              <a:rPr lang="en-US" dirty="0"/>
              <a:t>Þessi ljósmynd af Pearl Harbor á Hawaii var tekin úr japanskri flugvél 7. desember 1941, skömmu eftir að tundurskeytaárás hófst á bandaríska flotann sem lá þar við akkeri. (mynd: „Attack on Pearl Harbor Japanese planes view“ frá Naval History and Heritage Command/Wikimedia Commons, Public Domain)</a:t>
            </a:r>
          </a:p>
        </p:txBody>
      </p:sp>
    </p:spTree>
    <p:extLst>
      <p:ext uri="{BB962C8B-B14F-4D97-AF65-F5344CB8AC3E}">
        <p14:creationId xmlns:p14="http://schemas.microsoft.com/office/powerpoint/2010/main" val="3674769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31CFF2E-45FD-F3FC-D2D7-0CC5B4844310}"/>
              </a:ext>
            </a:extLst>
          </p:cNvPr>
          <p:cNvSpPr>
            <a:spLocks noGrp="1"/>
          </p:cNvSpPr>
          <p:nvPr>
            <p:ph type="title"/>
          </p:nvPr>
        </p:nvSpPr>
        <p:spPr/>
        <p:txBody>
          <a:bodyPr>
            <a:normAutofit fontScale="90000"/>
          </a:bodyPr>
          <a:lstStyle/>
          <a:p>
            <a:r>
              <a:rPr lang="en-US" dirty="0" sz="2000"/>
              <a:t>Með þeirra eigin orðum: Ræða Roosevelts um „dag smánarinnar“</a:t>
            </a:r>
          </a:p>
        </p:txBody>
      </p:sp>
      <p:sp>
        <p:nvSpPr>
          <p:cNvPr id="6" name="Content Placeholder 5">
            <a:extLst>
              <a:ext uri="{FF2B5EF4-FFF2-40B4-BE49-F238E27FC236}">
                <a16:creationId xmlns:a16="http://schemas.microsoft.com/office/drawing/2014/main" id="{5BE77D0B-1EE4-85FE-69AE-B5F3C9940E29}"/>
              </a:ext>
            </a:extLst>
          </p:cNvPr>
          <p:cNvSpPr>
            <a:spLocks noGrp="1"/>
          </p:cNvSpPr>
          <p:nvPr>
            <p:ph sz="quarter" idx="11"/>
          </p:nvPr>
        </p:nvSpPr>
        <p:spPr>
          <a:xfrm>
            <a:off x="838200" y="900545"/>
            <a:ext cx="10515600" cy="5489981"/>
          </a:xfrm>
        </p:spPr>
        <p:txBody>
          <a:bodyPr>
            <a:normAutofit fontScale="70000" lnSpcReduction="20000"/>
          </a:bodyPr>
          <a:lstStyle/>
          <a:p>
            <a:pPr marL="0" indent="0">
              <a:lnSpc>
                <a:spcPct val="120000"/>
              </a:lnSpc>
              <a:buNone/>
            </a:pPr>
            <a:r>
              <a:rPr lang="en-US" sz="2600" dirty="0"/>
              <a:t>Herra varaforseti, herra forseti fulltrúadeildarinnar, þingmenn öldungadeildar og fulltrúadeildar: Í gær, 7. desember 1941 — dag sem um aldur verður tengdur smán — gerðu flota- og flugsveitir Japanska keisaradæmisins skyndilega og að yfirlögðu ráði árás á Bandaríki Norður-Ameríku.</a:t>
            </a:r>
          </a:p>
          <a:p>
            <a:pPr marL="0" indent="0">
              <a:lnSpc>
                <a:spcPct val="120000"/>
              </a:lnSpc>
              <a:buNone/>
            </a:pPr>
            <a:r>
              <a:rPr lang="en-US" sz="2600" dirty="0"/>
              <a:t>Bandaríkin áttu í friðsamlegum samskiptum við þessa þjóð og áttu enn, að ósk Japana, viðræður við ríkisstjórn þeirra og keisara um að viðhalda friði á Kyrrahafi. Raunar afhentu sendiherra Japans í Bandaríkjunum og samstarfsmaður hans utanríkisráðherra okkar formlegt svar við nýlegum skilaboðum Bandaríkjastjórnar, einni klukkustund eftir að japanskar flugsveitir hófu loftárásir á bandarísku eyjuna Oahu. Þótt í svarinu segði að tilgangslaust virtist að halda áfram yfirstandandi stjórnmálaviðræðum var þar hvorki að finna hótun né vísbendingu um stríð eða vopnaða árás.</a:t>
            </a:r>
          </a:p>
          <a:p>
            <a:pPr marL="0" indent="0">
              <a:lnSpc>
                <a:spcPct val="120000"/>
              </a:lnSpc>
              <a:buNone/>
            </a:pPr>
            <a:r>
              <a:rPr lang="en-US" sz="2600" dirty="0"/>
              <a:t>Sagan mun leiða í ljós að fjarlægðin milli Havaí og Japans sýnir glöggt að árásin var skipulögð af ásetningi mörgum dögum eða jafnvel vikum áður. Á meðan leitaðist japanska ríkisstjórnin vísvitandi við að blekkja Bandaríkin með ósönnum yfirlýsingum og yfirlýstri von um áframhaldandi frið.</a:t>
            </a:r>
          </a:p>
          <a:p>
            <a:pPr marL="0" indent="0">
              <a:lnSpc>
                <a:spcPct val="120000"/>
              </a:lnSpc>
              <a:buNone/>
            </a:pPr>
            <a:r>
              <a:rPr lang="en-US" sz="2600" dirty="0"/>
              <a:t>Árásin á Havaíeyjar í gær olli bandaríska sjóhernum og öðrum hersveitum miklu tjóni. Mér þykir leitt að þurfa að tilkynna ykkur að mjög margir Bandaríkjamenn hafa látið lífið. Auk þess hafa borist fregnir af því að bandarísk skip hafi orðið fyrir tundurskeytum á alþjóðlegu hafsvæði milli San Francisco og Honolulu.</a:t>
            </a:r>
          </a:p>
          <a:p>
            <a:pPr marL="0" indent="0">
              <a:lnSpc>
                <a:spcPct val="120000"/>
              </a:lnSpc>
              <a:buNone/>
            </a:pPr>
            <a:endParaRPr lang="en-US" sz="2600" dirty="0"/>
          </a:p>
          <a:p>
            <a:pPr marL="0" indent="0">
              <a:buNone/>
            </a:pPr>
            <a:endParaRPr lang="en-US" dirty="0"/>
          </a:p>
        </p:txBody>
      </p:sp>
    </p:spTree>
    <p:extLst>
      <p:ext uri="{BB962C8B-B14F-4D97-AF65-F5344CB8AC3E}">
        <p14:creationId xmlns:p14="http://schemas.microsoft.com/office/powerpoint/2010/main" val="1161398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AA1B10-A793-DFE9-10C6-3118FADD5D0F}"/>
              </a:ext>
            </a:extLst>
          </p:cNvPr>
          <p:cNvSpPr>
            <a:spLocks noGrp="1"/>
          </p:cNvSpPr>
          <p:nvPr>
            <p:ph type="title"/>
          </p:nvPr>
        </p:nvSpPr>
        <p:spPr/>
        <p:txBody>
          <a:bodyPr>
            <a:normAutofit fontScale="90000"/>
          </a:bodyPr>
          <a:lstStyle/>
          <a:p>
            <a:r>
              <a:rPr lang="en-US" dirty="0" sz="2000"/>
              <a:t>Með þeirra eigin orðum: Ræða Roosevelts um „dag smánarinnar“ (framhald)</a:t>
            </a:r>
          </a:p>
        </p:txBody>
      </p:sp>
      <p:sp>
        <p:nvSpPr>
          <p:cNvPr id="5" name="Content Placeholder 4">
            <a:extLst>
              <a:ext uri="{FF2B5EF4-FFF2-40B4-BE49-F238E27FC236}">
                <a16:creationId xmlns:a16="http://schemas.microsoft.com/office/drawing/2014/main" id="{49F21BE9-44D8-AEA2-9E2D-D2ABEA4AAB53}"/>
              </a:ext>
            </a:extLst>
          </p:cNvPr>
          <p:cNvSpPr>
            <a:spLocks noGrp="1"/>
          </p:cNvSpPr>
          <p:nvPr>
            <p:ph sz="quarter" idx="11"/>
          </p:nvPr>
        </p:nvSpPr>
        <p:spPr>
          <a:xfrm>
            <a:off x="838200" y="900545"/>
            <a:ext cx="10515600" cy="5592330"/>
          </a:xfrm>
        </p:spPr>
        <p:txBody>
          <a:bodyPr>
            <a:noAutofit/>
          </a:bodyPr>
          <a:lstStyle/>
          <a:p>
            <a:pPr marL="0" indent="0">
              <a:lnSpc>
                <a:spcPct val="120000"/>
              </a:lnSpc>
              <a:buNone/>
            </a:pPr>
            <a:r>
              <a:rPr lang="en-US" sz="1800" dirty="0"/>
              <a:t>Í gær hóf japanska ríkisstjórnin einnig árás á Malajaskaga.</a:t>
            </a:r>
          </a:p>
          <a:p>
            <a:pPr marL="0" indent="0">
              <a:lnSpc>
                <a:spcPct val="120000"/>
              </a:lnSpc>
              <a:buNone/>
            </a:pPr>
            <a:r>
              <a:rPr lang="en-US" sz="1800" dirty="0"/>
              <a:t>Í nótt réðust japanskar hersveitir á Hong Kong.</a:t>
            </a:r>
          </a:p>
          <a:p>
            <a:pPr marL="0" indent="0">
              <a:lnSpc>
                <a:spcPct val="120000"/>
              </a:lnSpc>
              <a:buNone/>
            </a:pPr>
            <a:r>
              <a:rPr lang="en-US" sz="1800" dirty="0"/>
              <a:t>Í nótt réðust japanskar hersveitir á Gvam.</a:t>
            </a:r>
          </a:p>
          <a:p>
            <a:pPr marL="0" indent="0">
              <a:lnSpc>
                <a:spcPct val="120000"/>
              </a:lnSpc>
              <a:buNone/>
            </a:pPr>
            <a:r>
              <a:rPr lang="en-US" sz="1800" dirty="0"/>
              <a:t>Í nótt réðust japanskar hersveitir á Filippseyjar.</a:t>
            </a:r>
          </a:p>
          <a:p>
            <a:pPr marL="0" indent="0">
              <a:lnSpc>
                <a:spcPct val="120000"/>
              </a:lnSpc>
              <a:buNone/>
            </a:pPr>
            <a:r>
              <a:rPr lang="en-US" sz="1800" dirty="0"/>
              <a:t>Í nótt réðust Japanar á Wake-eyju.</a:t>
            </a:r>
          </a:p>
          <a:p>
            <a:pPr marL="0" indent="0">
              <a:lnSpc>
                <a:spcPct val="120000"/>
              </a:lnSpc>
              <a:buNone/>
            </a:pPr>
            <a:r>
              <a:rPr lang="en-US" sz="1800" dirty="0"/>
              <a:t>Og í morgun réðust Japanar á Midway-eyju.</a:t>
            </a:r>
          </a:p>
          <a:p>
            <a:pPr marL="0" indent="0">
              <a:lnSpc>
                <a:spcPct val="120000"/>
              </a:lnSpc>
              <a:buNone/>
            </a:pPr>
            <a:r>
              <a:rPr lang="en-US" sz="1800" dirty="0"/>
              <a:t>Japan hefur því hafið óvænta sókn um allt Kyrrahafssvæðið. Atburðir gærdagsins og dagsins í dag tala sínu máli. Bandaríska þjóðin hefur þegar komist að niðurstöðu og gerir sér fulla grein fyrir því hvað þetta merkir fyrir tilveru og öryggi þjóðar okkar.</a:t>
            </a:r>
          </a:p>
          <a:p>
            <a:pPr marL="0" indent="0">
              <a:lnSpc>
                <a:spcPct val="120000"/>
              </a:lnSpc>
              <a:buNone/>
            </a:pPr>
            <a:r>
              <a:rPr lang="en-US" sz="1800" dirty="0"/>
              <a:t>Sem æðsti yfirmaður landhers og sjóhers hef ég fyrirskipað að allar nauðsynlegar ráðstafanir verði gerðar okkur til varnar. En þjóð okkar mun ætíð minnast þess með hvaða hætti ráðist var gegn okkur.</a:t>
            </a:r>
          </a:p>
          <a:p>
            <a:pPr marL="0" indent="0">
              <a:lnSpc>
                <a:spcPct val="120000"/>
              </a:lnSpc>
              <a:buNone/>
            </a:pPr>
            <a:r>
              <a:rPr lang="en-US" sz="1800" dirty="0"/>
              <a:t>Hversu langan tíma sem tekur að sigrast á þessari fyrirfram skipulögðu innrás mun bandaríska þjóðin, í réttlátri baráttu sinni, vinna fullnaðarsigur.</a:t>
            </a:r>
          </a:p>
          <a:p>
            <a:pPr marL="0" indent="0">
              <a:lnSpc>
                <a:spcPct val="120000"/>
              </a:lnSpc>
              <a:buNone/>
            </a:pPr>
            <a:endParaRPr lang="en-US" sz="1800" dirty="0"/>
          </a:p>
          <a:p>
            <a:pPr marL="0" indent="0">
              <a:lnSpc>
                <a:spcPct val="120000"/>
              </a:lnSpc>
              <a:buNone/>
            </a:pPr>
            <a:endParaRPr lang="en-US" sz="1400" dirty="0"/>
          </a:p>
        </p:txBody>
      </p:sp>
    </p:spTree>
    <p:extLst>
      <p:ext uri="{BB962C8B-B14F-4D97-AF65-F5344CB8AC3E}">
        <p14:creationId xmlns:p14="http://schemas.microsoft.com/office/powerpoint/2010/main" val="4247939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AA1B10-A793-DFE9-10C6-3118FADD5D0F}"/>
              </a:ext>
            </a:extLst>
          </p:cNvPr>
          <p:cNvSpPr>
            <a:spLocks noGrp="1"/>
          </p:cNvSpPr>
          <p:nvPr>
            <p:ph type="title"/>
          </p:nvPr>
        </p:nvSpPr>
        <p:spPr>
          <a:xfrm>
            <a:off x="838200" y="365125"/>
            <a:ext cx="8633346" cy="412797"/>
          </a:xfrm>
        </p:spPr>
        <p:txBody>
          <a:bodyPr>
            <a:normAutofit fontScale="90000"/>
          </a:bodyPr>
          <a:lstStyle/>
          <a:p>
            <a:r>
              <a:rPr lang="en-US" dirty="0" sz="2000"/>
              <a:t>Með þeirra eigin orðum: Ræða Roosevelts um „dag smánarinnar“ (framhald 2)</a:t>
            </a:r>
          </a:p>
        </p:txBody>
      </p:sp>
      <p:sp>
        <p:nvSpPr>
          <p:cNvPr id="5" name="Content Placeholder 4">
            <a:extLst>
              <a:ext uri="{FF2B5EF4-FFF2-40B4-BE49-F238E27FC236}">
                <a16:creationId xmlns:a16="http://schemas.microsoft.com/office/drawing/2014/main" id="{49F21BE9-44D8-AEA2-9E2D-D2ABEA4AAB53}"/>
              </a:ext>
            </a:extLst>
          </p:cNvPr>
          <p:cNvSpPr>
            <a:spLocks noGrp="1"/>
          </p:cNvSpPr>
          <p:nvPr>
            <p:ph sz="quarter" idx="11"/>
          </p:nvPr>
        </p:nvSpPr>
        <p:spPr/>
        <p:txBody>
          <a:bodyPr>
            <a:normAutofit/>
          </a:bodyPr>
          <a:lstStyle/>
          <a:p>
            <a:pPr marL="0" indent="0">
              <a:lnSpc>
                <a:spcPct val="120000"/>
              </a:lnSpc>
              <a:buNone/>
            </a:pPr>
            <a:r>
              <a:rPr lang="en-US" sz="1800" dirty="0"/>
              <a:t>Ég tel mig túlka vilja þingsins og þjóðarinnar þegar ég lýsi því yfir að við munum ekki aðeins verja okkur af öllu afli heldur einnig tryggja að svik af þessu tagi stofni okkur aldrei aftur í hættu.</a:t>
            </a:r>
          </a:p>
          <a:p>
            <a:pPr marL="0" indent="0">
              <a:lnSpc>
                <a:spcPct val="120000"/>
              </a:lnSpc>
              <a:buNone/>
            </a:pPr>
            <a:r>
              <a:rPr lang="en-US" sz="1800" dirty="0"/>
              <a:t>Ófriður ríkir. Ekki verður litið fram hjá því að þjóð okkar, landsvæði og hagsmunir eru í mikilli hættu. Með traust á herafla okkar og óbilandi staðfestu þjóðarinnar munum við vinna þann sigur sem óhjákvæmilega bíður okkar — og megi Guð hjálpa okkur.</a:t>
            </a:r>
          </a:p>
          <a:p>
            <a:pPr marL="0" indent="0">
              <a:lnSpc>
                <a:spcPct val="120000"/>
              </a:lnSpc>
              <a:buNone/>
            </a:pPr>
            <a:r>
              <a:rPr lang="en-US" sz="1800" dirty="0"/>
              <a:t>Ég fer þess á leit við þingið að það lýsi því yfir að frá hinni tilefnislausu og svívirðilegu árás Japans sunnudaginn 7. desember 1941 hafi ríkt stríðsástand milli Bandaríkjanna og Japanska keisaradæmisins.</a:t>
            </a:r>
          </a:p>
          <a:p>
            <a:pPr marL="0" indent="0">
              <a:lnSpc>
                <a:spcPct val="120000"/>
              </a:lnSpc>
              <a:buNone/>
            </a:pPr>
            <a:r>
              <a:rPr lang="en-US" sz="1800" dirty="0"/>
              <a:t>—Franklin D. Roosevelt, „Dagur smánarinnar“</a:t>
            </a:r>
          </a:p>
          <a:p>
            <a:endParaRPr lang="en-US" dirty="0"/>
          </a:p>
        </p:txBody>
      </p:sp>
    </p:spTree>
    <p:extLst>
      <p:ext uri="{BB962C8B-B14F-4D97-AF65-F5344CB8AC3E}">
        <p14:creationId xmlns:p14="http://schemas.microsoft.com/office/powerpoint/2010/main" val="1623493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31CFF2E-45FD-F3FC-D2D7-0CC5B4844310}"/>
              </a:ext>
            </a:extLst>
          </p:cNvPr>
          <p:cNvSpPr>
            <a:spLocks noGrp="1"/>
          </p:cNvSpPr>
          <p:nvPr>
            <p:ph type="title"/>
          </p:nvPr>
        </p:nvSpPr>
        <p:spPr/>
        <p:txBody>
          <a:bodyPr>
            <a:normAutofit fontScale="90000"/>
          </a:bodyPr>
          <a:lstStyle/>
          <a:p>
            <a:r>
              <a:rPr lang="en-US" dirty="0" sz="2000"/>
              <a:t>Með þeirra eigin orðum: Ræða Roosevelts um „dag smánarinnar“</a:t>
            </a:r>
            <a:br>
              <a:rPr lang="en-US" dirty="0" sz="2000"/>
            </a:br>
            <a:r>
              <a:rPr lang="en-US" dirty="0" sz="2000"/>
              <a:t>Umræðuspurningar</a:t>
            </a:r>
          </a:p>
        </p:txBody>
      </p:sp>
      <p:sp>
        <p:nvSpPr>
          <p:cNvPr id="7" name="Content Placeholder 6">
            <a:extLst>
              <a:ext uri="{FF2B5EF4-FFF2-40B4-BE49-F238E27FC236}">
                <a16:creationId xmlns:a16="http://schemas.microsoft.com/office/drawing/2014/main" id="{81A63A94-6372-224F-3C06-5505DBC5ACDF}"/>
              </a:ext>
            </a:extLst>
          </p:cNvPr>
          <p:cNvSpPr>
            <a:spLocks noGrp="1"/>
          </p:cNvSpPr>
          <p:nvPr>
            <p:ph sz="quarter" idx="11"/>
          </p:nvPr>
        </p:nvSpPr>
        <p:spPr/>
        <p:txBody>
          <a:bodyPr>
            <a:normAutofit/>
          </a:bodyPr>
          <a:lstStyle/>
          <a:p>
            <a:pPr>
              <a:buFont typeface="Arial" panose="020B0604020202020204" pitchFamily="34" charset="0"/>
              <a:buChar char="•"/>
            </a:pPr>
            <a:r>
              <a:rPr lang="en-US" dirty="0"/>
              <a:t>Hvaða boðskap vildi Roosevelt koma á framfæri við bandarísku þjóðina og umheiminn?</a:t>
            </a:r>
          </a:p>
          <a:p>
            <a:pPr>
              <a:buFont typeface="Arial" panose="020B0604020202020204" pitchFamily="34" charset="0"/>
              <a:buChar char="•"/>
            </a:pPr>
            <a:r>
              <a:rPr lang="en-US" dirty="0"/>
              <a:t>Hvaða orðaval notaði hann til að koma þessum boðskap á framfæri?</a:t>
            </a:r>
          </a:p>
        </p:txBody>
      </p:sp>
    </p:spTree>
    <p:extLst>
      <p:ext uri="{BB962C8B-B14F-4D97-AF65-F5344CB8AC3E}">
        <p14:creationId xmlns:p14="http://schemas.microsoft.com/office/powerpoint/2010/main" val="779092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33E10A-EA29-3F73-C516-3E83D33B3DDB}"/>
              </a:ext>
            </a:extLst>
          </p:cNvPr>
          <p:cNvSpPr>
            <a:spLocks noGrp="1"/>
          </p:cNvSpPr>
          <p:nvPr>
            <p:ph type="title"/>
          </p:nvPr>
        </p:nvSpPr>
        <p:spPr/>
        <p:txBody>
          <a:bodyPr>
            <a:normAutofit fontScale="90000"/>
          </a:bodyPr>
          <a:lstStyle/>
          <a:p>
            <a:r>
              <a:rPr lang="en-US" dirty="0"/>
              <a:t>Mynd 1.10</a:t>
            </a:r>
          </a:p>
        </p:txBody>
      </p:sp>
      <p:pic>
        <p:nvPicPr>
          <p:cNvPr id="9" name="Content Placeholder 8" descr="Photograph of Chinua Achebe. ">
            <a:extLst>
              <a:ext uri="{FF2B5EF4-FFF2-40B4-BE49-F238E27FC236}">
                <a16:creationId xmlns:a16="http://schemas.microsoft.com/office/drawing/2014/main" id="{7028694C-43F1-BB4E-5275-E62953D75A0B}"/>
              </a:ext>
            </a:extLst>
          </p:cNvPr>
          <p:cNvPicPr>
            <a:picLocks noGrp="1" noChangeAspect="1"/>
          </p:cNvPicPr>
          <p:nvPr>
            <p:ph sz="half" idx="1"/>
          </p:nvPr>
        </p:nvPicPr>
        <p:blipFill>
          <a:blip r:embed="rId2"/>
          <a:stretch>
            <a:fillRect/>
          </a:stretch>
        </p:blipFill>
        <p:spPr>
          <a:xfrm>
            <a:off x="1492836" y="1010661"/>
            <a:ext cx="3615192" cy="5422789"/>
          </a:xfrm>
        </p:spPr>
      </p:pic>
      <p:sp>
        <p:nvSpPr>
          <p:cNvPr id="7" name="Content Placeholder 6">
            <a:extLst>
              <a:ext uri="{FF2B5EF4-FFF2-40B4-BE49-F238E27FC236}">
                <a16:creationId xmlns:a16="http://schemas.microsoft.com/office/drawing/2014/main" id="{546B94C5-C9E9-216B-68C6-82ED607D2FF2}"/>
              </a:ext>
            </a:extLst>
          </p:cNvPr>
          <p:cNvSpPr>
            <a:spLocks noGrp="1"/>
          </p:cNvSpPr>
          <p:nvPr>
            <p:ph sz="half" idx="2"/>
          </p:nvPr>
        </p:nvSpPr>
        <p:spPr>
          <a:xfrm>
            <a:off x="6172200" y="1382751"/>
            <a:ext cx="5181600" cy="4794212"/>
          </a:xfrm>
        </p:spPr>
        <p:txBody>
          <a:bodyPr>
            <a:normAutofit/>
          </a:bodyPr>
          <a:lstStyle/>
          <a:p>
            <a:pPr marL="0" indent="0">
              <a:buNone/>
            </a:pPr>
            <a:r>
              <a:rPr lang="en-US" sz="1600" b="1" dirty="0"/>
              <a:t>Chinua Achebe. </a:t>
            </a:r>
            <a:r>
              <a:rPr lang="en-US" sz="1600" dirty="0"/>
              <a:t>Hér sést hinn ungi Chinua Achebe í Lagos í Nígeríu árið 1966. (mynd: „Chinua Achebe, 1966“ eftir </a:t>
            </a:r>
            <a:r>
              <a:rPr lang="en-US" sz="1600" i="1" dirty="0"/>
              <a:t>The New York Times</a:t>
            </a:r>
            <a:r>
              <a:rPr lang="en-US" sz="1600" dirty="0"/>
              <a:t>/Wikimedia Commons, í almenningseigu)</a:t>
            </a:r>
          </a:p>
        </p:txBody>
      </p:sp>
    </p:spTree>
    <p:extLst>
      <p:ext uri="{BB962C8B-B14F-4D97-AF65-F5344CB8AC3E}">
        <p14:creationId xmlns:p14="http://schemas.microsoft.com/office/powerpoint/2010/main" val="4062841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F43B00-AABD-3C1C-3770-1A7433CB6FF2}"/>
              </a:ext>
            </a:extLst>
          </p:cNvPr>
          <p:cNvSpPr>
            <a:spLocks noGrp="1"/>
          </p:cNvSpPr>
          <p:nvPr>
            <p:ph type="title"/>
          </p:nvPr>
        </p:nvSpPr>
        <p:spPr>
          <a:xfrm>
            <a:off x="838200" y="365125"/>
            <a:ext cx="10515600" cy="801523"/>
          </a:xfrm>
        </p:spPr>
        <p:txBody>
          <a:bodyPr>
            <a:normAutofit fontScale="90000"/>
          </a:bodyPr>
          <a:lstStyle/>
          <a:p>
            <a:br>
              <a:rPr lang="en-US" dirty="0"/>
            </a:br>
            <a:r>
              <a:rPr lang="en-US" dirty="0"/>
              <a:t>Fortíðin mætir samtímanum:</a:t>
            </a:r>
            <a:br>
              <a:rPr lang="en-US" dirty="0"/>
            </a:br>
            <a:r>
              <a:rPr lang="en-US" dirty="0"/>
              <a:t>Chinua Achebe um gildi sögu frumbyggja</a:t>
            </a:r>
            <a:br>
              <a:rPr lang="en-US" dirty="0"/>
            </a:br>
            <a:endParaRPr lang="en-US" dirty="0"/>
          </a:p>
        </p:txBody>
      </p:sp>
      <p:sp>
        <p:nvSpPr>
          <p:cNvPr id="7" name="Content Placeholder 6">
            <a:extLst>
              <a:ext uri="{FF2B5EF4-FFF2-40B4-BE49-F238E27FC236}">
                <a16:creationId xmlns:a16="http://schemas.microsoft.com/office/drawing/2014/main" id="{D0DCCD4C-3A81-4D7F-9FBB-3A6A4FEEDBB1}"/>
              </a:ext>
            </a:extLst>
          </p:cNvPr>
          <p:cNvSpPr>
            <a:spLocks noGrp="1"/>
          </p:cNvSpPr>
          <p:nvPr>
            <p:ph sz="quarter" idx="11"/>
          </p:nvPr>
        </p:nvSpPr>
        <p:spPr>
          <a:xfrm>
            <a:off x="838200" y="1166648"/>
            <a:ext cx="10515600" cy="5326227"/>
          </a:xfrm>
        </p:spPr>
        <p:txBody>
          <a:bodyPr>
            <a:normAutofit fontScale="77500" lnSpcReduction="20000"/>
          </a:bodyPr>
          <a:lstStyle/>
          <a:p>
            <a:pPr marL="0" indent="0">
              <a:lnSpc>
                <a:spcPct val="120000"/>
              </a:lnSpc>
              <a:buNone/>
            </a:pPr>
            <a:r>
              <a:rPr lang="en-US" dirty="0"/>
              <a:t>En auðvitað hættir eitthvað að koma manni á óvart þegar frá líður. Smám saman fór ég að skilja hvers vegna bókin [</a:t>
            </a:r>
            <a:r>
              <a:rPr lang="en-US" i="1" dirty="0"/>
              <a:t>Things Fall Apart</a:t>
            </a:r>
            <a:r>
              <a:rPr lang="en-US" dirty="0"/>
              <a:t>] höfðaði svo sterkt til fólks. Ég fór að skilja eigin sögu enn betur. Þegar ég skrifaði hana var ég engan veginn sérfræðingur í heimssögunni. Ég var mjög ungur maður. Ég vissi að ég hafði sögu að segja en gerði mér í raun enga grein fyrir því hvernig hún féll að sögu heimsins. Merking hennar fyrir Igbóþjóð mína var mér ljós, en ég vissi ekki hvernig fólk annars staðar myndi bregðast við henni. Hefði hún einhverja merkingu fyrir það eða höfðaði hún til þess? Ég áttaði mig á að svo var þegar, svo eitt dæmi sé tekið, heill bekkur úr kvennaháskóla í Suður-Kóreu skrifaði mér og hver nemandi lýsti skoðun sinni á bókinni. Þá komst ég að því að saga þeirra svipaði til frásagnarinnar í </a:t>
            </a:r>
            <a:r>
              <a:rPr lang="en-US" i="1" dirty="0"/>
              <a:t>Things Fall Apart</a:t>
            </a:r>
            <a:r>
              <a:rPr lang="en-US" dirty="0"/>
              <a:t>— sögu nýlenduvæðingar. Þetta hafði ég ekki vitað áður. Japan hafði verið nýlenduherra þeirra. Þetta fólk handan hafsins gat því samsamað sig sögunni um hvernig fólk í Afríku var svipt landi sínu og réttindum. Fólk frá ólíkum heimshlutum getur samsamað sig sömu sögu ef hún segir því eitthvað um eigin sögu og reynslu.</a:t>
            </a:r>
          </a:p>
          <a:p>
            <a:pPr marL="0" indent="0">
              <a:lnSpc>
                <a:spcPct val="120000"/>
              </a:lnSpc>
              <a:buNone/>
            </a:pPr>
            <a:r>
              <a:rPr lang="en-US" dirty="0"/>
              <a:t>—Chinua Achebe í viðtali við Katie Bacon, „Afrísk rödd“, </a:t>
            </a:r>
            <a:r>
              <a:rPr lang="en-US" i="1" dirty="0"/>
              <a:t>The Atlantic</a:t>
            </a:r>
          </a:p>
          <a:p>
            <a:pPr marL="0" indent="0">
              <a:buNone/>
            </a:pPr>
            <a:endParaRPr lang="en-US" dirty="0"/>
          </a:p>
        </p:txBody>
      </p:sp>
    </p:spTree>
    <p:extLst>
      <p:ext uri="{BB962C8B-B14F-4D97-AF65-F5344CB8AC3E}">
        <p14:creationId xmlns:p14="http://schemas.microsoft.com/office/powerpoint/2010/main" val="3370516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F43B00-AABD-3C1C-3770-1A7433CB6FF2}"/>
              </a:ext>
            </a:extLst>
          </p:cNvPr>
          <p:cNvSpPr>
            <a:spLocks noGrp="1"/>
          </p:cNvSpPr>
          <p:nvPr>
            <p:ph type="title"/>
          </p:nvPr>
        </p:nvSpPr>
        <p:spPr>
          <a:xfrm>
            <a:off x="838200" y="365125"/>
            <a:ext cx="10515600" cy="833054"/>
          </a:xfrm>
        </p:spPr>
        <p:txBody>
          <a:bodyPr>
            <a:normAutofit fontScale="90000"/>
          </a:bodyPr>
          <a:lstStyle/>
          <a:p>
            <a:br>
              <a:rPr lang="en-US" dirty="0"/>
            </a:br>
            <a:r>
              <a:rPr lang="en-US" dirty="0"/>
              <a:t>Fortíðin mætir samtímanum:</a:t>
            </a:r>
            <a:br>
              <a:rPr lang="en-US" dirty="0"/>
            </a:br>
            <a:r>
              <a:rPr lang="en-US" dirty="0"/>
              <a:t>Chinua Achebe um gildi sögu frumbyggja</a:t>
            </a:r>
            <a:br>
              <a:rPr lang="en-US" dirty="0"/>
            </a:br>
            <a:r>
              <a:rPr lang="en-US" dirty="0"/>
              <a:t>Umræðuspurningar</a:t>
            </a:r>
            <a:br>
              <a:rPr lang="en-US" dirty="0"/>
            </a:br>
            <a:endParaRPr lang="en-US" dirty="0"/>
          </a:p>
        </p:txBody>
      </p:sp>
      <p:sp>
        <p:nvSpPr>
          <p:cNvPr id="2" name="Content Placeholder 1">
            <a:extLst>
              <a:ext uri="{FF2B5EF4-FFF2-40B4-BE49-F238E27FC236}">
                <a16:creationId xmlns:a16="http://schemas.microsoft.com/office/drawing/2014/main" id="{C1A7FEF3-42E3-6895-DB56-F6D325680B8B}"/>
              </a:ext>
            </a:extLst>
          </p:cNvPr>
          <p:cNvSpPr>
            <a:spLocks noGrp="1"/>
          </p:cNvSpPr>
          <p:nvPr>
            <p:ph sz="quarter" idx="11"/>
          </p:nvPr>
        </p:nvSpPr>
        <p:spPr>
          <a:xfrm>
            <a:off x="838200" y="1418897"/>
            <a:ext cx="10515600" cy="4829503"/>
          </a:xfrm>
        </p:spPr>
        <p:txBody>
          <a:bodyPr/>
          <a:lstStyle/>
          <a:p>
            <a:pPr>
              <a:buFont typeface="Arial" panose="020B0604020202020204" pitchFamily="34" charset="0"/>
              <a:buChar char="•"/>
            </a:pPr>
            <a:r>
              <a:rPr lang="en-US" dirty="0"/>
              <a:t>Reyndu að draga orð Chinua Achebe saman í einni setningu.</a:t>
            </a:r>
          </a:p>
          <a:p>
            <a:pPr>
              <a:buFont typeface="Arial" panose="020B0604020202020204" pitchFamily="34" charset="0"/>
              <a:buChar char="•"/>
            </a:pPr>
            <a:r>
              <a:rPr lang="en-US" dirty="0"/>
              <a:t>Með hvaða hætti telur þú að nýlendustefna hafi haft áhrif á sagnaritun?</a:t>
            </a:r>
          </a:p>
        </p:txBody>
      </p:sp>
    </p:spTree>
    <p:extLst>
      <p:ext uri="{BB962C8B-B14F-4D97-AF65-F5344CB8AC3E}">
        <p14:creationId xmlns:p14="http://schemas.microsoft.com/office/powerpoint/2010/main" val="1122254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118BB18-2E0B-96E6-82BA-6E6E57F616F3}"/>
              </a:ext>
            </a:extLst>
          </p:cNvPr>
          <p:cNvSpPr>
            <a:spLocks noGrp="1"/>
          </p:cNvSpPr>
          <p:nvPr>
            <p:ph type="title"/>
          </p:nvPr>
        </p:nvSpPr>
        <p:spPr/>
        <p:txBody>
          <a:bodyPr>
            <a:normAutofit fontScale="90000"/>
          </a:bodyPr>
          <a:lstStyle/>
          <a:p>
            <a:r>
              <a:rPr lang="en-US" dirty="0"/>
              <a:t>1.3 Orsakasamhengi og túlkun í sagnfræði</a:t>
            </a:r>
          </a:p>
        </p:txBody>
      </p:sp>
      <p:sp>
        <p:nvSpPr>
          <p:cNvPr id="6" name="Content Placeholder 5">
            <a:extLst>
              <a:ext uri="{FF2B5EF4-FFF2-40B4-BE49-F238E27FC236}">
                <a16:creationId xmlns:a16="http://schemas.microsoft.com/office/drawing/2014/main" id="{94866686-B278-D039-B078-D1DC9E269D94}"/>
              </a:ext>
            </a:extLst>
          </p:cNvPr>
          <p:cNvSpPr>
            <a:spLocks noGrp="1"/>
          </p:cNvSpPr>
          <p:nvPr>
            <p:ph sz="quarter" idx="11"/>
          </p:nvPr>
        </p:nvSpPr>
        <p:spPr/>
        <p:txBody>
          <a:bodyPr/>
          <a:lstStyle/>
          <a:p>
            <a:r>
              <a:rPr lang="en-US" dirty="0"/>
              <a:t>Lýsa orsakasamhengi eins og það er notað við rannsóknir á sögu</a:t>
            </a:r>
          </a:p>
          <a:p>
            <a:r>
              <a:rPr lang="en-US" dirty="0"/>
              <a:t>Greina stig orsakasamhengis</a:t>
            </a:r>
          </a:p>
          <a:p>
            <a:r>
              <a:rPr lang="en-US" dirty="0"/>
              <a:t>Greina hlutverk túlkunar við að skapa áreiðanlega sögulega heimild</a:t>
            </a:r>
          </a:p>
          <a:p>
            <a:endParaRPr lang="en-US" dirty="0"/>
          </a:p>
        </p:txBody>
      </p:sp>
    </p:spTree>
    <p:extLst>
      <p:ext uri="{BB962C8B-B14F-4D97-AF65-F5344CB8AC3E}">
        <p14:creationId xmlns:p14="http://schemas.microsoft.com/office/powerpoint/2010/main" val="979232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2ACE6-94C0-C8A0-22BB-20ECFF77178D}"/>
              </a:ext>
            </a:extLst>
          </p:cNvPr>
          <p:cNvSpPr>
            <a:spLocks noGrp="1"/>
          </p:cNvSpPr>
          <p:nvPr>
            <p:ph type="title"/>
          </p:nvPr>
        </p:nvSpPr>
        <p:spPr/>
        <p:txBody>
          <a:bodyPr>
            <a:normAutofit fontScale="90000"/>
          </a:bodyPr>
          <a:lstStyle/>
          <a:p>
            <a:r>
              <a:rPr lang="en-US" dirty="0"/>
              <a:t>Mynd 1.11</a:t>
            </a:r>
          </a:p>
        </p:txBody>
      </p:sp>
      <p:sp>
        <p:nvSpPr>
          <p:cNvPr id="4" name="Content Placeholder 3">
            <a:extLst>
              <a:ext uri="{FF2B5EF4-FFF2-40B4-BE49-F238E27FC236}">
                <a16:creationId xmlns:a16="http://schemas.microsoft.com/office/drawing/2014/main" id="{1B19ECFE-472B-CD54-820C-803949C95D5B}"/>
              </a:ext>
            </a:extLst>
          </p:cNvPr>
          <p:cNvSpPr>
            <a:spLocks noGrp="1"/>
          </p:cNvSpPr>
          <p:nvPr>
            <p:ph idx="13"/>
          </p:nvPr>
        </p:nvSpPr>
        <p:spPr>
          <a:xfrm>
            <a:off x="838200" y="5559972"/>
            <a:ext cx="10515600" cy="630123"/>
          </a:xfrm>
        </p:spPr>
        <p:txBody>
          <a:bodyPr/>
          <a:lstStyle/>
          <a:p>
            <a:r>
              <a:rPr lang="en-US" b="1" dirty="0"/>
              <a:t>Orsakasamhengi útskýrt. </a:t>
            </a:r>
            <a:r>
              <a:rPr lang="en-US" dirty="0"/>
              <a:t>Þetta orsakarit svarar spurningunni „Hvers vegna ertu að lesa?“ á þremur stigum. Frumstigið er nærtækast. (heimild: Höfundarréttur Rice University, OpenStax, samkvæmt CC BY 4.0 leyfi)</a:t>
            </a:r>
          </a:p>
        </p:txBody>
      </p:sp>
      <p:pic>
        <p:nvPicPr>
          <p:cNvPr id="8" name="Picture 7" descr="This is a triangle-shaped chart consisting of three sections. The top of the triangle is labeled “Primary” and says “The professor assigned it and the material will appear on the test.” The middle of chart is labeled “Secondary” and says “I want to do well in school so that I can be successful.” The bottom of the chart is labeled “Tertiary” and says “Society tells me that an education will help me realize my full potential.”">
            <a:extLst>
              <a:ext uri="{FF2B5EF4-FFF2-40B4-BE49-F238E27FC236}">
                <a16:creationId xmlns:a16="http://schemas.microsoft.com/office/drawing/2014/main" id="{48F77E00-B0BD-12E3-C8A5-7C6FA36C3600}"/>
              </a:ext>
            </a:extLst>
          </p:cNvPr>
          <p:cNvPicPr>
            <a:picLocks noChangeAspect="1"/>
          </p:cNvPicPr>
          <p:nvPr/>
        </p:nvPicPr>
        <p:blipFill>
          <a:blip r:embed="rId2"/>
          <a:stretch>
            <a:fillRect/>
          </a:stretch>
        </p:blipFill>
        <p:spPr>
          <a:xfrm>
            <a:off x="1383955" y="935905"/>
            <a:ext cx="9424089" cy="4477870"/>
          </a:xfrm>
          <a:prstGeom prst="rect">
            <a:avLst/>
          </a:prstGeom>
        </p:spPr>
      </p:pic>
    </p:spTree>
    <p:extLst>
      <p:ext uri="{BB962C8B-B14F-4D97-AF65-F5344CB8AC3E}">
        <p14:creationId xmlns:p14="http://schemas.microsoft.com/office/powerpoint/2010/main" val="182372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9E056-5CD1-83E8-F93F-3D54E94100E6}"/>
              </a:ext>
            </a:extLst>
          </p:cNvPr>
          <p:cNvSpPr>
            <a:spLocks noGrp="1"/>
          </p:cNvSpPr>
          <p:nvPr>
            <p:ph type="title"/>
          </p:nvPr>
        </p:nvSpPr>
        <p:spPr/>
        <p:txBody>
          <a:bodyPr>
            <a:normAutofit fontScale="90000"/>
          </a:bodyPr>
          <a:lstStyle/>
          <a:p>
            <a:r>
              <a:rPr lang="en-US" dirty="0"/>
              <a:t>Mynd 1.12</a:t>
            </a:r>
          </a:p>
        </p:txBody>
      </p:sp>
      <p:pic>
        <p:nvPicPr>
          <p:cNvPr id="6" name="Content Placeholder 5" descr="This is a triangle shaped chart consisting of three sections. The top of the triangle is labeled “Primary” and says “On December 7, 1941, the Japanese bombed Pearl Harbor.” The middle of chart is labeled “Secondary” and says “President Roosevelt had already been actively working to help Britain fend off a potential German invasion.” The bottom of the chart is labeled “Tertiary” and says “Japan and the United States were in competition for control of the Pacific.”">
            <a:extLst>
              <a:ext uri="{FF2B5EF4-FFF2-40B4-BE49-F238E27FC236}">
                <a16:creationId xmlns:a16="http://schemas.microsoft.com/office/drawing/2014/main" id="{A5F26FD2-59ED-908A-A526-E8E97635B8ED}"/>
              </a:ext>
            </a:extLst>
          </p:cNvPr>
          <p:cNvPicPr>
            <a:picLocks noGrp="1" noChangeAspect="1"/>
          </p:cNvPicPr>
          <p:nvPr>
            <p:ph idx="1"/>
          </p:nvPr>
        </p:nvPicPr>
        <p:blipFill>
          <a:blip r:embed="rId2"/>
          <a:stretch>
            <a:fillRect/>
          </a:stretch>
        </p:blipFill>
        <p:spPr>
          <a:xfrm>
            <a:off x="1396562" y="880188"/>
            <a:ext cx="9398876" cy="4468738"/>
          </a:xfrm>
        </p:spPr>
      </p:pic>
      <p:sp>
        <p:nvSpPr>
          <p:cNvPr id="4" name="Content Placeholder 3">
            <a:extLst>
              <a:ext uri="{FF2B5EF4-FFF2-40B4-BE49-F238E27FC236}">
                <a16:creationId xmlns:a16="http://schemas.microsoft.com/office/drawing/2014/main" id="{CB15ECD4-35E3-4D4F-A14B-AB11AC71D81D}"/>
              </a:ext>
            </a:extLst>
          </p:cNvPr>
          <p:cNvSpPr>
            <a:spLocks noGrp="1"/>
          </p:cNvSpPr>
          <p:nvPr>
            <p:ph idx="13"/>
          </p:nvPr>
        </p:nvSpPr>
        <p:spPr>
          <a:xfrm>
            <a:off x="838200" y="5612524"/>
            <a:ext cx="10515600" cy="577571"/>
          </a:xfrm>
        </p:spPr>
        <p:txBody>
          <a:bodyPr/>
          <a:lstStyle/>
          <a:p>
            <a:r>
              <a:rPr lang="en-US" b="1" dirty="0"/>
              <a:t>Orsakasamhengi síðari heimsstyrjaldarinnar. </a:t>
            </a:r>
            <a:r>
              <a:rPr lang="en-US" dirty="0"/>
              <a:t>Þetta orsakarit greinir og raðar eftir mikilvægi ástæðum þess að Bandaríkin tóku þátt í síðari heimsstyrjöldinni. (heimild: Höfundarréttur Rice University, OpenStax, samkvæmt CC BY 4.0 leyfi)</a:t>
            </a:r>
          </a:p>
        </p:txBody>
      </p:sp>
    </p:spTree>
    <p:extLst>
      <p:ext uri="{BB962C8B-B14F-4D97-AF65-F5344CB8AC3E}">
        <p14:creationId xmlns:p14="http://schemas.microsoft.com/office/powerpoint/2010/main" val="2634424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748E2-BC0A-6D6B-1FB7-2341C17292AF}"/>
              </a:ext>
            </a:extLst>
          </p:cNvPr>
          <p:cNvSpPr>
            <a:spLocks noGrp="1"/>
          </p:cNvSpPr>
          <p:nvPr>
            <p:ph type="title"/>
          </p:nvPr>
        </p:nvSpPr>
        <p:spPr/>
        <p:txBody>
          <a:bodyPr>
            <a:normAutofit fontScale="90000"/>
          </a:bodyPr>
          <a:lstStyle/>
          <a:p>
            <a:r>
              <a:rPr lang="en-US" dirty="0"/>
              <a:t>Mynd 1.13</a:t>
            </a:r>
          </a:p>
        </p:txBody>
      </p:sp>
      <p:pic>
        <p:nvPicPr>
          <p:cNvPr id="6" name="Content Placeholder 5" descr="This is a triangle shaped chart consisting of three sections. The top of the triangle is labeled “Primary” and says “Mehmed II wanted to make a statement and achieve what no other sultan had been able to achieve.” The middle of chart is labeled “Secondary” and says “Constantinople was a great prize. Not just any city, it lay at the heart of East/West trade. Its conquest would send a clear message.” The bottom of the chart is labeled “Tertiary” and says “The Ottoman Empire had been expanding since its founding. Conquest served to bring new wealth and new people into the empire.”">
            <a:extLst>
              <a:ext uri="{FF2B5EF4-FFF2-40B4-BE49-F238E27FC236}">
                <a16:creationId xmlns:a16="http://schemas.microsoft.com/office/drawing/2014/main" id="{74AB1043-2539-2D5A-7C9B-6D81C5E22761}"/>
              </a:ext>
            </a:extLst>
          </p:cNvPr>
          <p:cNvPicPr>
            <a:picLocks noGrp="1" noChangeAspect="1"/>
          </p:cNvPicPr>
          <p:nvPr>
            <p:ph idx="1"/>
          </p:nvPr>
        </p:nvPicPr>
        <p:blipFill>
          <a:blip r:embed="rId2"/>
          <a:stretch>
            <a:fillRect/>
          </a:stretch>
        </p:blipFill>
        <p:spPr>
          <a:xfrm>
            <a:off x="1322989" y="779199"/>
            <a:ext cx="9546021" cy="4538699"/>
          </a:xfrm>
        </p:spPr>
      </p:pic>
      <p:sp>
        <p:nvSpPr>
          <p:cNvPr id="4" name="Content Placeholder 3">
            <a:extLst>
              <a:ext uri="{FF2B5EF4-FFF2-40B4-BE49-F238E27FC236}">
                <a16:creationId xmlns:a16="http://schemas.microsoft.com/office/drawing/2014/main" id="{86A2F5AB-3795-41EB-5C72-9055B6806319}"/>
              </a:ext>
            </a:extLst>
          </p:cNvPr>
          <p:cNvSpPr>
            <a:spLocks noGrp="1"/>
          </p:cNvSpPr>
          <p:nvPr>
            <p:ph idx="13"/>
          </p:nvPr>
        </p:nvSpPr>
        <p:spPr>
          <a:xfrm>
            <a:off x="838200" y="5591503"/>
            <a:ext cx="10515600" cy="598592"/>
          </a:xfrm>
        </p:spPr>
        <p:txBody>
          <a:bodyPr/>
          <a:lstStyle/>
          <a:p>
            <a:r>
              <a:rPr lang="en-US" b="1" dirty="0"/>
              <a:t>Orsakasamhengi landvinninga Konstantínópel. </a:t>
            </a:r>
            <a:r>
              <a:rPr lang="en-US" dirty="0"/>
              <a:t>Þetta orsakarit raðar eftir mikilvægi ástæðum þess að Mehmed II lagði Konstantínópel undir Tyrkjaveldi árið 1453. (heimild: Höfundarréttur Rice University, OpenStax, samkvæmt CC BY 4.0 leyfi)</a:t>
            </a:r>
          </a:p>
        </p:txBody>
      </p:sp>
    </p:spTree>
    <p:extLst>
      <p:ext uri="{BB962C8B-B14F-4D97-AF65-F5344CB8AC3E}">
        <p14:creationId xmlns:p14="http://schemas.microsoft.com/office/powerpoint/2010/main" val="2925393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8C46AF-CFDE-BB0F-1673-EA50C6D11715}"/>
              </a:ext>
            </a:extLst>
          </p:cNvPr>
          <p:cNvSpPr>
            <a:spLocks noGrp="1"/>
          </p:cNvSpPr>
          <p:nvPr>
            <p:ph type="title"/>
          </p:nvPr>
        </p:nvSpPr>
        <p:spPr/>
        <p:txBody>
          <a:bodyPr>
            <a:normAutofit fontScale="90000"/>
          </a:bodyPr>
          <a:lstStyle/>
          <a:p>
            <a:r>
              <a:rPr lang="en-US" dirty="0"/>
              <a:t>Andstæð sjónarmið: Stórmenni eða allir?</a:t>
            </a:r>
          </a:p>
        </p:txBody>
      </p:sp>
      <p:sp>
        <p:nvSpPr>
          <p:cNvPr id="6" name="Content Placeholder 5">
            <a:extLst>
              <a:ext uri="{FF2B5EF4-FFF2-40B4-BE49-F238E27FC236}">
                <a16:creationId xmlns:a16="http://schemas.microsoft.com/office/drawing/2014/main" id="{38D801A1-0731-37D4-6096-206E7BFE8586}"/>
              </a:ext>
            </a:extLst>
          </p:cNvPr>
          <p:cNvSpPr>
            <a:spLocks noGrp="1"/>
          </p:cNvSpPr>
          <p:nvPr>
            <p:ph sz="quarter" idx="11"/>
          </p:nvPr>
        </p:nvSpPr>
        <p:spPr/>
        <p:txBody>
          <a:bodyPr>
            <a:normAutofit fontScale="25000" lnSpcReduction="20000"/>
          </a:bodyPr>
          <a:lstStyle/>
          <a:p>
            <a:pPr marL="0" indent="0">
              <a:lnSpc>
                <a:spcPct val="120000"/>
              </a:lnSpc>
              <a:buNone/>
            </a:pPr>
            <a:r>
              <a:rPr lang="en-US" sz="8600" dirty="0"/>
              <a:t>Að mínum skilningi er mannkynssagan, sagan af því sem maðurinn hefur áorkað í þessum heimi, í grundvallaratriðum saga stórmennanna sem hér hafa starfað. Þessi stórmenni voru leiðtogar mannanna; mótendur, fyrirmyndir og, í víðum skilningi, skaparar alls þess sem fjöldinn kom til leiðar eða öðlaðist. Allt sem við sjáum fullgert í heiminum er í raun hið ytra, efnislega afsprengi, hin hagnýta framkvæmd og holdgerving þeirra hugsana sem bjuggu í stórmennunum sem send voru í heiminn. Með réttu má líta svo á að saga þeirra sé sjálf sál allrar mannkynssögunnar. [. . .]</a:t>
            </a:r>
          </a:p>
          <a:p>
            <a:pPr marL="0" indent="0">
              <a:lnSpc>
                <a:spcPct val="120000"/>
              </a:lnSpc>
              <a:buNone/>
            </a:pPr>
            <a:r>
              <a:rPr lang="en-US" sz="8600" dirty="0"/>
              <a:t>Við getum ekki virt stórmenni fyrir okkur, hversu ófullkomin sem sýn okkar er, án þess að læra eitthvað af því. Það er lifandi uppspretta ljóss sem gott og ánægjulegt er að vera nærri. Þetta er ljósið sem lýsir og hefur rofið myrkur heimsins; ekki aðeins sem tendraður lampi heldur fremur sem náttúrulegt himinljós sem skín fyrir náð himinsins — streymandi uppspretta ljóss, eins og ég sagði, sprottin af meðfæddri og frumlegri innsýn, manndómi og hetjulegum göfugleika, en í geislum hennar finna allar sálir að þeim líður vel.</a:t>
            </a:r>
          </a:p>
          <a:p>
            <a:pPr marL="0" indent="0">
              <a:lnSpc>
                <a:spcPct val="120000"/>
              </a:lnSpc>
              <a:buNone/>
            </a:pPr>
            <a:r>
              <a:rPr lang="en-US" sz="8600" dirty="0"/>
              <a:t>—Thomas Carlyle, „Fyrirlestur um hetjur“ </a:t>
            </a:r>
          </a:p>
          <a:p>
            <a:pPr marL="0" indent="0">
              <a:buNone/>
            </a:pPr>
            <a:endParaRPr lang="en-US" dirty="0"/>
          </a:p>
        </p:txBody>
      </p:sp>
    </p:spTree>
    <p:extLst>
      <p:ext uri="{BB962C8B-B14F-4D97-AF65-F5344CB8AC3E}">
        <p14:creationId xmlns:p14="http://schemas.microsoft.com/office/powerpoint/2010/main" val="12460198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8C46AF-CFDE-BB0F-1673-EA50C6D11715}"/>
              </a:ext>
            </a:extLst>
          </p:cNvPr>
          <p:cNvSpPr>
            <a:spLocks noGrp="1"/>
          </p:cNvSpPr>
          <p:nvPr>
            <p:ph type="title"/>
          </p:nvPr>
        </p:nvSpPr>
        <p:spPr/>
        <p:txBody>
          <a:bodyPr>
            <a:normAutofit fontScale="90000"/>
          </a:bodyPr>
          <a:lstStyle/>
          <a:p>
            <a:r>
              <a:rPr lang="en-US" dirty="0"/>
              <a:t>Andstæð sjónarmið: Stórmenni eða almenningur? (framhald)</a:t>
            </a:r>
          </a:p>
        </p:txBody>
      </p:sp>
      <p:sp>
        <p:nvSpPr>
          <p:cNvPr id="6" name="Content Placeholder 5">
            <a:extLst>
              <a:ext uri="{FF2B5EF4-FFF2-40B4-BE49-F238E27FC236}">
                <a16:creationId xmlns:a16="http://schemas.microsoft.com/office/drawing/2014/main" id="{38D801A1-0731-37D4-6096-206E7BFE8586}"/>
              </a:ext>
            </a:extLst>
          </p:cNvPr>
          <p:cNvSpPr>
            <a:spLocks noGrp="1"/>
          </p:cNvSpPr>
          <p:nvPr>
            <p:ph sz="quarter" idx="11"/>
          </p:nvPr>
        </p:nvSpPr>
        <p:spPr/>
        <p:txBody>
          <a:bodyPr>
            <a:normAutofit fontScale="62500" lnSpcReduction="20000"/>
          </a:bodyPr>
          <a:lstStyle/>
          <a:p>
            <a:pPr marL="0" indent="0">
              <a:lnSpc>
                <a:spcPct val="120000"/>
              </a:lnSpc>
              <a:buNone/>
            </a:pPr>
            <a:r>
              <a:rPr lang="en-US" sz="3000" dirty="0"/>
              <a:t>Þegar sögulegir atburðir eru skoðaðir — það er að segja athafnir manna — var fyrsta og frumstæðasta skýringin sem kom fram vilji guðanna og síðar vilji þeirra sem skipuðu mestan virðingarsess, hetja sögunnar. En við þurfum aðeins að skyggnast inn í kjarna hvers sögulegs atburðar — sem felst í athöfnum alls þess fjölda fólks sem tekur þátt í honum — til að sannfærast um að vilji sögulegrar hetju stjórnar ekki athöfnum fjöldans heldur lýtur sjálfur sífelldri stjórn hans. Það kann að virðast litlu skipta hvernig við skiljum merkingu sögulegra atburða. Samt er munurinn á þeim sem segir að þjóðir Vesturlanda hafi haldið austur á bóginn vegna þess að Napóleon vildi það og þeim sem segir að það hafi gerst vegna þess að það hlaut að gerast sá sami og munurinn á þeim sem héldu því fram að jörðin væri kyrr og reikistjörnurnar snerust um hana og þeim sem viðurkenndu að þeir vissu ekki hvað héldi jörðinni uppi en vissu þó að til væru lögmál sem stýrðu hreyfingu hennar og hinna reikistjarnanna. Engin orsök sögulegs atburðar er til, né getur verið til, önnur en hin eina orsök allra orsaka. En lögmál stýra atburðum; sum þeirra þekkjum við en vitum jafnframt af öðrum sem við fáum ekki skilið. Aðeins er hægt að uppgötva þessi lögmál þegar við höfum með öllu gefið upp tilraunir til að finna orsökina í vilja eins manns, rétt eins og aðeins varð unnt að uppgötva lögmál um hreyfingu reikistjarnanna þegar menn hurfu frá þeirri hugmynd að jörðin væri kyrr.</a:t>
            </a:r>
          </a:p>
          <a:p>
            <a:pPr marL="0" indent="0">
              <a:lnSpc>
                <a:spcPct val="120000"/>
              </a:lnSpc>
              <a:buNone/>
            </a:pPr>
            <a:r>
              <a:rPr lang="en-US" sz="3000" dirty="0"/>
              <a:t>—Leo Tolstoj, </a:t>
            </a:r>
            <a:r>
              <a:rPr lang="en-US" sz="3000" i="1" dirty="0"/>
              <a:t>Stríð og friður</a:t>
            </a:r>
          </a:p>
          <a:p>
            <a:pPr marL="0" indent="0">
              <a:buNone/>
            </a:pPr>
            <a:endParaRPr lang="en-US" dirty="0"/>
          </a:p>
        </p:txBody>
      </p:sp>
    </p:spTree>
    <p:extLst>
      <p:ext uri="{BB962C8B-B14F-4D97-AF65-F5344CB8AC3E}">
        <p14:creationId xmlns:p14="http://schemas.microsoft.com/office/powerpoint/2010/main" val="2625895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8C46AF-CFDE-BB0F-1673-EA50C6D11715}"/>
              </a:ext>
            </a:extLst>
          </p:cNvPr>
          <p:cNvSpPr>
            <a:spLocks noGrp="1"/>
          </p:cNvSpPr>
          <p:nvPr>
            <p:ph type="title"/>
          </p:nvPr>
        </p:nvSpPr>
        <p:spPr/>
        <p:txBody>
          <a:bodyPr>
            <a:normAutofit fontScale="90000"/>
          </a:bodyPr>
          <a:lstStyle/>
          <a:p>
            <a:r>
              <a:rPr lang="en-US" dirty="0"/>
              <a:t>Andstæð sjónarmið: Stórmenni eða almenningur?</a:t>
            </a:r>
            <a:br>
              <a:rPr lang="en-US" dirty="0"/>
            </a:br>
            <a:r>
              <a:rPr lang="en-US" dirty="0"/>
              <a:t>Umræðuspurningar</a:t>
            </a:r>
          </a:p>
        </p:txBody>
      </p:sp>
      <p:sp>
        <p:nvSpPr>
          <p:cNvPr id="2" name="Content Placeholder 1">
            <a:extLst>
              <a:ext uri="{FF2B5EF4-FFF2-40B4-BE49-F238E27FC236}">
                <a16:creationId xmlns:a16="http://schemas.microsoft.com/office/drawing/2014/main" id="{AD3C8250-A890-41D1-430F-5D7077E365F5}"/>
              </a:ext>
            </a:extLst>
          </p:cNvPr>
          <p:cNvSpPr>
            <a:spLocks noGrp="1"/>
          </p:cNvSpPr>
          <p:nvPr>
            <p:ph sz="quarter" idx="11"/>
          </p:nvPr>
        </p:nvSpPr>
        <p:spPr/>
        <p:txBody>
          <a:bodyPr/>
          <a:lstStyle/>
          <a:p>
            <a:pPr>
              <a:buFont typeface="Arial" panose="020B0604020202020204" pitchFamily="34" charset="0"/>
              <a:buChar char="•"/>
            </a:pPr>
            <a:r>
              <a:rPr lang="en-US" dirty="0"/>
              <a:t>Hvora nálgunina á sagnfræði kýst þú: stórmennakenninguna eða það sem kalla mætti sögu almennings? Hvers vegna?</a:t>
            </a:r>
          </a:p>
          <a:p>
            <a:pPr>
              <a:buFont typeface="Arial" panose="020B0604020202020204" pitchFamily="34" charset="0"/>
              <a:buChar char="•"/>
            </a:pPr>
            <a:r>
              <a:rPr lang="en-US" dirty="0"/>
              <a:t>Hvor röksemdafærslan er sannfærandi, rök Carlyles eða Tolstojs? Hvers vegna?</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1772560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7E298-2C00-2D1C-5698-5861E841756F}"/>
              </a:ext>
            </a:extLst>
          </p:cNvPr>
          <p:cNvSpPr>
            <a:spLocks noGrp="1"/>
          </p:cNvSpPr>
          <p:nvPr>
            <p:ph type="title"/>
          </p:nvPr>
        </p:nvSpPr>
        <p:spPr>
          <a:xfrm>
            <a:off x="838200" y="365126"/>
            <a:ext cx="10515600" cy="402129"/>
          </a:xfrm>
        </p:spPr>
        <p:txBody>
          <a:bodyPr>
            <a:normAutofit fontScale="90000"/>
          </a:bodyPr>
          <a:lstStyle/>
          <a:p>
            <a:r>
              <a:rPr lang="en-US" dirty="0"/>
              <a:t>Mynd 1.14</a:t>
            </a:r>
          </a:p>
        </p:txBody>
      </p:sp>
      <p:pic>
        <p:nvPicPr>
          <p:cNvPr id="6" name="Content Placeholder 5" descr="This is a chart composed of three sections. The first section is labeled “Progressive Interpretation” and says “History moves in one direction toward more democratic values in society. Scholarship highlighted political changes.” The second section is labeled “Intellectual History” and says “History is moved by ideas, which drive people to make particular choices. Scholarship investigated the history of human thought and philosophy.” The third section is labeled “Social History” and says “History is moved by all people and not just elites. Scholarship looked at issues affecting all classes and often included consideration of gender.”">
            <a:extLst>
              <a:ext uri="{FF2B5EF4-FFF2-40B4-BE49-F238E27FC236}">
                <a16:creationId xmlns:a16="http://schemas.microsoft.com/office/drawing/2014/main" id="{B5CCBAF5-04F1-E9FF-0DAB-AE9B3E8390A8}"/>
              </a:ext>
            </a:extLst>
          </p:cNvPr>
          <p:cNvPicPr>
            <a:picLocks noGrp="1" noChangeAspect="1"/>
          </p:cNvPicPr>
          <p:nvPr>
            <p:ph sz="quarter" idx="12"/>
          </p:nvPr>
        </p:nvPicPr>
        <p:blipFill>
          <a:blip r:embed="rId3"/>
          <a:stretch>
            <a:fillRect/>
          </a:stretch>
        </p:blipFill>
        <p:spPr>
          <a:xfrm>
            <a:off x="1970978" y="1112700"/>
            <a:ext cx="8250043" cy="3898786"/>
          </a:xfrm>
        </p:spPr>
      </p:pic>
      <p:sp>
        <p:nvSpPr>
          <p:cNvPr id="4" name="Content Placeholder 3">
            <a:extLst>
              <a:ext uri="{FF2B5EF4-FFF2-40B4-BE49-F238E27FC236}">
                <a16:creationId xmlns:a16="http://schemas.microsoft.com/office/drawing/2014/main" id="{DE6C2145-1B99-8CCC-808D-D97D2A618D31}"/>
              </a:ext>
            </a:extLst>
          </p:cNvPr>
          <p:cNvSpPr>
            <a:spLocks noGrp="1"/>
          </p:cNvSpPr>
          <p:nvPr>
            <p:ph sz="quarter" idx="13"/>
          </p:nvPr>
        </p:nvSpPr>
        <p:spPr>
          <a:xfrm>
            <a:off x="838200" y="5223641"/>
            <a:ext cx="10515600" cy="782305"/>
          </a:xfrm>
        </p:spPr>
        <p:txBody>
          <a:bodyPr/>
          <a:lstStyle/>
          <a:p>
            <a:r>
              <a:rPr lang="en-US" b="1" dirty="0"/>
              <a:t>Stefnur í sögulegri hugsun</a:t>
            </a:r>
            <a:r>
              <a:rPr lang="en-US" dirty="0"/>
              <a:t>. Hugmyndir sagnfræðinga hafa þróast frá framfarastefnunni í sögutúlkun til nútímalegri greina hugmynda- og félagssögu. (heimild: Höfundarréttur Rice University, OpenStax, samkvæmt CC BY 4.0-leyfi)</a:t>
            </a:r>
          </a:p>
        </p:txBody>
      </p:sp>
      <p:sp>
        <p:nvSpPr>
          <p:cNvPr id="3" name="TextBox 2">
            <a:extLst>
              <a:ext uri="{FF2B5EF4-FFF2-40B4-BE49-F238E27FC236}">
                <a16:creationId xmlns:a16="http://schemas.microsoft.com/office/drawing/2014/main" id="{1E6A53E8-E376-7822-1F03-B37C417CA02E}"/>
              </a:ext>
            </a:extLst>
          </p:cNvPr>
          <p:cNvSpPr txBox="1"/>
          <p:nvPr/>
        </p:nvSpPr>
        <p:spPr>
          <a:xfrm>
            <a:off x="0" y="6396335"/>
            <a:ext cx="12192000" cy="461665"/>
          </a:xfrm>
          <a:prstGeom prst="rect">
            <a:avLst/>
          </a:prstGeom>
          <a:noFill/>
        </p:spPr>
        <p:txBody>
          <a:bodyPr wrap="square">
            <a:spAutoFit/>
          </a:bodyPr>
          <a:lstStyle/>
          <a:p>
            <a:r>
              <a:rPr lang="en-US" sz="1200" dirty="0"/>
              <a:t>Þetta viðbótarefni frá OpenStax er © Rice University og gefið út samkvæmt alþjóðlega CC BY-NC-SA 4.0-leyfinu. Aðeins má afrita það eða breyta því í óviðskiptalegum tilgangi, en geta verður OpenStax og Rice University sem rétthafa og tilgreina allar breytingar. Sérhverja aðlögun verður að birta með sams konar leyfi.</a:t>
            </a:r>
          </a:p>
        </p:txBody>
      </p:sp>
    </p:spTree>
    <p:extLst>
      <p:ext uri="{BB962C8B-B14F-4D97-AF65-F5344CB8AC3E}">
        <p14:creationId xmlns:p14="http://schemas.microsoft.com/office/powerpoint/2010/main" val="3911710375"/>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497</TotalTime>
  <Words>3882</Words>
  <Application>Microsoft Macintosh PowerPoint</Application>
  <PresentationFormat>Widescreen</PresentationFormat>
  <Paragraphs>113</Paragraphs>
  <Slides>31</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World History</vt:lpstr>
      <vt:lpstr>Figure 1.1</vt:lpstr>
      <vt:lpstr>Chapter Outline</vt:lpstr>
      <vt:lpstr>1.1 Developing a Global Perspective</vt:lpstr>
      <vt:lpstr>Figure 1.2</vt:lpstr>
      <vt:lpstr>Figure 1.3</vt:lpstr>
      <vt:lpstr>1.2 Primary Sources</vt:lpstr>
      <vt:lpstr>Figure 1.4</vt:lpstr>
      <vt:lpstr>Figure 1.5</vt:lpstr>
      <vt:lpstr>Figure 1.6</vt:lpstr>
      <vt:lpstr>Figure 1.7</vt:lpstr>
      <vt:lpstr>Figure 1.8</vt:lpstr>
      <vt:lpstr>Dueling Voices: The Spanish Arrival in the Aztec Capital</vt:lpstr>
      <vt:lpstr>Dueling Voices: The Spanish Arrival in the Aztec Capital (continued)</vt:lpstr>
      <vt:lpstr>Dueling Voices: The Spanish Arrival in the Aztec Capital Discussion Questions</vt:lpstr>
      <vt:lpstr>Figure 1.9</vt:lpstr>
      <vt:lpstr>In Their Own Words: Roosevelt’s “Day of Infamy” Speech</vt:lpstr>
      <vt:lpstr>In Their Own Words: Roosevelt’s “Day of Infamy” Speech (continued)</vt:lpstr>
      <vt:lpstr>In Their Own Words: Roosevelt’s “Day of Infamy” Speech (continued 2)</vt:lpstr>
      <vt:lpstr>In Their Own Words: Roosevelt’s “Day of Infamy” Speech Discussion Questions</vt:lpstr>
      <vt:lpstr>Figure 1.10</vt:lpstr>
      <vt:lpstr> The Past Meets the Present: Chinua Achebe on the Value of Indigenous History </vt:lpstr>
      <vt:lpstr> The Past Meets the Present: Chinua Achebe on the Value of Indigenous History Discussion Questions </vt:lpstr>
      <vt:lpstr>1.3 Causation and Interpretation in History</vt:lpstr>
      <vt:lpstr>Figure 1.11</vt:lpstr>
      <vt:lpstr>Figure 1.12</vt:lpstr>
      <vt:lpstr>Figure 1.13</vt:lpstr>
      <vt:lpstr>Dueling Voices: Great Men, or Everyone?</vt:lpstr>
      <vt:lpstr>Dueling Voices: Great Men, or Everyone? (continued)</vt:lpstr>
      <vt:lpstr>Dueling Voices: Great Men, or Everyone? Discussion Questions</vt:lpstr>
      <vt:lpstr>Figure 1.14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108</cp:revision>
  <dcterms:created xsi:type="dcterms:W3CDTF">2018-05-29T21:16:34Z</dcterms:created>
  <dcterms:modified xsi:type="dcterms:W3CDTF">2026-02-11T21:32:22Z</dcterms:modified>
</cp:coreProperties>
</file>